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34"/>
  </p:notesMasterIdLst>
  <p:handoutMasterIdLst>
    <p:handoutMasterId r:id="rId35"/>
  </p:handoutMasterIdLst>
  <p:sldIdLst>
    <p:sldId id="446" r:id="rId2"/>
    <p:sldId id="256" r:id="rId3"/>
    <p:sldId id="509" r:id="rId4"/>
    <p:sldId id="609" r:id="rId5"/>
    <p:sldId id="442" r:id="rId6"/>
    <p:sldId id="586" r:id="rId7"/>
    <p:sldId id="415" r:id="rId8"/>
    <p:sldId id="606" r:id="rId9"/>
    <p:sldId id="458" r:id="rId10"/>
    <p:sldId id="607" r:id="rId11"/>
    <p:sldId id="429" r:id="rId12"/>
    <p:sldId id="428" r:id="rId13"/>
    <p:sldId id="610" r:id="rId14"/>
    <p:sldId id="257" r:id="rId15"/>
    <p:sldId id="306" r:id="rId16"/>
    <p:sldId id="296" r:id="rId17"/>
    <p:sldId id="297" r:id="rId18"/>
    <p:sldId id="321" r:id="rId19"/>
    <p:sldId id="322" r:id="rId20"/>
    <p:sldId id="494" r:id="rId21"/>
    <p:sldId id="495" r:id="rId22"/>
    <p:sldId id="264" r:id="rId23"/>
    <p:sldId id="267" r:id="rId24"/>
    <p:sldId id="288" r:id="rId25"/>
    <p:sldId id="324" r:id="rId26"/>
    <p:sldId id="325" r:id="rId27"/>
    <p:sldId id="326" r:id="rId28"/>
    <p:sldId id="319" r:id="rId29"/>
    <p:sldId id="427" r:id="rId30"/>
    <p:sldId id="857" r:id="rId31"/>
    <p:sldId id="858" r:id="rId32"/>
    <p:sldId id="290" r:id="rId33"/>
  </p:sldIdLst>
  <p:sldSz cx="9144000" cy="5143500" type="screen16x9"/>
  <p:notesSz cx="6858000" cy="9144000"/>
  <p:custDataLst>
    <p:tags r:id="rId36"/>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pos="3144"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4669"/>
    <a:srgbClr val="86DBF2"/>
    <a:srgbClr val="049FD9"/>
    <a:srgbClr val="1FAED4"/>
    <a:srgbClr val="72C059"/>
    <a:srgbClr val="B2D171"/>
    <a:srgbClr val="B8E1D0"/>
    <a:srgbClr val="26194B"/>
    <a:srgbClr val="9891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9" autoAdjust="0"/>
    <p:restoredTop sz="94986" autoAdjust="0"/>
  </p:normalViewPr>
  <p:slideViewPr>
    <p:cSldViewPr snapToGrid="0" snapToObjects="1" showGuides="1">
      <p:cViewPr varScale="1">
        <p:scale>
          <a:sx n="91" d="100"/>
          <a:sy n="91" d="100"/>
        </p:scale>
        <p:origin x="508" y="56"/>
      </p:cViewPr>
      <p:guideLst>
        <p:guide pos="3144"/>
        <p:guide orient="horz" pos="1620"/>
      </p:guideLst>
    </p:cSldViewPr>
  </p:slideViewPr>
  <p:notesTextViewPr>
    <p:cViewPr>
      <p:scale>
        <a:sx n="100" d="100"/>
        <a:sy n="100" d="100"/>
      </p:scale>
      <p:origin x="0" y="0"/>
    </p:cViewPr>
  </p:notesTextViewPr>
  <p:sorterViewPr>
    <p:cViewPr>
      <p:scale>
        <a:sx n="180" d="100"/>
        <a:sy n="180" d="100"/>
      </p:scale>
      <p:origin x="0" y="0"/>
    </p:cViewPr>
  </p:sorterViewPr>
  <p:notesViewPr>
    <p:cSldViewPr snapToGrid="0" snapToObjects="1" showGuides="1">
      <p:cViewPr varScale="1">
        <p:scale>
          <a:sx n="87" d="100"/>
          <a:sy n="87" d="100"/>
        </p:scale>
        <p:origin x="257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10/16/2018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10/16/2018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Some of you may have heard of Intend Based Networking. This is the evolution of automation moving beyond initial provisioning. So what does that mean…real-time analytics enable you to capture business intent and then translate into IT policies, automation activates those policies across the entire data center and continuously validates the original intent stays in it’s desired state.</a:t>
            </a:r>
            <a:r>
              <a:rPr lang="en-US" sz="1400" dirty="0">
                <a:effectLst/>
              </a:rPr>
              <a:t> </a:t>
            </a:r>
            <a:endParaRPr lang="en-US" sz="1400" dirty="0"/>
          </a:p>
          <a:p>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When we started on this journey of ACI about 4 years ago, we focused on delivering application agility in the data center. We built a policy driven automation framework, our flagship software-defined storage solution, Application-Centric Infrastructure, when combined with our new Network Assurance Engine, turns on the power of intent-based networking. Any changes can be simulated and when pushed out, and immediately validated whether the change was successful and functioning as intended.</a:t>
            </a:r>
            <a:r>
              <a:rPr lang="en-US" dirty="0">
                <a:effectLst/>
              </a:rPr>
              <a:t> </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a:t>
            </a:fld>
            <a:endParaRPr lang="en-US" dirty="0"/>
          </a:p>
        </p:txBody>
      </p:sp>
    </p:spTree>
    <p:extLst>
      <p:ext uri="{BB962C8B-B14F-4D97-AF65-F5344CB8AC3E}">
        <p14:creationId xmlns:p14="http://schemas.microsoft.com/office/powerpoint/2010/main" val="3692579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15988"/>
            <a:ext cx="6054725" cy="3406775"/>
          </a:xfrm>
        </p:spPr>
      </p:sp>
      <p:sp>
        <p:nvSpPr>
          <p:cNvPr id="3" name="Notes Placeholder 2"/>
          <p:cNvSpPr>
            <a:spLocks noGrp="1"/>
          </p:cNvSpPr>
          <p:nvPr>
            <p:ph type="body" idx="1"/>
          </p:nvPr>
        </p:nvSpPr>
        <p:spPr/>
        <p:txBody>
          <a:bodyPr/>
          <a:lstStyle/>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15</a:t>
            </a:fld>
            <a:endParaRPr lang="en-US"/>
          </a:p>
        </p:txBody>
      </p:sp>
    </p:spTree>
    <p:extLst>
      <p:ext uri="{BB962C8B-B14F-4D97-AF65-F5344CB8AC3E}">
        <p14:creationId xmlns:p14="http://schemas.microsoft.com/office/powerpoint/2010/main" val="249763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iscoSansTT ExtraLight" pitchFamily="34" charset="0"/>
                <a:cs typeface="CiscoSansTT ExtraLight" pitchFamily="34" charset="0"/>
              </a:rPr>
              <a:t>At the heart of Cisco Tetration is a big data platform, designed to deal with large volumes of streaming rich telemetry, map thousands of applications spanning across tens of thousands of workloads, enforce tens of millions of policy rules for applications. Using Unsupervised Machine Learning, algorithmic approaches and automated enforcement, customers get a turn-key solution with this platform. In addition, platform is designed for long term data retention (months) enabling deep forensics.</a:t>
            </a:r>
          </a:p>
          <a:p>
            <a:endParaRPr lang="en-US" dirty="0">
              <a:latin typeface="CiscoSansTT ExtraLight" pitchFamily="34" charset="0"/>
              <a:cs typeface="CiscoSansTT ExtraLight" pitchFamily="34" charset="0"/>
            </a:endParaRPr>
          </a:p>
          <a:p>
            <a:r>
              <a:rPr lang="en-US" dirty="0">
                <a:latin typeface="CiscoSansTT ExtraLight" pitchFamily="34" charset="0"/>
                <a:cs typeface="CiscoSansTT ExtraLight" pitchFamily="34" charset="0"/>
              </a:rPr>
              <a:t>Data is collected and fed into </a:t>
            </a:r>
            <a:r>
              <a:rPr lang="en-US" dirty="0" err="1">
                <a:latin typeface="CiscoSansTT ExtraLight" pitchFamily="34" charset="0"/>
                <a:cs typeface="CiscoSansTT ExtraLight" pitchFamily="34" charset="0"/>
              </a:rPr>
              <a:t>Tetration</a:t>
            </a:r>
            <a:r>
              <a:rPr lang="en-US" dirty="0">
                <a:latin typeface="CiscoSansTT ExtraLight" pitchFamily="34" charset="0"/>
                <a:cs typeface="CiscoSansTT ExtraLight" pitchFamily="34" charset="0"/>
              </a:rPr>
              <a:t> a few different ways</a:t>
            </a:r>
          </a:p>
          <a:p>
            <a:pPr marL="228600" indent="-228600">
              <a:buAutoNum type="arabicParenR"/>
            </a:pPr>
            <a:r>
              <a:rPr lang="en-US" dirty="0">
                <a:latin typeface="CiscoSansTT ExtraLight" pitchFamily="34" charset="0"/>
                <a:cs typeface="CiscoSansTT ExtraLight" pitchFamily="34" charset="0"/>
              </a:rPr>
              <a:t>By using a Software sensor on a host. Software sensor also becomes the enforcement point for the policy. Software sensors can be in monitoring mode or </a:t>
            </a:r>
            <a:r>
              <a:rPr lang="en-US" dirty="0" err="1">
                <a:latin typeface="CiscoSansTT ExtraLight" pitchFamily="34" charset="0"/>
                <a:cs typeface="CiscoSansTT ExtraLight" pitchFamily="34" charset="0"/>
              </a:rPr>
              <a:t>monitoring+enforcement</a:t>
            </a:r>
            <a:r>
              <a:rPr lang="en-US" dirty="0">
                <a:latin typeface="CiscoSansTT ExtraLight" pitchFamily="34" charset="0"/>
                <a:cs typeface="CiscoSansTT ExtraLight" pitchFamily="34" charset="0"/>
              </a:rPr>
              <a:t> mode. Enforcement runs as a separate process for compliance reasons.</a:t>
            </a:r>
          </a:p>
          <a:p>
            <a:pPr marL="228600" indent="-228600">
              <a:buAutoNum type="arabicParenR"/>
            </a:pPr>
            <a:r>
              <a:rPr lang="en-US" dirty="0">
                <a:latin typeface="CiscoSansTT ExtraLight" pitchFamily="34" charset="0"/>
                <a:cs typeface="CiscoSansTT ExtraLight" pitchFamily="34" charset="0"/>
              </a:rPr>
              <a:t>When applications are running as containerized workloads, using container host sensors allows the Tetration platform to generate and enforce segmentation policy consistently.</a:t>
            </a:r>
          </a:p>
          <a:p>
            <a:pPr marL="228600" indent="-228600">
              <a:buAutoNum type="arabicParenR"/>
            </a:pPr>
            <a:r>
              <a:rPr lang="en-US" dirty="0">
                <a:latin typeface="CiscoSansTT ExtraLight" pitchFamily="34" charset="0"/>
                <a:cs typeface="CiscoSansTT ExtraLight" pitchFamily="34" charset="0"/>
              </a:rPr>
              <a:t>By using hardware sensors located in our 9K switching platform ASIC, where </a:t>
            </a:r>
            <a:r>
              <a:rPr lang="en-US" dirty="0" err="1">
                <a:latin typeface="CiscoSansTT ExtraLight" pitchFamily="34" charset="0"/>
                <a:cs typeface="CiscoSansTT ExtraLight" pitchFamily="34" charset="0"/>
              </a:rPr>
              <a:t>Tetration</a:t>
            </a:r>
            <a:r>
              <a:rPr lang="en-US" dirty="0">
                <a:latin typeface="CiscoSansTT ExtraLight" pitchFamily="34" charset="0"/>
                <a:cs typeface="CiscoSansTT ExtraLight" pitchFamily="34" charset="0"/>
              </a:rPr>
              <a:t> telemetry is collected in the ASIC and exported from ASIC directly without any impact to switch CPU.</a:t>
            </a:r>
          </a:p>
          <a:p>
            <a:pPr marL="228600" indent="-228600">
              <a:buAutoNum type="arabicParenR"/>
            </a:pPr>
            <a:r>
              <a:rPr lang="en-US" dirty="0">
                <a:latin typeface="CiscoSansTT ExtraLight" pitchFamily="34" charset="0"/>
                <a:cs typeface="CiscoSansTT ExtraLight" pitchFamily="34" charset="0"/>
              </a:rPr>
              <a:t>By using ERSPAN sensors, where copy of the network traffic is sent to a dedicated VMs running sensors using ERSPAN. These VMs have </a:t>
            </a:r>
            <a:r>
              <a:rPr lang="en-US" dirty="0" err="1">
                <a:latin typeface="CiscoSansTT ExtraLight" pitchFamily="34" charset="0"/>
                <a:cs typeface="CiscoSansTT ExtraLight" pitchFamily="34" charset="0"/>
              </a:rPr>
              <a:t>Tetration</a:t>
            </a:r>
            <a:r>
              <a:rPr lang="en-US" dirty="0">
                <a:latin typeface="CiscoSansTT ExtraLight" pitchFamily="34" charset="0"/>
                <a:cs typeface="CiscoSansTT ExtraLight" pitchFamily="34" charset="0"/>
              </a:rPr>
              <a:t> sensors which remove the ERSPAN headers and generate the </a:t>
            </a:r>
            <a:r>
              <a:rPr lang="en-US" dirty="0" err="1">
                <a:latin typeface="CiscoSansTT ExtraLight" pitchFamily="34" charset="0"/>
                <a:cs typeface="CiscoSansTT ExtraLight" pitchFamily="34" charset="0"/>
              </a:rPr>
              <a:t>Tetration</a:t>
            </a:r>
            <a:r>
              <a:rPr lang="en-US" dirty="0">
                <a:latin typeface="CiscoSansTT ExtraLight" pitchFamily="34" charset="0"/>
                <a:cs typeface="CiscoSansTT ExtraLight" pitchFamily="34" charset="0"/>
              </a:rPr>
              <a:t> telemetry. </a:t>
            </a:r>
          </a:p>
          <a:p>
            <a:pPr marL="0" indent="0">
              <a:buNone/>
            </a:pPr>
            <a:r>
              <a:rPr lang="en-US" dirty="0">
                <a:latin typeface="CiscoSansTT ExtraLight" pitchFamily="34" charset="0"/>
                <a:cs typeface="CiscoSansTT ExtraLight" pitchFamily="34" charset="0"/>
              </a:rPr>
              <a:t>All of his enables us to work in both Cisco and Non Cisco environments as well as Private and Public Cloud environments. These options enables complete coverage from operations and security perspective.</a:t>
            </a:r>
          </a:p>
          <a:p>
            <a:pPr marL="0" indent="0">
              <a:buNone/>
            </a:pPr>
            <a:endParaRPr lang="en-US" dirty="0">
              <a:latin typeface="CiscoSansTT ExtraLight" pitchFamily="34" charset="0"/>
              <a:cs typeface="CiscoSansTT ExtraLight" pitchFamily="34" charset="0"/>
            </a:endParaRPr>
          </a:p>
          <a:p>
            <a:pPr>
              <a:defRPr/>
            </a:pPr>
            <a:r>
              <a:rPr lang="en-US" dirty="0">
                <a:latin typeface="CiscoSansTT ExtraLight" pitchFamily="34" charset="0"/>
                <a:cs typeface="CiscoSansTT ExtraLight" pitchFamily="34" charset="0"/>
              </a:rPr>
              <a:t>As part of the telemetry collection, there are four types of information that is collected. Standard flow details, inter-packet variations, context details and inventory of software packages installed on the servers. Context details for example is the process information that is running on the server and that is tied to actual traffic flow.</a:t>
            </a:r>
          </a:p>
          <a:p>
            <a:endParaRPr lang="en-US" dirty="0">
              <a:latin typeface="CiscoSansTT ExtraLight" pitchFamily="34" charset="0"/>
              <a:cs typeface="CiscoSansTT ExtraLight" pitchFamily="34" charset="0"/>
            </a:endParaRPr>
          </a:p>
          <a:p>
            <a:r>
              <a:rPr lang="en-US" dirty="0">
                <a:latin typeface="CiscoSansTT ExtraLight" pitchFamily="34" charset="0"/>
                <a:cs typeface="CiscoSansTT ExtraLight" pitchFamily="34" charset="0"/>
              </a:rPr>
              <a:t>Each sensor captures only metadata from the packet header. Sensors do not collect any information from payload. Payload can be encrypted and does not impact any analysis that</a:t>
            </a:r>
            <a:r>
              <a:rPr lang="uk-UA" dirty="0">
                <a:latin typeface="CiscoSansTT ExtraLight" pitchFamily="34" charset="0"/>
                <a:cs typeface="CiscoSansTT ExtraLight" pitchFamily="34" charset="0"/>
              </a:rPr>
              <a:t>’</a:t>
            </a:r>
            <a:r>
              <a:rPr lang="en-US" dirty="0">
                <a:latin typeface="CiscoSansTT ExtraLight" pitchFamily="34" charset="0"/>
                <a:cs typeface="CiscoSansTT ExtraLight" pitchFamily="34" charset="0"/>
              </a:rPr>
              <a:t>s done on the platform.</a:t>
            </a:r>
          </a:p>
          <a:p>
            <a:pPr>
              <a:defRPr/>
            </a:pPr>
            <a:endParaRPr lang="en-US" dirty="0">
              <a:latin typeface="CiscoSansTT ExtraLight" pitchFamily="34" charset="0"/>
              <a:cs typeface="CiscoSansTT ExtraLight" pitchFamily="34" charset="0"/>
            </a:endParaRPr>
          </a:p>
          <a:p>
            <a:pPr>
              <a:defRPr/>
            </a:pPr>
            <a:r>
              <a:rPr lang="en-US" dirty="0">
                <a:latin typeface="CiscoSansTT ExtraLight" pitchFamily="34" charset="0"/>
                <a:cs typeface="CiscoSansTT ExtraLight" pitchFamily="34" charset="0"/>
              </a:rPr>
              <a:t>In addition to the collection sensors we can add 3</a:t>
            </a:r>
            <a:r>
              <a:rPr lang="en-US" baseline="30000" dirty="0">
                <a:latin typeface="CiscoSansTT ExtraLight" pitchFamily="34" charset="0"/>
                <a:cs typeface="CiscoSansTT ExtraLight" pitchFamily="34" charset="0"/>
              </a:rPr>
              <a:t>rd</a:t>
            </a:r>
            <a:r>
              <a:rPr lang="en-US" dirty="0">
                <a:latin typeface="CiscoSansTT ExtraLight" pitchFamily="34" charset="0"/>
                <a:cs typeface="CiscoSansTT ExtraLight" pitchFamily="34" charset="0"/>
              </a:rPr>
              <a:t> party configuration data. Like SLB </a:t>
            </a:r>
            <a:r>
              <a:rPr lang="en-US" dirty="0" err="1">
                <a:latin typeface="CiscoSansTT ExtraLight" pitchFamily="34" charset="0"/>
                <a:cs typeface="CiscoSansTT ExtraLight" pitchFamily="34" charset="0"/>
              </a:rPr>
              <a:t>configs</a:t>
            </a:r>
            <a:r>
              <a:rPr lang="en-US" dirty="0">
                <a:latin typeface="CiscoSansTT ExtraLight" pitchFamily="34" charset="0"/>
                <a:cs typeface="CiscoSansTT ExtraLight" pitchFamily="34" charset="0"/>
              </a:rPr>
              <a:t>., ACE, F5 information, HA-Proxy, Route-Tags, etc.. to increase it’s full understanding of your environment.</a:t>
            </a:r>
          </a:p>
          <a:p>
            <a:endParaRPr lang="en-US" b="1" u="sng" dirty="0">
              <a:solidFill>
                <a:srgbClr val="FF0000"/>
              </a:solidFill>
              <a:latin typeface="CiscoSansTT ExtraLight" pitchFamily="34" charset="0"/>
              <a:cs typeface="CiscoSansTT ExtraLight" pitchFamily="34" charset="0"/>
            </a:endParaRPr>
          </a:p>
          <a:p>
            <a:r>
              <a:rPr lang="en-US" dirty="0" err="1">
                <a:latin typeface="CiscoSansTT ExtraLight" pitchFamily="34" charset="0"/>
                <a:cs typeface="CiscoSansTT ExtraLight" pitchFamily="34" charset="0"/>
              </a:rPr>
              <a:t>Tetration</a:t>
            </a:r>
            <a:r>
              <a:rPr lang="en-US" dirty="0">
                <a:latin typeface="CiscoSansTT ExtraLight" pitchFamily="34" charset="0"/>
                <a:cs typeface="CiscoSansTT ExtraLight" pitchFamily="34" charset="0"/>
              </a:rPr>
              <a:t> provides multiple different access mechanism for the data and information. Robust Web based user interface that allows you to visualize information using intuitive charts and advanced indexing algorithms enables users to search and replay information from data lake in couple of seconds. </a:t>
            </a:r>
            <a:r>
              <a:rPr lang="en-US" dirty="0" err="1">
                <a:latin typeface="CiscoSansTT ExtraLight" pitchFamily="34" charset="0"/>
                <a:cs typeface="CiscoSansTT ExtraLight" pitchFamily="34" charset="0"/>
              </a:rPr>
              <a:t>Tetration</a:t>
            </a:r>
            <a:r>
              <a:rPr lang="en-US" dirty="0">
                <a:latin typeface="CiscoSansTT ExtraLight" pitchFamily="34" charset="0"/>
                <a:cs typeface="CiscoSansTT ExtraLight" pitchFamily="34" charset="0"/>
              </a:rPr>
              <a:t> Platform is designed to be open. Its Open Access method provide REST API for users to query the information from a northbound system, Publish notifications to northbound systems using Kafka message bus, for example trigger a notification when an application communication deviates from the policy. Custom Apps enables developers to write their own application on the platform using python or </a:t>
            </a:r>
            <a:r>
              <a:rPr lang="en-US" dirty="0" err="1">
                <a:latin typeface="CiscoSansTT ExtraLight" pitchFamily="34" charset="0"/>
                <a:cs typeface="CiscoSansTT ExtraLight" pitchFamily="34" charset="0"/>
              </a:rPr>
              <a:t>Scala</a:t>
            </a:r>
            <a:r>
              <a:rPr lang="en-US" dirty="0">
                <a:latin typeface="CiscoSansTT ExtraLight" pitchFamily="34" charset="0"/>
                <a:cs typeface="CiscoSansTT ExtraLight" pitchFamily="34" charset="0"/>
              </a:rPr>
              <a:t>. It provides access to the deep store within the platform and developers</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16</a:t>
            </a:fld>
            <a:endParaRPr lang="en-US"/>
          </a:p>
        </p:txBody>
      </p:sp>
    </p:spTree>
    <p:extLst>
      <p:ext uri="{BB962C8B-B14F-4D97-AF65-F5344CB8AC3E}">
        <p14:creationId xmlns:p14="http://schemas.microsoft.com/office/powerpoint/2010/main" val="1821459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Software </a:t>
            </a:r>
            <a:r>
              <a:rPr lang="en-US" baseline="0" dirty="0"/>
              <a:t>sensors: </a:t>
            </a:r>
          </a:p>
          <a:p>
            <a:r>
              <a:rPr lang="en-US" baseline="0" dirty="0"/>
              <a:t>Current Release supports Linux and windows server based workloads. These can be bare metal server or VMs. Software sensors collect the meta data information from packet header’s that leaves or enters the hosts. In addition to the packet meta data it also collects the process information, user id associated with the process and other OS characteristics. Sensors in general does not collect any information from the payload, which is important when you take into consideration PII and other legal/security concerns. </a:t>
            </a:r>
          </a:p>
          <a:p>
            <a:r>
              <a:rPr lang="en-US" baseline="0" dirty="0"/>
              <a:t>Software sensors also can act as enforcement points for application segmentation. Policy for the segmentation is provided by the </a:t>
            </a:r>
            <a:r>
              <a:rPr lang="en-US" baseline="0" dirty="0" err="1"/>
              <a:t>Tetration</a:t>
            </a:r>
            <a:r>
              <a:rPr lang="en-US" baseline="0" dirty="0"/>
              <a:t> platform and software sensor orchestrates it using OS capabilities. Tying the packets to the process provides a powerful security use case and can enable you to implement enforcement. </a:t>
            </a:r>
          </a:p>
          <a:p>
            <a:endParaRPr lang="en-US" baseline="0" dirty="0"/>
          </a:p>
          <a:p>
            <a:r>
              <a:rPr lang="en-US" baseline="0" dirty="0"/>
              <a:t>The Software sensors also guarantees SLA. It uses less than &lt;3% CPU of CPU.  On average we have been seeing 0.5% CPU utilization on our current installs.  This threshold limit is configurable.  So you can set a limit to the CPU Utilization is can use. (please note this can cause packets to be dropped)</a:t>
            </a:r>
          </a:p>
          <a:p>
            <a:endParaRPr lang="en-US" baseline="0" dirty="0"/>
          </a:p>
          <a:p>
            <a:r>
              <a:rPr lang="en-US" baseline="0" dirty="0"/>
              <a:t>In this release, we have introduced what are called as “Universal Sensors”. These are primarily used for application dependency use cases, where certain applications components may be using other legacy operating systems (example: AIX, Solaris). In this case universal sensors provides basic information about the connectivity and conversation view that enables </a:t>
            </a:r>
            <a:r>
              <a:rPr lang="en-US" baseline="0" dirty="0" err="1"/>
              <a:t>Tetration</a:t>
            </a:r>
            <a:r>
              <a:rPr lang="en-US" baseline="0" dirty="0"/>
              <a:t> platform to perform ADM. Information collected by Universal sensors is limited in nature, does not include per packet information and it does not support enforcement.</a:t>
            </a:r>
          </a:p>
          <a:p>
            <a:endParaRPr lang="en-US" baseline="0" dirty="0"/>
          </a:p>
          <a:p>
            <a:r>
              <a:rPr lang="en-US" baseline="0" dirty="0"/>
              <a:t>Sensor security, authentication, cannot be copied, code signed by Cisco and customer’s PKI infrastructure. Managing of the software sensors can be done through cluster itself.</a:t>
            </a:r>
          </a:p>
          <a:p>
            <a:endParaRPr lang="en-US" dirty="0"/>
          </a:p>
          <a:p>
            <a:r>
              <a:rPr lang="en-US" dirty="0"/>
              <a:t>Network sensors – embedded into our next</a:t>
            </a:r>
            <a:r>
              <a:rPr lang="en-US" baseline="0" dirty="0"/>
              <a:t> generation hardware. Hardware sensor monitor and build flow information for every packet coming into the switch. This is all done at line rate speed. (it is our patented ASIC that provides this capability.  No one else in the market can do this today). </a:t>
            </a:r>
          </a:p>
          <a:p>
            <a:r>
              <a:rPr lang="en-US" baseline="0" dirty="0"/>
              <a:t>Flow information is directly exported from the hardware to the </a:t>
            </a:r>
            <a:r>
              <a:rPr lang="en-US" baseline="0" dirty="0" err="1"/>
              <a:t>Tetration</a:t>
            </a:r>
            <a:r>
              <a:rPr lang="en-US" baseline="0" dirty="0"/>
              <a:t> cluster. This does not impact CPU utilization on the switch. This is highly scalable model where each switch can export up to 32K flows every 100ms.</a:t>
            </a:r>
          </a:p>
          <a:p>
            <a:endParaRPr lang="en-US" baseline="0" dirty="0"/>
          </a:p>
          <a:p>
            <a:pPr marL="0" indent="0">
              <a:buNone/>
            </a:pPr>
            <a:r>
              <a:rPr lang="en-US" baseline="0" dirty="0"/>
              <a:t>3</a:t>
            </a:r>
            <a:r>
              <a:rPr lang="en-US" baseline="30000" dirty="0"/>
              <a:t>rd</a:t>
            </a:r>
            <a:r>
              <a:rPr lang="en-US" baseline="0" dirty="0"/>
              <a:t> party data sources – The </a:t>
            </a:r>
            <a:r>
              <a:rPr lang="en-US" baseline="0" dirty="0" err="1"/>
              <a:t>Tetration</a:t>
            </a:r>
            <a:r>
              <a:rPr lang="en-US" baseline="0" dirty="0"/>
              <a:t> Platform allows you to add 3</a:t>
            </a:r>
            <a:r>
              <a:rPr lang="en-US" baseline="30000" dirty="0"/>
              <a:t>rd</a:t>
            </a:r>
            <a:r>
              <a:rPr lang="en-US" baseline="0" dirty="0"/>
              <a:t> party data sources like F5, IP address management database, DNS Configurations and others to increase </a:t>
            </a:r>
            <a:r>
              <a:rPr lang="en-US" baseline="0" dirty="0" err="1"/>
              <a:t>Tetration’s</a:t>
            </a:r>
            <a:r>
              <a:rPr lang="en-US" baseline="0" dirty="0"/>
              <a:t> full understanding of your environment. In addition, customers can also import information about the workloads and traffic types using asset tagging. This enables granular identification of resources and types of resources. (See next slide for details)</a:t>
            </a:r>
          </a:p>
          <a:p>
            <a:pPr marL="0" indent="0">
              <a:buNone/>
            </a:pP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17</a:t>
            </a:fld>
            <a:endParaRPr lang="en-US"/>
          </a:p>
        </p:txBody>
      </p:sp>
    </p:spTree>
    <p:extLst>
      <p:ext uri="{BB962C8B-B14F-4D97-AF65-F5344CB8AC3E}">
        <p14:creationId xmlns:p14="http://schemas.microsoft.com/office/powerpoint/2010/main" val="3700424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15988"/>
            <a:ext cx="6054725" cy="3406775"/>
          </a:xfrm>
        </p:spPr>
      </p:sp>
      <p:sp>
        <p:nvSpPr>
          <p:cNvPr id="3" name="Notes Placeholder 2"/>
          <p:cNvSpPr>
            <a:spLocks noGrp="1"/>
          </p:cNvSpPr>
          <p:nvPr>
            <p:ph type="body" idx="1"/>
          </p:nvPr>
        </p:nvSpPr>
        <p:spPr/>
        <p:txBody>
          <a:bodyPr/>
          <a:lstStyle/>
          <a:p>
            <a:r>
              <a:rPr lang="en-US" dirty="0"/>
              <a:t>When using deep visibility software</a:t>
            </a:r>
            <a:r>
              <a:rPr lang="en-US" baseline="0" dirty="0"/>
              <a:t> sensors on Linux and Windows servers, Tetration platform can provide key insights regarding TCP flows within the network. Using machine learning, Tetration platform identifies if the performance issue is because of a network bottleneck or because of server and process on the host. If the bottleneck is on the server side, it can also identify if the issue is on the provider end or consumer end. In addition, Tetration provides information regarding</a:t>
            </a:r>
          </a:p>
          <a:p>
            <a:endParaRPr lang="en-US" baseline="0" dirty="0"/>
          </a:p>
          <a:p>
            <a:r>
              <a:rPr lang="en-US" baseline="0" dirty="0"/>
              <a:t>-- Application perceived latency </a:t>
            </a:r>
            <a:r>
              <a:rPr lang="en-US" baseline="0" dirty="0">
                <a:sym typeface="Wingdings"/>
              </a:rPr>
              <a:t> how long a process took to respond to a request</a:t>
            </a:r>
          </a:p>
          <a:p>
            <a:r>
              <a:rPr lang="en-US" baseline="0" dirty="0">
                <a:sym typeface="Wingdings"/>
              </a:rPr>
              <a:t>-- Network round trip latency</a:t>
            </a:r>
          </a:p>
          <a:p>
            <a:r>
              <a:rPr lang="en-US" baseline="0" dirty="0">
                <a:sym typeface="Wingdings"/>
              </a:rPr>
              <a:t>-- Indicators on reducing TCP window sizes or zero window</a:t>
            </a:r>
          </a:p>
          <a:p>
            <a:r>
              <a:rPr lang="en-US" baseline="0" dirty="0">
                <a:sym typeface="Wingdings"/>
              </a:rPr>
              <a:t>-- Tracking how long it takes to establish TCP sessions  long TCP handshake</a:t>
            </a:r>
          </a:p>
          <a:p>
            <a:r>
              <a:rPr lang="en-US" baseline="0" dirty="0">
                <a:sym typeface="Wingdings"/>
              </a:rPr>
              <a:t>-- Where TCP re-transmissions are happening</a:t>
            </a:r>
          </a:p>
          <a:p>
            <a:endParaRPr lang="en-US" baseline="0" dirty="0">
              <a:sym typeface="Wingdings"/>
            </a:endParaRPr>
          </a:p>
          <a:p>
            <a:r>
              <a:rPr lang="en-US" baseline="0" dirty="0">
                <a:sym typeface="Wingdings"/>
              </a:rPr>
              <a:t>All this information is available in time-series view which allows you to go back in time and take a look at the information for diagnostics and troubleshooting purposes.</a:t>
            </a:r>
            <a:endParaRPr lang="en-US" baseline="0" dirty="0"/>
          </a:p>
          <a:p>
            <a:endParaRPr lang="en-US" baseline="0" dirty="0"/>
          </a:p>
          <a:p>
            <a:r>
              <a:rPr lang="en-US" baseline="0" dirty="0"/>
              <a:t>This is possible because of the per packet telemetry data collected from the servers and applying the analytics using supervised and unsupervised machine learning. For example, by correlating TCP congestion, retransmissions and TCP window collapse, Tetration can identify that the issue is on the network end.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683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15988"/>
            <a:ext cx="6054725" cy="3406775"/>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t>When using Nexus</a:t>
            </a:r>
            <a:r>
              <a:rPr lang="en-US" baseline="0" dirty="0"/>
              <a:t> 9300-FX leaf switchs and 9300-FX line cards in a Cisco ACI fabric, Tetration can provide insights into what happening in the network infrastructure. Operations team can quickly identify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171450" lvl="0" indent="-171450">
              <a:buFont typeface="Arial" charset="0"/>
              <a:buChar char="•"/>
            </a:pPr>
            <a:r>
              <a:rPr lang="en-US" sz="1200" kern="1200" dirty="0">
                <a:solidFill>
                  <a:schemeClr val="tx1"/>
                </a:solidFill>
                <a:effectLst/>
                <a:latin typeface="CiscoSansTT ExtraLight" pitchFamily="34" charset="0"/>
                <a:ea typeface="ＭＳ Ｐゴシック" charset="0"/>
                <a:cs typeface="CiscoSansTT ExtraLight" pitchFamily="34" charset="0"/>
              </a:rPr>
              <a:t>where is the congestion in the network </a:t>
            </a:r>
          </a:p>
          <a:p>
            <a:pPr marL="171450" lvl="0" indent="-171450">
              <a:buFont typeface="Arial" charset="0"/>
              <a:buChar char="•"/>
            </a:pPr>
            <a:r>
              <a:rPr lang="en-US" sz="1200" kern="1200" dirty="0">
                <a:solidFill>
                  <a:schemeClr val="tx1"/>
                </a:solidFill>
                <a:effectLst/>
                <a:latin typeface="CiscoSansTT ExtraLight" pitchFamily="34" charset="0"/>
                <a:ea typeface="ＭＳ Ｐゴシック" charset="0"/>
                <a:cs typeface="CiscoSansTT ExtraLight" pitchFamily="34" charset="0"/>
              </a:rPr>
              <a:t>what applications are impacted due to link congestion</a:t>
            </a:r>
          </a:p>
          <a:p>
            <a:pPr marL="171450" lvl="0" indent="-171450">
              <a:buFont typeface="Arial" charset="0"/>
              <a:buChar char="•"/>
            </a:pPr>
            <a:r>
              <a:rPr lang="en-US" sz="1200" kern="1200" dirty="0">
                <a:solidFill>
                  <a:schemeClr val="tx1"/>
                </a:solidFill>
                <a:effectLst/>
                <a:latin typeface="CiscoSansTT ExtraLight" pitchFamily="34" charset="0"/>
                <a:ea typeface="ＭＳ Ｐゴシック" charset="0"/>
                <a:cs typeface="CiscoSansTT ExtraLight" pitchFamily="34" charset="0"/>
              </a:rPr>
              <a:t>which applications use which links</a:t>
            </a:r>
          </a:p>
          <a:p>
            <a:pPr marL="171450" lvl="0" indent="-171450">
              <a:buFont typeface="Arial" charset="0"/>
              <a:buChar char="•"/>
            </a:pPr>
            <a:r>
              <a:rPr lang="en-US" sz="1200" kern="1200" dirty="0">
                <a:solidFill>
                  <a:schemeClr val="tx1"/>
                </a:solidFill>
                <a:effectLst/>
                <a:latin typeface="CiscoSansTT ExtraLight" pitchFamily="34" charset="0"/>
                <a:ea typeface="ＭＳ Ｐゴシック" charset="0"/>
                <a:cs typeface="CiscoSansTT ExtraLight" pitchFamily="34" charset="0"/>
              </a:rPr>
              <a:t>what is the latency within the fabric, on each hop</a:t>
            </a:r>
          </a:p>
          <a:p>
            <a:pPr marL="171450" lvl="0" indent="-171450">
              <a:buFont typeface="Arial" charset="0"/>
              <a:buChar char="•"/>
            </a:pPr>
            <a:r>
              <a:rPr lang="en-US" sz="1200" kern="1200" dirty="0">
                <a:solidFill>
                  <a:schemeClr val="tx1"/>
                </a:solidFill>
                <a:effectLst/>
                <a:latin typeface="CiscoSansTT ExtraLight" pitchFamily="34" charset="0"/>
                <a:ea typeface="ＭＳ Ｐゴシック" charset="0"/>
                <a:cs typeface="CiscoSansTT ExtraLight" pitchFamily="34" charset="0"/>
              </a:rPr>
              <a:t>what flows are experiencing packet drops</a:t>
            </a:r>
          </a:p>
          <a:p>
            <a:pPr marL="171450" lvl="0" indent="-171450">
              <a:buFont typeface="Arial" charset="0"/>
              <a:buChar char="•"/>
            </a:pPr>
            <a:r>
              <a:rPr lang="en-US" sz="1200" kern="1200" dirty="0">
                <a:solidFill>
                  <a:schemeClr val="tx1"/>
                </a:solidFill>
                <a:effectLst/>
                <a:latin typeface="CiscoSansTT ExtraLight" pitchFamily="34" charset="0"/>
                <a:ea typeface="ＭＳ Ｐゴシック" charset="0"/>
                <a:cs typeface="CiscoSansTT ExtraLight" pitchFamily="34" charset="0"/>
              </a:rPr>
              <a:t>what does the hop by hop path look like for each application flow</a:t>
            </a:r>
          </a:p>
          <a:p>
            <a:pPr marL="171450" lvl="0" indent="-171450">
              <a:buFont typeface="Arial" charset="0"/>
              <a:buChar char="•"/>
            </a:pPr>
            <a:r>
              <a:rPr lang="en-US" sz="1200" kern="1200" dirty="0">
                <a:solidFill>
                  <a:schemeClr val="tx1"/>
                </a:solidFill>
                <a:effectLst/>
                <a:latin typeface="CiscoSansTT ExtraLight" pitchFamily="34" charset="0"/>
                <a:ea typeface="ＭＳ Ｐゴシック" charset="0"/>
                <a:cs typeface="CiscoSansTT ExtraLight" pitchFamily="34" charset="0"/>
              </a:rPr>
              <a:t>what is the flow end to end latency</a:t>
            </a:r>
          </a:p>
          <a:p>
            <a:pPr marL="171450" lvl="0" indent="-171450">
              <a:buFont typeface="Arial" charset="0"/>
              <a:buChar char="•"/>
            </a:pPr>
            <a:r>
              <a:rPr lang="en-US" sz="1200" kern="1200" dirty="0">
                <a:solidFill>
                  <a:schemeClr val="tx1"/>
                </a:solidFill>
                <a:effectLst/>
                <a:latin typeface="CiscoSansTT ExtraLight" pitchFamily="34" charset="0"/>
                <a:ea typeface="ＭＳ Ｐゴシック" charset="0"/>
                <a:cs typeface="CiscoSansTT ExtraLight" pitchFamily="34" charset="0"/>
              </a:rPr>
              <a:t>what is the Class of Service per flow</a:t>
            </a:r>
          </a:p>
          <a:p>
            <a:pPr marL="171450" marR="0" lvl="0" indent="-171450" algn="l" defTabSz="457200" rtl="0" eaLnBrk="0" fontAlgn="base" latinLnBrk="0" hangingPunct="0">
              <a:lnSpc>
                <a:spcPct val="100000"/>
              </a:lnSpc>
              <a:spcBef>
                <a:spcPct val="30000"/>
              </a:spcBef>
              <a:spcAft>
                <a:spcPct val="0"/>
              </a:spcAft>
              <a:buClrTx/>
              <a:buSzTx/>
              <a:buFont typeface="Arial" charset="0"/>
              <a:buChar char="•"/>
              <a:tabLst/>
              <a:defRPr/>
            </a:pPr>
            <a:endParaRPr lang="en-US" baseline="0" dirty="0">
              <a:sym typeface="Wingdings"/>
            </a:endParaRPr>
          </a:p>
          <a:p>
            <a:pPr marL="0" marR="0" lvl="0" indent="0" algn="l" defTabSz="457200" rtl="0" eaLnBrk="0" fontAlgn="base" latinLnBrk="0" hangingPunct="0">
              <a:lnSpc>
                <a:spcPct val="100000"/>
              </a:lnSpc>
              <a:spcBef>
                <a:spcPct val="30000"/>
              </a:spcBef>
              <a:spcAft>
                <a:spcPct val="0"/>
              </a:spcAft>
              <a:buClrTx/>
              <a:buSzTx/>
              <a:buFont typeface="Arial" charset="0"/>
              <a:buNone/>
              <a:tabLst/>
              <a:defRPr/>
            </a:pPr>
            <a:r>
              <a:rPr lang="en-US" baseline="0" dirty="0">
                <a:sym typeface="Wingdings"/>
              </a:rPr>
              <a:t>All this information including the topology data is available in time-series view which allows you to go back in time and take a look at the information for diagnostics and troubleshooting purposes.</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165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eaLnBrk="1" fontAlgn="auto" hangingPunct="1">
              <a:spcBef>
                <a:spcPts val="0"/>
              </a:spcBef>
              <a:spcAft>
                <a:spcPts val="0"/>
              </a:spcAft>
              <a:defRPr/>
            </a:pPr>
            <a:r>
              <a:rPr lang="en-US" dirty="0">
                <a:latin typeface="CiscoSansTT ExtraLight" pitchFamily="34" charset="0"/>
                <a:cs typeface="CiscoSansTT ExtraLight" pitchFamily="34" charset="0"/>
              </a:rPr>
              <a:t>Cisco Tetration is an analytics platform that provides a turn key solution for the data center security use cases. This removes any requirement for in-house data scientists or other programming expertise to deploy, operate and realize the benefits from the platform. These features are supported independent of the infrastructure that you have and where the applications are running. </a:t>
            </a:r>
          </a:p>
          <a:p>
            <a:pPr defTabSz="914400" eaLnBrk="1" fontAlgn="auto" hangingPunct="1">
              <a:spcBef>
                <a:spcPts val="0"/>
              </a:spcBef>
              <a:spcAft>
                <a:spcPts val="0"/>
              </a:spcAft>
              <a:defRPr/>
            </a:pPr>
            <a:endParaRPr lang="en-US" dirty="0">
              <a:latin typeface="CiscoSansTT ExtraLight" pitchFamily="34" charset="0"/>
              <a:cs typeface="CiscoSansTT ExtraLight" pitchFamily="34" charset="0"/>
            </a:endParaRPr>
          </a:p>
          <a:p>
            <a:r>
              <a:rPr lang="en-US" dirty="0">
                <a:latin typeface="CiscoSansTT ExtraLight" pitchFamily="34" charset="0"/>
                <a:cs typeface="CiscoSansTT ExtraLight" pitchFamily="34" charset="0"/>
              </a:rPr>
              <a:t>In the Cisco Tetration platform we start with collecting rich telemetry from both servers as well as network, use unsupervised machine learning and other algorithmic approaches to baseline the behavior of the workloads and apply statistical models on top. Telemetry it collects includes meta data from every packet header (monitor every packet, every flow) within the datacenter, process related details on the servers such process name, user, process execution details and process binary hash. The platform correlates the network traffic to the process on a server. </a:t>
            </a:r>
          </a:p>
          <a:p>
            <a:endParaRPr lang="en-US" dirty="0">
              <a:latin typeface="CiscoSansTT ExtraLight" pitchFamily="34" charset="0"/>
              <a:cs typeface="CiscoSansTT ExtraLight" pitchFamily="34" charset="0"/>
            </a:endParaRPr>
          </a:p>
          <a:p>
            <a:r>
              <a:rPr lang="en-US" dirty="0">
                <a:latin typeface="CiscoSansTT ExtraLight" pitchFamily="34" charset="0"/>
                <a:cs typeface="CiscoSansTT ExtraLight" pitchFamily="34" charset="0"/>
              </a:rPr>
              <a:t>Application insight use case is designed to provide clear and accurate view of application communications and its dependencies. It also provides information about which communication is going through L4-7 </a:t>
            </a:r>
            <a:r>
              <a:rPr lang="en-US" dirty="0" err="1">
                <a:latin typeface="CiscoSansTT ExtraLight" pitchFamily="34" charset="0"/>
                <a:cs typeface="CiscoSansTT ExtraLight" pitchFamily="34" charset="0"/>
              </a:rPr>
              <a:t>serverices</a:t>
            </a:r>
            <a:r>
              <a:rPr lang="en-US" dirty="0">
                <a:latin typeface="CiscoSansTT ExtraLight" pitchFamily="34" charset="0"/>
                <a:cs typeface="CiscoSansTT ExtraLight" pitchFamily="34" charset="0"/>
              </a:rPr>
              <a:t> such as load balancers, other infrastructure services that these applications are dependent on and external entities accessing the application. </a:t>
            </a:r>
          </a:p>
          <a:p>
            <a:endParaRPr lang="en-US" dirty="0">
              <a:latin typeface="CiscoSansTT ExtraLight" pitchFamily="34" charset="0"/>
              <a:cs typeface="CiscoSansTT ExtraLight" pitchFamily="34" charset="0"/>
            </a:endParaRPr>
          </a:p>
          <a:p>
            <a:r>
              <a:rPr lang="en-US" dirty="0">
                <a:latin typeface="CiscoSansTT ExtraLight" pitchFamily="34" charset="0"/>
                <a:cs typeface="CiscoSansTT ExtraLight" pitchFamily="34" charset="0"/>
              </a:rPr>
              <a:t>Building on the insights foundation, Cisco Tetration extends the capability on the security by providing the ability to auto generate a consistent white list policy based on application behavior and near real-time approach to keep the policy up to date as the application behavior changes.  Perform policy simulation and impact analysis using historical data or real-time data to determine what traffic will be allowed what will be dropped if that policy is enforced. </a:t>
            </a:r>
          </a:p>
          <a:p>
            <a:endParaRPr lang="en-US" dirty="0">
              <a:latin typeface="CiscoSansTT ExtraLight" pitchFamily="34" charset="0"/>
              <a:cs typeface="CiscoSansTT ExtraLight" pitchFamily="34" charset="0"/>
            </a:endParaRPr>
          </a:p>
          <a:p>
            <a:pPr defTabSz="914400" eaLnBrk="1" fontAlgn="auto" hangingPunct="1">
              <a:spcBef>
                <a:spcPts val="0"/>
              </a:spcBef>
              <a:spcAft>
                <a:spcPts val="0"/>
              </a:spcAft>
              <a:defRPr/>
            </a:pPr>
            <a:r>
              <a:rPr lang="en-US" b="1" dirty="0">
                <a:latin typeface="CiscoSansTT ExtraLight" pitchFamily="34" charset="0"/>
                <a:cs typeface="CiscoSansTT ExtraLight" pitchFamily="34" charset="0"/>
              </a:rPr>
              <a:t>Application Segmentation: </a:t>
            </a:r>
            <a:r>
              <a:rPr lang="en-US" dirty="0">
                <a:latin typeface="CiscoSansTT ExtraLight" pitchFamily="34" charset="0"/>
                <a:cs typeface="CiscoSansTT ExtraLight" pitchFamily="34" charset="0"/>
              </a:rPr>
              <a:t>With </a:t>
            </a:r>
            <a:r>
              <a:rPr lang="en-US" dirty="0" err="1">
                <a:latin typeface="CiscoSansTT ExtraLight" pitchFamily="34" charset="0"/>
                <a:cs typeface="CiscoSansTT ExtraLight" pitchFamily="34" charset="0"/>
              </a:rPr>
              <a:t>Tetration</a:t>
            </a:r>
            <a:r>
              <a:rPr lang="en-US" dirty="0">
                <a:latin typeface="CiscoSansTT ExtraLight" pitchFamily="34" charset="0"/>
                <a:cs typeface="CiscoSansTT ExtraLight" pitchFamily="34" charset="0"/>
              </a:rPr>
              <a:t> analytics we are extending the platform to take action based on the white list generated as part of application Insight. This policy can then be enforced consistently to realize a consistent segmentation. Implementation of granular policies using operating system capabilities such as </a:t>
            </a:r>
            <a:r>
              <a:rPr lang="en-US" dirty="0" err="1">
                <a:latin typeface="CiscoSansTT ExtraLight" pitchFamily="34" charset="0"/>
                <a:cs typeface="CiscoSansTT ExtraLight" pitchFamily="34" charset="0"/>
              </a:rPr>
              <a:t>Iptable</a:t>
            </a:r>
            <a:r>
              <a:rPr lang="en-US" dirty="0">
                <a:latin typeface="CiscoSansTT ExtraLight" pitchFamily="34" charset="0"/>
                <a:cs typeface="CiscoSansTT ExtraLight" pitchFamily="34" charset="0"/>
              </a:rPr>
              <a:t> or windows firewall on the servers provides massive scale, consistent implementation whether it is a virtualized, bare-metal or container workloads. This model also ensures that the policy stays intact even when the workload moves. Once the policy is enforced, platform continuously monitors for compliance. If there is any policy deviation then notification is sent to northbound systems, enabling proactive security operations.</a:t>
            </a:r>
          </a:p>
          <a:p>
            <a:pPr defTabSz="914400" eaLnBrk="1" fontAlgn="auto" hangingPunct="1">
              <a:spcBef>
                <a:spcPts val="0"/>
              </a:spcBef>
              <a:spcAft>
                <a:spcPts val="0"/>
              </a:spcAft>
              <a:defRPr/>
            </a:pPr>
            <a:endParaRPr lang="en-US" dirty="0">
              <a:latin typeface="CiscoSansTT ExtraLight" pitchFamily="34" charset="0"/>
              <a:cs typeface="CiscoSansTT ExtraLight" pitchFamily="34" charset="0"/>
            </a:endParaRPr>
          </a:p>
          <a:p>
            <a:pPr defTabSz="914400" eaLnBrk="1" fontAlgn="auto" hangingPunct="1">
              <a:spcBef>
                <a:spcPts val="0"/>
              </a:spcBef>
              <a:spcAft>
                <a:spcPts val="0"/>
              </a:spcAft>
              <a:defRPr/>
            </a:pPr>
            <a:r>
              <a:rPr lang="en-US" b="1" dirty="0">
                <a:latin typeface="CiscoSansTT ExtraLight" pitchFamily="34" charset="0"/>
                <a:cs typeface="CiscoSansTT ExtraLight" pitchFamily="34" charset="0"/>
              </a:rPr>
              <a:t>Process behavior deviation: </a:t>
            </a:r>
            <a:r>
              <a:rPr lang="en-US" sz="1200" b="1" kern="1200" dirty="0">
                <a:solidFill>
                  <a:schemeClr val="tx1"/>
                </a:solidFill>
                <a:effectLst/>
                <a:latin typeface="+mn-lt"/>
                <a:ea typeface="ＭＳ Ｐゴシック" charset="0"/>
                <a:cs typeface="CiscoSansTT ExtraLight" pitchFamily="34" charset="0"/>
              </a:rPr>
              <a:t> </a:t>
            </a:r>
            <a:r>
              <a:rPr lang="en-US" sz="1200" kern="1200" dirty="0">
                <a:solidFill>
                  <a:schemeClr val="tx1"/>
                </a:solidFill>
                <a:effectLst/>
                <a:latin typeface="+mn-lt"/>
                <a:ea typeface="ＭＳ Ｐゴシック" charset="0"/>
                <a:cs typeface="CiscoSansTT ExtraLight" pitchFamily="34" charset="0"/>
              </a:rPr>
              <a:t>N</a:t>
            </a:r>
            <a:r>
              <a:rPr lang="en-US" sz="1200" kern="1200" dirty="0">
                <a:solidFill>
                  <a:schemeClr val="tx1"/>
                </a:solidFill>
                <a:effectLst/>
                <a:latin typeface="+mn-lt"/>
                <a:ea typeface="ＭＳ Ｐゴシック" charset="0"/>
                <a:cs typeface="ＭＳ Ｐゴシック" charset="0"/>
              </a:rPr>
              <a:t>ext step is to baseline the behavior of the processes running on the servers. Then apply models to identify any behavior deviations and compare them with known “bad” patterns exhibited by these processes. When these indicators of compromise are detected early on you can minimize the impact by faster remediation.</a:t>
            </a:r>
          </a:p>
          <a:p>
            <a:pPr defTabSz="914400" eaLnBrk="1" fontAlgn="auto" hangingPunct="1">
              <a:spcBef>
                <a:spcPts val="0"/>
              </a:spcBef>
              <a:spcAft>
                <a:spcPts val="0"/>
              </a:spcAft>
              <a:defRPr/>
            </a:pPr>
            <a:endParaRPr lang="en-US" sz="1200" kern="1200" dirty="0">
              <a:solidFill>
                <a:schemeClr val="tx1"/>
              </a:solidFill>
              <a:effectLst/>
              <a:latin typeface="+mn-lt"/>
              <a:ea typeface="ＭＳ Ｐゴシック" charset="0"/>
              <a:cs typeface="CiscoSansTT ExtraLight" pitchFamily="34" charset="0"/>
            </a:endParaRPr>
          </a:p>
          <a:p>
            <a:pPr defTabSz="914400" eaLnBrk="1" fontAlgn="auto" hangingPunct="1">
              <a:spcBef>
                <a:spcPts val="0"/>
              </a:spcBef>
              <a:spcAft>
                <a:spcPts val="0"/>
              </a:spcAft>
              <a:defRPr/>
            </a:pPr>
            <a:r>
              <a:rPr lang="en-US" sz="1200" b="1" kern="1200" dirty="0">
                <a:solidFill>
                  <a:schemeClr val="tx1"/>
                </a:solidFill>
                <a:effectLst/>
                <a:latin typeface="+mn-lt"/>
                <a:ea typeface="ＭＳ Ｐゴシック" charset="0"/>
                <a:cs typeface="CiscoSansTT ExtraLight" pitchFamily="34" charset="0"/>
              </a:rPr>
              <a:t>Software vulnerability detection</a:t>
            </a:r>
            <a:r>
              <a:rPr lang="en-US" sz="1200" kern="1200" dirty="0">
                <a:solidFill>
                  <a:schemeClr val="tx1"/>
                </a:solidFill>
                <a:effectLst/>
                <a:latin typeface="+mn-lt"/>
                <a:ea typeface="ＭＳ Ｐゴシック" charset="0"/>
                <a:cs typeface="CiscoSansTT ExtraLight" pitchFamily="34" charset="0"/>
              </a:rPr>
              <a:t>: </a:t>
            </a:r>
            <a:r>
              <a:rPr lang="en-US" sz="1200" kern="1200" dirty="0">
                <a:solidFill>
                  <a:schemeClr val="tx1"/>
                </a:solidFill>
                <a:effectLst/>
                <a:latin typeface="+mn-lt"/>
                <a:ea typeface="ＭＳ Ｐゴシック" charset="0"/>
                <a:cs typeface="ＭＳ Ｐゴシック" charset="0"/>
              </a:rPr>
              <a:t>last but not least, keeping an accurate inventory of the software packages and versions installed on the servers and then identifying common vulnerabilities and exposures associated with them is also key. This enables you to significantly reduce risk and threat exposure from known vulnerabilities.</a:t>
            </a:r>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22</a:t>
            </a:fld>
            <a:endParaRPr lang="en-US"/>
          </a:p>
        </p:txBody>
      </p:sp>
    </p:spTree>
    <p:extLst>
      <p:ext uri="{BB962C8B-B14F-4D97-AF65-F5344CB8AC3E}">
        <p14:creationId xmlns:p14="http://schemas.microsoft.com/office/powerpoint/2010/main" val="3188262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15988"/>
            <a:ext cx="6054725" cy="3406775"/>
          </a:xfrm>
        </p:spPr>
      </p:sp>
      <p:sp>
        <p:nvSpPr>
          <p:cNvPr id="3" name="Notes Placeholder 2"/>
          <p:cNvSpPr>
            <a:spLocks noGrp="1"/>
          </p:cNvSpPr>
          <p:nvPr>
            <p:ph type="body" idx="1"/>
          </p:nvPr>
        </p:nvSpPr>
        <p:spPr/>
        <p:txBody>
          <a:bodyPr/>
          <a:lstStyle/>
          <a:p>
            <a:r>
              <a:rPr lang="en-US" dirty="0"/>
              <a:t>In</a:t>
            </a:r>
            <a:r>
              <a:rPr lang="en-US" baseline="0" dirty="0"/>
              <a:t> order to implement effective and efficient </a:t>
            </a:r>
            <a:r>
              <a:rPr lang="en-US" dirty="0"/>
              <a:t>Application segmentation</a:t>
            </a:r>
            <a:r>
              <a:rPr lang="en-US" baseline="0" dirty="0"/>
              <a:t> is critical to understand how application components are communicating with each other, what infrastructure services they are dependent on and how the component clusters are grouped together. Tetration uses rich telemetry and un-supervised machine learning to achieve this. This application insight and dependency forms the basis for the segmentation policy. To get started, customer needs to deploy Tetration Analytics platform and deploy the agents. If customer has the Nexus 9300-EX switches they can turn on hardware sensors, in addition to the software sensors. </a:t>
            </a:r>
          </a:p>
          <a:p>
            <a:endParaRPr lang="en-US" baseline="0" dirty="0"/>
          </a:p>
          <a:p>
            <a:r>
              <a:rPr lang="en-US" baseline="0" dirty="0"/>
              <a:t>Application administrators can perform ADM runs and create application workspaces. </a:t>
            </a:r>
            <a:r>
              <a:rPr lang="en-US" sz="1200" kern="1200" dirty="0">
                <a:solidFill>
                  <a:schemeClr val="tx1"/>
                </a:solidFill>
                <a:effectLst/>
                <a:cs typeface="ＭＳ Ｐゴシック" charset="0"/>
              </a:rPr>
              <a:t>Application workspace allows users and administrators to:</a:t>
            </a:r>
          </a:p>
          <a:p>
            <a:pPr marL="171450" lvl="0" indent="-171450">
              <a:buFont typeface="Arial" charset="0"/>
              <a:buChar char="•"/>
            </a:pPr>
            <a:r>
              <a:rPr lang="en-US" sz="1200" kern="1200" dirty="0">
                <a:solidFill>
                  <a:schemeClr val="tx1"/>
                </a:solidFill>
                <a:effectLst/>
                <a:cs typeface="ＭＳ Ｐゴシック" charset="0"/>
              </a:rPr>
              <a:t>Group endpoint hosts and application clusters together to create application views</a:t>
            </a:r>
          </a:p>
          <a:p>
            <a:pPr marL="171450" lvl="0" indent="-171450">
              <a:buFont typeface="Arial" charset="0"/>
              <a:buChar char="•"/>
            </a:pPr>
            <a:r>
              <a:rPr lang="en-US" sz="1200" kern="1200" dirty="0">
                <a:solidFill>
                  <a:schemeClr val="tx1"/>
                </a:solidFill>
                <a:effectLst/>
                <a:cs typeface="ＭＳ Ｐゴシック" charset="0"/>
              </a:rPr>
              <a:t>Accurately understand the relationship of consumers and providers based on communication patterns</a:t>
            </a:r>
          </a:p>
          <a:p>
            <a:pPr marL="171450" lvl="0" indent="-171450">
              <a:buFont typeface="Arial" charset="0"/>
              <a:buChar char="•"/>
            </a:pPr>
            <a:r>
              <a:rPr lang="en-US" sz="1200" kern="1200" dirty="0">
                <a:solidFill>
                  <a:schemeClr val="tx1"/>
                </a:solidFill>
                <a:effectLst/>
                <a:cs typeface="ＭＳ Ｐゴシック" charset="0"/>
              </a:rPr>
              <a:t>Understand the service dependencies for each component</a:t>
            </a:r>
          </a:p>
          <a:p>
            <a:pPr marL="171450" lvl="0" indent="-171450">
              <a:buFont typeface="Arial" charset="0"/>
              <a:buChar char="•"/>
            </a:pPr>
            <a:r>
              <a:rPr lang="en-US" sz="1200" kern="1200" dirty="0">
                <a:solidFill>
                  <a:schemeClr val="tx1"/>
                </a:solidFill>
                <a:effectLst/>
                <a:cs typeface="ＭＳ Ｐゴシック" charset="0"/>
              </a:rPr>
              <a:t>Associate labels and tags with endpoints for easy understanding</a:t>
            </a:r>
          </a:p>
          <a:p>
            <a:pPr marL="171450" indent="-171450">
              <a:buFont typeface="Arial" charset="0"/>
              <a:buChar char="•"/>
            </a:pPr>
            <a:endParaRPr lang="en-US" dirty="0"/>
          </a:p>
          <a:p>
            <a:pPr marL="0" indent="0">
              <a:buFont typeface="Arial" charset="0"/>
              <a:buNone/>
            </a:pPr>
            <a:r>
              <a:rPr lang="en-US" dirty="0">
                <a:solidFill>
                  <a:srgbClr val="FF0000"/>
                </a:solidFill>
              </a:rPr>
              <a:t>[Mention</a:t>
            </a:r>
            <a:r>
              <a:rPr lang="en-US" baseline="0" dirty="0">
                <a:solidFill>
                  <a:srgbClr val="FF0000"/>
                </a:solidFill>
              </a:rPr>
              <a:t> this only when Audience is more technical and can understand hierarchy]</a:t>
            </a:r>
          </a:p>
          <a:p>
            <a:pPr marL="0" indent="0">
              <a:buFont typeface="Arial" charset="0"/>
              <a:buNone/>
            </a:pPr>
            <a:r>
              <a:rPr lang="en-US" baseline="0" dirty="0"/>
              <a:t>An application can be have multiple workspaces in a hierarchy. For example at the lower level may be the application team such as HRMS. HRMS may be using a database and that database could be part of 5 other applications. Even higher would be security ops or network ops teams defining their policy. When Tetration platform generates the policy it automatically merges the higher level policy with the application specific policies. For example, these could be production workload should not talk to non-production workload, database servers cannot connect to internet.</a:t>
            </a:r>
          </a:p>
          <a:p>
            <a:pPr marL="0" indent="0">
              <a:buFont typeface="Arial" charset="0"/>
              <a:buNone/>
            </a:pPr>
            <a:r>
              <a:rPr lang="en-US" baseline="0" dirty="0"/>
              <a:t> Application administrators will be able to view the higher level predefined policies but will not be able to modify it.</a:t>
            </a:r>
          </a:p>
          <a:p>
            <a:pPr marL="0" indent="0">
              <a:buFont typeface="Arial" charset="0"/>
              <a:buNone/>
            </a:pPr>
            <a:endParaRPr lang="en-US" dirty="0"/>
          </a:p>
          <a:p>
            <a:pPr marL="0" indent="0">
              <a:buFont typeface="Arial" charset="0"/>
              <a:buNone/>
            </a:pPr>
            <a:r>
              <a:rPr lang="en-US" dirty="0"/>
              <a:t>White-list</a:t>
            </a:r>
            <a:r>
              <a:rPr lang="en-US" baseline="0" dirty="0"/>
              <a:t> policy for segmentation is available from the application workspace. </a:t>
            </a:r>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23</a:t>
            </a:fld>
            <a:endParaRPr lang="en-US"/>
          </a:p>
        </p:txBody>
      </p:sp>
    </p:spTree>
    <p:extLst>
      <p:ext uri="{BB962C8B-B14F-4D97-AF65-F5344CB8AC3E}">
        <p14:creationId xmlns:p14="http://schemas.microsoft.com/office/powerpoint/2010/main" val="2255922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In Cisco Tetration, we have reverse engineered and modelled malware and its behavior patterns, to identify process behavior deviations, For example a privilege escalation by a process followed by a shell code execution is a definite indication of compromise. It is also designed to identify side channel attacks, raw socket creation, track user login activities on the servers, etc., This model allows the platform to detect critical security events such as </a:t>
            </a:r>
            <a:r>
              <a:rPr lang="en-US" sz="1200" kern="1200" dirty="0" err="1">
                <a:solidFill>
                  <a:schemeClr val="tx1"/>
                </a:solidFill>
                <a:effectLst/>
                <a:latin typeface="+mn-lt"/>
                <a:ea typeface="ＭＳ Ｐゴシック" charset="0"/>
                <a:cs typeface="ＭＳ Ｐゴシック" charset="0"/>
              </a:rPr>
              <a:t>Spectre</a:t>
            </a:r>
            <a:r>
              <a:rPr lang="en-US" sz="1200" kern="1200" dirty="0">
                <a:solidFill>
                  <a:schemeClr val="tx1"/>
                </a:solidFill>
                <a:effectLst/>
                <a:latin typeface="+mn-lt"/>
                <a:ea typeface="ＭＳ Ｐゴシック" charset="0"/>
                <a:cs typeface="ＭＳ Ｐゴシック" charset="0"/>
              </a:rPr>
              <a:t> and Meltdown.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24</a:t>
            </a:fld>
            <a:endParaRPr lang="en-US"/>
          </a:p>
        </p:txBody>
      </p:sp>
    </p:spTree>
    <p:extLst>
      <p:ext uri="{BB962C8B-B14F-4D97-AF65-F5344CB8AC3E}">
        <p14:creationId xmlns:p14="http://schemas.microsoft.com/office/powerpoint/2010/main" val="2363891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15988"/>
            <a:ext cx="6054725" cy="3406775"/>
          </a:xfrm>
        </p:spPr>
      </p:sp>
      <p:sp>
        <p:nvSpPr>
          <p:cNvPr id="3" name="Notes Placeholder 2"/>
          <p:cNvSpPr>
            <a:spLocks noGrp="1"/>
          </p:cNvSpPr>
          <p:nvPr>
            <p:ph type="body" idx="1"/>
          </p:nvPr>
        </p:nvSpPr>
        <p:spPr/>
        <p:txBody>
          <a:bodyPr/>
          <a:lstStyle/>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2345202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15988"/>
            <a:ext cx="6054725" cy="3406775"/>
          </a:xfrm>
        </p:spPr>
      </p:sp>
      <p:sp>
        <p:nvSpPr>
          <p:cNvPr id="3" name="Notes Placeholder 2"/>
          <p:cNvSpPr>
            <a:spLocks noGrp="1"/>
          </p:cNvSpPr>
          <p:nvPr>
            <p:ph type="body" idx="1"/>
          </p:nvPr>
        </p:nvSpPr>
        <p:spPr/>
        <p:txBody>
          <a:bodyPr/>
          <a:lstStyle/>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157608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Constantly Learning: Every packet,</a:t>
            </a:r>
            <a:r>
              <a:rPr lang="en-US" baseline="0" dirty="0"/>
              <a:t> </a:t>
            </a:r>
            <a:r>
              <a:rPr lang="en-US" dirty="0"/>
              <a:t>Every flow Every app ; Machine learning to optimize; Benchmark each </a:t>
            </a:r>
          </a:p>
          <a:p>
            <a:pPr marL="171450" indent="-171450">
              <a:buFontTx/>
              <a:buChar char="-"/>
            </a:pPr>
            <a:r>
              <a:rPr lang="en-US" dirty="0"/>
              <a:t>Constantly Adapting: Run-time provisioning;</a:t>
            </a:r>
            <a:r>
              <a:rPr lang="en-US" baseline="0" dirty="0"/>
              <a:t> </a:t>
            </a:r>
            <a:r>
              <a:rPr lang="en-US" dirty="0"/>
              <a:t>On-demand capacity; </a:t>
            </a:r>
            <a:r>
              <a:rPr lang="en-US" dirty="0" err="1"/>
              <a:t>Multicloud</a:t>
            </a:r>
            <a:r>
              <a:rPr lang="en-US" dirty="0"/>
              <a:t> App mobility</a:t>
            </a:r>
          </a:p>
          <a:p>
            <a:pPr marL="171450" indent="-171450">
              <a:buFontTx/>
              <a:buChar char="-"/>
            </a:pPr>
            <a:r>
              <a:rPr lang="en-US" dirty="0"/>
              <a:t>Constantly Protecting: Micro-segmentation based isolation; Securing data in transit; Zero-trust model</a:t>
            </a:r>
          </a:p>
          <a:p>
            <a:pPr marL="171450" indent="-171450">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60E6EA76-87A1-8A40-96C0-67B3D6947E9E}" type="slidenum">
              <a:rPr lang="en-US" smtClean="0"/>
              <a:t>4</a:t>
            </a:fld>
            <a:endParaRPr lang="en-US"/>
          </a:p>
        </p:txBody>
      </p:sp>
    </p:spTree>
    <p:extLst>
      <p:ext uri="{BB962C8B-B14F-4D97-AF65-F5344CB8AC3E}">
        <p14:creationId xmlns:p14="http://schemas.microsoft.com/office/powerpoint/2010/main" val="187131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15988"/>
            <a:ext cx="6054725" cy="3406775"/>
          </a:xfrm>
        </p:spPr>
      </p:sp>
      <p:sp>
        <p:nvSpPr>
          <p:cNvPr id="3" name="Notes Placeholder 2"/>
          <p:cNvSpPr>
            <a:spLocks noGrp="1"/>
          </p:cNvSpPr>
          <p:nvPr>
            <p:ph type="body" idx="1"/>
          </p:nvPr>
        </p:nvSpPr>
        <p:spPr/>
        <p:txBody>
          <a:bodyPr/>
          <a:lstStyle/>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2737619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Constantly Learning: Every packet,</a:t>
            </a:r>
            <a:r>
              <a:rPr lang="en-US" baseline="0" dirty="0"/>
              <a:t> </a:t>
            </a:r>
            <a:r>
              <a:rPr lang="en-US" dirty="0"/>
              <a:t>Every flow Every app ; Machine learning to optimize; Benchmark each </a:t>
            </a:r>
          </a:p>
          <a:p>
            <a:pPr marL="171450" indent="-171450">
              <a:buFontTx/>
              <a:buChar char="-"/>
            </a:pPr>
            <a:r>
              <a:rPr lang="en-US" dirty="0"/>
              <a:t>Constantly Adapting: Run-time provisioning;</a:t>
            </a:r>
            <a:r>
              <a:rPr lang="en-US" baseline="0" dirty="0"/>
              <a:t> </a:t>
            </a:r>
            <a:r>
              <a:rPr lang="en-US" dirty="0"/>
              <a:t>On-demand capacity; </a:t>
            </a:r>
            <a:r>
              <a:rPr lang="en-US" dirty="0" err="1"/>
              <a:t>Multicloud</a:t>
            </a:r>
            <a:r>
              <a:rPr lang="en-US" dirty="0"/>
              <a:t> App mobility</a:t>
            </a:r>
          </a:p>
          <a:p>
            <a:pPr marL="171450" indent="-171450">
              <a:buFontTx/>
              <a:buChar char="-"/>
            </a:pPr>
            <a:r>
              <a:rPr lang="en-US" dirty="0"/>
              <a:t>Constantly Protecting: Micro-segmentation based isolation; Securing data in transit; Zero-trust model</a:t>
            </a:r>
          </a:p>
          <a:p>
            <a:pPr marL="171450" indent="-171450">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60E6EA76-87A1-8A40-96C0-67B3D6947E9E}" type="slidenum">
              <a:rPr lang="en-US" smtClean="0"/>
              <a:t>30</a:t>
            </a:fld>
            <a:endParaRPr lang="en-US"/>
          </a:p>
        </p:txBody>
      </p:sp>
    </p:spTree>
    <p:extLst>
      <p:ext uri="{BB962C8B-B14F-4D97-AF65-F5344CB8AC3E}">
        <p14:creationId xmlns:p14="http://schemas.microsoft.com/office/powerpoint/2010/main" val="989881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37218590" indent="-36769986"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4860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89720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458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79441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2452894-B9F3-475D-9ED6-F530219C1BE6}" type="slidenum">
              <a:rPr lang="en-US" sz="1200">
                <a:solidFill>
                  <a:prstClr val="black"/>
                </a:solidFill>
                <a:latin typeface="Calibri" pitchFamily="34" charset="0"/>
              </a:rPr>
              <a:pPr eaLnBrk="1" hangingPunct="1"/>
              <a:t>31</a:t>
            </a:fld>
            <a:endParaRPr lang="en-US" sz="1200" dirty="0">
              <a:solidFill>
                <a:prstClr val="black"/>
              </a:solidFill>
              <a:latin typeface="Calibri" pitchFamily="34" charset="0"/>
            </a:endParaRPr>
          </a:p>
        </p:txBody>
      </p:sp>
    </p:spTree>
    <p:extLst>
      <p:ext uri="{BB962C8B-B14F-4D97-AF65-F5344CB8AC3E}">
        <p14:creationId xmlns:p14="http://schemas.microsoft.com/office/powerpoint/2010/main" val="1891465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37218590" indent="-36769986"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4860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89720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458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79441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2452894-B9F3-475D-9ED6-F530219C1BE6}" type="slidenum">
              <a:rPr lang="en-US" sz="1200">
                <a:solidFill>
                  <a:prstClr val="black"/>
                </a:solidFill>
                <a:latin typeface="Calibri" pitchFamily="34" charset="0"/>
              </a:rPr>
              <a:pPr eaLnBrk="1" hangingPunct="1"/>
              <a:t>5</a:t>
            </a:fld>
            <a:endParaRPr lang="en-US" sz="1200" dirty="0">
              <a:solidFill>
                <a:prstClr val="black"/>
              </a:solidFill>
              <a:latin typeface="Calibri" pitchFamily="34" charset="0"/>
            </a:endParaRPr>
          </a:p>
        </p:txBody>
      </p:sp>
    </p:spTree>
    <p:extLst>
      <p:ext uri="{BB962C8B-B14F-4D97-AF65-F5344CB8AC3E}">
        <p14:creationId xmlns:p14="http://schemas.microsoft.com/office/powerpoint/2010/main" val="3103517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NAE</a:t>
            </a:r>
            <a:r>
              <a:rPr lang="en-US" baseline="0" dirty="0"/>
              <a:t> is addressing the fundamental question we’ve had in networking for decades: Is your network doing exactly what you intended it to do? We’ve never been able to answer this, instead treated the network as a black box, measured telemetry of some packets to infer its health. At NAE, we are taking a completely different approach </a:t>
            </a:r>
            <a:r>
              <a:rPr lang="mr-IN" baseline="0" dirty="0"/>
              <a:t>–</a:t>
            </a:r>
            <a:r>
              <a:rPr lang="en-US" baseline="0" dirty="0"/>
              <a:t> one of mathematically Verifying and Validating the behavior of the Network, and doing so continuously. So you have the Confidence that the network IS indeed operating correctly, </a:t>
            </a:r>
          </a:p>
          <a:p>
            <a:endParaRPr lang="en-US" baseline="0" dirty="0"/>
          </a:p>
          <a:p>
            <a:r>
              <a:rPr lang="en-US" baseline="0" dirty="0"/>
              <a:t>This is what we call Always-On Intent Assurance</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a:t>
            </a:fld>
            <a:endParaRPr lang="en-US"/>
          </a:p>
        </p:txBody>
      </p:sp>
    </p:spTree>
    <p:extLst>
      <p:ext uri="{BB962C8B-B14F-4D97-AF65-F5344CB8AC3E}">
        <p14:creationId xmlns:p14="http://schemas.microsoft.com/office/powerpoint/2010/main" val="140443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2" indent="0" algn="l" defTabSz="457200" rtl="0" eaLnBrk="0" fontAlgn="base" latinLnBrk="0" hangingPunct="0">
              <a:lnSpc>
                <a:spcPct val="100000"/>
              </a:lnSpc>
              <a:spcBef>
                <a:spcPct val="30000"/>
              </a:spcBef>
              <a:spcAft>
                <a:spcPct val="0"/>
              </a:spcAft>
              <a:buClrTx/>
              <a:buSzTx/>
              <a:buFontTx/>
              <a:buNone/>
              <a:tabLst/>
              <a:defRPr/>
            </a:pPr>
            <a:r>
              <a:rPr lang="en-US" dirty="0"/>
              <a:t>Fortunately these ideas are NOT new, and</a:t>
            </a:r>
            <a:r>
              <a:rPr lang="en-US" baseline="0" dirty="0"/>
              <a:t> the concept has been there from Academia. Researchers at Stanford, UIUC re-kindled an idea that was initially talked about almost a decade ago…</a:t>
            </a:r>
          </a:p>
          <a:p>
            <a:pPr marL="0" lvl="2" defTabSz="897252">
              <a:defRPr/>
            </a:pPr>
            <a:endParaRPr lang="en-US" baseline="0" dirty="0"/>
          </a:p>
          <a:p>
            <a:pPr marL="0" lvl="2" defTabSz="897252">
              <a:defRPr/>
            </a:pPr>
            <a:r>
              <a:rPr lang="en-US" baseline="0" dirty="0"/>
              <a:t>They have been used extensively in other domains like chip design for instance. </a:t>
            </a:r>
          </a:p>
          <a:p>
            <a:endParaRPr lang="en-US" baseline="0" dirty="0"/>
          </a:p>
          <a:p>
            <a:r>
              <a:rPr lang="en-US" baseline="0" dirty="0"/>
              <a:t>1) These chips with billions of transistors they’re actually more complex than the networks we actually built. But amazingly, when you send a chip out for fabrication, it comes back and actually works most of the time it is because they have these set of tools built around formal methods. When the designer builds an adder or multiplier or a data pipeline in the high level language like </a:t>
            </a:r>
            <a:r>
              <a:rPr lang="en-US" baseline="0" dirty="0" err="1"/>
              <a:t>verilog</a:t>
            </a:r>
            <a:r>
              <a:rPr lang="en-US" baseline="0" dirty="0"/>
              <a:t>, he can look at his adder and check that given any 64 bit inputs this adder will always do A + B correctly without having to put every possible input stream into a simulation and checking it, that is computationally prohibitive. You can check that this adder, this finite state machine under any input, will not go into some funky state and that it will always complete its operation within 1 clock cycle and when the system translates that adder into the physical design - the gates and metal lines - it can check that they are both exactly the same giving you confidence that the chip will actually come back and work correctly. </a:t>
            </a:r>
          </a:p>
          <a:p>
            <a:endParaRPr lang="en-US" baseline="0" dirty="0"/>
          </a:p>
          <a:p>
            <a:r>
              <a:rPr lang="en-US" baseline="0" dirty="0"/>
              <a:t>2) The same in the software world, the developers have a whole set of tools around dynamic testing, checking memory profiling, checking pointers, checking variables etc.. And as a result, they’re able to catch 99% of the issues before the code is put into production and then putting monitoring tools like app dynamics to catch production traffic related issues. We don</a:t>
            </a:r>
            <a:r>
              <a:rPr lang="mr-IN" baseline="0" dirty="0"/>
              <a:t>’</a:t>
            </a:r>
            <a:r>
              <a:rPr lang="en-US" baseline="0" dirty="0"/>
              <a:t>t have that luxury in networks unfortunately we’ve been asked to always make changes in production with no tools, and ensure that there is zero down time. Kind of impossible, but that’s what formal methods help you assure and what Candid is bringing to this market </a:t>
            </a:r>
            <a:r>
              <a:rPr lang="mr-IN" baseline="0" dirty="0"/>
              <a:t>…</a:t>
            </a:r>
            <a:endParaRPr lang="en-US" baseline="0" dirty="0"/>
          </a:p>
          <a:p>
            <a:endParaRPr lang="en-US" baseline="0" dirty="0"/>
          </a:p>
          <a:p>
            <a:r>
              <a:rPr lang="en-US" baseline="0" dirty="0"/>
              <a:t>With formal methods you can assure intent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172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Let’s double-click to see how it works. </a:t>
            </a:r>
          </a:p>
          <a:p>
            <a:endParaRPr lang="en-US" b="1" baseline="0" dirty="0"/>
          </a:p>
          <a:p>
            <a:endParaRPr lang="en-US" b="1" baseline="0" dirty="0"/>
          </a:p>
          <a:p>
            <a:r>
              <a:rPr lang="en-US" b="0" baseline="0" dirty="0"/>
              <a:t>1. Starting from the left </a:t>
            </a:r>
            <a:r>
              <a:rPr lang="mr-IN" b="0" baseline="0" dirty="0"/>
              <a:t>–</a:t>
            </a:r>
            <a:r>
              <a:rPr lang="en-US" b="0" baseline="0" dirty="0"/>
              <a:t> what data do we collect. Candid goes to every leaf, every spine in the network and collects all the configurations and control-place state, data-plane state, even hardware state like TCAM tables, VLAN tables etc. From the controller we pick up the entire policy and </a:t>
            </a:r>
            <a:r>
              <a:rPr lang="en-US" b="0" baseline="0" dirty="0" err="1"/>
              <a:t>configs</a:t>
            </a:r>
            <a:r>
              <a:rPr lang="en-US" b="0" baseline="0" dirty="0"/>
              <a:t> and a representation of the intent. In addition, we have the implicit intent based on the expected network behavior. </a:t>
            </a:r>
          </a:p>
          <a:p>
            <a:endParaRPr lang="en-US" b="0" baseline="0" dirty="0"/>
          </a:p>
          <a:p>
            <a:r>
              <a:rPr lang="en-US" b="0" baseline="0" dirty="0"/>
              <a:t>2. With all this we now build the comprehensive network model </a:t>
            </a:r>
            <a:r>
              <a:rPr lang="mr-IN" b="0" baseline="0" dirty="0"/>
              <a:t>–</a:t>
            </a:r>
            <a:r>
              <a:rPr lang="en-US" b="0" baseline="0" dirty="0"/>
              <a:t> underlay, overlay, and tenancy layers. </a:t>
            </a:r>
          </a:p>
          <a:p>
            <a:endParaRPr lang="en-US" b="0" baseline="0" dirty="0"/>
          </a:p>
          <a:p>
            <a:r>
              <a:rPr lang="en-US" b="0" baseline="0" dirty="0"/>
              <a:t>3. Against this model </a:t>
            </a:r>
            <a:r>
              <a:rPr lang="mr-IN" b="0" baseline="0" dirty="0"/>
              <a:t>–</a:t>
            </a:r>
            <a:r>
              <a:rPr lang="en-US" b="0" baseline="0" dirty="0"/>
              <a:t> we run checks based on 30+ years of Cisco operational domain experience. These checks are based on 3 things: </a:t>
            </a:r>
            <a:r>
              <a:rPr lang="en-US" b="0" baseline="0" dirty="0" err="1"/>
              <a:t>i</a:t>
            </a:r>
            <a:r>
              <a:rPr lang="en-US" b="0" baseline="0" dirty="0"/>
              <a:t>) our expertise on how networks and our hardware should correctly operate, - there should be no routing loops, or no overlapping subnets in a VRFs of duplicate </a:t>
            </a:r>
            <a:r>
              <a:rPr lang="en-US" b="0" baseline="0" dirty="0" err="1"/>
              <a:t>Ips</a:t>
            </a:r>
            <a:r>
              <a:rPr lang="en-US" b="0" baseline="0" dirty="0"/>
              <a:t> and so on. ii) best design practices that we learn from our AS teams. If you want a subnet to talk externally what are all the BD and L3out </a:t>
            </a:r>
            <a:r>
              <a:rPr lang="en-US" b="0" baseline="0" dirty="0" err="1"/>
              <a:t>configs</a:t>
            </a:r>
            <a:r>
              <a:rPr lang="en-US" b="0" baseline="0" dirty="0"/>
              <a:t> required, or all the access policies required to correctly deploy an EPG iii) finally, from our TAC cases. The 10% of of failure scenarios that cause 90% of failures in the field. Bringing this collective knowledge for all our customers. </a:t>
            </a:r>
          </a:p>
          <a:p>
            <a:endParaRPr lang="en-US" b="0" baseline="0" dirty="0"/>
          </a:p>
          <a:p>
            <a:r>
              <a:rPr lang="en-US" b="0" baseline="0" dirty="0"/>
              <a:t>Every 15 mins </a:t>
            </a:r>
            <a:r>
              <a:rPr lang="en-US" b="0" baseline="0" dirty="0" err="1"/>
              <a:t>orso</a:t>
            </a:r>
            <a:r>
              <a:rPr lang="en-US" b="0" baseline="0" dirty="0"/>
              <a:t>, the engine builds the most real-time model of the network, and runs these checks against that model </a:t>
            </a:r>
            <a:r>
              <a:rPr lang="mr-IN" b="0" baseline="0" dirty="0"/>
              <a:t>–</a:t>
            </a:r>
            <a:r>
              <a:rPr lang="en-US" b="0" baseline="0" dirty="0"/>
              <a:t> like an intelligent robot watching your back, always checking the network for correctness. </a:t>
            </a:r>
          </a:p>
          <a:p>
            <a:endParaRPr lang="en-US" b="0" baseline="0" dirty="0"/>
          </a:p>
          <a:p>
            <a:endParaRPr lang="en-US" b="1" baseline="0" dirty="0"/>
          </a:p>
          <a:p>
            <a:endParaRPr lang="en-US" b="1"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1718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44AA1530-1C4C-4B92-8D85-E696B9C685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B3EA1BD4-ACDF-4E2D-A635-87E7C65629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Overlay/underlay/tenant</a:t>
            </a:r>
          </a:p>
        </p:txBody>
      </p:sp>
      <p:sp>
        <p:nvSpPr>
          <p:cNvPr id="76803" name="Slide Number Placeholder 3">
            <a:extLst>
              <a:ext uri="{FF2B5EF4-FFF2-40B4-BE49-F238E27FC236}">
                <a16:creationId xmlns:a16="http://schemas.microsoft.com/office/drawing/2014/main" id="{AC7AF29F-9891-487F-BE66-7A5F854BF3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Apple LiGothic Medium"/>
                <a:cs typeface="Apple LiGothic Medium"/>
              </a:defRPr>
            </a:lvl1pPr>
            <a:lvl2pPr marL="742950" indent="-285750">
              <a:defRPr sz="1300">
                <a:solidFill>
                  <a:schemeClr val="tx1"/>
                </a:solidFill>
                <a:latin typeface="Arial" panose="020B0604020202020204" pitchFamily="34" charset="0"/>
                <a:ea typeface="Apple LiGothic Medium"/>
                <a:cs typeface="Apple LiGothic Medium"/>
              </a:defRPr>
            </a:lvl2pPr>
            <a:lvl3pPr marL="1143000" indent="-228600">
              <a:defRPr sz="1300">
                <a:solidFill>
                  <a:schemeClr val="tx1"/>
                </a:solidFill>
                <a:latin typeface="Arial" panose="020B0604020202020204" pitchFamily="34" charset="0"/>
                <a:ea typeface="Apple LiGothic Medium"/>
                <a:cs typeface="Apple LiGothic Medium"/>
              </a:defRPr>
            </a:lvl3pPr>
            <a:lvl4pPr marL="1600200" indent="-228600">
              <a:defRPr sz="1300">
                <a:solidFill>
                  <a:schemeClr val="tx1"/>
                </a:solidFill>
                <a:latin typeface="Arial" panose="020B0604020202020204" pitchFamily="34" charset="0"/>
                <a:ea typeface="Apple LiGothic Medium"/>
                <a:cs typeface="Apple LiGothic Medium"/>
              </a:defRPr>
            </a:lvl4pPr>
            <a:lvl5pPr marL="2057400" indent="-228600">
              <a:defRPr sz="1300">
                <a:solidFill>
                  <a:schemeClr val="tx1"/>
                </a:solidFill>
                <a:latin typeface="Arial" panose="020B0604020202020204" pitchFamily="34" charset="0"/>
                <a:ea typeface="Apple LiGothic Medium"/>
                <a:cs typeface="Apple LiGothic Medium"/>
              </a:defRPr>
            </a:lvl5pPr>
            <a:lvl6pPr marL="2514600" indent="-228600" defTabSz="685800" fontAlgn="base">
              <a:spcBef>
                <a:spcPct val="0"/>
              </a:spcBef>
              <a:spcAft>
                <a:spcPct val="0"/>
              </a:spcAft>
              <a:defRPr sz="1300">
                <a:solidFill>
                  <a:schemeClr val="tx1"/>
                </a:solidFill>
                <a:latin typeface="Arial" panose="020B0604020202020204" pitchFamily="34" charset="0"/>
                <a:ea typeface="Apple LiGothic Medium"/>
                <a:cs typeface="Apple LiGothic Medium"/>
              </a:defRPr>
            </a:lvl6pPr>
            <a:lvl7pPr marL="2971800" indent="-228600" defTabSz="685800" fontAlgn="base">
              <a:spcBef>
                <a:spcPct val="0"/>
              </a:spcBef>
              <a:spcAft>
                <a:spcPct val="0"/>
              </a:spcAft>
              <a:defRPr sz="1300">
                <a:solidFill>
                  <a:schemeClr val="tx1"/>
                </a:solidFill>
                <a:latin typeface="Arial" panose="020B0604020202020204" pitchFamily="34" charset="0"/>
                <a:ea typeface="Apple LiGothic Medium"/>
                <a:cs typeface="Apple LiGothic Medium"/>
              </a:defRPr>
            </a:lvl7pPr>
            <a:lvl8pPr marL="3429000" indent="-228600" defTabSz="685800" fontAlgn="base">
              <a:spcBef>
                <a:spcPct val="0"/>
              </a:spcBef>
              <a:spcAft>
                <a:spcPct val="0"/>
              </a:spcAft>
              <a:defRPr sz="1300">
                <a:solidFill>
                  <a:schemeClr val="tx1"/>
                </a:solidFill>
                <a:latin typeface="Arial" panose="020B0604020202020204" pitchFamily="34" charset="0"/>
                <a:ea typeface="Apple LiGothic Medium"/>
                <a:cs typeface="Apple LiGothic Medium"/>
              </a:defRPr>
            </a:lvl8pPr>
            <a:lvl9pPr marL="3886200" indent="-228600" defTabSz="685800" fontAlgn="base">
              <a:spcBef>
                <a:spcPct val="0"/>
              </a:spcBef>
              <a:spcAft>
                <a:spcPct val="0"/>
              </a:spcAft>
              <a:defRPr sz="1300">
                <a:solidFill>
                  <a:schemeClr val="tx1"/>
                </a:solidFill>
                <a:latin typeface="Arial" panose="020B0604020202020204" pitchFamily="34" charset="0"/>
                <a:ea typeface="Apple LiGothic Medium"/>
                <a:cs typeface="Apple LiGothic Medium"/>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5F7F02B2-23C4-4DE4-BFF1-928884BCDE9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Apple LiGothic Medium"/>
              </a:rPr>
              <a:pPr marL="0" marR="0" lvl="0" indent="0" algn="r" defTabSz="6858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Apple LiGothic Medium"/>
            </a:endParaRPr>
          </a:p>
        </p:txBody>
      </p:sp>
    </p:spTree>
    <p:extLst>
      <p:ext uri="{BB962C8B-B14F-4D97-AF65-F5344CB8AC3E}">
        <p14:creationId xmlns:p14="http://schemas.microsoft.com/office/powerpoint/2010/main" val="1388912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075CA70C-6A31-4999-A353-E059A18FCC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DA3A7533-94FD-4248-AF4C-E44E3617E2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5888" indent="-115888">
              <a:spcBef>
                <a:spcPct val="0"/>
              </a:spcBef>
              <a:spcAft>
                <a:spcPts val="400"/>
              </a:spcAft>
              <a:buClr>
                <a:schemeClr val="accent1"/>
              </a:buClr>
              <a:buSzPct val="80000"/>
              <a:buFontTx/>
              <a:buChar char="•"/>
            </a:pPr>
            <a:r>
              <a:rPr lang="en-US" altLang="en-US" sz="1200" dirty="0"/>
              <a:t>Drive increased change agility</a:t>
            </a:r>
          </a:p>
          <a:p>
            <a:pPr marL="115888" indent="-115888">
              <a:spcBef>
                <a:spcPct val="0"/>
              </a:spcBef>
              <a:spcAft>
                <a:spcPts val="400"/>
              </a:spcAft>
              <a:buClr>
                <a:schemeClr val="accent1"/>
              </a:buClr>
              <a:buSzPct val="80000"/>
              <a:buFontTx/>
              <a:buChar char="•"/>
            </a:pPr>
            <a:r>
              <a:rPr lang="en-US" altLang="en-US" sz="1200" dirty="0"/>
              <a:t>Reduce risk of network failures caused by human errors</a:t>
            </a:r>
          </a:p>
          <a:p>
            <a:pPr marL="115888" indent="-115888">
              <a:spcBef>
                <a:spcPct val="0"/>
              </a:spcBef>
              <a:spcAft>
                <a:spcPts val="400"/>
              </a:spcAft>
              <a:buClr>
                <a:schemeClr val="accent1"/>
              </a:buClr>
              <a:buSzPct val="80000"/>
              <a:buFontTx/>
              <a:buChar char="•"/>
            </a:pPr>
            <a:endParaRPr lang="en-US" altLang="en-US" sz="1200" dirty="0"/>
          </a:p>
          <a:p>
            <a:pPr marL="115888" indent="-115888">
              <a:spcBef>
                <a:spcPct val="0"/>
              </a:spcBef>
              <a:spcAft>
                <a:spcPts val="400"/>
              </a:spcAft>
              <a:buClr>
                <a:schemeClr val="accent1"/>
              </a:buClr>
              <a:buSzPct val="80000"/>
              <a:buFontTx/>
              <a:buChar char="•"/>
            </a:pPr>
            <a:r>
              <a:rPr lang="en-US" altLang="en-US" sz="1200" dirty="0"/>
              <a:t>Ensure connectivity</a:t>
            </a:r>
          </a:p>
          <a:p>
            <a:pPr marL="115888" indent="-115888">
              <a:spcBef>
                <a:spcPct val="0"/>
              </a:spcBef>
              <a:spcAft>
                <a:spcPts val="400"/>
              </a:spcAft>
              <a:buClr>
                <a:schemeClr val="accent1"/>
              </a:buClr>
              <a:buSzPct val="80000"/>
              <a:buFontTx/>
              <a:buChar char="•"/>
            </a:pPr>
            <a:r>
              <a:rPr lang="en-US" altLang="en-US" sz="1200" dirty="0"/>
              <a:t>Eliminate potential network outages</a:t>
            </a:r>
          </a:p>
          <a:p>
            <a:pPr marL="115888" indent="-115888">
              <a:spcBef>
                <a:spcPct val="0"/>
              </a:spcBef>
              <a:spcAft>
                <a:spcPts val="400"/>
              </a:spcAft>
              <a:buClr>
                <a:schemeClr val="accent1"/>
              </a:buClr>
              <a:buSzPct val="80000"/>
              <a:buFontTx/>
              <a:buChar char="•"/>
            </a:pPr>
            <a:r>
              <a:rPr lang="en-US" altLang="en-US" sz="1200" dirty="0"/>
              <a:t>Be proactive before business impact occurs</a:t>
            </a:r>
          </a:p>
          <a:p>
            <a:pPr marL="115888" indent="-115888">
              <a:spcBef>
                <a:spcPct val="0"/>
              </a:spcBef>
              <a:spcAft>
                <a:spcPts val="400"/>
              </a:spcAft>
              <a:buClr>
                <a:schemeClr val="accent1"/>
              </a:buClr>
              <a:buSzPct val="80000"/>
              <a:buFontTx/>
              <a:buChar char="•"/>
            </a:pPr>
            <a:endParaRPr lang="en-US" altLang="en-US" sz="1200" dirty="0"/>
          </a:p>
          <a:p>
            <a:pPr marL="115888" indent="-115888">
              <a:spcBef>
                <a:spcPct val="0"/>
              </a:spcBef>
              <a:spcAft>
                <a:spcPts val="400"/>
              </a:spcAft>
              <a:buClr>
                <a:schemeClr val="accent1"/>
              </a:buClr>
              <a:buSzPct val="80000"/>
              <a:buFontTx/>
              <a:buChar char="•"/>
            </a:pPr>
            <a:r>
              <a:rPr lang="en-US" altLang="en-US" sz="1200" dirty="0"/>
              <a:t>Reduce security risk</a:t>
            </a:r>
          </a:p>
          <a:p>
            <a:pPr marL="115888" indent="-115888">
              <a:spcBef>
                <a:spcPct val="0"/>
              </a:spcBef>
              <a:spcAft>
                <a:spcPts val="400"/>
              </a:spcAft>
              <a:buClr>
                <a:schemeClr val="accent1"/>
              </a:buClr>
              <a:buSzPct val="80000"/>
              <a:buFontTx/>
              <a:buChar char="•"/>
            </a:pPr>
            <a:r>
              <a:rPr lang="en-US" altLang="en-US" sz="1200" dirty="0"/>
              <a:t>Achieve provable continuous compliance by policy and state</a:t>
            </a:r>
          </a:p>
          <a:p>
            <a:pPr marL="115888" indent="-115888">
              <a:spcBef>
                <a:spcPct val="0"/>
              </a:spcBef>
              <a:spcAft>
                <a:spcPts val="400"/>
              </a:spcAft>
              <a:buClr>
                <a:schemeClr val="accent1"/>
              </a:buClr>
              <a:buSzPct val="80000"/>
              <a:buFontTx/>
              <a:buChar char="•"/>
            </a:pPr>
            <a:endParaRPr lang="en-US" altLang="en-US" sz="1200" dirty="0"/>
          </a:p>
          <a:p>
            <a:pPr marL="115888" indent="-115888">
              <a:spcBef>
                <a:spcPct val="0"/>
              </a:spcBef>
              <a:spcAft>
                <a:spcPts val="400"/>
              </a:spcAft>
              <a:buClr>
                <a:schemeClr val="accent1"/>
              </a:buClr>
              <a:buSzPct val="80000"/>
              <a:buFontTx/>
              <a:buChar char="•"/>
            </a:pPr>
            <a:endParaRPr lang="en-US" altLang="en-US" sz="1200" dirty="0"/>
          </a:p>
          <a:p>
            <a:pPr marL="115888" indent="-115888">
              <a:spcBef>
                <a:spcPct val="0"/>
              </a:spcBef>
              <a:spcAft>
                <a:spcPts val="400"/>
              </a:spcAft>
              <a:buClr>
                <a:schemeClr val="accent1"/>
              </a:buClr>
              <a:buSzPct val="80000"/>
              <a:buFontTx/>
              <a:buChar char="•"/>
            </a:pPr>
            <a:endParaRPr lang="en-US" altLang="en-US" sz="1200" dirty="0"/>
          </a:p>
        </p:txBody>
      </p:sp>
      <p:sp>
        <p:nvSpPr>
          <p:cNvPr id="74755" name="Slide Number Placeholder 3">
            <a:extLst>
              <a:ext uri="{FF2B5EF4-FFF2-40B4-BE49-F238E27FC236}">
                <a16:creationId xmlns:a16="http://schemas.microsoft.com/office/drawing/2014/main" id="{390F11CB-870F-44D3-B9C6-A8EEA775B2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Apple LiGothic Medium"/>
                <a:cs typeface="Apple LiGothic Medium"/>
              </a:defRPr>
            </a:lvl1pPr>
            <a:lvl2pPr marL="742950" indent="-285750">
              <a:defRPr sz="1300">
                <a:solidFill>
                  <a:schemeClr val="tx1"/>
                </a:solidFill>
                <a:latin typeface="Arial" panose="020B0604020202020204" pitchFamily="34" charset="0"/>
                <a:ea typeface="Apple LiGothic Medium"/>
                <a:cs typeface="Apple LiGothic Medium"/>
              </a:defRPr>
            </a:lvl2pPr>
            <a:lvl3pPr marL="1143000" indent="-228600">
              <a:defRPr sz="1300">
                <a:solidFill>
                  <a:schemeClr val="tx1"/>
                </a:solidFill>
                <a:latin typeface="Arial" panose="020B0604020202020204" pitchFamily="34" charset="0"/>
                <a:ea typeface="Apple LiGothic Medium"/>
                <a:cs typeface="Apple LiGothic Medium"/>
              </a:defRPr>
            </a:lvl3pPr>
            <a:lvl4pPr marL="1600200" indent="-228600">
              <a:defRPr sz="1300">
                <a:solidFill>
                  <a:schemeClr val="tx1"/>
                </a:solidFill>
                <a:latin typeface="Arial" panose="020B0604020202020204" pitchFamily="34" charset="0"/>
                <a:ea typeface="Apple LiGothic Medium"/>
                <a:cs typeface="Apple LiGothic Medium"/>
              </a:defRPr>
            </a:lvl4pPr>
            <a:lvl5pPr marL="2057400" indent="-228600">
              <a:defRPr sz="1300">
                <a:solidFill>
                  <a:schemeClr val="tx1"/>
                </a:solidFill>
                <a:latin typeface="Arial" panose="020B0604020202020204" pitchFamily="34" charset="0"/>
                <a:ea typeface="Apple LiGothic Medium"/>
                <a:cs typeface="Apple LiGothic Medium"/>
              </a:defRPr>
            </a:lvl5pPr>
            <a:lvl6pPr marL="2514600" indent="-228600" defTabSz="685800" fontAlgn="base">
              <a:spcBef>
                <a:spcPct val="0"/>
              </a:spcBef>
              <a:spcAft>
                <a:spcPct val="0"/>
              </a:spcAft>
              <a:defRPr sz="1300">
                <a:solidFill>
                  <a:schemeClr val="tx1"/>
                </a:solidFill>
                <a:latin typeface="Arial" panose="020B0604020202020204" pitchFamily="34" charset="0"/>
                <a:ea typeface="Apple LiGothic Medium"/>
                <a:cs typeface="Apple LiGothic Medium"/>
              </a:defRPr>
            </a:lvl6pPr>
            <a:lvl7pPr marL="2971800" indent="-228600" defTabSz="685800" fontAlgn="base">
              <a:spcBef>
                <a:spcPct val="0"/>
              </a:spcBef>
              <a:spcAft>
                <a:spcPct val="0"/>
              </a:spcAft>
              <a:defRPr sz="1300">
                <a:solidFill>
                  <a:schemeClr val="tx1"/>
                </a:solidFill>
                <a:latin typeface="Arial" panose="020B0604020202020204" pitchFamily="34" charset="0"/>
                <a:ea typeface="Apple LiGothic Medium"/>
                <a:cs typeface="Apple LiGothic Medium"/>
              </a:defRPr>
            </a:lvl7pPr>
            <a:lvl8pPr marL="3429000" indent="-228600" defTabSz="685800" fontAlgn="base">
              <a:spcBef>
                <a:spcPct val="0"/>
              </a:spcBef>
              <a:spcAft>
                <a:spcPct val="0"/>
              </a:spcAft>
              <a:defRPr sz="1300">
                <a:solidFill>
                  <a:schemeClr val="tx1"/>
                </a:solidFill>
                <a:latin typeface="Arial" panose="020B0604020202020204" pitchFamily="34" charset="0"/>
                <a:ea typeface="Apple LiGothic Medium"/>
                <a:cs typeface="Apple LiGothic Medium"/>
              </a:defRPr>
            </a:lvl8pPr>
            <a:lvl9pPr marL="3886200" indent="-228600" defTabSz="685800" fontAlgn="base">
              <a:spcBef>
                <a:spcPct val="0"/>
              </a:spcBef>
              <a:spcAft>
                <a:spcPct val="0"/>
              </a:spcAft>
              <a:defRPr sz="1300">
                <a:solidFill>
                  <a:schemeClr val="tx1"/>
                </a:solidFill>
                <a:latin typeface="Arial" panose="020B0604020202020204" pitchFamily="34" charset="0"/>
                <a:ea typeface="Apple LiGothic Medium"/>
                <a:cs typeface="Apple LiGothic Medium"/>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9032B088-13EA-4AA3-81CD-F44AA699CF4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Apple LiGothic Medium"/>
              </a:rPr>
              <a:pPr marL="0" marR="0" lvl="0" indent="0" algn="r" defTabSz="6858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Apple LiGothic Medium"/>
            </a:endParaRPr>
          </a:p>
        </p:txBody>
      </p:sp>
    </p:spTree>
    <p:extLst>
      <p:ext uri="{BB962C8B-B14F-4D97-AF65-F5344CB8AC3E}">
        <p14:creationId xmlns:p14="http://schemas.microsoft.com/office/powerpoint/2010/main" val="391521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15988"/>
            <a:ext cx="6054725" cy="3406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a:t>
            </a:fld>
            <a:endParaRPr lang="en-US" dirty="0"/>
          </a:p>
        </p:txBody>
      </p:sp>
    </p:spTree>
    <p:extLst>
      <p:ext uri="{BB962C8B-B14F-4D97-AF65-F5344CB8AC3E}">
        <p14:creationId xmlns:p14="http://schemas.microsoft.com/office/powerpoint/2010/main" val="820025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75000"/>
                </a:schemeClr>
              </a:solidFill>
            </a:endParaRPr>
          </a:p>
        </p:txBody>
      </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1644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96724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100519972"/>
      </p:ext>
    </p:extLst>
  </p:cSld>
  <p:clrMapOvr>
    <a:masterClrMapping/>
  </p:clrMapOvr>
  <p:extLst mod="1">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a:t>
            </a:r>
          </a:p>
        </p:txBody>
      </p:sp>
    </p:spTree>
    <p:extLst>
      <p:ext uri="{BB962C8B-B14F-4D97-AF65-F5344CB8AC3E}">
        <p14:creationId xmlns:p14="http://schemas.microsoft.com/office/powerpoint/2010/main" val="4255683545"/>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600" indent="-114300">
              <a:buClr>
                <a:schemeClr val="tx2"/>
              </a:buClr>
              <a:buSzPct val="60000"/>
              <a:defRPr sz="2000">
                <a:solidFill>
                  <a:schemeClr val="bg1">
                    <a:lumMod val="75000"/>
                  </a:schemeClr>
                </a:solidFill>
              </a:defRPr>
            </a:lvl2pPr>
            <a:lvl3pPr marL="342900" indent="-114300">
              <a:buClr>
                <a:schemeClr val="tx2"/>
              </a:buClr>
              <a:buSzPct val="60000"/>
              <a:defRPr sz="1800">
                <a:solidFill>
                  <a:schemeClr val="bg1">
                    <a:lumMod val="75000"/>
                  </a:schemeClr>
                </a:solidFill>
              </a:defRPr>
            </a:lvl3pPr>
            <a:lvl4pPr marL="457200" indent="-123825">
              <a:buClr>
                <a:schemeClr val="tx2"/>
              </a:buClr>
              <a:buSzPct val="60000"/>
              <a:defRPr sz="1600">
                <a:solidFill>
                  <a:schemeClr val="bg1">
                    <a:lumMod val="75000"/>
                  </a:schemeClr>
                </a:solidFill>
              </a:defRPr>
            </a:lvl4pPr>
            <a:lvl5pPr marL="574675" indent="-117475">
              <a:buClr>
                <a:schemeClr val="tx2"/>
              </a:buClr>
              <a:buSzPct val="60000"/>
              <a:defRPr sz="16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770551288"/>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a:t>
            </a:r>
          </a:p>
        </p:txBody>
      </p:sp>
    </p:spTree>
    <p:extLst>
      <p:ext uri="{BB962C8B-B14F-4D97-AF65-F5344CB8AC3E}">
        <p14:creationId xmlns:p14="http://schemas.microsoft.com/office/powerpoint/2010/main" val="3339482647"/>
      </p:ext>
    </p:extLst>
  </p:cSld>
  <p:clrMapOvr>
    <a:masterClrMapping/>
  </p:clrMapOvr>
  <p:extLst mod="1">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a:t>
            </a:r>
          </a:p>
        </p:txBody>
      </p:sp>
    </p:spTree>
    <p:extLst>
      <p:ext uri="{BB962C8B-B14F-4D97-AF65-F5344CB8AC3E}">
        <p14:creationId xmlns:p14="http://schemas.microsoft.com/office/powerpoint/2010/main" val="1642764624"/>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884465524"/>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538180873"/>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301836755"/>
      </p:ext>
    </p:extLst>
  </p:cSld>
  <p:clrMapOvr>
    <a:masterClrMapping/>
  </p:clrMapOvr>
  <p:extLst mod="1">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991378711"/>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958759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extLst>
      <p:ext uri="{BB962C8B-B14F-4D97-AF65-F5344CB8AC3E}">
        <p14:creationId xmlns:p14="http://schemas.microsoft.com/office/powerpoint/2010/main" val="2526320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t>Presentation ID</a:t>
            </a:r>
          </a:p>
        </p:txBody>
      </p:sp>
      <p:sp>
        <p:nvSpPr>
          <p:cNvPr id="6" name="Title 1"/>
          <p:cNvSpPr>
            <a:spLocks noGrp="1"/>
          </p:cNvSpPr>
          <p:nvPr>
            <p:ph type="title" hasCustomPrompt="1"/>
          </p:nvPr>
        </p:nvSpPr>
        <p:spPr>
          <a:xfrm>
            <a:off x="356616" y="155576"/>
            <a:ext cx="8513064" cy="434974"/>
          </a:xfrm>
        </p:spPr>
        <p:txBody>
          <a:bodyPr/>
          <a:lstStyle>
            <a:lvl1pPr marL="6251" indent="-6251" algn="l" defTabSz="457200" rtl="0" eaLnBrk="0" fontAlgn="base" hangingPunct="0">
              <a:lnSpc>
                <a:spcPct val="90000"/>
              </a:lnSpc>
              <a:spcBef>
                <a:spcPct val="0"/>
              </a:spcBef>
              <a:spcAft>
                <a:spcPct val="0"/>
              </a:spcAft>
              <a:defRPr lang="en-US" sz="2800" b="0" kern="1200" baseline="0" dirty="0">
                <a:solidFill>
                  <a:schemeClr val="tx1"/>
                </a:solidFill>
                <a:latin typeface="+mj-lt"/>
                <a:ea typeface="+mj-ea"/>
                <a:cs typeface="+mj-cs"/>
                <a:sym typeface="Arial" pitchFamily="34" charset="0"/>
              </a:defRPr>
            </a:lvl1pPr>
          </a:lstStyle>
          <a:p>
            <a:r>
              <a:rPr lang="en-US" dirty="0"/>
              <a:t>Slide Title</a:t>
            </a:r>
          </a:p>
        </p:txBody>
      </p:sp>
    </p:spTree>
    <p:extLst>
      <p:ext uri="{BB962C8B-B14F-4D97-AF65-F5344CB8AC3E}">
        <p14:creationId xmlns:p14="http://schemas.microsoft.com/office/powerpoint/2010/main" val="161189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8520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61948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23005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71407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2018  Cisco and/or its affiliates. All rights reserved. </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4012" r:id="rId16"/>
    <p:sldLayoutId id="2147483969" r:id="rId17"/>
    <p:sldLayoutId id="2147483968" r:id="rId18"/>
    <p:sldLayoutId id="2147483973" r:id="rId19"/>
    <p:sldLayoutId id="2147483967" r:id="rId20"/>
    <p:sldLayoutId id="2147483970" r:id="rId21"/>
    <p:sldLayoutId id="2147483987" r:id="rId22"/>
    <p:sldLayoutId id="2147483983" r:id="rId23"/>
    <p:sldLayoutId id="2147483971" r:id="rId24"/>
    <p:sldLayoutId id="2147483972" r:id="rId25"/>
    <p:sldLayoutId id="2147483897" r:id="rId26"/>
    <p:sldLayoutId id="2147484015" r:id="rId27"/>
    <p:sldLayoutId id="2147484016" r:id="rId28"/>
    <p:sldLayoutId id="2147484017" r:id="rId29"/>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9.jp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22.emf"/><Relationship Id="rId5" Type="http://schemas.openxmlformats.org/officeDocument/2006/relationships/oleObject" Target="../embeddings/oleObject1.bin"/><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30.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2.emf"/><Relationship Id="rId5" Type="http://schemas.openxmlformats.org/officeDocument/2006/relationships/oleObject" Target="../embeddings/oleObject2.bin"/><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3.tif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2.emf"/><Relationship Id="rId5" Type="http://schemas.openxmlformats.org/officeDocument/2006/relationships/oleObject" Target="../embeddings/oleObject3.bin"/><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22.emf"/><Relationship Id="rId5" Type="http://schemas.openxmlformats.org/officeDocument/2006/relationships/oleObject" Target="../embeddings/oleObject4.bin"/><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22.emf"/><Relationship Id="rId5" Type="http://schemas.openxmlformats.org/officeDocument/2006/relationships/oleObject" Target="../embeddings/oleObject5.bin"/><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5207800"/>
            <a:chOff x="0" y="-10245"/>
            <a:chExt cx="12192000" cy="7326086"/>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245"/>
              <a:ext cx="12192000" cy="7326086"/>
            </a:xfrm>
            <a:prstGeom prst="rect">
              <a:avLst/>
            </a:prstGeom>
          </p:spPr>
        </p:pic>
        <p:sp>
          <p:nvSpPr>
            <p:cNvPr id="4" name="TextBox 3"/>
            <p:cNvSpPr txBox="1"/>
            <p:nvPr/>
          </p:nvSpPr>
          <p:spPr>
            <a:xfrm>
              <a:off x="2182585" y="849514"/>
              <a:ext cx="7826829" cy="822634"/>
            </a:xfrm>
            <a:prstGeom prst="rect">
              <a:avLst/>
            </a:prstGeom>
            <a:noFill/>
          </p:spPr>
          <p:txBody>
            <a:bodyPr wrap="square" rtlCol="0">
              <a:spAutoFit/>
            </a:bodyPr>
            <a:lstStyle/>
            <a:p>
              <a:pPr algn="ctr"/>
              <a:r>
                <a:rPr lang="en-US" sz="3200" b="1" dirty="0">
                  <a:solidFill>
                    <a:schemeClr val="bg2"/>
                  </a:solidFill>
                  <a:latin typeface="CiscoSansGlobal" pitchFamily="2" charset="-128"/>
                  <a:ea typeface="CiscoSansGlobal" pitchFamily="2" charset="-128"/>
                  <a:cs typeface="CiscoSansGlobal" pitchFamily="2" charset="-128"/>
                </a:rPr>
                <a:t>Data Center Innovation Day</a:t>
              </a:r>
            </a:p>
          </p:txBody>
        </p:sp>
        <p:pic>
          <p:nvPicPr>
            <p:cNvPr id="5" name="Picture 4"/>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314683" y="75999"/>
              <a:ext cx="1441889" cy="1094678"/>
            </a:xfrm>
            <a:prstGeom prst="rect">
              <a:avLst/>
            </a:prstGeom>
          </p:spPr>
        </p:pic>
        <p:pic>
          <p:nvPicPr>
            <p:cNvPr id="6" name="Picture 5"/>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623685" y="262605"/>
              <a:ext cx="1102245" cy="586909"/>
            </a:xfrm>
            <a:prstGeom prst="rect">
              <a:avLst/>
            </a:prstGeom>
          </p:spPr>
        </p:pic>
      </p:grpSp>
    </p:spTree>
    <p:extLst>
      <p:ext uri="{BB962C8B-B14F-4D97-AF65-F5344CB8AC3E}">
        <p14:creationId xmlns:p14="http://schemas.microsoft.com/office/powerpoint/2010/main" val="796408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276" t="8012" r="12281" b="24198"/>
          <a:stretch/>
        </p:blipFill>
        <p:spPr>
          <a:xfrm>
            <a:off x="6242563" y="1383446"/>
            <a:ext cx="2571052" cy="1320627"/>
          </a:xfrm>
          <a:prstGeom prst="rect">
            <a:avLst/>
          </a:prstGeom>
        </p:spPr>
      </p:pic>
      <p:sp>
        <p:nvSpPr>
          <p:cNvPr id="2" name="Title 1">
            <a:extLst>
              <a:ext uri="{FF2B5EF4-FFF2-40B4-BE49-F238E27FC236}">
                <a16:creationId xmlns:a16="http://schemas.microsoft.com/office/drawing/2014/main" id="{90B323FB-4F49-4082-9490-A0CE75E79B36}"/>
              </a:ext>
            </a:extLst>
          </p:cNvPr>
          <p:cNvSpPr>
            <a:spLocks noGrp="1"/>
          </p:cNvSpPr>
          <p:nvPr>
            <p:ph type="title"/>
          </p:nvPr>
        </p:nvSpPr>
        <p:spPr/>
        <p:txBody>
          <a:bodyPr/>
          <a:lstStyle/>
          <a:p>
            <a:r>
              <a:rPr lang="en-US" dirty="0"/>
              <a:t>Cisco Network Assurance Engine</a:t>
            </a:r>
          </a:p>
        </p:txBody>
      </p:sp>
      <p:sp>
        <p:nvSpPr>
          <p:cNvPr id="94" name="TextBox 93">
            <a:extLst>
              <a:ext uri="{FF2B5EF4-FFF2-40B4-BE49-F238E27FC236}">
                <a16:creationId xmlns:a16="http://schemas.microsoft.com/office/drawing/2014/main" id="{2E597237-0742-4CB2-891A-6350A0F70CAB}"/>
              </a:ext>
            </a:extLst>
          </p:cNvPr>
          <p:cNvSpPr txBox="1"/>
          <p:nvPr/>
        </p:nvSpPr>
        <p:spPr>
          <a:xfrm>
            <a:off x="3465928" y="3266937"/>
            <a:ext cx="2145600" cy="553998"/>
          </a:xfrm>
          <a:prstGeom prst="rect">
            <a:avLst/>
          </a:prstGeom>
          <a:noFill/>
        </p:spPr>
        <p:txBody>
          <a:bodyPr wrap="square" lIns="0" tIns="0" rIns="0" bIns="0" rtlCol="0" anchor="b">
            <a:spAutoFit/>
          </a:bodyPr>
          <a:lstStyle/>
          <a:p>
            <a:pPr marL="0" marR="0" lvl="0" indent="0" algn="ctr" defTabSz="457147" rtl="0" eaLnBrk="1" fontAlgn="base" latinLnBrk="0" hangingPunct="1">
              <a:lnSpc>
                <a:spcPct val="100000"/>
              </a:lnSpc>
              <a:spcBef>
                <a:spcPts val="600"/>
              </a:spcBef>
              <a:spcAft>
                <a:spcPct val="0"/>
              </a:spcAft>
              <a:buClrTx/>
              <a:buSzTx/>
              <a:buFontTx/>
              <a:buNone/>
              <a:tabLst/>
              <a:defRPr/>
            </a:pPr>
            <a:r>
              <a:rPr kumimoji="0" lang="en-US" sz="1800" b="0" i="0" u="none" strike="noStrike" kern="1200" cap="none" spc="0" normalizeH="0" baseline="0" noProof="0" dirty="0">
                <a:ln>
                  <a:noFill/>
                </a:ln>
                <a:solidFill>
                  <a:srgbClr val="005073"/>
                </a:solidFill>
                <a:effectLst/>
                <a:uLnTx/>
                <a:uFillTx/>
                <a:latin typeface="CiscoSansTT ExtraLight"/>
                <a:ea typeface="Arial" charset="0"/>
                <a:cs typeface="CiscoSansTT" panose="020B0503020201020303" pitchFamily="34" charset="0"/>
              </a:rPr>
              <a:t>Comprehensive Network Modeling</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543" r="8010"/>
          <a:stretch/>
        </p:blipFill>
        <p:spPr>
          <a:xfrm>
            <a:off x="3383663" y="1087744"/>
            <a:ext cx="2823944" cy="1912030"/>
          </a:xfrm>
          <a:prstGeom prst="rect">
            <a:avLst/>
          </a:prstGeom>
        </p:spPr>
      </p:pic>
      <p:sp>
        <p:nvSpPr>
          <p:cNvPr id="113" name="TextBox 112">
            <a:extLst>
              <a:ext uri="{FF2B5EF4-FFF2-40B4-BE49-F238E27FC236}">
                <a16:creationId xmlns:a16="http://schemas.microsoft.com/office/drawing/2014/main" id="{AA1B9E17-7BEA-45DD-BD18-028C523C13B8}"/>
              </a:ext>
            </a:extLst>
          </p:cNvPr>
          <p:cNvSpPr txBox="1"/>
          <p:nvPr/>
        </p:nvSpPr>
        <p:spPr>
          <a:xfrm>
            <a:off x="3347455" y="3925583"/>
            <a:ext cx="2382545" cy="553998"/>
          </a:xfrm>
          <a:prstGeom prst="rect">
            <a:avLst/>
          </a:prstGeom>
          <a:noFill/>
        </p:spPr>
        <p:txBody>
          <a:bodyPr wrap="square" lIns="0" tIns="0" rIns="0" bIns="0" rtlCol="0" anchor="t">
            <a:spAutoFit/>
          </a:bodyPr>
          <a:lstStyle>
            <a:defPPr>
              <a:defRPr lang="en-US"/>
            </a:defPPr>
            <a:lvl1pPr algn="r" defTabSz="457147">
              <a:spcBef>
                <a:spcPts val="600"/>
              </a:spcBef>
              <a:defRPr sz="1400">
                <a:latin typeface="+mn-lt"/>
                <a:ea typeface="Arial" charset="0"/>
                <a:cs typeface="CiscoSansTT" panose="020B0503020201020303" pitchFamily="34" charset="0"/>
              </a:defRPr>
            </a:lvl1pPr>
          </a:lstStyle>
          <a:p>
            <a:pPr marL="0" marR="0" lvl="0" indent="0" algn="ctr" defTabSz="457147" rtl="0" eaLnBrk="1" fontAlgn="base" latinLnBrk="0" hangingPunct="1">
              <a:lnSpc>
                <a:spcPct val="100000"/>
              </a:lnSpc>
              <a:spcBef>
                <a:spcPts val="600"/>
              </a:spcBef>
              <a:spcAft>
                <a:spcPct val="0"/>
              </a:spcAft>
              <a:buClrTx/>
              <a:buSzTx/>
              <a:buFontTx/>
              <a:buNone/>
              <a:tabLst/>
              <a:defRPr/>
            </a:pPr>
            <a:r>
              <a:rPr kumimoji="0" lang="en-US" sz="1200" b="0" i="0" u="none" strike="noStrike" kern="1200" cap="none" spc="0" normalizeH="0" baseline="0" noProof="0" dirty="0">
                <a:ln>
                  <a:noFill/>
                </a:ln>
                <a:solidFill>
                  <a:srgbClr val="676767"/>
                </a:solidFill>
                <a:effectLst/>
                <a:uLnTx/>
                <a:uFillTx/>
                <a:latin typeface="CiscoSansTT ExtraLight"/>
                <a:cs typeface="CiscoSansTT" panose="020B0503020201020303" pitchFamily="34" charset="0"/>
              </a:rPr>
              <a:t>Mathematically accurate models spanning underlay, overlay and virtualization layers</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3573" r="3708"/>
          <a:stretch/>
        </p:blipFill>
        <p:spPr>
          <a:xfrm>
            <a:off x="530429" y="1070954"/>
            <a:ext cx="2853234" cy="1945611"/>
          </a:xfrm>
          <a:prstGeom prst="rect">
            <a:avLst/>
          </a:prstGeom>
        </p:spPr>
      </p:pic>
      <p:sp>
        <p:nvSpPr>
          <p:cNvPr id="114" name="TextBox 113">
            <a:extLst>
              <a:ext uri="{FF2B5EF4-FFF2-40B4-BE49-F238E27FC236}">
                <a16:creationId xmlns:a16="http://schemas.microsoft.com/office/drawing/2014/main" id="{5C80C398-8E5F-4EBC-929A-6D287D0B3896}"/>
              </a:ext>
            </a:extLst>
          </p:cNvPr>
          <p:cNvSpPr txBox="1"/>
          <p:nvPr/>
        </p:nvSpPr>
        <p:spPr>
          <a:xfrm>
            <a:off x="6108008" y="3915469"/>
            <a:ext cx="2382546" cy="553998"/>
          </a:xfrm>
          <a:prstGeom prst="rect">
            <a:avLst/>
          </a:prstGeom>
          <a:noFill/>
        </p:spPr>
        <p:txBody>
          <a:bodyPr wrap="square" lIns="0" tIns="0" rIns="0" bIns="0" rtlCol="0" anchor="t">
            <a:spAutoFit/>
          </a:bodyPr>
          <a:lstStyle>
            <a:defPPr>
              <a:defRPr lang="en-US"/>
            </a:defPPr>
            <a:lvl1pPr algn="r" defTabSz="457147">
              <a:spcBef>
                <a:spcPts val="600"/>
              </a:spcBef>
              <a:defRPr sz="1400">
                <a:latin typeface="+mn-lt"/>
                <a:ea typeface="Arial" charset="0"/>
                <a:cs typeface="CiscoSansTT" panose="020B0503020201020303" pitchFamily="34" charset="0"/>
              </a:defRPr>
            </a:lvl1pPr>
          </a:lstStyle>
          <a:p>
            <a:pPr marL="0" marR="0" lvl="0" indent="0" algn="ctr" defTabSz="457147" rtl="0" eaLnBrk="1" fontAlgn="base" latinLnBrk="0" hangingPunct="1">
              <a:lnSpc>
                <a:spcPct val="100000"/>
              </a:lnSpc>
              <a:spcBef>
                <a:spcPts val="600"/>
              </a:spcBef>
              <a:spcAft>
                <a:spcPct val="0"/>
              </a:spcAft>
              <a:buClrTx/>
              <a:buSzTx/>
              <a:buFontTx/>
              <a:buNone/>
              <a:tabLst/>
              <a:defRPr/>
            </a:pPr>
            <a:r>
              <a:rPr kumimoji="0" lang="en-US" sz="1200" b="1" i="0" u="none" strike="noStrike" kern="1200" cap="none" spc="0" normalizeH="0" baseline="0" noProof="0" dirty="0">
                <a:ln>
                  <a:noFill/>
                </a:ln>
                <a:solidFill>
                  <a:srgbClr val="676767"/>
                </a:solidFill>
                <a:effectLst/>
                <a:uLnTx/>
                <a:uFillTx/>
                <a:latin typeface="CiscoSansTT ExtraLight"/>
                <a:cs typeface="CiscoSansTT" panose="020B0503020201020303" pitchFamily="34" charset="0"/>
              </a:rPr>
              <a:t>5000+ </a:t>
            </a:r>
            <a:r>
              <a:rPr kumimoji="0" lang="en-US" sz="1200" b="0" i="0" u="none" strike="noStrike" kern="1200" cap="none" spc="0" normalizeH="0" baseline="0" noProof="0" dirty="0">
                <a:ln>
                  <a:noFill/>
                </a:ln>
                <a:solidFill>
                  <a:srgbClr val="676767"/>
                </a:solidFill>
                <a:effectLst/>
                <a:uLnTx/>
                <a:uFillTx/>
                <a:latin typeface="CiscoSansTT ExtraLight"/>
                <a:cs typeface="CiscoSansTT" panose="020B0503020201020303" pitchFamily="34" charset="0"/>
              </a:rPr>
              <a:t>domain knowledge-based error scenarios built-in, codified remediation steps</a:t>
            </a:r>
          </a:p>
        </p:txBody>
      </p:sp>
      <p:sp>
        <p:nvSpPr>
          <p:cNvPr id="143" name="TextBox 142">
            <a:extLst>
              <a:ext uri="{FF2B5EF4-FFF2-40B4-BE49-F238E27FC236}">
                <a16:creationId xmlns:a16="http://schemas.microsoft.com/office/drawing/2014/main" id="{640EEA1C-4702-4322-BE15-FA7F67E481D4}"/>
              </a:ext>
            </a:extLst>
          </p:cNvPr>
          <p:cNvSpPr txBox="1"/>
          <p:nvPr/>
        </p:nvSpPr>
        <p:spPr>
          <a:xfrm>
            <a:off x="1065908" y="3266937"/>
            <a:ext cx="1288672" cy="553998"/>
          </a:xfrm>
          <a:prstGeom prst="rect">
            <a:avLst/>
          </a:prstGeom>
          <a:noFill/>
        </p:spPr>
        <p:txBody>
          <a:bodyPr wrap="square" lIns="0" tIns="0" rIns="0" bIns="0" rtlCol="0" anchor="b">
            <a:spAutoFit/>
          </a:bodyPr>
          <a:lstStyle/>
          <a:p>
            <a:pPr marL="0" marR="0" lvl="0" indent="0" algn="ctr" defTabSz="457147" rtl="0" eaLnBrk="1" fontAlgn="base" latinLnBrk="0" hangingPunct="1">
              <a:lnSpc>
                <a:spcPct val="100000"/>
              </a:lnSpc>
              <a:spcBef>
                <a:spcPts val="600"/>
              </a:spcBef>
              <a:spcAft>
                <a:spcPct val="0"/>
              </a:spcAft>
              <a:buClrTx/>
              <a:buSzTx/>
              <a:buFontTx/>
              <a:buNone/>
              <a:tabLst/>
              <a:defRPr/>
            </a:pPr>
            <a:r>
              <a:rPr kumimoji="0" lang="en-US" sz="1800" b="0" i="0" u="none" strike="noStrike" kern="1200" cap="none" spc="0" normalizeH="0" baseline="0" noProof="0" dirty="0">
                <a:ln>
                  <a:noFill/>
                </a:ln>
                <a:solidFill>
                  <a:srgbClr val="005073"/>
                </a:solidFill>
                <a:effectLst/>
                <a:uLnTx/>
                <a:uFillTx/>
                <a:latin typeface="CiscoSansTT ExtraLight"/>
                <a:ea typeface="Arial" charset="0"/>
                <a:cs typeface="CiscoSansTT" panose="020B0503020201020303" pitchFamily="34" charset="0"/>
              </a:rPr>
              <a:t>Data Collection</a:t>
            </a:r>
          </a:p>
        </p:txBody>
      </p:sp>
      <p:sp>
        <p:nvSpPr>
          <p:cNvPr id="144" name="TextBox 143">
            <a:extLst>
              <a:ext uri="{FF2B5EF4-FFF2-40B4-BE49-F238E27FC236}">
                <a16:creationId xmlns:a16="http://schemas.microsoft.com/office/drawing/2014/main" id="{15E261D8-EE09-41E6-8E96-BFF05C3DC2A0}"/>
              </a:ext>
            </a:extLst>
          </p:cNvPr>
          <p:cNvSpPr txBox="1"/>
          <p:nvPr/>
        </p:nvSpPr>
        <p:spPr>
          <a:xfrm>
            <a:off x="518971" y="3915469"/>
            <a:ext cx="2382546" cy="553998"/>
          </a:xfrm>
          <a:prstGeom prst="rect">
            <a:avLst/>
          </a:prstGeom>
          <a:noFill/>
        </p:spPr>
        <p:txBody>
          <a:bodyPr wrap="square" lIns="0" tIns="0" rIns="0" bIns="0" rtlCol="0" anchor="t">
            <a:spAutoFit/>
          </a:bodyPr>
          <a:lstStyle>
            <a:defPPr>
              <a:defRPr lang="en-US"/>
            </a:defPPr>
            <a:lvl1pPr algn="r" defTabSz="457147">
              <a:spcBef>
                <a:spcPts val="600"/>
              </a:spcBef>
              <a:defRPr sz="1400">
                <a:latin typeface="+mn-lt"/>
                <a:ea typeface="Arial" charset="0"/>
                <a:cs typeface="CiscoSansTT" panose="020B0503020201020303" pitchFamily="34" charset="0"/>
              </a:defRPr>
            </a:lvl1pPr>
          </a:lstStyle>
          <a:p>
            <a:pPr marL="0" marR="0" lvl="0" indent="0" algn="ctr" defTabSz="457147" rtl="0" eaLnBrk="1" fontAlgn="base" latinLnBrk="0" hangingPunct="1">
              <a:lnSpc>
                <a:spcPct val="100000"/>
              </a:lnSpc>
              <a:spcBef>
                <a:spcPts val="600"/>
              </a:spcBef>
              <a:spcAft>
                <a:spcPct val="0"/>
              </a:spcAft>
              <a:buClrTx/>
              <a:buSzTx/>
              <a:buFontTx/>
              <a:buNone/>
              <a:tabLst/>
              <a:defRPr/>
            </a:pPr>
            <a:r>
              <a:rPr kumimoji="0" lang="en-US" sz="1200" b="0" i="0" u="none" strike="noStrike" kern="1200" cap="none" spc="0" normalizeH="0" baseline="0" noProof="0" dirty="0">
                <a:ln>
                  <a:noFill/>
                </a:ln>
                <a:solidFill>
                  <a:srgbClr val="676767"/>
                </a:solidFill>
                <a:effectLst/>
                <a:uLnTx/>
                <a:uFillTx/>
                <a:latin typeface="CiscoSansTT ExtraLight"/>
                <a:cs typeface="CiscoSansTT" panose="020B0503020201020303" pitchFamily="34" charset="0"/>
              </a:rPr>
              <a:t>Captures all non-packet data: intent, policy, state across        data center network</a:t>
            </a:r>
          </a:p>
        </p:txBody>
      </p:sp>
      <p:cxnSp>
        <p:nvCxnSpPr>
          <p:cNvPr id="147" name="Straight Connector 146">
            <a:extLst>
              <a:ext uri="{FF2B5EF4-FFF2-40B4-BE49-F238E27FC236}">
                <a16:creationId xmlns:a16="http://schemas.microsoft.com/office/drawing/2014/main" id="{B2DED288-A76A-47B8-BD3D-F310CDFDA78C}"/>
              </a:ext>
            </a:extLst>
          </p:cNvPr>
          <p:cNvCxnSpPr>
            <a:cxnSpLocks/>
          </p:cNvCxnSpPr>
          <p:nvPr/>
        </p:nvCxnSpPr>
        <p:spPr>
          <a:xfrm>
            <a:off x="518971" y="3162288"/>
            <a:ext cx="2382546"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79C9C1A4-50D0-43E1-9A4A-8032A0A4736E}"/>
              </a:ext>
            </a:extLst>
          </p:cNvPr>
          <p:cNvCxnSpPr>
            <a:cxnSpLocks/>
          </p:cNvCxnSpPr>
          <p:nvPr/>
        </p:nvCxnSpPr>
        <p:spPr>
          <a:xfrm>
            <a:off x="3347455" y="3162288"/>
            <a:ext cx="2382546"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1C4486C2-5D3A-4924-AA61-62963C90EC61}"/>
              </a:ext>
            </a:extLst>
          </p:cNvPr>
          <p:cNvCxnSpPr>
            <a:cxnSpLocks/>
          </p:cNvCxnSpPr>
          <p:nvPr/>
        </p:nvCxnSpPr>
        <p:spPr>
          <a:xfrm>
            <a:off x="6108008" y="3162288"/>
            <a:ext cx="2382546"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666125FE-73CC-4DCC-B6DF-95B29866E4FB}"/>
              </a:ext>
            </a:extLst>
          </p:cNvPr>
          <p:cNvSpPr txBox="1"/>
          <p:nvPr/>
        </p:nvSpPr>
        <p:spPr>
          <a:xfrm>
            <a:off x="6360957" y="3266937"/>
            <a:ext cx="1878268" cy="553998"/>
          </a:xfrm>
          <a:prstGeom prst="rect">
            <a:avLst/>
          </a:prstGeom>
          <a:noFill/>
        </p:spPr>
        <p:txBody>
          <a:bodyPr wrap="square" lIns="0" tIns="0" rIns="0" bIns="0" rtlCol="0" anchor="b">
            <a:spAutoFit/>
          </a:bodyPr>
          <a:lstStyle/>
          <a:p>
            <a:pPr marL="0" marR="0" lvl="0" indent="0" algn="ctr" defTabSz="457147" rtl="0" eaLnBrk="1" fontAlgn="base" latinLnBrk="0" hangingPunct="1">
              <a:lnSpc>
                <a:spcPct val="100000"/>
              </a:lnSpc>
              <a:spcBef>
                <a:spcPts val="600"/>
              </a:spcBef>
              <a:spcAft>
                <a:spcPct val="0"/>
              </a:spcAft>
              <a:buClrTx/>
              <a:buSzTx/>
              <a:buFontTx/>
              <a:buNone/>
              <a:tabLst/>
              <a:defRPr/>
            </a:pPr>
            <a:r>
              <a:rPr kumimoji="0" lang="en-US" sz="1800" b="0" i="0" u="none" strike="noStrike" kern="1200" cap="none" spc="0" normalizeH="0" baseline="0" noProof="0" dirty="0">
                <a:ln>
                  <a:noFill/>
                </a:ln>
                <a:solidFill>
                  <a:srgbClr val="005073"/>
                </a:solidFill>
                <a:effectLst/>
                <a:uLnTx/>
                <a:uFillTx/>
                <a:latin typeface="CiscoSansTT ExtraLight"/>
                <a:ea typeface="Arial" charset="0"/>
                <a:cs typeface="CiscoSansTT" panose="020B0503020201020303" pitchFamily="34" charset="0"/>
              </a:rPr>
              <a:t>Intelligent Analysis</a:t>
            </a:r>
          </a:p>
        </p:txBody>
      </p:sp>
    </p:spTree>
    <p:extLst>
      <p:ext uri="{BB962C8B-B14F-4D97-AF65-F5344CB8AC3E}">
        <p14:creationId xmlns:p14="http://schemas.microsoft.com/office/powerpoint/2010/main" val="3967221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2">
            <a:extLst>
              <a:ext uri="{FF2B5EF4-FFF2-40B4-BE49-F238E27FC236}">
                <a16:creationId xmlns:a16="http://schemas.microsoft.com/office/drawing/2014/main" id="{3A95E5F1-0A90-4247-85D5-E585E8D594A6}"/>
              </a:ext>
            </a:extLst>
          </p:cNvPr>
          <p:cNvSpPr>
            <a:spLocks noGrp="1"/>
          </p:cNvSpPr>
          <p:nvPr>
            <p:ph type="title"/>
          </p:nvPr>
        </p:nvSpPr>
        <p:spPr>
          <a:xfrm>
            <a:off x="356616" y="536576"/>
            <a:ext cx="8513064" cy="434974"/>
          </a:xfrm>
        </p:spPr>
        <p:txBody>
          <a:bodyPr/>
          <a:lstStyle/>
          <a:p>
            <a:r>
              <a:rPr lang="en-US" altLang="en-US" dirty="0"/>
              <a:t>What Makes Cisco Network Assurance Engine Unique</a:t>
            </a:r>
          </a:p>
        </p:txBody>
      </p:sp>
      <p:grpSp>
        <p:nvGrpSpPr>
          <p:cNvPr id="75778" name="Group 1">
            <a:extLst>
              <a:ext uri="{FF2B5EF4-FFF2-40B4-BE49-F238E27FC236}">
                <a16:creationId xmlns:a16="http://schemas.microsoft.com/office/drawing/2014/main" id="{30A16AD7-22C2-4260-99F1-A857E1B1A67F}"/>
              </a:ext>
            </a:extLst>
          </p:cNvPr>
          <p:cNvGrpSpPr>
            <a:grpSpLocks/>
          </p:cNvGrpSpPr>
          <p:nvPr/>
        </p:nvGrpSpPr>
        <p:grpSpPr bwMode="auto">
          <a:xfrm>
            <a:off x="644525" y="1435100"/>
            <a:ext cx="2279650" cy="2408814"/>
            <a:chOff x="643861" y="1435850"/>
            <a:chExt cx="2280707" cy="2408682"/>
          </a:xfrm>
        </p:grpSpPr>
        <p:sp>
          <p:nvSpPr>
            <p:cNvPr id="6" name="TextBox 5">
              <a:extLst>
                <a:ext uri="{FF2B5EF4-FFF2-40B4-BE49-F238E27FC236}">
                  <a16:creationId xmlns:a16="http://schemas.microsoft.com/office/drawing/2014/main" id="{2946F021-2D27-4BCE-B0C2-559B1E64720F}"/>
                </a:ext>
              </a:extLst>
            </p:cNvPr>
            <p:cNvSpPr txBox="1"/>
            <p:nvPr/>
          </p:nvSpPr>
          <p:spPr>
            <a:xfrm>
              <a:off x="804165" y="2527990"/>
              <a:ext cx="1960099" cy="584743"/>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CEB"/>
                  </a:solidFill>
                  <a:effectLst/>
                  <a:uLnTx/>
                  <a:uFillTx/>
                  <a:latin typeface="Arial"/>
                  <a:ea typeface="Apple LiGothic Medium"/>
                  <a:cs typeface="+mn-cs"/>
                </a:rPr>
                <a:t>Codified Cisco</a:t>
              </a:r>
              <a:br>
                <a:rPr kumimoji="0" lang="en-US" sz="1600" b="0" i="0" u="none" strike="noStrike" kern="1200" cap="none" spc="0" normalizeH="0" baseline="0" noProof="0" dirty="0">
                  <a:ln>
                    <a:noFill/>
                  </a:ln>
                  <a:solidFill>
                    <a:srgbClr val="00BCEB"/>
                  </a:solidFill>
                  <a:effectLst/>
                  <a:uLnTx/>
                  <a:uFillTx/>
                  <a:latin typeface="Arial"/>
                  <a:ea typeface="Apple LiGothic Medium"/>
                  <a:cs typeface="+mn-cs"/>
                </a:rPr>
              </a:br>
              <a:r>
                <a:rPr kumimoji="0" lang="en-US" sz="1600" b="0" i="0" u="none" strike="noStrike" kern="1200" cap="none" spc="0" normalizeH="0" baseline="0" noProof="0" dirty="0">
                  <a:ln>
                    <a:noFill/>
                  </a:ln>
                  <a:solidFill>
                    <a:srgbClr val="00BCEB"/>
                  </a:solidFill>
                  <a:effectLst/>
                  <a:uLnTx/>
                  <a:uFillTx/>
                  <a:latin typeface="Arial"/>
                  <a:ea typeface="Apple LiGothic Medium"/>
                  <a:cs typeface="+mn-cs"/>
                </a:rPr>
                <a:t>Domain Knowledge</a:t>
              </a:r>
            </a:p>
          </p:txBody>
        </p:sp>
        <p:sp>
          <p:nvSpPr>
            <p:cNvPr id="9" name="TextBox 8">
              <a:extLst>
                <a:ext uri="{FF2B5EF4-FFF2-40B4-BE49-F238E27FC236}">
                  <a16:creationId xmlns:a16="http://schemas.microsoft.com/office/drawing/2014/main" id="{8708CBC5-9F8E-4FC1-A9C6-40389CF67B37}"/>
                </a:ext>
              </a:extLst>
            </p:cNvPr>
            <p:cNvSpPr txBox="1"/>
            <p:nvPr/>
          </p:nvSpPr>
          <p:spPr>
            <a:xfrm>
              <a:off x="643861" y="3259789"/>
              <a:ext cx="2280707" cy="584743"/>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BE4A"/>
                  </a:solidFill>
                  <a:effectLst/>
                  <a:uLnTx/>
                  <a:uFillTx/>
                  <a:latin typeface="Arial"/>
                  <a:ea typeface="Apple LiGothic Medium"/>
                  <a:cs typeface="+mn-cs"/>
                </a:rPr>
                <a:t>5000+ </a:t>
              </a:r>
              <a:r>
                <a:rPr kumimoji="0" lang="en-US" sz="1400" b="0" i="0" u="none" strike="noStrike" kern="1200" cap="none" spc="0" normalizeH="0" baseline="0" noProof="0" dirty="0">
                  <a:ln>
                    <a:noFill/>
                  </a:ln>
                  <a:solidFill>
                    <a:srgbClr val="39393B"/>
                  </a:solidFill>
                  <a:effectLst/>
                  <a:uLnTx/>
                  <a:uFillTx/>
                  <a:latin typeface="Arial"/>
                  <a:ea typeface="Apple LiGothic Medium"/>
                  <a:cs typeface="+mn-cs"/>
                </a:rPr>
                <a:t>built-in           failure scenarios</a:t>
              </a:r>
            </a:p>
          </p:txBody>
        </p:sp>
        <p:grpSp>
          <p:nvGrpSpPr>
            <p:cNvPr id="75808" name="Group 4">
              <a:extLst>
                <a:ext uri="{FF2B5EF4-FFF2-40B4-BE49-F238E27FC236}">
                  <a16:creationId xmlns:a16="http://schemas.microsoft.com/office/drawing/2014/main" id="{A67A5F36-C6A1-4132-95EA-0535BAE55D10}"/>
                </a:ext>
              </a:extLst>
            </p:cNvPr>
            <p:cNvGrpSpPr>
              <a:grpSpLocks noChangeAspect="1"/>
            </p:cNvGrpSpPr>
            <p:nvPr/>
          </p:nvGrpSpPr>
          <p:grpSpPr bwMode="auto">
            <a:xfrm>
              <a:off x="1300810" y="1435850"/>
              <a:ext cx="966809" cy="967568"/>
              <a:chOff x="1608" y="347"/>
              <a:chExt cx="2544" cy="2546"/>
            </a:xfrm>
          </p:grpSpPr>
          <p:sp>
            <p:nvSpPr>
              <p:cNvPr id="25" name="Oval 5">
                <a:extLst>
                  <a:ext uri="{FF2B5EF4-FFF2-40B4-BE49-F238E27FC236}">
                    <a16:creationId xmlns:a16="http://schemas.microsoft.com/office/drawing/2014/main" id="{FED30EC0-FA48-4EAD-9F55-CC80A0F5DD6D}"/>
                  </a:ext>
                </a:extLst>
              </p:cNvPr>
              <p:cNvSpPr>
                <a:spLocks noChangeArrowheads="1"/>
              </p:cNvSpPr>
              <p:nvPr/>
            </p:nvSpPr>
            <p:spPr bwMode="auto">
              <a:xfrm>
                <a:off x="1610" y="347"/>
                <a:ext cx="2541" cy="2548"/>
              </a:xfrm>
              <a:prstGeom prst="ellipse">
                <a:avLst/>
              </a:pr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26" name="Freeform 6">
                <a:extLst>
                  <a:ext uri="{FF2B5EF4-FFF2-40B4-BE49-F238E27FC236}">
                    <a16:creationId xmlns:a16="http://schemas.microsoft.com/office/drawing/2014/main" id="{A7B58BE0-FDED-4A2F-BA93-559A6C5D9FAA}"/>
                  </a:ext>
                </a:extLst>
              </p:cNvPr>
              <p:cNvSpPr>
                <a:spLocks/>
              </p:cNvSpPr>
              <p:nvPr/>
            </p:nvSpPr>
            <p:spPr bwMode="auto">
              <a:xfrm>
                <a:off x="2813" y="1959"/>
                <a:ext cx="134" cy="29"/>
              </a:xfrm>
              <a:custGeom>
                <a:avLst/>
                <a:gdLst>
                  <a:gd name="T0" fmla="*/ 74 w 74"/>
                  <a:gd name="T1" fmla="*/ 0 h 16"/>
                  <a:gd name="T2" fmla="*/ 37 w 74"/>
                  <a:gd name="T3" fmla="*/ 2 h 16"/>
                  <a:gd name="T4" fmla="*/ 0 w 74"/>
                  <a:gd name="T5" fmla="*/ 0 h 16"/>
                  <a:gd name="T6" fmla="*/ 38 w 74"/>
                  <a:gd name="T7" fmla="*/ 16 h 16"/>
                  <a:gd name="T8" fmla="*/ 74 w 74"/>
                  <a:gd name="T9" fmla="*/ 0 h 16"/>
                </a:gdLst>
                <a:ahLst/>
                <a:cxnLst>
                  <a:cxn ang="0">
                    <a:pos x="T0" y="T1"/>
                  </a:cxn>
                  <a:cxn ang="0">
                    <a:pos x="T2" y="T3"/>
                  </a:cxn>
                  <a:cxn ang="0">
                    <a:pos x="T4" y="T5"/>
                  </a:cxn>
                  <a:cxn ang="0">
                    <a:pos x="T6" y="T7"/>
                  </a:cxn>
                  <a:cxn ang="0">
                    <a:pos x="T8" y="T9"/>
                  </a:cxn>
                </a:cxnLst>
                <a:rect l="0" t="0" r="r" b="b"/>
                <a:pathLst>
                  <a:path w="74" h="16">
                    <a:moveTo>
                      <a:pt x="74" y="0"/>
                    </a:moveTo>
                    <a:cubicBezTo>
                      <a:pt x="62" y="1"/>
                      <a:pt x="50" y="2"/>
                      <a:pt x="37" y="2"/>
                    </a:cubicBezTo>
                    <a:cubicBezTo>
                      <a:pt x="25" y="2"/>
                      <a:pt x="12" y="1"/>
                      <a:pt x="0" y="0"/>
                    </a:cubicBezTo>
                    <a:cubicBezTo>
                      <a:pt x="12" y="6"/>
                      <a:pt x="25" y="12"/>
                      <a:pt x="38" y="16"/>
                    </a:cubicBezTo>
                    <a:cubicBezTo>
                      <a:pt x="50" y="12"/>
                      <a:pt x="62" y="6"/>
                      <a:pt x="74"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27" name="Freeform 7">
                <a:extLst>
                  <a:ext uri="{FF2B5EF4-FFF2-40B4-BE49-F238E27FC236}">
                    <a16:creationId xmlns:a16="http://schemas.microsoft.com/office/drawing/2014/main" id="{943DCB06-9F2A-4038-8367-54D8C598F11D}"/>
                  </a:ext>
                </a:extLst>
              </p:cNvPr>
              <p:cNvSpPr>
                <a:spLocks/>
              </p:cNvSpPr>
              <p:nvPr/>
            </p:nvSpPr>
            <p:spPr bwMode="auto">
              <a:xfrm>
                <a:off x="3081" y="1821"/>
                <a:ext cx="213" cy="213"/>
              </a:xfrm>
              <a:custGeom>
                <a:avLst/>
                <a:gdLst>
                  <a:gd name="T0" fmla="*/ 107 w 120"/>
                  <a:gd name="T1" fmla="*/ 107 h 120"/>
                  <a:gd name="T2" fmla="*/ 118 w 120"/>
                  <a:gd name="T3" fmla="*/ 0 h 120"/>
                  <a:gd name="T4" fmla="*/ 45 w 120"/>
                  <a:gd name="T5" fmla="*/ 45 h 120"/>
                  <a:gd name="T6" fmla="*/ 0 w 120"/>
                  <a:gd name="T7" fmla="*/ 118 h 120"/>
                  <a:gd name="T8" fmla="*/ 107 w 120"/>
                  <a:gd name="T9" fmla="*/ 107 h 120"/>
                </a:gdLst>
                <a:ahLst/>
                <a:cxnLst>
                  <a:cxn ang="0">
                    <a:pos x="T0" y="T1"/>
                  </a:cxn>
                  <a:cxn ang="0">
                    <a:pos x="T2" y="T3"/>
                  </a:cxn>
                  <a:cxn ang="0">
                    <a:pos x="T4" y="T5"/>
                  </a:cxn>
                  <a:cxn ang="0">
                    <a:pos x="T6" y="T7"/>
                  </a:cxn>
                  <a:cxn ang="0">
                    <a:pos x="T8" y="T9"/>
                  </a:cxn>
                </a:cxnLst>
                <a:rect l="0" t="0" r="r" b="b"/>
                <a:pathLst>
                  <a:path w="120" h="120">
                    <a:moveTo>
                      <a:pt x="107" y="107"/>
                    </a:moveTo>
                    <a:cubicBezTo>
                      <a:pt x="116" y="72"/>
                      <a:pt x="120" y="36"/>
                      <a:pt x="118" y="0"/>
                    </a:cubicBezTo>
                    <a:cubicBezTo>
                      <a:pt x="96" y="18"/>
                      <a:pt x="71" y="33"/>
                      <a:pt x="45" y="45"/>
                    </a:cubicBezTo>
                    <a:cubicBezTo>
                      <a:pt x="33" y="71"/>
                      <a:pt x="18" y="96"/>
                      <a:pt x="0" y="118"/>
                    </a:cubicBezTo>
                    <a:cubicBezTo>
                      <a:pt x="36" y="120"/>
                      <a:pt x="72" y="116"/>
                      <a:pt x="107" y="107"/>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28" name="Freeform 8">
                <a:extLst>
                  <a:ext uri="{FF2B5EF4-FFF2-40B4-BE49-F238E27FC236}">
                    <a16:creationId xmlns:a16="http://schemas.microsoft.com/office/drawing/2014/main" id="{474BBEE9-B0E7-427F-9EBD-70744246E4E5}"/>
                  </a:ext>
                </a:extLst>
              </p:cNvPr>
              <p:cNvSpPr>
                <a:spLocks/>
              </p:cNvSpPr>
              <p:nvPr/>
            </p:nvSpPr>
            <p:spPr bwMode="auto">
              <a:xfrm>
                <a:off x="2734" y="2018"/>
                <a:ext cx="293" cy="155"/>
              </a:xfrm>
              <a:custGeom>
                <a:avLst/>
                <a:gdLst>
                  <a:gd name="T0" fmla="*/ 84 w 168"/>
                  <a:gd name="T1" fmla="*/ 88 h 88"/>
                  <a:gd name="T2" fmla="*/ 168 w 168"/>
                  <a:gd name="T3" fmla="*/ 20 h 88"/>
                  <a:gd name="T4" fmla="*/ 84 w 168"/>
                  <a:gd name="T5" fmla="*/ 0 h 88"/>
                  <a:gd name="T6" fmla="*/ 0 w 168"/>
                  <a:gd name="T7" fmla="*/ 20 h 88"/>
                  <a:gd name="T8" fmla="*/ 84 w 168"/>
                  <a:gd name="T9" fmla="*/ 88 h 88"/>
                </a:gdLst>
                <a:ahLst/>
                <a:cxnLst>
                  <a:cxn ang="0">
                    <a:pos x="T0" y="T1"/>
                  </a:cxn>
                  <a:cxn ang="0">
                    <a:pos x="T2" y="T3"/>
                  </a:cxn>
                  <a:cxn ang="0">
                    <a:pos x="T4" y="T5"/>
                  </a:cxn>
                  <a:cxn ang="0">
                    <a:pos x="T6" y="T7"/>
                  </a:cxn>
                  <a:cxn ang="0">
                    <a:pos x="T8" y="T9"/>
                  </a:cxn>
                </a:cxnLst>
                <a:rect l="0" t="0" r="r" b="b"/>
                <a:pathLst>
                  <a:path w="168" h="88">
                    <a:moveTo>
                      <a:pt x="84" y="88"/>
                    </a:moveTo>
                    <a:cubicBezTo>
                      <a:pt x="115" y="70"/>
                      <a:pt x="144" y="47"/>
                      <a:pt x="168" y="20"/>
                    </a:cubicBezTo>
                    <a:cubicBezTo>
                      <a:pt x="140" y="16"/>
                      <a:pt x="112" y="10"/>
                      <a:pt x="84" y="0"/>
                    </a:cubicBezTo>
                    <a:cubicBezTo>
                      <a:pt x="57" y="10"/>
                      <a:pt x="29" y="16"/>
                      <a:pt x="0" y="20"/>
                    </a:cubicBezTo>
                    <a:cubicBezTo>
                      <a:pt x="25" y="47"/>
                      <a:pt x="53" y="70"/>
                      <a:pt x="84" y="88"/>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29" name="Freeform 9">
                <a:extLst>
                  <a:ext uri="{FF2B5EF4-FFF2-40B4-BE49-F238E27FC236}">
                    <a16:creationId xmlns:a16="http://schemas.microsoft.com/office/drawing/2014/main" id="{82D70645-5FEE-4C75-B953-BDEE1A5D4153}"/>
                  </a:ext>
                </a:extLst>
              </p:cNvPr>
              <p:cNvSpPr>
                <a:spLocks/>
              </p:cNvSpPr>
              <p:nvPr/>
            </p:nvSpPr>
            <p:spPr bwMode="auto">
              <a:xfrm>
                <a:off x="3072" y="1813"/>
                <a:ext cx="92" cy="96"/>
              </a:xfrm>
              <a:custGeom>
                <a:avLst/>
                <a:gdLst>
                  <a:gd name="T0" fmla="*/ 37 w 52"/>
                  <a:gd name="T1" fmla="*/ 38 h 53"/>
                  <a:gd name="T2" fmla="*/ 52 w 52"/>
                  <a:gd name="T3" fmla="*/ 0 h 53"/>
                  <a:gd name="T4" fmla="*/ 27 w 52"/>
                  <a:gd name="T5" fmla="*/ 28 h 53"/>
                  <a:gd name="T6" fmla="*/ 0 w 52"/>
                  <a:gd name="T7" fmla="*/ 53 h 53"/>
                  <a:gd name="T8" fmla="*/ 37 w 52"/>
                  <a:gd name="T9" fmla="*/ 38 h 53"/>
                </a:gdLst>
                <a:ahLst/>
                <a:cxnLst>
                  <a:cxn ang="0">
                    <a:pos x="T0" y="T1"/>
                  </a:cxn>
                  <a:cxn ang="0">
                    <a:pos x="T2" y="T3"/>
                  </a:cxn>
                  <a:cxn ang="0">
                    <a:pos x="T4" y="T5"/>
                  </a:cxn>
                  <a:cxn ang="0">
                    <a:pos x="T6" y="T7"/>
                  </a:cxn>
                  <a:cxn ang="0">
                    <a:pos x="T8" y="T9"/>
                  </a:cxn>
                </a:cxnLst>
                <a:rect l="0" t="0" r="r" b="b"/>
                <a:pathLst>
                  <a:path w="52" h="53">
                    <a:moveTo>
                      <a:pt x="37" y="38"/>
                    </a:moveTo>
                    <a:cubicBezTo>
                      <a:pt x="43" y="26"/>
                      <a:pt x="48" y="13"/>
                      <a:pt x="52" y="0"/>
                    </a:cubicBezTo>
                    <a:cubicBezTo>
                      <a:pt x="44" y="10"/>
                      <a:pt x="36" y="19"/>
                      <a:pt x="27" y="28"/>
                    </a:cubicBezTo>
                    <a:cubicBezTo>
                      <a:pt x="18" y="37"/>
                      <a:pt x="9" y="45"/>
                      <a:pt x="0" y="53"/>
                    </a:cubicBezTo>
                    <a:cubicBezTo>
                      <a:pt x="12" y="49"/>
                      <a:pt x="25" y="44"/>
                      <a:pt x="37" y="38"/>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30" name="Freeform 10">
                <a:extLst>
                  <a:ext uri="{FF2B5EF4-FFF2-40B4-BE49-F238E27FC236}">
                    <a16:creationId xmlns:a16="http://schemas.microsoft.com/office/drawing/2014/main" id="{3F63DF2D-F7E0-4171-A0AD-3A124649364D}"/>
                  </a:ext>
                </a:extLst>
              </p:cNvPr>
              <p:cNvSpPr>
                <a:spLocks/>
              </p:cNvSpPr>
              <p:nvPr/>
            </p:nvSpPr>
            <p:spPr bwMode="auto">
              <a:xfrm>
                <a:off x="3177" y="1379"/>
                <a:ext cx="113" cy="205"/>
              </a:xfrm>
              <a:custGeom>
                <a:avLst/>
                <a:gdLst>
                  <a:gd name="T0" fmla="*/ 0 w 63"/>
                  <a:gd name="T1" fmla="*/ 0 h 116"/>
                  <a:gd name="T2" fmla="*/ 18 w 63"/>
                  <a:gd name="T3" fmla="*/ 61 h 116"/>
                  <a:gd name="T4" fmla="*/ 48 w 63"/>
                  <a:gd name="T5" fmla="*/ 116 h 116"/>
                  <a:gd name="T6" fmla="*/ 63 w 63"/>
                  <a:gd name="T7" fmla="*/ 42 h 116"/>
                  <a:gd name="T8" fmla="*/ 0 w 63"/>
                  <a:gd name="T9" fmla="*/ 0 h 116"/>
                </a:gdLst>
                <a:ahLst/>
                <a:cxnLst>
                  <a:cxn ang="0">
                    <a:pos x="T0" y="T1"/>
                  </a:cxn>
                  <a:cxn ang="0">
                    <a:pos x="T2" y="T3"/>
                  </a:cxn>
                  <a:cxn ang="0">
                    <a:pos x="T4" y="T5"/>
                  </a:cxn>
                  <a:cxn ang="0">
                    <a:pos x="T6" y="T7"/>
                  </a:cxn>
                  <a:cxn ang="0">
                    <a:pos x="T8" y="T9"/>
                  </a:cxn>
                </a:cxnLst>
                <a:rect l="0" t="0" r="r" b="b"/>
                <a:pathLst>
                  <a:path w="63" h="116">
                    <a:moveTo>
                      <a:pt x="0" y="0"/>
                    </a:moveTo>
                    <a:cubicBezTo>
                      <a:pt x="7" y="20"/>
                      <a:pt x="13" y="40"/>
                      <a:pt x="18" y="61"/>
                    </a:cubicBezTo>
                    <a:cubicBezTo>
                      <a:pt x="29" y="79"/>
                      <a:pt x="39" y="97"/>
                      <a:pt x="48" y="116"/>
                    </a:cubicBezTo>
                    <a:cubicBezTo>
                      <a:pt x="55" y="92"/>
                      <a:pt x="61" y="67"/>
                      <a:pt x="63" y="42"/>
                    </a:cubicBezTo>
                    <a:cubicBezTo>
                      <a:pt x="44" y="26"/>
                      <a:pt x="22" y="12"/>
                      <a:pt x="0"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31" name="Freeform 11">
                <a:extLst>
                  <a:ext uri="{FF2B5EF4-FFF2-40B4-BE49-F238E27FC236}">
                    <a16:creationId xmlns:a16="http://schemas.microsoft.com/office/drawing/2014/main" id="{09122566-F2AA-4024-BA81-540796B7D711}"/>
                  </a:ext>
                </a:extLst>
              </p:cNvPr>
              <p:cNvSpPr>
                <a:spLocks/>
              </p:cNvSpPr>
              <p:nvPr/>
            </p:nvSpPr>
            <p:spPr bwMode="auto">
              <a:xfrm>
                <a:off x="3219" y="1554"/>
                <a:ext cx="29" cy="134"/>
              </a:xfrm>
              <a:custGeom>
                <a:avLst/>
                <a:gdLst>
                  <a:gd name="T0" fmla="*/ 16 w 16"/>
                  <a:gd name="T1" fmla="*/ 37 h 74"/>
                  <a:gd name="T2" fmla="*/ 0 w 16"/>
                  <a:gd name="T3" fmla="*/ 0 h 74"/>
                  <a:gd name="T4" fmla="*/ 2 w 16"/>
                  <a:gd name="T5" fmla="*/ 37 h 74"/>
                  <a:gd name="T6" fmla="*/ 0 w 16"/>
                  <a:gd name="T7" fmla="*/ 74 h 74"/>
                  <a:gd name="T8" fmla="*/ 16 w 16"/>
                  <a:gd name="T9" fmla="*/ 37 h 74"/>
                </a:gdLst>
                <a:ahLst/>
                <a:cxnLst>
                  <a:cxn ang="0">
                    <a:pos x="T0" y="T1"/>
                  </a:cxn>
                  <a:cxn ang="0">
                    <a:pos x="T2" y="T3"/>
                  </a:cxn>
                  <a:cxn ang="0">
                    <a:pos x="T4" y="T5"/>
                  </a:cxn>
                  <a:cxn ang="0">
                    <a:pos x="T6" y="T7"/>
                  </a:cxn>
                  <a:cxn ang="0">
                    <a:pos x="T8" y="T9"/>
                  </a:cxn>
                </a:cxnLst>
                <a:rect l="0" t="0" r="r" b="b"/>
                <a:pathLst>
                  <a:path w="16" h="74">
                    <a:moveTo>
                      <a:pt x="16" y="37"/>
                    </a:moveTo>
                    <a:cubicBezTo>
                      <a:pt x="11" y="24"/>
                      <a:pt x="6" y="12"/>
                      <a:pt x="0" y="0"/>
                    </a:cubicBezTo>
                    <a:cubicBezTo>
                      <a:pt x="1" y="12"/>
                      <a:pt x="2" y="25"/>
                      <a:pt x="2" y="37"/>
                    </a:cubicBezTo>
                    <a:cubicBezTo>
                      <a:pt x="2" y="49"/>
                      <a:pt x="1" y="62"/>
                      <a:pt x="0" y="74"/>
                    </a:cubicBezTo>
                    <a:cubicBezTo>
                      <a:pt x="6" y="62"/>
                      <a:pt x="11" y="50"/>
                      <a:pt x="16" y="37"/>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32" name="Freeform 12">
                <a:extLst>
                  <a:ext uri="{FF2B5EF4-FFF2-40B4-BE49-F238E27FC236}">
                    <a16:creationId xmlns:a16="http://schemas.microsoft.com/office/drawing/2014/main" id="{B02359AE-73A3-497D-9621-4D317BC8A56F}"/>
                  </a:ext>
                </a:extLst>
              </p:cNvPr>
              <p:cNvSpPr>
                <a:spLocks/>
              </p:cNvSpPr>
              <p:nvPr/>
            </p:nvSpPr>
            <p:spPr bwMode="auto">
              <a:xfrm>
                <a:off x="3177" y="1659"/>
                <a:ext cx="113" cy="205"/>
              </a:xfrm>
              <a:custGeom>
                <a:avLst/>
                <a:gdLst>
                  <a:gd name="T0" fmla="*/ 0 w 63"/>
                  <a:gd name="T1" fmla="*/ 116 h 116"/>
                  <a:gd name="T2" fmla="*/ 63 w 63"/>
                  <a:gd name="T3" fmla="*/ 74 h 116"/>
                  <a:gd name="T4" fmla="*/ 48 w 63"/>
                  <a:gd name="T5" fmla="*/ 0 h 116"/>
                  <a:gd name="T6" fmla="*/ 18 w 63"/>
                  <a:gd name="T7" fmla="*/ 55 h 116"/>
                  <a:gd name="T8" fmla="*/ 0 w 63"/>
                  <a:gd name="T9" fmla="*/ 116 h 116"/>
                </a:gdLst>
                <a:ahLst/>
                <a:cxnLst>
                  <a:cxn ang="0">
                    <a:pos x="T0" y="T1"/>
                  </a:cxn>
                  <a:cxn ang="0">
                    <a:pos x="T2" y="T3"/>
                  </a:cxn>
                  <a:cxn ang="0">
                    <a:pos x="T4" y="T5"/>
                  </a:cxn>
                  <a:cxn ang="0">
                    <a:pos x="T6" y="T7"/>
                  </a:cxn>
                  <a:cxn ang="0">
                    <a:pos x="T8" y="T9"/>
                  </a:cxn>
                </a:cxnLst>
                <a:rect l="0" t="0" r="r" b="b"/>
                <a:pathLst>
                  <a:path w="63" h="116">
                    <a:moveTo>
                      <a:pt x="0" y="116"/>
                    </a:moveTo>
                    <a:cubicBezTo>
                      <a:pt x="22" y="104"/>
                      <a:pt x="44" y="90"/>
                      <a:pt x="63" y="74"/>
                    </a:cubicBezTo>
                    <a:cubicBezTo>
                      <a:pt x="61" y="49"/>
                      <a:pt x="55" y="24"/>
                      <a:pt x="48" y="0"/>
                    </a:cubicBezTo>
                    <a:cubicBezTo>
                      <a:pt x="39" y="19"/>
                      <a:pt x="29" y="37"/>
                      <a:pt x="18" y="55"/>
                    </a:cubicBezTo>
                    <a:cubicBezTo>
                      <a:pt x="13" y="76"/>
                      <a:pt x="7" y="96"/>
                      <a:pt x="0" y="116"/>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33" name="Freeform 13">
                <a:extLst>
                  <a:ext uri="{FF2B5EF4-FFF2-40B4-BE49-F238E27FC236}">
                    <a16:creationId xmlns:a16="http://schemas.microsoft.com/office/drawing/2014/main" id="{DBEA9AD4-B7FC-41DA-B617-E49DCE1A1AC7}"/>
                  </a:ext>
                </a:extLst>
              </p:cNvPr>
              <p:cNvSpPr>
                <a:spLocks/>
              </p:cNvSpPr>
              <p:nvPr/>
            </p:nvSpPr>
            <p:spPr bwMode="auto">
              <a:xfrm>
                <a:off x="2918" y="1212"/>
                <a:ext cx="205" cy="113"/>
              </a:xfrm>
              <a:custGeom>
                <a:avLst/>
                <a:gdLst>
                  <a:gd name="T0" fmla="*/ 0 w 116"/>
                  <a:gd name="T1" fmla="*/ 15 h 63"/>
                  <a:gd name="T2" fmla="*/ 55 w 116"/>
                  <a:gd name="T3" fmla="*/ 45 h 63"/>
                  <a:gd name="T4" fmla="*/ 116 w 116"/>
                  <a:gd name="T5" fmla="*/ 63 h 63"/>
                  <a:gd name="T6" fmla="*/ 74 w 116"/>
                  <a:gd name="T7" fmla="*/ 0 h 63"/>
                  <a:gd name="T8" fmla="*/ 0 w 116"/>
                  <a:gd name="T9" fmla="*/ 15 h 63"/>
                </a:gdLst>
                <a:ahLst/>
                <a:cxnLst>
                  <a:cxn ang="0">
                    <a:pos x="T0" y="T1"/>
                  </a:cxn>
                  <a:cxn ang="0">
                    <a:pos x="T2" y="T3"/>
                  </a:cxn>
                  <a:cxn ang="0">
                    <a:pos x="T4" y="T5"/>
                  </a:cxn>
                  <a:cxn ang="0">
                    <a:pos x="T6" y="T7"/>
                  </a:cxn>
                  <a:cxn ang="0">
                    <a:pos x="T8" y="T9"/>
                  </a:cxn>
                </a:cxnLst>
                <a:rect l="0" t="0" r="r" b="b"/>
                <a:pathLst>
                  <a:path w="116" h="63">
                    <a:moveTo>
                      <a:pt x="0" y="15"/>
                    </a:moveTo>
                    <a:cubicBezTo>
                      <a:pt x="19" y="24"/>
                      <a:pt x="37" y="34"/>
                      <a:pt x="55" y="45"/>
                    </a:cubicBezTo>
                    <a:cubicBezTo>
                      <a:pt x="76" y="50"/>
                      <a:pt x="96" y="56"/>
                      <a:pt x="116" y="63"/>
                    </a:cubicBezTo>
                    <a:cubicBezTo>
                      <a:pt x="104" y="41"/>
                      <a:pt x="90" y="19"/>
                      <a:pt x="74" y="0"/>
                    </a:cubicBezTo>
                    <a:cubicBezTo>
                      <a:pt x="49" y="2"/>
                      <a:pt x="24" y="8"/>
                      <a:pt x="0" y="15"/>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34" name="Freeform 14">
                <a:extLst>
                  <a:ext uri="{FF2B5EF4-FFF2-40B4-BE49-F238E27FC236}">
                    <a16:creationId xmlns:a16="http://schemas.microsoft.com/office/drawing/2014/main" id="{A3D63415-6F71-4A7F-8CE4-C8A162CD3C56}"/>
                  </a:ext>
                </a:extLst>
              </p:cNvPr>
              <p:cNvSpPr>
                <a:spLocks/>
              </p:cNvSpPr>
              <p:nvPr/>
            </p:nvSpPr>
            <p:spPr bwMode="auto">
              <a:xfrm>
                <a:off x="2466" y="1821"/>
                <a:ext cx="213" cy="213"/>
              </a:xfrm>
              <a:custGeom>
                <a:avLst/>
                <a:gdLst>
                  <a:gd name="T0" fmla="*/ 102 w 120"/>
                  <a:gd name="T1" fmla="*/ 119 h 119"/>
                  <a:gd name="T2" fmla="*/ 120 w 120"/>
                  <a:gd name="T3" fmla="*/ 119 h 119"/>
                  <a:gd name="T4" fmla="*/ 75 w 120"/>
                  <a:gd name="T5" fmla="*/ 45 h 119"/>
                  <a:gd name="T6" fmla="*/ 2 w 120"/>
                  <a:gd name="T7" fmla="*/ 0 h 119"/>
                  <a:gd name="T8" fmla="*/ 13 w 120"/>
                  <a:gd name="T9" fmla="*/ 108 h 119"/>
                  <a:gd name="T10" fmla="*/ 102 w 120"/>
                  <a:gd name="T11" fmla="*/ 119 h 119"/>
                </a:gdLst>
                <a:ahLst/>
                <a:cxnLst>
                  <a:cxn ang="0">
                    <a:pos x="T0" y="T1"/>
                  </a:cxn>
                  <a:cxn ang="0">
                    <a:pos x="T2" y="T3"/>
                  </a:cxn>
                  <a:cxn ang="0">
                    <a:pos x="T4" y="T5"/>
                  </a:cxn>
                  <a:cxn ang="0">
                    <a:pos x="T6" y="T7"/>
                  </a:cxn>
                  <a:cxn ang="0">
                    <a:pos x="T8" y="T9"/>
                  </a:cxn>
                  <a:cxn ang="0">
                    <a:pos x="T10" y="T11"/>
                  </a:cxn>
                </a:cxnLst>
                <a:rect l="0" t="0" r="r" b="b"/>
                <a:pathLst>
                  <a:path w="120" h="119">
                    <a:moveTo>
                      <a:pt x="102" y="119"/>
                    </a:moveTo>
                    <a:cubicBezTo>
                      <a:pt x="108" y="119"/>
                      <a:pt x="114" y="119"/>
                      <a:pt x="120" y="119"/>
                    </a:cubicBezTo>
                    <a:cubicBezTo>
                      <a:pt x="103" y="96"/>
                      <a:pt x="88" y="71"/>
                      <a:pt x="75" y="45"/>
                    </a:cubicBezTo>
                    <a:cubicBezTo>
                      <a:pt x="49" y="33"/>
                      <a:pt x="25" y="18"/>
                      <a:pt x="2" y="0"/>
                    </a:cubicBezTo>
                    <a:cubicBezTo>
                      <a:pt x="0" y="36"/>
                      <a:pt x="4" y="73"/>
                      <a:pt x="13" y="108"/>
                    </a:cubicBezTo>
                    <a:cubicBezTo>
                      <a:pt x="42" y="115"/>
                      <a:pt x="72" y="119"/>
                      <a:pt x="102" y="119"/>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35" name="Freeform 15">
                <a:extLst>
                  <a:ext uri="{FF2B5EF4-FFF2-40B4-BE49-F238E27FC236}">
                    <a16:creationId xmlns:a16="http://schemas.microsoft.com/office/drawing/2014/main" id="{73E956A7-95B8-4224-A1B9-46E14915D989}"/>
                  </a:ext>
                </a:extLst>
              </p:cNvPr>
              <p:cNvSpPr>
                <a:spLocks/>
              </p:cNvSpPr>
              <p:nvPr/>
            </p:nvSpPr>
            <p:spPr bwMode="auto">
              <a:xfrm>
                <a:off x="2466" y="1207"/>
                <a:ext cx="213" cy="213"/>
              </a:xfrm>
              <a:custGeom>
                <a:avLst/>
                <a:gdLst>
                  <a:gd name="T0" fmla="*/ 13 w 120"/>
                  <a:gd name="T1" fmla="*/ 11 h 119"/>
                  <a:gd name="T2" fmla="*/ 2 w 120"/>
                  <a:gd name="T3" fmla="*/ 119 h 119"/>
                  <a:gd name="T4" fmla="*/ 75 w 120"/>
                  <a:gd name="T5" fmla="*/ 74 h 119"/>
                  <a:gd name="T6" fmla="*/ 120 w 120"/>
                  <a:gd name="T7" fmla="*/ 0 h 119"/>
                  <a:gd name="T8" fmla="*/ 102 w 120"/>
                  <a:gd name="T9" fmla="*/ 0 h 119"/>
                  <a:gd name="T10" fmla="*/ 13 w 120"/>
                  <a:gd name="T11" fmla="*/ 11 h 119"/>
                </a:gdLst>
                <a:ahLst/>
                <a:cxnLst>
                  <a:cxn ang="0">
                    <a:pos x="T0" y="T1"/>
                  </a:cxn>
                  <a:cxn ang="0">
                    <a:pos x="T2" y="T3"/>
                  </a:cxn>
                  <a:cxn ang="0">
                    <a:pos x="T4" y="T5"/>
                  </a:cxn>
                  <a:cxn ang="0">
                    <a:pos x="T6" y="T7"/>
                  </a:cxn>
                  <a:cxn ang="0">
                    <a:pos x="T8" y="T9"/>
                  </a:cxn>
                  <a:cxn ang="0">
                    <a:pos x="T10" y="T11"/>
                  </a:cxn>
                </a:cxnLst>
                <a:rect l="0" t="0" r="r" b="b"/>
                <a:pathLst>
                  <a:path w="120" h="119">
                    <a:moveTo>
                      <a:pt x="13" y="11"/>
                    </a:moveTo>
                    <a:cubicBezTo>
                      <a:pt x="4" y="46"/>
                      <a:pt x="0" y="83"/>
                      <a:pt x="2" y="119"/>
                    </a:cubicBezTo>
                    <a:cubicBezTo>
                      <a:pt x="25" y="101"/>
                      <a:pt x="49" y="86"/>
                      <a:pt x="75" y="74"/>
                    </a:cubicBezTo>
                    <a:cubicBezTo>
                      <a:pt x="88" y="48"/>
                      <a:pt x="103" y="23"/>
                      <a:pt x="120" y="0"/>
                    </a:cubicBezTo>
                    <a:cubicBezTo>
                      <a:pt x="114" y="0"/>
                      <a:pt x="108" y="0"/>
                      <a:pt x="102" y="0"/>
                    </a:cubicBezTo>
                    <a:cubicBezTo>
                      <a:pt x="72" y="0"/>
                      <a:pt x="42" y="4"/>
                      <a:pt x="13" y="11"/>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36" name="Freeform 16">
                <a:extLst>
                  <a:ext uri="{FF2B5EF4-FFF2-40B4-BE49-F238E27FC236}">
                    <a16:creationId xmlns:a16="http://schemas.microsoft.com/office/drawing/2014/main" id="{F9A66D04-96AA-4A65-BF70-081154CB6B5D}"/>
                  </a:ext>
                </a:extLst>
              </p:cNvPr>
              <p:cNvSpPr>
                <a:spLocks/>
              </p:cNvSpPr>
              <p:nvPr/>
            </p:nvSpPr>
            <p:spPr bwMode="auto">
              <a:xfrm>
                <a:off x="2638" y="1918"/>
                <a:ext cx="205" cy="113"/>
              </a:xfrm>
              <a:custGeom>
                <a:avLst/>
                <a:gdLst>
                  <a:gd name="T0" fmla="*/ 117 w 117"/>
                  <a:gd name="T1" fmla="*/ 48 h 63"/>
                  <a:gd name="T2" fmla="*/ 61 w 117"/>
                  <a:gd name="T3" fmla="*/ 18 h 63"/>
                  <a:gd name="T4" fmla="*/ 0 w 117"/>
                  <a:gd name="T5" fmla="*/ 0 h 63"/>
                  <a:gd name="T6" fmla="*/ 42 w 117"/>
                  <a:gd name="T7" fmla="*/ 63 h 63"/>
                  <a:gd name="T8" fmla="*/ 117 w 117"/>
                  <a:gd name="T9" fmla="*/ 48 h 63"/>
                </a:gdLst>
                <a:ahLst/>
                <a:cxnLst>
                  <a:cxn ang="0">
                    <a:pos x="T0" y="T1"/>
                  </a:cxn>
                  <a:cxn ang="0">
                    <a:pos x="T2" y="T3"/>
                  </a:cxn>
                  <a:cxn ang="0">
                    <a:pos x="T4" y="T5"/>
                  </a:cxn>
                  <a:cxn ang="0">
                    <a:pos x="T6" y="T7"/>
                  </a:cxn>
                  <a:cxn ang="0">
                    <a:pos x="T8" y="T9"/>
                  </a:cxn>
                </a:cxnLst>
                <a:rect l="0" t="0" r="r" b="b"/>
                <a:pathLst>
                  <a:path w="117" h="63">
                    <a:moveTo>
                      <a:pt x="117" y="48"/>
                    </a:moveTo>
                    <a:cubicBezTo>
                      <a:pt x="98" y="40"/>
                      <a:pt x="79" y="30"/>
                      <a:pt x="61" y="18"/>
                    </a:cubicBezTo>
                    <a:cubicBezTo>
                      <a:pt x="40" y="13"/>
                      <a:pt x="20" y="7"/>
                      <a:pt x="0" y="0"/>
                    </a:cubicBezTo>
                    <a:cubicBezTo>
                      <a:pt x="12" y="22"/>
                      <a:pt x="26" y="44"/>
                      <a:pt x="42" y="63"/>
                    </a:cubicBezTo>
                    <a:cubicBezTo>
                      <a:pt x="68" y="61"/>
                      <a:pt x="93" y="56"/>
                      <a:pt x="117" y="48"/>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37" name="Freeform 17">
                <a:extLst>
                  <a:ext uri="{FF2B5EF4-FFF2-40B4-BE49-F238E27FC236}">
                    <a16:creationId xmlns:a16="http://schemas.microsoft.com/office/drawing/2014/main" id="{16018203-89BD-4260-8575-701E9F8A5B91}"/>
                  </a:ext>
                </a:extLst>
              </p:cNvPr>
              <p:cNvSpPr>
                <a:spLocks/>
              </p:cNvSpPr>
              <p:nvPr/>
            </p:nvSpPr>
            <p:spPr bwMode="auto">
              <a:xfrm>
                <a:off x="3081" y="1207"/>
                <a:ext cx="213" cy="213"/>
              </a:xfrm>
              <a:custGeom>
                <a:avLst/>
                <a:gdLst>
                  <a:gd name="T0" fmla="*/ 18 w 120"/>
                  <a:gd name="T1" fmla="*/ 0 h 119"/>
                  <a:gd name="T2" fmla="*/ 0 w 120"/>
                  <a:gd name="T3" fmla="*/ 1 h 119"/>
                  <a:gd name="T4" fmla="*/ 45 w 120"/>
                  <a:gd name="T5" fmla="*/ 74 h 119"/>
                  <a:gd name="T6" fmla="*/ 118 w 120"/>
                  <a:gd name="T7" fmla="*/ 119 h 119"/>
                  <a:gd name="T8" fmla="*/ 107 w 120"/>
                  <a:gd name="T9" fmla="*/ 12 h 119"/>
                  <a:gd name="T10" fmla="*/ 18 w 120"/>
                  <a:gd name="T11" fmla="*/ 0 h 119"/>
                </a:gdLst>
                <a:ahLst/>
                <a:cxnLst>
                  <a:cxn ang="0">
                    <a:pos x="T0" y="T1"/>
                  </a:cxn>
                  <a:cxn ang="0">
                    <a:pos x="T2" y="T3"/>
                  </a:cxn>
                  <a:cxn ang="0">
                    <a:pos x="T4" y="T5"/>
                  </a:cxn>
                  <a:cxn ang="0">
                    <a:pos x="T6" y="T7"/>
                  </a:cxn>
                  <a:cxn ang="0">
                    <a:pos x="T8" y="T9"/>
                  </a:cxn>
                  <a:cxn ang="0">
                    <a:pos x="T10" y="T11"/>
                  </a:cxn>
                </a:cxnLst>
                <a:rect l="0" t="0" r="r" b="b"/>
                <a:pathLst>
                  <a:path w="120" h="119">
                    <a:moveTo>
                      <a:pt x="18" y="0"/>
                    </a:moveTo>
                    <a:cubicBezTo>
                      <a:pt x="12" y="0"/>
                      <a:pt x="6" y="1"/>
                      <a:pt x="0" y="1"/>
                    </a:cubicBezTo>
                    <a:cubicBezTo>
                      <a:pt x="18" y="23"/>
                      <a:pt x="33" y="48"/>
                      <a:pt x="45" y="74"/>
                    </a:cubicBezTo>
                    <a:cubicBezTo>
                      <a:pt x="71" y="86"/>
                      <a:pt x="96" y="101"/>
                      <a:pt x="118" y="119"/>
                    </a:cubicBezTo>
                    <a:cubicBezTo>
                      <a:pt x="120" y="83"/>
                      <a:pt x="116" y="47"/>
                      <a:pt x="107" y="12"/>
                    </a:cubicBezTo>
                    <a:cubicBezTo>
                      <a:pt x="78" y="4"/>
                      <a:pt x="48" y="0"/>
                      <a:pt x="18"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38" name="Freeform 18">
                <a:extLst>
                  <a:ext uri="{FF2B5EF4-FFF2-40B4-BE49-F238E27FC236}">
                    <a16:creationId xmlns:a16="http://schemas.microsoft.com/office/drawing/2014/main" id="{E593CACD-567E-40A2-B52E-CC0994B22D73}"/>
                  </a:ext>
                </a:extLst>
              </p:cNvPr>
              <p:cNvSpPr>
                <a:spLocks/>
              </p:cNvSpPr>
              <p:nvPr/>
            </p:nvSpPr>
            <p:spPr bwMode="auto">
              <a:xfrm>
                <a:off x="2734" y="1070"/>
                <a:ext cx="293" cy="155"/>
              </a:xfrm>
              <a:custGeom>
                <a:avLst/>
                <a:gdLst>
                  <a:gd name="T0" fmla="*/ 84 w 168"/>
                  <a:gd name="T1" fmla="*/ 0 h 88"/>
                  <a:gd name="T2" fmla="*/ 0 w 168"/>
                  <a:gd name="T3" fmla="*/ 68 h 88"/>
                  <a:gd name="T4" fmla="*/ 84 w 168"/>
                  <a:gd name="T5" fmla="*/ 88 h 88"/>
                  <a:gd name="T6" fmla="*/ 168 w 168"/>
                  <a:gd name="T7" fmla="*/ 68 h 88"/>
                  <a:gd name="T8" fmla="*/ 84 w 168"/>
                  <a:gd name="T9" fmla="*/ 0 h 88"/>
                </a:gdLst>
                <a:ahLst/>
                <a:cxnLst>
                  <a:cxn ang="0">
                    <a:pos x="T0" y="T1"/>
                  </a:cxn>
                  <a:cxn ang="0">
                    <a:pos x="T2" y="T3"/>
                  </a:cxn>
                  <a:cxn ang="0">
                    <a:pos x="T4" y="T5"/>
                  </a:cxn>
                  <a:cxn ang="0">
                    <a:pos x="T6" y="T7"/>
                  </a:cxn>
                  <a:cxn ang="0">
                    <a:pos x="T8" y="T9"/>
                  </a:cxn>
                </a:cxnLst>
                <a:rect l="0" t="0" r="r" b="b"/>
                <a:pathLst>
                  <a:path w="168" h="88">
                    <a:moveTo>
                      <a:pt x="84" y="0"/>
                    </a:moveTo>
                    <a:cubicBezTo>
                      <a:pt x="53" y="18"/>
                      <a:pt x="25" y="41"/>
                      <a:pt x="0" y="68"/>
                    </a:cubicBezTo>
                    <a:cubicBezTo>
                      <a:pt x="29" y="72"/>
                      <a:pt x="57" y="78"/>
                      <a:pt x="84" y="88"/>
                    </a:cubicBezTo>
                    <a:cubicBezTo>
                      <a:pt x="112" y="78"/>
                      <a:pt x="140" y="72"/>
                      <a:pt x="168" y="68"/>
                    </a:cubicBezTo>
                    <a:cubicBezTo>
                      <a:pt x="144" y="41"/>
                      <a:pt x="115" y="18"/>
                      <a:pt x="84"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39" name="Freeform 19">
                <a:extLst>
                  <a:ext uri="{FF2B5EF4-FFF2-40B4-BE49-F238E27FC236}">
                    <a16:creationId xmlns:a16="http://schemas.microsoft.com/office/drawing/2014/main" id="{04CD737F-85EE-4480-BBDF-A9D53E832695}"/>
                  </a:ext>
                </a:extLst>
              </p:cNvPr>
              <p:cNvSpPr>
                <a:spLocks/>
              </p:cNvSpPr>
              <p:nvPr/>
            </p:nvSpPr>
            <p:spPr bwMode="auto">
              <a:xfrm>
                <a:off x="2638" y="1212"/>
                <a:ext cx="205" cy="113"/>
              </a:xfrm>
              <a:custGeom>
                <a:avLst/>
                <a:gdLst>
                  <a:gd name="T0" fmla="*/ 0 w 117"/>
                  <a:gd name="T1" fmla="*/ 63 h 63"/>
                  <a:gd name="T2" fmla="*/ 61 w 117"/>
                  <a:gd name="T3" fmla="*/ 45 h 63"/>
                  <a:gd name="T4" fmla="*/ 117 w 117"/>
                  <a:gd name="T5" fmla="*/ 15 h 63"/>
                  <a:gd name="T6" fmla="*/ 42 w 117"/>
                  <a:gd name="T7" fmla="*/ 0 h 63"/>
                  <a:gd name="T8" fmla="*/ 0 w 117"/>
                  <a:gd name="T9" fmla="*/ 63 h 63"/>
                </a:gdLst>
                <a:ahLst/>
                <a:cxnLst>
                  <a:cxn ang="0">
                    <a:pos x="T0" y="T1"/>
                  </a:cxn>
                  <a:cxn ang="0">
                    <a:pos x="T2" y="T3"/>
                  </a:cxn>
                  <a:cxn ang="0">
                    <a:pos x="T4" y="T5"/>
                  </a:cxn>
                  <a:cxn ang="0">
                    <a:pos x="T6" y="T7"/>
                  </a:cxn>
                  <a:cxn ang="0">
                    <a:pos x="T8" y="T9"/>
                  </a:cxn>
                </a:cxnLst>
                <a:rect l="0" t="0" r="r" b="b"/>
                <a:pathLst>
                  <a:path w="117" h="63">
                    <a:moveTo>
                      <a:pt x="0" y="63"/>
                    </a:moveTo>
                    <a:cubicBezTo>
                      <a:pt x="20" y="56"/>
                      <a:pt x="40" y="50"/>
                      <a:pt x="61" y="45"/>
                    </a:cubicBezTo>
                    <a:cubicBezTo>
                      <a:pt x="79" y="33"/>
                      <a:pt x="98" y="23"/>
                      <a:pt x="117" y="15"/>
                    </a:cubicBezTo>
                    <a:cubicBezTo>
                      <a:pt x="93" y="7"/>
                      <a:pt x="68" y="2"/>
                      <a:pt x="42" y="0"/>
                    </a:cubicBezTo>
                    <a:cubicBezTo>
                      <a:pt x="26" y="19"/>
                      <a:pt x="12" y="41"/>
                      <a:pt x="0" y="63"/>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40" name="Freeform 20">
                <a:extLst>
                  <a:ext uri="{FF2B5EF4-FFF2-40B4-BE49-F238E27FC236}">
                    <a16:creationId xmlns:a16="http://schemas.microsoft.com/office/drawing/2014/main" id="{31C37158-9F2E-46ED-85B1-242AFEA1DCEF}"/>
                  </a:ext>
                </a:extLst>
              </p:cNvPr>
              <p:cNvSpPr>
                <a:spLocks/>
              </p:cNvSpPr>
              <p:nvPr/>
            </p:nvSpPr>
            <p:spPr bwMode="auto">
              <a:xfrm>
                <a:off x="2918" y="1918"/>
                <a:ext cx="205" cy="113"/>
              </a:xfrm>
              <a:custGeom>
                <a:avLst/>
                <a:gdLst>
                  <a:gd name="T0" fmla="*/ 116 w 116"/>
                  <a:gd name="T1" fmla="*/ 0 h 63"/>
                  <a:gd name="T2" fmla="*/ 55 w 116"/>
                  <a:gd name="T3" fmla="*/ 18 h 63"/>
                  <a:gd name="T4" fmla="*/ 0 w 116"/>
                  <a:gd name="T5" fmla="*/ 48 h 63"/>
                  <a:gd name="T6" fmla="*/ 74 w 116"/>
                  <a:gd name="T7" fmla="*/ 63 h 63"/>
                  <a:gd name="T8" fmla="*/ 116 w 116"/>
                  <a:gd name="T9" fmla="*/ 0 h 63"/>
                </a:gdLst>
                <a:ahLst/>
                <a:cxnLst>
                  <a:cxn ang="0">
                    <a:pos x="T0" y="T1"/>
                  </a:cxn>
                  <a:cxn ang="0">
                    <a:pos x="T2" y="T3"/>
                  </a:cxn>
                  <a:cxn ang="0">
                    <a:pos x="T4" y="T5"/>
                  </a:cxn>
                  <a:cxn ang="0">
                    <a:pos x="T6" y="T7"/>
                  </a:cxn>
                  <a:cxn ang="0">
                    <a:pos x="T8" y="T9"/>
                  </a:cxn>
                </a:cxnLst>
                <a:rect l="0" t="0" r="r" b="b"/>
                <a:pathLst>
                  <a:path w="116" h="63">
                    <a:moveTo>
                      <a:pt x="116" y="0"/>
                    </a:moveTo>
                    <a:cubicBezTo>
                      <a:pt x="96" y="7"/>
                      <a:pt x="76" y="13"/>
                      <a:pt x="55" y="18"/>
                    </a:cubicBezTo>
                    <a:cubicBezTo>
                      <a:pt x="37" y="29"/>
                      <a:pt x="19" y="39"/>
                      <a:pt x="0" y="48"/>
                    </a:cubicBezTo>
                    <a:cubicBezTo>
                      <a:pt x="24" y="55"/>
                      <a:pt x="49" y="61"/>
                      <a:pt x="74" y="63"/>
                    </a:cubicBezTo>
                    <a:cubicBezTo>
                      <a:pt x="90" y="44"/>
                      <a:pt x="104" y="22"/>
                      <a:pt x="116"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41" name="Freeform 21">
                <a:extLst>
                  <a:ext uri="{FF2B5EF4-FFF2-40B4-BE49-F238E27FC236}">
                    <a16:creationId xmlns:a16="http://schemas.microsoft.com/office/drawing/2014/main" id="{40CE3C36-C1B4-4A17-AA8D-6E73D56D6786}"/>
                  </a:ext>
                </a:extLst>
              </p:cNvPr>
              <p:cNvSpPr>
                <a:spLocks/>
              </p:cNvSpPr>
              <p:nvPr/>
            </p:nvSpPr>
            <p:spPr bwMode="auto">
              <a:xfrm>
                <a:off x="3302" y="1646"/>
                <a:ext cx="217" cy="359"/>
              </a:xfrm>
              <a:custGeom>
                <a:avLst/>
                <a:gdLst>
                  <a:gd name="T0" fmla="*/ 125 w 125"/>
                  <a:gd name="T1" fmla="*/ 135 h 202"/>
                  <a:gd name="T2" fmla="*/ 84 w 125"/>
                  <a:gd name="T3" fmla="*/ 0 h 202"/>
                  <a:gd name="T4" fmla="*/ 9 w 125"/>
                  <a:gd name="T5" fmla="*/ 87 h 202"/>
                  <a:gd name="T6" fmla="*/ 0 w 125"/>
                  <a:gd name="T7" fmla="*/ 202 h 202"/>
                  <a:gd name="T8" fmla="*/ 125 w 125"/>
                  <a:gd name="T9" fmla="*/ 135 h 202"/>
                </a:gdLst>
                <a:ahLst/>
                <a:cxnLst>
                  <a:cxn ang="0">
                    <a:pos x="T0" y="T1"/>
                  </a:cxn>
                  <a:cxn ang="0">
                    <a:pos x="T2" y="T3"/>
                  </a:cxn>
                  <a:cxn ang="0">
                    <a:pos x="T4" y="T5"/>
                  </a:cxn>
                  <a:cxn ang="0">
                    <a:pos x="T6" y="T7"/>
                  </a:cxn>
                  <a:cxn ang="0">
                    <a:pos x="T8" y="T9"/>
                  </a:cxn>
                </a:cxnLst>
                <a:rect l="0" t="0" r="r" b="b"/>
                <a:pathLst>
                  <a:path w="125" h="202">
                    <a:moveTo>
                      <a:pt x="125" y="135"/>
                    </a:moveTo>
                    <a:cubicBezTo>
                      <a:pt x="120" y="87"/>
                      <a:pt x="106" y="41"/>
                      <a:pt x="84" y="0"/>
                    </a:cubicBezTo>
                    <a:cubicBezTo>
                      <a:pt x="63" y="33"/>
                      <a:pt x="38" y="62"/>
                      <a:pt x="9" y="87"/>
                    </a:cubicBezTo>
                    <a:cubicBezTo>
                      <a:pt x="12" y="126"/>
                      <a:pt x="9" y="164"/>
                      <a:pt x="0" y="202"/>
                    </a:cubicBezTo>
                    <a:cubicBezTo>
                      <a:pt x="45" y="188"/>
                      <a:pt x="87" y="166"/>
                      <a:pt x="125" y="135"/>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42" name="Freeform 22">
                <a:extLst>
                  <a:ext uri="{FF2B5EF4-FFF2-40B4-BE49-F238E27FC236}">
                    <a16:creationId xmlns:a16="http://schemas.microsoft.com/office/drawing/2014/main" id="{76E2D72F-4650-4498-903B-2ADBF161F7FF}"/>
                  </a:ext>
                </a:extLst>
              </p:cNvPr>
              <p:cNvSpPr>
                <a:spLocks/>
              </p:cNvSpPr>
              <p:nvPr/>
            </p:nvSpPr>
            <p:spPr bwMode="auto">
              <a:xfrm>
                <a:off x="2328" y="1475"/>
                <a:ext cx="155" cy="297"/>
              </a:xfrm>
              <a:custGeom>
                <a:avLst/>
                <a:gdLst>
                  <a:gd name="T0" fmla="*/ 68 w 89"/>
                  <a:gd name="T1" fmla="*/ 0 h 168"/>
                  <a:gd name="T2" fmla="*/ 0 w 89"/>
                  <a:gd name="T3" fmla="*/ 84 h 168"/>
                  <a:gd name="T4" fmla="*/ 68 w 89"/>
                  <a:gd name="T5" fmla="*/ 168 h 168"/>
                  <a:gd name="T6" fmla="*/ 89 w 89"/>
                  <a:gd name="T7" fmla="*/ 84 h 168"/>
                  <a:gd name="T8" fmla="*/ 68 w 89"/>
                  <a:gd name="T9" fmla="*/ 0 h 168"/>
                </a:gdLst>
                <a:ahLst/>
                <a:cxnLst>
                  <a:cxn ang="0">
                    <a:pos x="T0" y="T1"/>
                  </a:cxn>
                  <a:cxn ang="0">
                    <a:pos x="T2" y="T3"/>
                  </a:cxn>
                  <a:cxn ang="0">
                    <a:pos x="T4" y="T5"/>
                  </a:cxn>
                  <a:cxn ang="0">
                    <a:pos x="T6" y="T7"/>
                  </a:cxn>
                  <a:cxn ang="0">
                    <a:pos x="T8" y="T9"/>
                  </a:cxn>
                </a:cxnLst>
                <a:rect l="0" t="0" r="r" b="b"/>
                <a:pathLst>
                  <a:path w="89" h="168">
                    <a:moveTo>
                      <a:pt x="68" y="0"/>
                    </a:moveTo>
                    <a:cubicBezTo>
                      <a:pt x="41" y="24"/>
                      <a:pt x="18" y="53"/>
                      <a:pt x="0" y="84"/>
                    </a:cubicBezTo>
                    <a:cubicBezTo>
                      <a:pt x="18" y="115"/>
                      <a:pt x="41" y="144"/>
                      <a:pt x="68" y="168"/>
                    </a:cubicBezTo>
                    <a:cubicBezTo>
                      <a:pt x="72" y="139"/>
                      <a:pt x="79" y="111"/>
                      <a:pt x="89" y="84"/>
                    </a:cubicBezTo>
                    <a:cubicBezTo>
                      <a:pt x="79" y="57"/>
                      <a:pt x="72" y="29"/>
                      <a:pt x="68"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43" name="Freeform 23">
                <a:extLst>
                  <a:ext uri="{FF2B5EF4-FFF2-40B4-BE49-F238E27FC236}">
                    <a16:creationId xmlns:a16="http://schemas.microsoft.com/office/drawing/2014/main" id="{B773228F-C6C3-4E29-86C2-F8C394FE76F8}"/>
                  </a:ext>
                </a:extLst>
              </p:cNvPr>
              <p:cNvSpPr>
                <a:spLocks/>
              </p:cNvSpPr>
              <p:nvPr/>
            </p:nvSpPr>
            <p:spPr bwMode="auto">
              <a:xfrm>
                <a:off x="3302" y="1237"/>
                <a:ext cx="217" cy="359"/>
              </a:xfrm>
              <a:custGeom>
                <a:avLst/>
                <a:gdLst>
                  <a:gd name="T0" fmla="*/ 0 w 125"/>
                  <a:gd name="T1" fmla="*/ 0 h 202"/>
                  <a:gd name="T2" fmla="*/ 9 w 125"/>
                  <a:gd name="T3" fmla="*/ 115 h 202"/>
                  <a:gd name="T4" fmla="*/ 84 w 125"/>
                  <a:gd name="T5" fmla="*/ 202 h 202"/>
                  <a:gd name="T6" fmla="*/ 125 w 125"/>
                  <a:gd name="T7" fmla="*/ 67 h 202"/>
                  <a:gd name="T8" fmla="*/ 0 w 125"/>
                  <a:gd name="T9" fmla="*/ 0 h 202"/>
                </a:gdLst>
                <a:ahLst/>
                <a:cxnLst>
                  <a:cxn ang="0">
                    <a:pos x="T0" y="T1"/>
                  </a:cxn>
                  <a:cxn ang="0">
                    <a:pos x="T2" y="T3"/>
                  </a:cxn>
                  <a:cxn ang="0">
                    <a:pos x="T4" y="T5"/>
                  </a:cxn>
                  <a:cxn ang="0">
                    <a:pos x="T6" y="T7"/>
                  </a:cxn>
                  <a:cxn ang="0">
                    <a:pos x="T8" y="T9"/>
                  </a:cxn>
                </a:cxnLst>
                <a:rect l="0" t="0" r="r" b="b"/>
                <a:pathLst>
                  <a:path w="125" h="202">
                    <a:moveTo>
                      <a:pt x="0" y="0"/>
                    </a:moveTo>
                    <a:cubicBezTo>
                      <a:pt x="9" y="38"/>
                      <a:pt x="12" y="76"/>
                      <a:pt x="9" y="115"/>
                    </a:cubicBezTo>
                    <a:cubicBezTo>
                      <a:pt x="38" y="140"/>
                      <a:pt x="63" y="169"/>
                      <a:pt x="84" y="202"/>
                    </a:cubicBezTo>
                    <a:cubicBezTo>
                      <a:pt x="106" y="161"/>
                      <a:pt x="120" y="115"/>
                      <a:pt x="125" y="67"/>
                    </a:cubicBezTo>
                    <a:cubicBezTo>
                      <a:pt x="87" y="36"/>
                      <a:pt x="45" y="14"/>
                      <a:pt x="0"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44" name="Freeform 24">
                <a:extLst>
                  <a:ext uri="{FF2B5EF4-FFF2-40B4-BE49-F238E27FC236}">
                    <a16:creationId xmlns:a16="http://schemas.microsoft.com/office/drawing/2014/main" id="{B0D4483F-4398-41B9-90CB-4739A684E253}"/>
                  </a:ext>
                </a:extLst>
              </p:cNvPr>
              <p:cNvSpPr>
                <a:spLocks/>
              </p:cNvSpPr>
              <p:nvPr/>
            </p:nvSpPr>
            <p:spPr bwMode="auto">
              <a:xfrm>
                <a:off x="3072" y="1333"/>
                <a:ext cx="92" cy="96"/>
              </a:xfrm>
              <a:custGeom>
                <a:avLst/>
                <a:gdLst>
                  <a:gd name="T0" fmla="*/ 52 w 52"/>
                  <a:gd name="T1" fmla="*/ 53 h 53"/>
                  <a:gd name="T2" fmla="*/ 37 w 52"/>
                  <a:gd name="T3" fmla="*/ 15 h 53"/>
                  <a:gd name="T4" fmla="*/ 0 w 52"/>
                  <a:gd name="T5" fmla="*/ 0 h 53"/>
                  <a:gd name="T6" fmla="*/ 27 w 52"/>
                  <a:gd name="T7" fmla="*/ 25 h 53"/>
                  <a:gd name="T8" fmla="*/ 52 w 52"/>
                  <a:gd name="T9" fmla="*/ 53 h 53"/>
                </a:gdLst>
                <a:ahLst/>
                <a:cxnLst>
                  <a:cxn ang="0">
                    <a:pos x="T0" y="T1"/>
                  </a:cxn>
                  <a:cxn ang="0">
                    <a:pos x="T2" y="T3"/>
                  </a:cxn>
                  <a:cxn ang="0">
                    <a:pos x="T4" y="T5"/>
                  </a:cxn>
                  <a:cxn ang="0">
                    <a:pos x="T6" y="T7"/>
                  </a:cxn>
                  <a:cxn ang="0">
                    <a:pos x="T8" y="T9"/>
                  </a:cxn>
                </a:cxnLst>
                <a:rect l="0" t="0" r="r" b="b"/>
                <a:pathLst>
                  <a:path w="52" h="53">
                    <a:moveTo>
                      <a:pt x="52" y="53"/>
                    </a:moveTo>
                    <a:cubicBezTo>
                      <a:pt x="48" y="40"/>
                      <a:pt x="43" y="27"/>
                      <a:pt x="37" y="15"/>
                    </a:cubicBezTo>
                    <a:cubicBezTo>
                      <a:pt x="25" y="9"/>
                      <a:pt x="12" y="4"/>
                      <a:pt x="0" y="0"/>
                    </a:cubicBezTo>
                    <a:cubicBezTo>
                      <a:pt x="9" y="8"/>
                      <a:pt x="18" y="16"/>
                      <a:pt x="27" y="25"/>
                    </a:cubicBezTo>
                    <a:cubicBezTo>
                      <a:pt x="36" y="34"/>
                      <a:pt x="44" y="43"/>
                      <a:pt x="52" y="53"/>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45" name="Freeform 25">
                <a:extLst>
                  <a:ext uri="{FF2B5EF4-FFF2-40B4-BE49-F238E27FC236}">
                    <a16:creationId xmlns:a16="http://schemas.microsoft.com/office/drawing/2014/main" id="{B2D5B408-C7F0-42F4-A905-FF869D1B8FC7}"/>
                  </a:ext>
                </a:extLst>
              </p:cNvPr>
              <p:cNvSpPr>
                <a:spLocks/>
              </p:cNvSpPr>
              <p:nvPr/>
            </p:nvSpPr>
            <p:spPr bwMode="auto">
              <a:xfrm>
                <a:off x="2241" y="1646"/>
                <a:ext cx="221" cy="359"/>
              </a:xfrm>
              <a:custGeom>
                <a:avLst/>
                <a:gdLst>
                  <a:gd name="T0" fmla="*/ 125 w 125"/>
                  <a:gd name="T1" fmla="*/ 202 h 202"/>
                  <a:gd name="T2" fmla="*/ 116 w 125"/>
                  <a:gd name="T3" fmla="*/ 87 h 202"/>
                  <a:gd name="T4" fmla="*/ 41 w 125"/>
                  <a:gd name="T5" fmla="*/ 0 h 202"/>
                  <a:gd name="T6" fmla="*/ 0 w 125"/>
                  <a:gd name="T7" fmla="*/ 135 h 202"/>
                  <a:gd name="T8" fmla="*/ 125 w 125"/>
                  <a:gd name="T9" fmla="*/ 202 h 202"/>
                </a:gdLst>
                <a:ahLst/>
                <a:cxnLst>
                  <a:cxn ang="0">
                    <a:pos x="T0" y="T1"/>
                  </a:cxn>
                  <a:cxn ang="0">
                    <a:pos x="T2" y="T3"/>
                  </a:cxn>
                  <a:cxn ang="0">
                    <a:pos x="T4" y="T5"/>
                  </a:cxn>
                  <a:cxn ang="0">
                    <a:pos x="T6" y="T7"/>
                  </a:cxn>
                  <a:cxn ang="0">
                    <a:pos x="T8" y="T9"/>
                  </a:cxn>
                </a:cxnLst>
                <a:rect l="0" t="0" r="r" b="b"/>
                <a:pathLst>
                  <a:path w="125" h="202">
                    <a:moveTo>
                      <a:pt x="125" y="202"/>
                    </a:moveTo>
                    <a:cubicBezTo>
                      <a:pt x="116" y="165"/>
                      <a:pt x="113" y="126"/>
                      <a:pt x="116" y="87"/>
                    </a:cubicBezTo>
                    <a:cubicBezTo>
                      <a:pt x="87" y="62"/>
                      <a:pt x="62" y="33"/>
                      <a:pt x="41" y="0"/>
                    </a:cubicBezTo>
                    <a:cubicBezTo>
                      <a:pt x="19" y="41"/>
                      <a:pt x="5" y="87"/>
                      <a:pt x="0" y="135"/>
                    </a:cubicBezTo>
                    <a:cubicBezTo>
                      <a:pt x="37" y="166"/>
                      <a:pt x="80" y="189"/>
                      <a:pt x="125" y="202"/>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46" name="Freeform 26">
                <a:extLst>
                  <a:ext uri="{FF2B5EF4-FFF2-40B4-BE49-F238E27FC236}">
                    <a16:creationId xmlns:a16="http://schemas.microsoft.com/office/drawing/2014/main" id="{C6C7CE89-29AD-4781-BDD5-AA7B912E8FC6}"/>
                  </a:ext>
                </a:extLst>
              </p:cNvPr>
              <p:cNvSpPr>
                <a:spLocks/>
              </p:cNvSpPr>
              <p:nvPr/>
            </p:nvSpPr>
            <p:spPr bwMode="auto">
              <a:xfrm>
                <a:off x="2241" y="1237"/>
                <a:ext cx="221" cy="359"/>
              </a:xfrm>
              <a:custGeom>
                <a:avLst/>
                <a:gdLst>
                  <a:gd name="T0" fmla="*/ 0 w 125"/>
                  <a:gd name="T1" fmla="*/ 67 h 202"/>
                  <a:gd name="T2" fmla="*/ 41 w 125"/>
                  <a:gd name="T3" fmla="*/ 202 h 202"/>
                  <a:gd name="T4" fmla="*/ 116 w 125"/>
                  <a:gd name="T5" fmla="*/ 115 h 202"/>
                  <a:gd name="T6" fmla="*/ 125 w 125"/>
                  <a:gd name="T7" fmla="*/ 0 h 202"/>
                  <a:gd name="T8" fmla="*/ 0 w 125"/>
                  <a:gd name="T9" fmla="*/ 67 h 202"/>
                </a:gdLst>
                <a:ahLst/>
                <a:cxnLst>
                  <a:cxn ang="0">
                    <a:pos x="T0" y="T1"/>
                  </a:cxn>
                  <a:cxn ang="0">
                    <a:pos x="T2" y="T3"/>
                  </a:cxn>
                  <a:cxn ang="0">
                    <a:pos x="T4" y="T5"/>
                  </a:cxn>
                  <a:cxn ang="0">
                    <a:pos x="T6" y="T7"/>
                  </a:cxn>
                  <a:cxn ang="0">
                    <a:pos x="T8" y="T9"/>
                  </a:cxn>
                </a:cxnLst>
                <a:rect l="0" t="0" r="r" b="b"/>
                <a:pathLst>
                  <a:path w="125" h="202">
                    <a:moveTo>
                      <a:pt x="0" y="67"/>
                    </a:moveTo>
                    <a:cubicBezTo>
                      <a:pt x="5" y="115"/>
                      <a:pt x="19" y="161"/>
                      <a:pt x="41" y="202"/>
                    </a:cubicBezTo>
                    <a:cubicBezTo>
                      <a:pt x="62" y="169"/>
                      <a:pt x="87" y="140"/>
                      <a:pt x="116" y="115"/>
                    </a:cubicBezTo>
                    <a:cubicBezTo>
                      <a:pt x="113" y="76"/>
                      <a:pt x="116" y="37"/>
                      <a:pt x="125" y="0"/>
                    </a:cubicBezTo>
                    <a:cubicBezTo>
                      <a:pt x="80" y="13"/>
                      <a:pt x="37" y="36"/>
                      <a:pt x="0" y="67"/>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47" name="Freeform 27">
                <a:extLst>
                  <a:ext uri="{FF2B5EF4-FFF2-40B4-BE49-F238E27FC236}">
                    <a16:creationId xmlns:a16="http://schemas.microsoft.com/office/drawing/2014/main" id="{7948398A-35BF-484C-AAD7-795C61307074}"/>
                  </a:ext>
                </a:extLst>
              </p:cNvPr>
              <p:cNvSpPr>
                <a:spLocks/>
              </p:cNvSpPr>
              <p:nvPr/>
            </p:nvSpPr>
            <p:spPr bwMode="auto">
              <a:xfrm>
                <a:off x="3277" y="1475"/>
                <a:ext cx="155" cy="297"/>
              </a:xfrm>
              <a:custGeom>
                <a:avLst/>
                <a:gdLst>
                  <a:gd name="T0" fmla="*/ 21 w 89"/>
                  <a:gd name="T1" fmla="*/ 168 h 168"/>
                  <a:gd name="T2" fmla="*/ 89 w 89"/>
                  <a:gd name="T3" fmla="*/ 84 h 168"/>
                  <a:gd name="T4" fmla="*/ 21 w 89"/>
                  <a:gd name="T5" fmla="*/ 0 h 168"/>
                  <a:gd name="T6" fmla="*/ 0 w 89"/>
                  <a:gd name="T7" fmla="*/ 84 h 168"/>
                  <a:gd name="T8" fmla="*/ 21 w 89"/>
                  <a:gd name="T9" fmla="*/ 168 h 168"/>
                </a:gdLst>
                <a:ahLst/>
                <a:cxnLst>
                  <a:cxn ang="0">
                    <a:pos x="T0" y="T1"/>
                  </a:cxn>
                  <a:cxn ang="0">
                    <a:pos x="T2" y="T3"/>
                  </a:cxn>
                  <a:cxn ang="0">
                    <a:pos x="T4" y="T5"/>
                  </a:cxn>
                  <a:cxn ang="0">
                    <a:pos x="T6" y="T7"/>
                  </a:cxn>
                  <a:cxn ang="0">
                    <a:pos x="T8" y="T9"/>
                  </a:cxn>
                </a:cxnLst>
                <a:rect l="0" t="0" r="r" b="b"/>
                <a:pathLst>
                  <a:path w="89" h="168">
                    <a:moveTo>
                      <a:pt x="21" y="168"/>
                    </a:moveTo>
                    <a:cubicBezTo>
                      <a:pt x="48" y="144"/>
                      <a:pt x="71" y="115"/>
                      <a:pt x="89" y="84"/>
                    </a:cubicBezTo>
                    <a:cubicBezTo>
                      <a:pt x="71" y="53"/>
                      <a:pt x="48" y="24"/>
                      <a:pt x="21" y="0"/>
                    </a:cubicBezTo>
                    <a:cubicBezTo>
                      <a:pt x="17" y="29"/>
                      <a:pt x="10" y="57"/>
                      <a:pt x="0" y="84"/>
                    </a:cubicBezTo>
                    <a:cubicBezTo>
                      <a:pt x="10" y="111"/>
                      <a:pt x="17" y="139"/>
                      <a:pt x="21" y="168"/>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48" name="Freeform 28">
                <a:extLst>
                  <a:ext uri="{FF2B5EF4-FFF2-40B4-BE49-F238E27FC236}">
                    <a16:creationId xmlns:a16="http://schemas.microsoft.com/office/drawing/2014/main" id="{CACD2496-C049-4A59-B165-543B75082C97}"/>
                  </a:ext>
                </a:extLst>
              </p:cNvPr>
              <p:cNvSpPr>
                <a:spLocks/>
              </p:cNvSpPr>
              <p:nvPr/>
            </p:nvSpPr>
            <p:spPr bwMode="auto">
              <a:xfrm>
                <a:off x="2596" y="1333"/>
                <a:ext cx="92" cy="96"/>
              </a:xfrm>
              <a:custGeom>
                <a:avLst/>
                <a:gdLst>
                  <a:gd name="T0" fmla="*/ 15 w 53"/>
                  <a:gd name="T1" fmla="*/ 15 h 53"/>
                  <a:gd name="T2" fmla="*/ 0 w 53"/>
                  <a:gd name="T3" fmla="*/ 53 h 53"/>
                  <a:gd name="T4" fmla="*/ 25 w 53"/>
                  <a:gd name="T5" fmla="*/ 25 h 53"/>
                  <a:gd name="T6" fmla="*/ 53 w 53"/>
                  <a:gd name="T7" fmla="*/ 0 h 53"/>
                  <a:gd name="T8" fmla="*/ 15 w 53"/>
                  <a:gd name="T9" fmla="*/ 15 h 53"/>
                </a:gdLst>
                <a:ahLst/>
                <a:cxnLst>
                  <a:cxn ang="0">
                    <a:pos x="T0" y="T1"/>
                  </a:cxn>
                  <a:cxn ang="0">
                    <a:pos x="T2" y="T3"/>
                  </a:cxn>
                  <a:cxn ang="0">
                    <a:pos x="T4" y="T5"/>
                  </a:cxn>
                  <a:cxn ang="0">
                    <a:pos x="T6" y="T7"/>
                  </a:cxn>
                  <a:cxn ang="0">
                    <a:pos x="T8" y="T9"/>
                  </a:cxn>
                </a:cxnLst>
                <a:rect l="0" t="0" r="r" b="b"/>
                <a:pathLst>
                  <a:path w="53" h="53">
                    <a:moveTo>
                      <a:pt x="15" y="15"/>
                    </a:moveTo>
                    <a:cubicBezTo>
                      <a:pt x="9" y="27"/>
                      <a:pt x="4" y="40"/>
                      <a:pt x="0" y="53"/>
                    </a:cubicBezTo>
                    <a:cubicBezTo>
                      <a:pt x="8" y="43"/>
                      <a:pt x="16" y="34"/>
                      <a:pt x="25" y="25"/>
                    </a:cubicBezTo>
                    <a:cubicBezTo>
                      <a:pt x="34" y="16"/>
                      <a:pt x="43" y="8"/>
                      <a:pt x="53" y="0"/>
                    </a:cubicBezTo>
                    <a:cubicBezTo>
                      <a:pt x="40" y="4"/>
                      <a:pt x="27" y="9"/>
                      <a:pt x="15" y="15"/>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49" name="Freeform 29">
                <a:extLst>
                  <a:ext uri="{FF2B5EF4-FFF2-40B4-BE49-F238E27FC236}">
                    <a16:creationId xmlns:a16="http://schemas.microsoft.com/office/drawing/2014/main" id="{686708E0-3FE2-4964-9967-514963AD32D8}"/>
                  </a:ext>
                </a:extLst>
              </p:cNvPr>
              <p:cNvSpPr>
                <a:spLocks/>
              </p:cNvSpPr>
              <p:nvPr/>
            </p:nvSpPr>
            <p:spPr bwMode="auto">
              <a:xfrm>
                <a:off x="2470" y="1659"/>
                <a:ext cx="113" cy="205"/>
              </a:xfrm>
              <a:custGeom>
                <a:avLst/>
                <a:gdLst>
                  <a:gd name="T0" fmla="*/ 63 w 63"/>
                  <a:gd name="T1" fmla="*/ 116 h 116"/>
                  <a:gd name="T2" fmla="*/ 45 w 63"/>
                  <a:gd name="T3" fmla="*/ 55 h 116"/>
                  <a:gd name="T4" fmla="*/ 15 w 63"/>
                  <a:gd name="T5" fmla="*/ 0 h 116"/>
                  <a:gd name="T6" fmla="*/ 0 w 63"/>
                  <a:gd name="T7" fmla="*/ 74 h 116"/>
                  <a:gd name="T8" fmla="*/ 63 w 63"/>
                  <a:gd name="T9" fmla="*/ 116 h 116"/>
                </a:gdLst>
                <a:ahLst/>
                <a:cxnLst>
                  <a:cxn ang="0">
                    <a:pos x="T0" y="T1"/>
                  </a:cxn>
                  <a:cxn ang="0">
                    <a:pos x="T2" y="T3"/>
                  </a:cxn>
                  <a:cxn ang="0">
                    <a:pos x="T4" y="T5"/>
                  </a:cxn>
                  <a:cxn ang="0">
                    <a:pos x="T6" y="T7"/>
                  </a:cxn>
                  <a:cxn ang="0">
                    <a:pos x="T8" y="T9"/>
                  </a:cxn>
                </a:cxnLst>
                <a:rect l="0" t="0" r="r" b="b"/>
                <a:pathLst>
                  <a:path w="63" h="116">
                    <a:moveTo>
                      <a:pt x="63" y="116"/>
                    </a:moveTo>
                    <a:cubicBezTo>
                      <a:pt x="56" y="96"/>
                      <a:pt x="50" y="76"/>
                      <a:pt x="45" y="55"/>
                    </a:cubicBezTo>
                    <a:cubicBezTo>
                      <a:pt x="34" y="37"/>
                      <a:pt x="24" y="19"/>
                      <a:pt x="15" y="0"/>
                    </a:cubicBezTo>
                    <a:cubicBezTo>
                      <a:pt x="8" y="24"/>
                      <a:pt x="2" y="49"/>
                      <a:pt x="0" y="74"/>
                    </a:cubicBezTo>
                    <a:cubicBezTo>
                      <a:pt x="19" y="90"/>
                      <a:pt x="41" y="104"/>
                      <a:pt x="63" y="116"/>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50" name="Freeform 30">
                <a:extLst>
                  <a:ext uri="{FF2B5EF4-FFF2-40B4-BE49-F238E27FC236}">
                    <a16:creationId xmlns:a16="http://schemas.microsoft.com/office/drawing/2014/main" id="{5FB44CDF-B300-4497-A32C-4441234B1F8C}"/>
                  </a:ext>
                </a:extLst>
              </p:cNvPr>
              <p:cNvSpPr>
                <a:spLocks/>
              </p:cNvSpPr>
              <p:nvPr/>
            </p:nvSpPr>
            <p:spPr bwMode="auto">
              <a:xfrm>
                <a:off x="2813" y="1253"/>
                <a:ext cx="134" cy="29"/>
              </a:xfrm>
              <a:custGeom>
                <a:avLst/>
                <a:gdLst>
                  <a:gd name="T0" fmla="*/ 74 w 74"/>
                  <a:gd name="T1" fmla="*/ 16 h 16"/>
                  <a:gd name="T2" fmla="*/ 38 w 74"/>
                  <a:gd name="T3" fmla="*/ 0 h 16"/>
                  <a:gd name="T4" fmla="*/ 0 w 74"/>
                  <a:gd name="T5" fmla="*/ 16 h 16"/>
                  <a:gd name="T6" fmla="*/ 37 w 74"/>
                  <a:gd name="T7" fmla="*/ 14 h 16"/>
                  <a:gd name="T8" fmla="*/ 74 w 74"/>
                  <a:gd name="T9" fmla="*/ 16 h 16"/>
                </a:gdLst>
                <a:ahLst/>
                <a:cxnLst>
                  <a:cxn ang="0">
                    <a:pos x="T0" y="T1"/>
                  </a:cxn>
                  <a:cxn ang="0">
                    <a:pos x="T2" y="T3"/>
                  </a:cxn>
                  <a:cxn ang="0">
                    <a:pos x="T4" y="T5"/>
                  </a:cxn>
                  <a:cxn ang="0">
                    <a:pos x="T6" y="T7"/>
                  </a:cxn>
                  <a:cxn ang="0">
                    <a:pos x="T8" y="T9"/>
                  </a:cxn>
                </a:cxnLst>
                <a:rect l="0" t="0" r="r" b="b"/>
                <a:pathLst>
                  <a:path w="74" h="16">
                    <a:moveTo>
                      <a:pt x="74" y="16"/>
                    </a:moveTo>
                    <a:cubicBezTo>
                      <a:pt x="62" y="10"/>
                      <a:pt x="50" y="4"/>
                      <a:pt x="38" y="0"/>
                    </a:cubicBezTo>
                    <a:cubicBezTo>
                      <a:pt x="25" y="4"/>
                      <a:pt x="12" y="10"/>
                      <a:pt x="0" y="16"/>
                    </a:cubicBezTo>
                    <a:cubicBezTo>
                      <a:pt x="12" y="15"/>
                      <a:pt x="25" y="14"/>
                      <a:pt x="37" y="14"/>
                    </a:cubicBezTo>
                    <a:cubicBezTo>
                      <a:pt x="50" y="14"/>
                      <a:pt x="62" y="15"/>
                      <a:pt x="74" y="16"/>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51" name="Freeform 31">
                <a:extLst>
                  <a:ext uri="{FF2B5EF4-FFF2-40B4-BE49-F238E27FC236}">
                    <a16:creationId xmlns:a16="http://schemas.microsoft.com/office/drawing/2014/main" id="{5A80C394-019E-4631-BFC2-3249B39D4446}"/>
                  </a:ext>
                </a:extLst>
              </p:cNvPr>
              <p:cNvSpPr>
                <a:spLocks/>
              </p:cNvSpPr>
              <p:nvPr/>
            </p:nvSpPr>
            <p:spPr bwMode="auto">
              <a:xfrm>
                <a:off x="2562" y="1304"/>
                <a:ext cx="635" cy="635"/>
              </a:xfrm>
              <a:custGeom>
                <a:avLst/>
                <a:gdLst>
                  <a:gd name="T0" fmla="*/ 179 w 358"/>
                  <a:gd name="T1" fmla="*/ 358 h 358"/>
                  <a:gd name="T2" fmla="*/ 250 w 358"/>
                  <a:gd name="T3" fmla="*/ 351 h 358"/>
                  <a:gd name="T4" fmla="*/ 305 w 358"/>
                  <a:gd name="T5" fmla="*/ 305 h 358"/>
                  <a:gd name="T6" fmla="*/ 351 w 358"/>
                  <a:gd name="T7" fmla="*/ 250 h 358"/>
                  <a:gd name="T8" fmla="*/ 358 w 358"/>
                  <a:gd name="T9" fmla="*/ 179 h 358"/>
                  <a:gd name="T10" fmla="*/ 351 w 358"/>
                  <a:gd name="T11" fmla="*/ 108 h 358"/>
                  <a:gd name="T12" fmla="*/ 305 w 358"/>
                  <a:gd name="T13" fmla="*/ 53 h 358"/>
                  <a:gd name="T14" fmla="*/ 250 w 358"/>
                  <a:gd name="T15" fmla="*/ 7 h 358"/>
                  <a:gd name="T16" fmla="*/ 179 w 358"/>
                  <a:gd name="T17" fmla="*/ 0 h 358"/>
                  <a:gd name="T18" fmla="*/ 108 w 358"/>
                  <a:gd name="T19" fmla="*/ 7 h 358"/>
                  <a:gd name="T20" fmla="*/ 53 w 358"/>
                  <a:gd name="T21" fmla="*/ 53 h 358"/>
                  <a:gd name="T22" fmla="*/ 7 w 358"/>
                  <a:gd name="T23" fmla="*/ 108 h 358"/>
                  <a:gd name="T24" fmla="*/ 0 w 358"/>
                  <a:gd name="T25" fmla="*/ 179 h 358"/>
                  <a:gd name="T26" fmla="*/ 7 w 358"/>
                  <a:gd name="T27" fmla="*/ 250 h 358"/>
                  <a:gd name="T28" fmla="*/ 53 w 358"/>
                  <a:gd name="T29" fmla="*/ 305 h 358"/>
                  <a:gd name="T30" fmla="*/ 108 w 358"/>
                  <a:gd name="T31" fmla="*/ 351 h 358"/>
                  <a:gd name="T32" fmla="*/ 179 w 358"/>
                  <a:gd name="T33"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8" h="358">
                    <a:moveTo>
                      <a:pt x="179" y="358"/>
                    </a:moveTo>
                    <a:cubicBezTo>
                      <a:pt x="203" y="358"/>
                      <a:pt x="227" y="355"/>
                      <a:pt x="250" y="351"/>
                    </a:cubicBezTo>
                    <a:cubicBezTo>
                      <a:pt x="270" y="337"/>
                      <a:pt x="288" y="322"/>
                      <a:pt x="305" y="305"/>
                    </a:cubicBezTo>
                    <a:cubicBezTo>
                      <a:pt x="323" y="288"/>
                      <a:pt x="338" y="269"/>
                      <a:pt x="351" y="250"/>
                    </a:cubicBezTo>
                    <a:cubicBezTo>
                      <a:pt x="355" y="227"/>
                      <a:pt x="358" y="203"/>
                      <a:pt x="358" y="179"/>
                    </a:cubicBezTo>
                    <a:cubicBezTo>
                      <a:pt x="358" y="155"/>
                      <a:pt x="355" y="131"/>
                      <a:pt x="351" y="108"/>
                    </a:cubicBezTo>
                    <a:cubicBezTo>
                      <a:pt x="338" y="89"/>
                      <a:pt x="323" y="70"/>
                      <a:pt x="305" y="53"/>
                    </a:cubicBezTo>
                    <a:cubicBezTo>
                      <a:pt x="288" y="36"/>
                      <a:pt x="270" y="21"/>
                      <a:pt x="250" y="7"/>
                    </a:cubicBezTo>
                    <a:cubicBezTo>
                      <a:pt x="227" y="3"/>
                      <a:pt x="203" y="0"/>
                      <a:pt x="179" y="0"/>
                    </a:cubicBezTo>
                    <a:cubicBezTo>
                      <a:pt x="155" y="0"/>
                      <a:pt x="131" y="3"/>
                      <a:pt x="108" y="7"/>
                    </a:cubicBezTo>
                    <a:cubicBezTo>
                      <a:pt x="89" y="20"/>
                      <a:pt x="70" y="35"/>
                      <a:pt x="53" y="53"/>
                    </a:cubicBezTo>
                    <a:cubicBezTo>
                      <a:pt x="35" y="70"/>
                      <a:pt x="20" y="89"/>
                      <a:pt x="7" y="108"/>
                    </a:cubicBezTo>
                    <a:cubicBezTo>
                      <a:pt x="3" y="131"/>
                      <a:pt x="0" y="155"/>
                      <a:pt x="0" y="179"/>
                    </a:cubicBezTo>
                    <a:cubicBezTo>
                      <a:pt x="0" y="203"/>
                      <a:pt x="3" y="227"/>
                      <a:pt x="7" y="250"/>
                    </a:cubicBezTo>
                    <a:cubicBezTo>
                      <a:pt x="20" y="269"/>
                      <a:pt x="35" y="288"/>
                      <a:pt x="53" y="305"/>
                    </a:cubicBezTo>
                    <a:cubicBezTo>
                      <a:pt x="70" y="323"/>
                      <a:pt x="89" y="338"/>
                      <a:pt x="108" y="351"/>
                    </a:cubicBezTo>
                    <a:cubicBezTo>
                      <a:pt x="131" y="355"/>
                      <a:pt x="155" y="358"/>
                      <a:pt x="179" y="358"/>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52" name="Freeform 32">
                <a:extLst>
                  <a:ext uri="{FF2B5EF4-FFF2-40B4-BE49-F238E27FC236}">
                    <a16:creationId xmlns:a16="http://schemas.microsoft.com/office/drawing/2014/main" id="{9E8AECD0-7FD1-4D9E-B350-902FB4AC67CC}"/>
                  </a:ext>
                </a:extLst>
              </p:cNvPr>
              <p:cNvSpPr>
                <a:spLocks/>
              </p:cNvSpPr>
              <p:nvPr/>
            </p:nvSpPr>
            <p:spPr bwMode="auto">
              <a:xfrm>
                <a:off x="2596" y="1813"/>
                <a:ext cx="92" cy="96"/>
              </a:xfrm>
              <a:custGeom>
                <a:avLst/>
                <a:gdLst>
                  <a:gd name="T0" fmla="*/ 0 w 53"/>
                  <a:gd name="T1" fmla="*/ 0 h 53"/>
                  <a:gd name="T2" fmla="*/ 15 w 53"/>
                  <a:gd name="T3" fmla="*/ 38 h 53"/>
                  <a:gd name="T4" fmla="*/ 53 w 53"/>
                  <a:gd name="T5" fmla="*/ 53 h 53"/>
                  <a:gd name="T6" fmla="*/ 25 w 53"/>
                  <a:gd name="T7" fmla="*/ 28 h 53"/>
                  <a:gd name="T8" fmla="*/ 0 w 53"/>
                  <a:gd name="T9" fmla="*/ 0 h 53"/>
                </a:gdLst>
                <a:ahLst/>
                <a:cxnLst>
                  <a:cxn ang="0">
                    <a:pos x="T0" y="T1"/>
                  </a:cxn>
                  <a:cxn ang="0">
                    <a:pos x="T2" y="T3"/>
                  </a:cxn>
                  <a:cxn ang="0">
                    <a:pos x="T4" y="T5"/>
                  </a:cxn>
                  <a:cxn ang="0">
                    <a:pos x="T6" y="T7"/>
                  </a:cxn>
                  <a:cxn ang="0">
                    <a:pos x="T8" y="T9"/>
                  </a:cxn>
                </a:cxnLst>
                <a:rect l="0" t="0" r="r" b="b"/>
                <a:pathLst>
                  <a:path w="53" h="53">
                    <a:moveTo>
                      <a:pt x="0" y="0"/>
                    </a:moveTo>
                    <a:cubicBezTo>
                      <a:pt x="4" y="13"/>
                      <a:pt x="9" y="26"/>
                      <a:pt x="15" y="38"/>
                    </a:cubicBezTo>
                    <a:cubicBezTo>
                      <a:pt x="27" y="44"/>
                      <a:pt x="40" y="49"/>
                      <a:pt x="53" y="53"/>
                    </a:cubicBezTo>
                    <a:cubicBezTo>
                      <a:pt x="43" y="45"/>
                      <a:pt x="34" y="37"/>
                      <a:pt x="25" y="28"/>
                    </a:cubicBezTo>
                    <a:cubicBezTo>
                      <a:pt x="16" y="19"/>
                      <a:pt x="8" y="10"/>
                      <a:pt x="0"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53" name="Freeform 33">
                <a:extLst>
                  <a:ext uri="{FF2B5EF4-FFF2-40B4-BE49-F238E27FC236}">
                    <a16:creationId xmlns:a16="http://schemas.microsoft.com/office/drawing/2014/main" id="{203A5ECE-793C-4845-9653-DECC7A5FA1AD}"/>
                  </a:ext>
                </a:extLst>
              </p:cNvPr>
              <p:cNvSpPr>
                <a:spLocks/>
              </p:cNvSpPr>
              <p:nvPr/>
            </p:nvSpPr>
            <p:spPr bwMode="auto">
              <a:xfrm>
                <a:off x="2512" y="1554"/>
                <a:ext cx="29" cy="134"/>
              </a:xfrm>
              <a:custGeom>
                <a:avLst/>
                <a:gdLst>
                  <a:gd name="T0" fmla="*/ 0 w 16"/>
                  <a:gd name="T1" fmla="*/ 37 h 74"/>
                  <a:gd name="T2" fmla="*/ 16 w 16"/>
                  <a:gd name="T3" fmla="*/ 74 h 74"/>
                  <a:gd name="T4" fmla="*/ 14 w 16"/>
                  <a:gd name="T5" fmla="*/ 37 h 74"/>
                  <a:gd name="T6" fmla="*/ 16 w 16"/>
                  <a:gd name="T7" fmla="*/ 0 h 74"/>
                  <a:gd name="T8" fmla="*/ 0 w 16"/>
                  <a:gd name="T9" fmla="*/ 37 h 74"/>
                </a:gdLst>
                <a:ahLst/>
                <a:cxnLst>
                  <a:cxn ang="0">
                    <a:pos x="T0" y="T1"/>
                  </a:cxn>
                  <a:cxn ang="0">
                    <a:pos x="T2" y="T3"/>
                  </a:cxn>
                  <a:cxn ang="0">
                    <a:pos x="T4" y="T5"/>
                  </a:cxn>
                  <a:cxn ang="0">
                    <a:pos x="T6" y="T7"/>
                  </a:cxn>
                  <a:cxn ang="0">
                    <a:pos x="T8" y="T9"/>
                  </a:cxn>
                </a:cxnLst>
                <a:rect l="0" t="0" r="r" b="b"/>
                <a:pathLst>
                  <a:path w="16" h="74">
                    <a:moveTo>
                      <a:pt x="0" y="37"/>
                    </a:moveTo>
                    <a:cubicBezTo>
                      <a:pt x="5" y="50"/>
                      <a:pt x="10" y="62"/>
                      <a:pt x="16" y="74"/>
                    </a:cubicBezTo>
                    <a:cubicBezTo>
                      <a:pt x="15" y="62"/>
                      <a:pt x="14" y="49"/>
                      <a:pt x="14" y="37"/>
                    </a:cubicBezTo>
                    <a:cubicBezTo>
                      <a:pt x="14" y="25"/>
                      <a:pt x="15" y="12"/>
                      <a:pt x="16" y="0"/>
                    </a:cubicBezTo>
                    <a:cubicBezTo>
                      <a:pt x="10" y="12"/>
                      <a:pt x="5" y="24"/>
                      <a:pt x="0" y="37"/>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54" name="Freeform 34">
                <a:extLst>
                  <a:ext uri="{FF2B5EF4-FFF2-40B4-BE49-F238E27FC236}">
                    <a16:creationId xmlns:a16="http://schemas.microsoft.com/office/drawing/2014/main" id="{E16DDDBE-5124-401E-8AF6-9EB0B3027ABD}"/>
                  </a:ext>
                </a:extLst>
              </p:cNvPr>
              <p:cNvSpPr>
                <a:spLocks/>
              </p:cNvSpPr>
              <p:nvPr/>
            </p:nvSpPr>
            <p:spPr bwMode="auto">
              <a:xfrm>
                <a:off x="2470" y="1379"/>
                <a:ext cx="113" cy="205"/>
              </a:xfrm>
              <a:custGeom>
                <a:avLst/>
                <a:gdLst>
                  <a:gd name="T0" fmla="*/ 63 w 63"/>
                  <a:gd name="T1" fmla="*/ 0 h 116"/>
                  <a:gd name="T2" fmla="*/ 0 w 63"/>
                  <a:gd name="T3" fmla="*/ 42 h 116"/>
                  <a:gd name="T4" fmla="*/ 15 w 63"/>
                  <a:gd name="T5" fmla="*/ 116 h 116"/>
                  <a:gd name="T6" fmla="*/ 45 w 63"/>
                  <a:gd name="T7" fmla="*/ 61 h 116"/>
                  <a:gd name="T8" fmla="*/ 63 w 63"/>
                  <a:gd name="T9" fmla="*/ 0 h 116"/>
                </a:gdLst>
                <a:ahLst/>
                <a:cxnLst>
                  <a:cxn ang="0">
                    <a:pos x="T0" y="T1"/>
                  </a:cxn>
                  <a:cxn ang="0">
                    <a:pos x="T2" y="T3"/>
                  </a:cxn>
                  <a:cxn ang="0">
                    <a:pos x="T4" y="T5"/>
                  </a:cxn>
                  <a:cxn ang="0">
                    <a:pos x="T6" y="T7"/>
                  </a:cxn>
                  <a:cxn ang="0">
                    <a:pos x="T8" y="T9"/>
                  </a:cxn>
                </a:cxnLst>
                <a:rect l="0" t="0" r="r" b="b"/>
                <a:pathLst>
                  <a:path w="63" h="116">
                    <a:moveTo>
                      <a:pt x="63" y="0"/>
                    </a:moveTo>
                    <a:cubicBezTo>
                      <a:pt x="41" y="12"/>
                      <a:pt x="19" y="26"/>
                      <a:pt x="0" y="42"/>
                    </a:cubicBezTo>
                    <a:cubicBezTo>
                      <a:pt x="2" y="67"/>
                      <a:pt x="8" y="92"/>
                      <a:pt x="15" y="116"/>
                    </a:cubicBezTo>
                    <a:cubicBezTo>
                      <a:pt x="24" y="97"/>
                      <a:pt x="34" y="79"/>
                      <a:pt x="45" y="61"/>
                    </a:cubicBezTo>
                    <a:cubicBezTo>
                      <a:pt x="50" y="40"/>
                      <a:pt x="56" y="20"/>
                      <a:pt x="63"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55" name="Freeform 35">
                <a:extLst>
                  <a:ext uri="{FF2B5EF4-FFF2-40B4-BE49-F238E27FC236}">
                    <a16:creationId xmlns:a16="http://schemas.microsoft.com/office/drawing/2014/main" id="{4283579D-160B-4EF7-AC2F-04C26B5ED676}"/>
                  </a:ext>
                </a:extLst>
              </p:cNvPr>
              <p:cNvSpPr>
                <a:spLocks/>
              </p:cNvSpPr>
              <p:nvPr/>
            </p:nvSpPr>
            <p:spPr bwMode="auto">
              <a:xfrm>
                <a:off x="3503" y="1659"/>
                <a:ext cx="263" cy="535"/>
              </a:xfrm>
              <a:custGeom>
                <a:avLst/>
                <a:gdLst>
                  <a:gd name="T0" fmla="*/ 46 w 147"/>
                  <a:gd name="T1" fmla="*/ 115 h 302"/>
                  <a:gd name="T2" fmla="*/ 24 w 147"/>
                  <a:gd name="T3" fmla="*/ 135 h 302"/>
                  <a:gd name="T4" fmla="*/ 26 w 147"/>
                  <a:gd name="T5" fmla="*/ 164 h 302"/>
                  <a:gd name="T6" fmla="*/ 0 w 147"/>
                  <a:gd name="T7" fmla="*/ 302 h 302"/>
                  <a:gd name="T8" fmla="*/ 135 w 147"/>
                  <a:gd name="T9" fmla="*/ 181 h 302"/>
                  <a:gd name="T10" fmla="*/ 125 w 147"/>
                  <a:gd name="T11" fmla="*/ 0 h 302"/>
                  <a:gd name="T12" fmla="*/ 46 w 147"/>
                  <a:gd name="T13" fmla="*/ 115 h 302"/>
                </a:gdLst>
                <a:ahLst/>
                <a:cxnLst>
                  <a:cxn ang="0">
                    <a:pos x="T0" y="T1"/>
                  </a:cxn>
                  <a:cxn ang="0">
                    <a:pos x="T2" y="T3"/>
                  </a:cxn>
                  <a:cxn ang="0">
                    <a:pos x="T4" y="T5"/>
                  </a:cxn>
                  <a:cxn ang="0">
                    <a:pos x="T6" y="T7"/>
                  </a:cxn>
                  <a:cxn ang="0">
                    <a:pos x="T8" y="T9"/>
                  </a:cxn>
                  <a:cxn ang="0">
                    <a:pos x="T10" y="T11"/>
                  </a:cxn>
                  <a:cxn ang="0">
                    <a:pos x="T12" y="T13"/>
                  </a:cxn>
                </a:cxnLst>
                <a:rect l="0" t="0" r="r" b="b"/>
                <a:pathLst>
                  <a:path w="147" h="302">
                    <a:moveTo>
                      <a:pt x="46" y="115"/>
                    </a:moveTo>
                    <a:cubicBezTo>
                      <a:pt x="39" y="122"/>
                      <a:pt x="32" y="128"/>
                      <a:pt x="24" y="135"/>
                    </a:cubicBezTo>
                    <a:cubicBezTo>
                      <a:pt x="25" y="144"/>
                      <a:pt x="26" y="154"/>
                      <a:pt x="26" y="164"/>
                    </a:cubicBezTo>
                    <a:cubicBezTo>
                      <a:pt x="26" y="213"/>
                      <a:pt x="16" y="259"/>
                      <a:pt x="0" y="302"/>
                    </a:cubicBezTo>
                    <a:cubicBezTo>
                      <a:pt x="54" y="273"/>
                      <a:pt x="101" y="232"/>
                      <a:pt x="135" y="181"/>
                    </a:cubicBezTo>
                    <a:cubicBezTo>
                      <a:pt x="147" y="121"/>
                      <a:pt x="143" y="58"/>
                      <a:pt x="125" y="0"/>
                    </a:cubicBezTo>
                    <a:cubicBezTo>
                      <a:pt x="107" y="41"/>
                      <a:pt x="80" y="81"/>
                      <a:pt x="46" y="115"/>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56" name="Freeform 36">
                <a:extLst>
                  <a:ext uri="{FF2B5EF4-FFF2-40B4-BE49-F238E27FC236}">
                    <a16:creationId xmlns:a16="http://schemas.microsoft.com/office/drawing/2014/main" id="{27B300AE-E3E3-4D18-926B-572E8F120994}"/>
                  </a:ext>
                </a:extLst>
              </p:cNvPr>
              <p:cNvSpPr>
                <a:spLocks/>
              </p:cNvSpPr>
              <p:nvPr/>
            </p:nvSpPr>
            <p:spPr bwMode="auto">
              <a:xfrm>
                <a:off x="2583" y="648"/>
                <a:ext cx="593" cy="109"/>
              </a:xfrm>
              <a:custGeom>
                <a:avLst/>
                <a:gdLst>
                  <a:gd name="T0" fmla="*/ 168 w 337"/>
                  <a:gd name="T1" fmla="*/ 63 h 63"/>
                  <a:gd name="T2" fmla="*/ 337 w 337"/>
                  <a:gd name="T3" fmla="*/ 42 h 63"/>
                  <a:gd name="T4" fmla="*/ 168 w 337"/>
                  <a:gd name="T5" fmla="*/ 0 h 63"/>
                  <a:gd name="T6" fmla="*/ 0 w 337"/>
                  <a:gd name="T7" fmla="*/ 41 h 63"/>
                  <a:gd name="T8" fmla="*/ 36 w 337"/>
                  <a:gd name="T9" fmla="*/ 40 h 63"/>
                  <a:gd name="T10" fmla="*/ 168 w 337"/>
                  <a:gd name="T11" fmla="*/ 63 h 63"/>
                </a:gdLst>
                <a:ahLst/>
                <a:cxnLst>
                  <a:cxn ang="0">
                    <a:pos x="T0" y="T1"/>
                  </a:cxn>
                  <a:cxn ang="0">
                    <a:pos x="T2" y="T3"/>
                  </a:cxn>
                  <a:cxn ang="0">
                    <a:pos x="T4" y="T5"/>
                  </a:cxn>
                  <a:cxn ang="0">
                    <a:pos x="T6" y="T7"/>
                  </a:cxn>
                  <a:cxn ang="0">
                    <a:pos x="T8" y="T9"/>
                  </a:cxn>
                  <a:cxn ang="0">
                    <a:pos x="T10" y="T11"/>
                  </a:cxn>
                </a:cxnLst>
                <a:rect l="0" t="0" r="r" b="b"/>
                <a:pathLst>
                  <a:path w="337" h="63">
                    <a:moveTo>
                      <a:pt x="168" y="63"/>
                    </a:moveTo>
                    <a:cubicBezTo>
                      <a:pt x="222" y="43"/>
                      <a:pt x="280" y="36"/>
                      <a:pt x="337" y="42"/>
                    </a:cubicBezTo>
                    <a:cubicBezTo>
                      <a:pt x="286" y="15"/>
                      <a:pt x="229" y="0"/>
                      <a:pt x="168" y="0"/>
                    </a:cubicBezTo>
                    <a:cubicBezTo>
                      <a:pt x="107" y="0"/>
                      <a:pt x="50" y="15"/>
                      <a:pt x="0" y="41"/>
                    </a:cubicBezTo>
                    <a:cubicBezTo>
                      <a:pt x="12" y="40"/>
                      <a:pt x="24" y="40"/>
                      <a:pt x="36" y="40"/>
                    </a:cubicBezTo>
                    <a:cubicBezTo>
                      <a:pt x="82" y="40"/>
                      <a:pt x="127" y="48"/>
                      <a:pt x="168" y="63"/>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57" name="Freeform 37">
                <a:extLst>
                  <a:ext uri="{FF2B5EF4-FFF2-40B4-BE49-F238E27FC236}">
                    <a16:creationId xmlns:a16="http://schemas.microsoft.com/office/drawing/2014/main" id="{2BAE43B7-8C5C-4AD9-8DD2-EFECC90DED66}"/>
                  </a:ext>
                </a:extLst>
              </p:cNvPr>
              <p:cNvSpPr>
                <a:spLocks/>
              </p:cNvSpPr>
              <p:nvPr/>
            </p:nvSpPr>
            <p:spPr bwMode="auto">
              <a:xfrm>
                <a:off x="2036" y="773"/>
                <a:ext cx="422" cy="422"/>
              </a:xfrm>
              <a:custGeom>
                <a:avLst/>
                <a:gdLst>
                  <a:gd name="T0" fmla="*/ 134 w 239"/>
                  <a:gd name="T1" fmla="*/ 135 h 239"/>
                  <a:gd name="T2" fmla="*/ 239 w 239"/>
                  <a:gd name="T3" fmla="*/ 0 h 239"/>
                  <a:gd name="T4" fmla="*/ 90 w 239"/>
                  <a:gd name="T5" fmla="*/ 91 h 239"/>
                  <a:gd name="T6" fmla="*/ 0 w 239"/>
                  <a:gd name="T7" fmla="*/ 239 h 239"/>
                  <a:gd name="T8" fmla="*/ 134 w 239"/>
                  <a:gd name="T9" fmla="*/ 135 h 239"/>
                </a:gdLst>
                <a:ahLst/>
                <a:cxnLst>
                  <a:cxn ang="0">
                    <a:pos x="T0" y="T1"/>
                  </a:cxn>
                  <a:cxn ang="0">
                    <a:pos x="T2" y="T3"/>
                  </a:cxn>
                  <a:cxn ang="0">
                    <a:pos x="T4" y="T5"/>
                  </a:cxn>
                  <a:cxn ang="0">
                    <a:pos x="T6" y="T7"/>
                  </a:cxn>
                  <a:cxn ang="0">
                    <a:pos x="T8" y="T9"/>
                  </a:cxn>
                </a:cxnLst>
                <a:rect l="0" t="0" r="r" b="b"/>
                <a:pathLst>
                  <a:path w="239" h="239">
                    <a:moveTo>
                      <a:pt x="134" y="135"/>
                    </a:moveTo>
                    <a:cubicBezTo>
                      <a:pt x="158" y="83"/>
                      <a:pt x="194" y="36"/>
                      <a:pt x="239" y="0"/>
                    </a:cubicBezTo>
                    <a:cubicBezTo>
                      <a:pt x="183" y="17"/>
                      <a:pt x="132" y="48"/>
                      <a:pt x="90" y="91"/>
                    </a:cubicBezTo>
                    <a:cubicBezTo>
                      <a:pt x="47" y="133"/>
                      <a:pt x="17" y="185"/>
                      <a:pt x="0" y="239"/>
                    </a:cubicBezTo>
                    <a:cubicBezTo>
                      <a:pt x="36" y="195"/>
                      <a:pt x="82" y="159"/>
                      <a:pt x="134" y="135"/>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58" name="Freeform 38">
                <a:extLst>
                  <a:ext uri="{FF2B5EF4-FFF2-40B4-BE49-F238E27FC236}">
                    <a16:creationId xmlns:a16="http://schemas.microsoft.com/office/drawing/2014/main" id="{39DACB89-92CE-4F01-B7F7-F1E749F2F306}"/>
                  </a:ext>
                </a:extLst>
              </p:cNvPr>
              <p:cNvSpPr>
                <a:spLocks/>
              </p:cNvSpPr>
              <p:nvPr/>
            </p:nvSpPr>
            <p:spPr bwMode="auto">
              <a:xfrm>
                <a:off x="3741" y="1320"/>
                <a:ext cx="113" cy="601"/>
              </a:xfrm>
              <a:custGeom>
                <a:avLst/>
                <a:gdLst>
                  <a:gd name="T0" fmla="*/ 0 w 63"/>
                  <a:gd name="T1" fmla="*/ 169 h 338"/>
                  <a:gd name="T2" fmla="*/ 21 w 63"/>
                  <a:gd name="T3" fmla="*/ 338 h 338"/>
                  <a:gd name="T4" fmla="*/ 63 w 63"/>
                  <a:gd name="T5" fmla="*/ 169 h 338"/>
                  <a:gd name="T6" fmla="*/ 21 w 63"/>
                  <a:gd name="T7" fmla="*/ 0 h 338"/>
                  <a:gd name="T8" fmla="*/ 0 w 63"/>
                  <a:gd name="T9" fmla="*/ 169 h 338"/>
                </a:gdLst>
                <a:ahLst/>
                <a:cxnLst>
                  <a:cxn ang="0">
                    <a:pos x="T0" y="T1"/>
                  </a:cxn>
                  <a:cxn ang="0">
                    <a:pos x="T2" y="T3"/>
                  </a:cxn>
                  <a:cxn ang="0">
                    <a:pos x="T4" y="T5"/>
                  </a:cxn>
                  <a:cxn ang="0">
                    <a:pos x="T6" y="T7"/>
                  </a:cxn>
                  <a:cxn ang="0">
                    <a:pos x="T8" y="T9"/>
                  </a:cxn>
                </a:cxnLst>
                <a:rect l="0" t="0" r="r" b="b"/>
                <a:pathLst>
                  <a:path w="63" h="338">
                    <a:moveTo>
                      <a:pt x="0" y="169"/>
                    </a:moveTo>
                    <a:cubicBezTo>
                      <a:pt x="20" y="223"/>
                      <a:pt x="27" y="281"/>
                      <a:pt x="21" y="338"/>
                    </a:cubicBezTo>
                    <a:cubicBezTo>
                      <a:pt x="48" y="287"/>
                      <a:pt x="63" y="230"/>
                      <a:pt x="63" y="169"/>
                    </a:cubicBezTo>
                    <a:cubicBezTo>
                      <a:pt x="63" y="108"/>
                      <a:pt x="48" y="51"/>
                      <a:pt x="21" y="0"/>
                    </a:cubicBezTo>
                    <a:cubicBezTo>
                      <a:pt x="27" y="57"/>
                      <a:pt x="20" y="115"/>
                      <a:pt x="0" y="169"/>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59" name="Freeform 39">
                <a:extLst>
                  <a:ext uri="{FF2B5EF4-FFF2-40B4-BE49-F238E27FC236}">
                    <a16:creationId xmlns:a16="http://schemas.microsoft.com/office/drawing/2014/main" id="{5530941D-46A0-4261-AF89-2DA9EA3FDC27}"/>
                  </a:ext>
                </a:extLst>
              </p:cNvPr>
              <p:cNvSpPr>
                <a:spLocks/>
              </p:cNvSpPr>
              <p:nvPr/>
            </p:nvSpPr>
            <p:spPr bwMode="auto">
              <a:xfrm>
                <a:off x="2307" y="744"/>
                <a:ext cx="535" cy="251"/>
              </a:xfrm>
              <a:custGeom>
                <a:avLst/>
                <a:gdLst>
                  <a:gd name="T0" fmla="*/ 0 w 303"/>
                  <a:gd name="T1" fmla="*/ 142 h 142"/>
                  <a:gd name="T2" fmla="*/ 138 w 303"/>
                  <a:gd name="T3" fmla="*/ 116 h 142"/>
                  <a:gd name="T4" fmla="*/ 167 w 303"/>
                  <a:gd name="T5" fmla="*/ 118 h 142"/>
                  <a:gd name="T6" fmla="*/ 187 w 303"/>
                  <a:gd name="T7" fmla="*/ 96 h 142"/>
                  <a:gd name="T8" fmla="*/ 303 w 303"/>
                  <a:gd name="T9" fmla="*/ 17 h 142"/>
                  <a:gd name="T10" fmla="*/ 192 w 303"/>
                  <a:gd name="T11" fmla="*/ 0 h 142"/>
                  <a:gd name="T12" fmla="*/ 122 w 303"/>
                  <a:gd name="T13" fmla="*/ 7 h 142"/>
                  <a:gd name="T14" fmla="*/ 0 w 303"/>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 h="142">
                    <a:moveTo>
                      <a:pt x="0" y="142"/>
                    </a:moveTo>
                    <a:cubicBezTo>
                      <a:pt x="43" y="126"/>
                      <a:pt x="89" y="116"/>
                      <a:pt x="138" y="116"/>
                    </a:cubicBezTo>
                    <a:cubicBezTo>
                      <a:pt x="148" y="116"/>
                      <a:pt x="158" y="117"/>
                      <a:pt x="167" y="118"/>
                    </a:cubicBezTo>
                    <a:cubicBezTo>
                      <a:pt x="174" y="110"/>
                      <a:pt x="180" y="103"/>
                      <a:pt x="187" y="96"/>
                    </a:cubicBezTo>
                    <a:cubicBezTo>
                      <a:pt x="222" y="62"/>
                      <a:pt x="261" y="35"/>
                      <a:pt x="303" y="17"/>
                    </a:cubicBezTo>
                    <a:cubicBezTo>
                      <a:pt x="268" y="6"/>
                      <a:pt x="231" y="0"/>
                      <a:pt x="192" y="0"/>
                    </a:cubicBezTo>
                    <a:cubicBezTo>
                      <a:pt x="168" y="0"/>
                      <a:pt x="145" y="2"/>
                      <a:pt x="122" y="7"/>
                    </a:cubicBezTo>
                    <a:cubicBezTo>
                      <a:pt x="71" y="41"/>
                      <a:pt x="29" y="87"/>
                      <a:pt x="0" y="142"/>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60" name="Freeform 40">
                <a:extLst>
                  <a:ext uri="{FF2B5EF4-FFF2-40B4-BE49-F238E27FC236}">
                    <a16:creationId xmlns:a16="http://schemas.microsoft.com/office/drawing/2014/main" id="{6ABF924B-9E07-4B6B-B1BE-A6D1DFD889FB}"/>
                  </a:ext>
                </a:extLst>
              </p:cNvPr>
              <p:cNvSpPr>
                <a:spLocks/>
              </p:cNvSpPr>
              <p:nvPr/>
            </p:nvSpPr>
            <p:spPr bwMode="auto">
              <a:xfrm>
                <a:off x="3306" y="773"/>
                <a:ext cx="418" cy="422"/>
              </a:xfrm>
              <a:custGeom>
                <a:avLst/>
                <a:gdLst>
                  <a:gd name="T0" fmla="*/ 104 w 238"/>
                  <a:gd name="T1" fmla="*/ 134 h 238"/>
                  <a:gd name="T2" fmla="*/ 238 w 238"/>
                  <a:gd name="T3" fmla="*/ 238 h 238"/>
                  <a:gd name="T4" fmla="*/ 148 w 238"/>
                  <a:gd name="T5" fmla="*/ 90 h 238"/>
                  <a:gd name="T6" fmla="*/ 0 w 238"/>
                  <a:gd name="T7" fmla="*/ 0 h 238"/>
                  <a:gd name="T8" fmla="*/ 104 w 238"/>
                  <a:gd name="T9" fmla="*/ 134 h 238"/>
                </a:gdLst>
                <a:ahLst/>
                <a:cxnLst>
                  <a:cxn ang="0">
                    <a:pos x="T0" y="T1"/>
                  </a:cxn>
                  <a:cxn ang="0">
                    <a:pos x="T2" y="T3"/>
                  </a:cxn>
                  <a:cxn ang="0">
                    <a:pos x="T4" y="T5"/>
                  </a:cxn>
                  <a:cxn ang="0">
                    <a:pos x="T6" y="T7"/>
                  </a:cxn>
                  <a:cxn ang="0">
                    <a:pos x="T8" y="T9"/>
                  </a:cxn>
                </a:cxnLst>
                <a:rect l="0" t="0" r="r" b="b"/>
                <a:pathLst>
                  <a:path w="238" h="238">
                    <a:moveTo>
                      <a:pt x="104" y="134"/>
                    </a:moveTo>
                    <a:cubicBezTo>
                      <a:pt x="156" y="158"/>
                      <a:pt x="202" y="194"/>
                      <a:pt x="238" y="238"/>
                    </a:cubicBezTo>
                    <a:cubicBezTo>
                      <a:pt x="221" y="184"/>
                      <a:pt x="191" y="132"/>
                      <a:pt x="148" y="90"/>
                    </a:cubicBezTo>
                    <a:cubicBezTo>
                      <a:pt x="106" y="47"/>
                      <a:pt x="54" y="17"/>
                      <a:pt x="0" y="0"/>
                    </a:cubicBezTo>
                    <a:cubicBezTo>
                      <a:pt x="44" y="36"/>
                      <a:pt x="80" y="82"/>
                      <a:pt x="104" y="134"/>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61" name="Freeform 41">
                <a:extLst>
                  <a:ext uri="{FF2B5EF4-FFF2-40B4-BE49-F238E27FC236}">
                    <a16:creationId xmlns:a16="http://schemas.microsoft.com/office/drawing/2014/main" id="{681FFA4D-0EC0-4CD4-BE47-AE1DAC2A401A}"/>
                  </a:ext>
                </a:extLst>
              </p:cNvPr>
              <p:cNvSpPr>
                <a:spLocks/>
              </p:cNvSpPr>
              <p:nvPr/>
            </p:nvSpPr>
            <p:spPr bwMode="auto">
              <a:xfrm>
                <a:off x="3503" y="1049"/>
                <a:ext cx="263" cy="535"/>
              </a:xfrm>
              <a:custGeom>
                <a:avLst/>
                <a:gdLst>
                  <a:gd name="T0" fmla="*/ 0 w 147"/>
                  <a:gd name="T1" fmla="*/ 0 h 302"/>
                  <a:gd name="T2" fmla="*/ 26 w 147"/>
                  <a:gd name="T3" fmla="*/ 138 h 302"/>
                  <a:gd name="T4" fmla="*/ 24 w 147"/>
                  <a:gd name="T5" fmla="*/ 167 h 302"/>
                  <a:gd name="T6" fmla="*/ 46 w 147"/>
                  <a:gd name="T7" fmla="*/ 187 h 302"/>
                  <a:gd name="T8" fmla="*/ 125 w 147"/>
                  <a:gd name="T9" fmla="*/ 302 h 302"/>
                  <a:gd name="T10" fmla="*/ 135 w 147"/>
                  <a:gd name="T11" fmla="*/ 121 h 302"/>
                  <a:gd name="T12" fmla="*/ 0 w 147"/>
                  <a:gd name="T13" fmla="*/ 0 h 302"/>
                </a:gdLst>
                <a:ahLst/>
                <a:cxnLst>
                  <a:cxn ang="0">
                    <a:pos x="T0" y="T1"/>
                  </a:cxn>
                  <a:cxn ang="0">
                    <a:pos x="T2" y="T3"/>
                  </a:cxn>
                  <a:cxn ang="0">
                    <a:pos x="T4" y="T5"/>
                  </a:cxn>
                  <a:cxn ang="0">
                    <a:pos x="T6" y="T7"/>
                  </a:cxn>
                  <a:cxn ang="0">
                    <a:pos x="T8" y="T9"/>
                  </a:cxn>
                  <a:cxn ang="0">
                    <a:pos x="T10" y="T11"/>
                  </a:cxn>
                  <a:cxn ang="0">
                    <a:pos x="T12" y="T13"/>
                  </a:cxn>
                </a:cxnLst>
                <a:rect l="0" t="0" r="r" b="b"/>
                <a:pathLst>
                  <a:path w="147" h="302">
                    <a:moveTo>
                      <a:pt x="0" y="0"/>
                    </a:moveTo>
                    <a:cubicBezTo>
                      <a:pt x="16" y="43"/>
                      <a:pt x="26" y="89"/>
                      <a:pt x="26" y="138"/>
                    </a:cubicBezTo>
                    <a:cubicBezTo>
                      <a:pt x="26" y="148"/>
                      <a:pt x="25" y="158"/>
                      <a:pt x="24" y="167"/>
                    </a:cubicBezTo>
                    <a:cubicBezTo>
                      <a:pt x="32" y="174"/>
                      <a:pt x="39" y="180"/>
                      <a:pt x="46" y="187"/>
                    </a:cubicBezTo>
                    <a:cubicBezTo>
                      <a:pt x="80" y="221"/>
                      <a:pt x="107" y="261"/>
                      <a:pt x="125" y="302"/>
                    </a:cubicBezTo>
                    <a:cubicBezTo>
                      <a:pt x="143" y="244"/>
                      <a:pt x="147" y="181"/>
                      <a:pt x="135" y="121"/>
                    </a:cubicBezTo>
                    <a:cubicBezTo>
                      <a:pt x="101" y="70"/>
                      <a:pt x="54" y="29"/>
                      <a:pt x="0"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62" name="Freeform 42">
                <a:extLst>
                  <a:ext uri="{FF2B5EF4-FFF2-40B4-BE49-F238E27FC236}">
                    <a16:creationId xmlns:a16="http://schemas.microsoft.com/office/drawing/2014/main" id="{072F24E7-AA5F-4C59-80A6-DDD94BDF52DA}"/>
                  </a:ext>
                </a:extLst>
              </p:cNvPr>
              <p:cNvSpPr>
                <a:spLocks/>
              </p:cNvSpPr>
              <p:nvPr/>
            </p:nvSpPr>
            <p:spPr bwMode="auto">
              <a:xfrm>
                <a:off x="2918" y="744"/>
                <a:ext cx="535" cy="251"/>
              </a:xfrm>
              <a:custGeom>
                <a:avLst/>
                <a:gdLst>
                  <a:gd name="T0" fmla="*/ 0 w 302"/>
                  <a:gd name="T1" fmla="*/ 17 h 142"/>
                  <a:gd name="T2" fmla="*/ 115 w 302"/>
                  <a:gd name="T3" fmla="*/ 96 h 142"/>
                  <a:gd name="T4" fmla="*/ 135 w 302"/>
                  <a:gd name="T5" fmla="*/ 118 h 142"/>
                  <a:gd name="T6" fmla="*/ 164 w 302"/>
                  <a:gd name="T7" fmla="*/ 116 h 142"/>
                  <a:gd name="T8" fmla="*/ 302 w 302"/>
                  <a:gd name="T9" fmla="*/ 142 h 142"/>
                  <a:gd name="T10" fmla="*/ 181 w 302"/>
                  <a:gd name="T11" fmla="*/ 7 h 142"/>
                  <a:gd name="T12" fmla="*/ 110 w 302"/>
                  <a:gd name="T13" fmla="*/ 0 h 142"/>
                  <a:gd name="T14" fmla="*/ 0 w 302"/>
                  <a:gd name="T15" fmla="*/ 17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142">
                    <a:moveTo>
                      <a:pt x="0" y="17"/>
                    </a:moveTo>
                    <a:cubicBezTo>
                      <a:pt x="42" y="36"/>
                      <a:pt x="81" y="62"/>
                      <a:pt x="115" y="96"/>
                    </a:cubicBezTo>
                    <a:cubicBezTo>
                      <a:pt x="122" y="103"/>
                      <a:pt x="128" y="110"/>
                      <a:pt x="135" y="118"/>
                    </a:cubicBezTo>
                    <a:cubicBezTo>
                      <a:pt x="144" y="117"/>
                      <a:pt x="154" y="116"/>
                      <a:pt x="164" y="116"/>
                    </a:cubicBezTo>
                    <a:cubicBezTo>
                      <a:pt x="213" y="116"/>
                      <a:pt x="259" y="126"/>
                      <a:pt x="302" y="142"/>
                    </a:cubicBezTo>
                    <a:cubicBezTo>
                      <a:pt x="273" y="88"/>
                      <a:pt x="232" y="41"/>
                      <a:pt x="181" y="7"/>
                    </a:cubicBezTo>
                    <a:cubicBezTo>
                      <a:pt x="157" y="2"/>
                      <a:pt x="133" y="0"/>
                      <a:pt x="110" y="0"/>
                    </a:cubicBezTo>
                    <a:cubicBezTo>
                      <a:pt x="72" y="0"/>
                      <a:pt x="35" y="6"/>
                      <a:pt x="0" y="17"/>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63" name="Freeform 43">
                <a:extLst>
                  <a:ext uri="{FF2B5EF4-FFF2-40B4-BE49-F238E27FC236}">
                    <a16:creationId xmlns:a16="http://schemas.microsoft.com/office/drawing/2014/main" id="{39E50CEA-66E3-40BD-9924-5FD501057631}"/>
                  </a:ext>
                </a:extLst>
              </p:cNvPr>
              <p:cNvSpPr>
                <a:spLocks/>
              </p:cNvSpPr>
              <p:nvPr/>
            </p:nvSpPr>
            <p:spPr bwMode="auto">
              <a:xfrm>
                <a:off x="2036" y="2047"/>
                <a:ext cx="422" cy="422"/>
              </a:xfrm>
              <a:custGeom>
                <a:avLst/>
                <a:gdLst>
                  <a:gd name="T0" fmla="*/ 134 w 239"/>
                  <a:gd name="T1" fmla="*/ 104 h 239"/>
                  <a:gd name="T2" fmla="*/ 0 w 239"/>
                  <a:gd name="T3" fmla="*/ 0 h 239"/>
                  <a:gd name="T4" fmla="*/ 90 w 239"/>
                  <a:gd name="T5" fmla="*/ 148 h 239"/>
                  <a:gd name="T6" fmla="*/ 239 w 239"/>
                  <a:gd name="T7" fmla="*/ 239 h 239"/>
                  <a:gd name="T8" fmla="*/ 134 w 239"/>
                  <a:gd name="T9" fmla="*/ 104 h 239"/>
                </a:gdLst>
                <a:ahLst/>
                <a:cxnLst>
                  <a:cxn ang="0">
                    <a:pos x="T0" y="T1"/>
                  </a:cxn>
                  <a:cxn ang="0">
                    <a:pos x="T2" y="T3"/>
                  </a:cxn>
                  <a:cxn ang="0">
                    <a:pos x="T4" y="T5"/>
                  </a:cxn>
                  <a:cxn ang="0">
                    <a:pos x="T6" y="T7"/>
                  </a:cxn>
                  <a:cxn ang="0">
                    <a:pos x="T8" y="T9"/>
                  </a:cxn>
                </a:cxnLst>
                <a:rect l="0" t="0" r="r" b="b"/>
                <a:pathLst>
                  <a:path w="239" h="239">
                    <a:moveTo>
                      <a:pt x="134" y="104"/>
                    </a:moveTo>
                    <a:cubicBezTo>
                      <a:pt x="82" y="80"/>
                      <a:pt x="36" y="44"/>
                      <a:pt x="0" y="0"/>
                    </a:cubicBezTo>
                    <a:cubicBezTo>
                      <a:pt x="17" y="54"/>
                      <a:pt x="47" y="106"/>
                      <a:pt x="90" y="148"/>
                    </a:cubicBezTo>
                    <a:cubicBezTo>
                      <a:pt x="132" y="191"/>
                      <a:pt x="183" y="222"/>
                      <a:pt x="239" y="239"/>
                    </a:cubicBezTo>
                    <a:cubicBezTo>
                      <a:pt x="194" y="203"/>
                      <a:pt x="158" y="156"/>
                      <a:pt x="134" y="104"/>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64" name="Freeform 44">
                <a:extLst>
                  <a:ext uri="{FF2B5EF4-FFF2-40B4-BE49-F238E27FC236}">
                    <a16:creationId xmlns:a16="http://schemas.microsoft.com/office/drawing/2014/main" id="{3DDC2117-E959-4C05-A2E1-20EFB45833CD}"/>
                  </a:ext>
                </a:extLst>
              </p:cNvPr>
              <p:cNvSpPr>
                <a:spLocks/>
              </p:cNvSpPr>
              <p:nvPr/>
            </p:nvSpPr>
            <p:spPr bwMode="auto">
              <a:xfrm>
                <a:off x="2307" y="2248"/>
                <a:ext cx="535" cy="251"/>
              </a:xfrm>
              <a:custGeom>
                <a:avLst/>
                <a:gdLst>
                  <a:gd name="T0" fmla="*/ 303 w 303"/>
                  <a:gd name="T1" fmla="*/ 125 h 142"/>
                  <a:gd name="T2" fmla="*/ 187 w 303"/>
                  <a:gd name="T3" fmla="*/ 46 h 142"/>
                  <a:gd name="T4" fmla="*/ 167 w 303"/>
                  <a:gd name="T5" fmla="*/ 24 h 142"/>
                  <a:gd name="T6" fmla="*/ 138 w 303"/>
                  <a:gd name="T7" fmla="*/ 26 h 142"/>
                  <a:gd name="T8" fmla="*/ 0 w 303"/>
                  <a:gd name="T9" fmla="*/ 0 h 142"/>
                  <a:gd name="T10" fmla="*/ 122 w 303"/>
                  <a:gd name="T11" fmla="*/ 135 h 142"/>
                  <a:gd name="T12" fmla="*/ 192 w 303"/>
                  <a:gd name="T13" fmla="*/ 142 h 142"/>
                  <a:gd name="T14" fmla="*/ 303 w 303"/>
                  <a:gd name="T15" fmla="*/ 125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 h="142">
                    <a:moveTo>
                      <a:pt x="303" y="125"/>
                    </a:moveTo>
                    <a:cubicBezTo>
                      <a:pt x="261" y="107"/>
                      <a:pt x="222" y="80"/>
                      <a:pt x="187" y="46"/>
                    </a:cubicBezTo>
                    <a:cubicBezTo>
                      <a:pt x="180" y="39"/>
                      <a:pt x="174" y="32"/>
                      <a:pt x="167" y="24"/>
                    </a:cubicBezTo>
                    <a:cubicBezTo>
                      <a:pt x="158" y="25"/>
                      <a:pt x="148" y="26"/>
                      <a:pt x="138" y="26"/>
                    </a:cubicBezTo>
                    <a:cubicBezTo>
                      <a:pt x="89" y="26"/>
                      <a:pt x="43" y="16"/>
                      <a:pt x="0" y="0"/>
                    </a:cubicBezTo>
                    <a:cubicBezTo>
                      <a:pt x="29" y="55"/>
                      <a:pt x="71" y="101"/>
                      <a:pt x="122" y="135"/>
                    </a:cubicBezTo>
                    <a:cubicBezTo>
                      <a:pt x="145" y="140"/>
                      <a:pt x="168" y="142"/>
                      <a:pt x="192" y="142"/>
                    </a:cubicBezTo>
                    <a:cubicBezTo>
                      <a:pt x="231" y="142"/>
                      <a:pt x="268" y="136"/>
                      <a:pt x="303" y="125"/>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65" name="Freeform 45">
                <a:extLst>
                  <a:ext uri="{FF2B5EF4-FFF2-40B4-BE49-F238E27FC236}">
                    <a16:creationId xmlns:a16="http://schemas.microsoft.com/office/drawing/2014/main" id="{3E2C0406-23A0-457C-B3C5-3C11EE28C303}"/>
                  </a:ext>
                </a:extLst>
              </p:cNvPr>
              <p:cNvSpPr>
                <a:spLocks/>
              </p:cNvSpPr>
              <p:nvPr/>
            </p:nvSpPr>
            <p:spPr bwMode="auto">
              <a:xfrm>
                <a:off x="2583" y="2486"/>
                <a:ext cx="593" cy="109"/>
              </a:xfrm>
              <a:custGeom>
                <a:avLst/>
                <a:gdLst>
                  <a:gd name="T0" fmla="*/ 337 w 337"/>
                  <a:gd name="T1" fmla="*/ 21 h 63"/>
                  <a:gd name="T2" fmla="*/ 300 w 337"/>
                  <a:gd name="T3" fmla="*/ 23 h 63"/>
                  <a:gd name="T4" fmla="*/ 168 w 337"/>
                  <a:gd name="T5" fmla="*/ 0 h 63"/>
                  <a:gd name="T6" fmla="*/ 36 w 337"/>
                  <a:gd name="T7" fmla="*/ 23 h 63"/>
                  <a:gd name="T8" fmla="*/ 0 w 337"/>
                  <a:gd name="T9" fmla="*/ 22 h 63"/>
                  <a:gd name="T10" fmla="*/ 168 w 337"/>
                  <a:gd name="T11" fmla="*/ 63 h 63"/>
                  <a:gd name="T12" fmla="*/ 337 w 337"/>
                  <a:gd name="T13" fmla="*/ 21 h 63"/>
                </a:gdLst>
                <a:ahLst/>
                <a:cxnLst>
                  <a:cxn ang="0">
                    <a:pos x="T0" y="T1"/>
                  </a:cxn>
                  <a:cxn ang="0">
                    <a:pos x="T2" y="T3"/>
                  </a:cxn>
                  <a:cxn ang="0">
                    <a:pos x="T4" y="T5"/>
                  </a:cxn>
                  <a:cxn ang="0">
                    <a:pos x="T6" y="T7"/>
                  </a:cxn>
                  <a:cxn ang="0">
                    <a:pos x="T8" y="T9"/>
                  </a:cxn>
                  <a:cxn ang="0">
                    <a:pos x="T10" y="T11"/>
                  </a:cxn>
                  <a:cxn ang="0">
                    <a:pos x="T12" y="T13"/>
                  </a:cxn>
                </a:cxnLst>
                <a:rect l="0" t="0" r="r" b="b"/>
                <a:pathLst>
                  <a:path w="337" h="63">
                    <a:moveTo>
                      <a:pt x="337" y="21"/>
                    </a:moveTo>
                    <a:cubicBezTo>
                      <a:pt x="324" y="22"/>
                      <a:pt x="312" y="23"/>
                      <a:pt x="300" y="23"/>
                    </a:cubicBezTo>
                    <a:cubicBezTo>
                      <a:pt x="255" y="23"/>
                      <a:pt x="211" y="15"/>
                      <a:pt x="168" y="0"/>
                    </a:cubicBezTo>
                    <a:cubicBezTo>
                      <a:pt x="127" y="15"/>
                      <a:pt x="82" y="23"/>
                      <a:pt x="36" y="23"/>
                    </a:cubicBezTo>
                    <a:cubicBezTo>
                      <a:pt x="24" y="23"/>
                      <a:pt x="12" y="23"/>
                      <a:pt x="0" y="22"/>
                    </a:cubicBezTo>
                    <a:cubicBezTo>
                      <a:pt x="50" y="48"/>
                      <a:pt x="107" y="63"/>
                      <a:pt x="168" y="63"/>
                    </a:cubicBezTo>
                    <a:cubicBezTo>
                      <a:pt x="229" y="63"/>
                      <a:pt x="286" y="48"/>
                      <a:pt x="337" y="21"/>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66" name="Freeform 46">
                <a:extLst>
                  <a:ext uri="{FF2B5EF4-FFF2-40B4-BE49-F238E27FC236}">
                    <a16:creationId xmlns:a16="http://schemas.microsoft.com/office/drawing/2014/main" id="{15042EE1-244B-423B-8736-BF736333FD11}"/>
                  </a:ext>
                </a:extLst>
              </p:cNvPr>
              <p:cNvSpPr>
                <a:spLocks/>
              </p:cNvSpPr>
              <p:nvPr/>
            </p:nvSpPr>
            <p:spPr bwMode="auto">
              <a:xfrm>
                <a:off x="1994" y="1659"/>
                <a:ext cx="263" cy="535"/>
              </a:xfrm>
              <a:custGeom>
                <a:avLst/>
                <a:gdLst>
                  <a:gd name="T0" fmla="*/ 147 w 147"/>
                  <a:gd name="T1" fmla="*/ 302 h 302"/>
                  <a:gd name="T2" fmla="*/ 121 w 147"/>
                  <a:gd name="T3" fmla="*/ 164 h 302"/>
                  <a:gd name="T4" fmla="*/ 123 w 147"/>
                  <a:gd name="T5" fmla="*/ 135 h 302"/>
                  <a:gd name="T6" fmla="*/ 101 w 147"/>
                  <a:gd name="T7" fmla="*/ 115 h 302"/>
                  <a:gd name="T8" fmla="*/ 22 w 147"/>
                  <a:gd name="T9" fmla="*/ 0 h 302"/>
                  <a:gd name="T10" fmla="*/ 12 w 147"/>
                  <a:gd name="T11" fmla="*/ 181 h 302"/>
                  <a:gd name="T12" fmla="*/ 147 w 147"/>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47" h="302">
                    <a:moveTo>
                      <a:pt x="147" y="302"/>
                    </a:moveTo>
                    <a:cubicBezTo>
                      <a:pt x="131" y="259"/>
                      <a:pt x="121" y="213"/>
                      <a:pt x="121" y="164"/>
                    </a:cubicBezTo>
                    <a:cubicBezTo>
                      <a:pt x="121" y="154"/>
                      <a:pt x="122" y="144"/>
                      <a:pt x="123" y="135"/>
                    </a:cubicBezTo>
                    <a:cubicBezTo>
                      <a:pt x="115" y="128"/>
                      <a:pt x="108" y="122"/>
                      <a:pt x="101" y="115"/>
                    </a:cubicBezTo>
                    <a:cubicBezTo>
                      <a:pt x="67" y="81"/>
                      <a:pt x="40" y="41"/>
                      <a:pt x="22" y="0"/>
                    </a:cubicBezTo>
                    <a:cubicBezTo>
                      <a:pt x="4" y="58"/>
                      <a:pt x="0" y="121"/>
                      <a:pt x="12" y="181"/>
                    </a:cubicBezTo>
                    <a:cubicBezTo>
                      <a:pt x="46" y="232"/>
                      <a:pt x="93" y="273"/>
                      <a:pt x="147" y="302"/>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67" name="Freeform 47">
                <a:extLst>
                  <a:ext uri="{FF2B5EF4-FFF2-40B4-BE49-F238E27FC236}">
                    <a16:creationId xmlns:a16="http://schemas.microsoft.com/office/drawing/2014/main" id="{E356024A-33F9-470D-AE7F-933A8AD4D2C6}"/>
                  </a:ext>
                </a:extLst>
              </p:cNvPr>
              <p:cNvSpPr>
                <a:spLocks/>
              </p:cNvSpPr>
              <p:nvPr/>
            </p:nvSpPr>
            <p:spPr bwMode="auto">
              <a:xfrm>
                <a:off x="1906" y="1320"/>
                <a:ext cx="113" cy="601"/>
              </a:xfrm>
              <a:custGeom>
                <a:avLst/>
                <a:gdLst>
                  <a:gd name="T0" fmla="*/ 42 w 63"/>
                  <a:gd name="T1" fmla="*/ 0 h 338"/>
                  <a:gd name="T2" fmla="*/ 0 w 63"/>
                  <a:gd name="T3" fmla="*/ 169 h 338"/>
                  <a:gd name="T4" fmla="*/ 42 w 63"/>
                  <a:gd name="T5" fmla="*/ 338 h 338"/>
                  <a:gd name="T6" fmla="*/ 63 w 63"/>
                  <a:gd name="T7" fmla="*/ 169 h 338"/>
                  <a:gd name="T8" fmla="*/ 42 w 63"/>
                  <a:gd name="T9" fmla="*/ 0 h 338"/>
                </a:gdLst>
                <a:ahLst/>
                <a:cxnLst>
                  <a:cxn ang="0">
                    <a:pos x="T0" y="T1"/>
                  </a:cxn>
                  <a:cxn ang="0">
                    <a:pos x="T2" y="T3"/>
                  </a:cxn>
                  <a:cxn ang="0">
                    <a:pos x="T4" y="T5"/>
                  </a:cxn>
                  <a:cxn ang="0">
                    <a:pos x="T6" y="T7"/>
                  </a:cxn>
                  <a:cxn ang="0">
                    <a:pos x="T8" y="T9"/>
                  </a:cxn>
                </a:cxnLst>
                <a:rect l="0" t="0" r="r" b="b"/>
                <a:pathLst>
                  <a:path w="63" h="338">
                    <a:moveTo>
                      <a:pt x="42" y="0"/>
                    </a:moveTo>
                    <a:cubicBezTo>
                      <a:pt x="15" y="51"/>
                      <a:pt x="0" y="108"/>
                      <a:pt x="0" y="169"/>
                    </a:cubicBezTo>
                    <a:cubicBezTo>
                      <a:pt x="0" y="230"/>
                      <a:pt x="15" y="287"/>
                      <a:pt x="42" y="338"/>
                    </a:cubicBezTo>
                    <a:cubicBezTo>
                      <a:pt x="36" y="281"/>
                      <a:pt x="43" y="223"/>
                      <a:pt x="63" y="169"/>
                    </a:cubicBezTo>
                    <a:cubicBezTo>
                      <a:pt x="43" y="115"/>
                      <a:pt x="36" y="57"/>
                      <a:pt x="42"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68" name="Freeform 48">
                <a:extLst>
                  <a:ext uri="{FF2B5EF4-FFF2-40B4-BE49-F238E27FC236}">
                    <a16:creationId xmlns:a16="http://schemas.microsoft.com/office/drawing/2014/main" id="{49808A00-417E-4202-9940-A07EFD0C3E8B}"/>
                  </a:ext>
                </a:extLst>
              </p:cNvPr>
              <p:cNvSpPr>
                <a:spLocks/>
              </p:cNvSpPr>
              <p:nvPr/>
            </p:nvSpPr>
            <p:spPr bwMode="auto">
              <a:xfrm>
                <a:off x="1994" y="1049"/>
                <a:ext cx="263" cy="535"/>
              </a:xfrm>
              <a:custGeom>
                <a:avLst/>
                <a:gdLst>
                  <a:gd name="T0" fmla="*/ 101 w 147"/>
                  <a:gd name="T1" fmla="*/ 187 h 302"/>
                  <a:gd name="T2" fmla="*/ 123 w 147"/>
                  <a:gd name="T3" fmla="*/ 167 h 302"/>
                  <a:gd name="T4" fmla="*/ 121 w 147"/>
                  <a:gd name="T5" fmla="*/ 138 h 302"/>
                  <a:gd name="T6" fmla="*/ 147 w 147"/>
                  <a:gd name="T7" fmla="*/ 0 h 302"/>
                  <a:gd name="T8" fmla="*/ 12 w 147"/>
                  <a:gd name="T9" fmla="*/ 121 h 302"/>
                  <a:gd name="T10" fmla="*/ 22 w 147"/>
                  <a:gd name="T11" fmla="*/ 302 h 302"/>
                  <a:gd name="T12" fmla="*/ 101 w 147"/>
                  <a:gd name="T13" fmla="*/ 187 h 302"/>
                </a:gdLst>
                <a:ahLst/>
                <a:cxnLst>
                  <a:cxn ang="0">
                    <a:pos x="T0" y="T1"/>
                  </a:cxn>
                  <a:cxn ang="0">
                    <a:pos x="T2" y="T3"/>
                  </a:cxn>
                  <a:cxn ang="0">
                    <a:pos x="T4" y="T5"/>
                  </a:cxn>
                  <a:cxn ang="0">
                    <a:pos x="T6" y="T7"/>
                  </a:cxn>
                  <a:cxn ang="0">
                    <a:pos x="T8" y="T9"/>
                  </a:cxn>
                  <a:cxn ang="0">
                    <a:pos x="T10" y="T11"/>
                  </a:cxn>
                  <a:cxn ang="0">
                    <a:pos x="T12" y="T13"/>
                  </a:cxn>
                </a:cxnLst>
                <a:rect l="0" t="0" r="r" b="b"/>
                <a:pathLst>
                  <a:path w="147" h="302">
                    <a:moveTo>
                      <a:pt x="101" y="187"/>
                    </a:moveTo>
                    <a:cubicBezTo>
                      <a:pt x="108" y="180"/>
                      <a:pt x="115" y="174"/>
                      <a:pt x="123" y="167"/>
                    </a:cubicBezTo>
                    <a:cubicBezTo>
                      <a:pt x="122" y="158"/>
                      <a:pt x="121" y="148"/>
                      <a:pt x="121" y="138"/>
                    </a:cubicBezTo>
                    <a:cubicBezTo>
                      <a:pt x="121" y="89"/>
                      <a:pt x="131" y="43"/>
                      <a:pt x="147" y="0"/>
                    </a:cubicBezTo>
                    <a:cubicBezTo>
                      <a:pt x="93" y="29"/>
                      <a:pt x="46" y="70"/>
                      <a:pt x="12" y="121"/>
                    </a:cubicBezTo>
                    <a:cubicBezTo>
                      <a:pt x="0" y="181"/>
                      <a:pt x="4" y="244"/>
                      <a:pt x="22" y="302"/>
                    </a:cubicBezTo>
                    <a:cubicBezTo>
                      <a:pt x="40" y="261"/>
                      <a:pt x="67" y="221"/>
                      <a:pt x="101" y="187"/>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69" name="Freeform 49">
                <a:extLst>
                  <a:ext uri="{FF2B5EF4-FFF2-40B4-BE49-F238E27FC236}">
                    <a16:creationId xmlns:a16="http://schemas.microsoft.com/office/drawing/2014/main" id="{60207F0C-4E1A-45B6-A1E8-A9DDE7957424}"/>
                  </a:ext>
                </a:extLst>
              </p:cNvPr>
              <p:cNvSpPr>
                <a:spLocks/>
              </p:cNvSpPr>
              <p:nvPr/>
            </p:nvSpPr>
            <p:spPr bwMode="auto">
              <a:xfrm>
                <a:off x="3177" y="974"/>
                <a:ext cx="347" cy="351"/>
              </a:xfrm>
              <a:custGeom>
                <a:avLst/>
                <a:gdLst>
                  <a:gd name="T0" fmla="*/ 18 w 197"/>
                  <a:gd name="T1" fmla="*/ 0 h 197"/>
                  <a:gd name="T2" fmla="*/ 0 w 197"/>
                  <a:gd name="T3" fmla="*/ 1 h 197"/>
                  <a:gd name="T4" fmla="*/ 66 w 197"/>
                  <a:gd name="T5" fmla="*/ 131 h 197"/>
                  <a:gd name="T6" fmla="*/ 196 w 197"/>
                  <a:gd name="T7" fmla="*/ 197 h 197"/>
                  <a:gd name="T8" fmla="*/ 197 w 197"/>
                  <a:gd name="T9" fmla="*/ 179 h 197"/>
                  <a:gd name="T10" fmla="*/ 165 w 197"/>
                  <a:gd name="T11" fmla="*/ 32 h 197"/>
                  <a:gd name="T12" fmla="*/ 18 w 197"/>
                  <a:gd name="T13" fmla="*/ 0 h 197"/>
                </a:gdLst>
                <a:ahLst/>
                <a:cxnLst>
                  <a:cxn ang="0">
                    <a:pos x="T0" y="T1"/>
                  </a:cxn>
                  <a:cxn ang="0">
                    <a:pos x="T2" y="T3"/>
                  </a:cxn>
                  <a:cxn ang="0">
                    <a:pos x="T4" y="T5"/>
                  </a:cxn>
                  <a:cxn ang="0">
                    <a:pos x="T6" y="T7"/>
                  </a:cxn>
                  <a:cxn ang="0">
                    <a:pos x="T8" y="T9"/>
                  </a:cxn>
                  <a:cxn ang="0">
                    <a:pos x="T10" y="T11"/>
                  </a:cxn>
                  <a:cxn ang="0">
                    <a:pos x="T12" y="T13"/>
                  </a:cxn>
                </a:cxnLst>
                <a:rect l="0" t="0" r="r" b="b"/>
                <a:pathLst>
                  <a:path w="197" h="197">
                    <a:moveTo>
                      <a:pt x="18" y="0"/>
                    </a:moveTo>
                    <a:cubicBezTo>
                      <a:pt x="12" y="0"/>
                      <a:pt x="6" y="0"/>
                      <a:pt x="0" y="1"/>
                    </a:cubicBezTo>
                    <a:cubicBezTo>
                      <a:pt x="31" y="40"/>
                      <a:pt x="53" y="85"/>
                      <a:pt x="66" y="131"/>
                    </a:cubicBezTo>
                    <a:cubicBezTo>
                      <a:pt x="112" y="144"/>
                      <a:pt x="157" y="166"/>
                      <a:pt x="196" y="197"/>
                    </a:cubicBezTo>
                    <a:cubicBezTo>
                      <a:pt x="197" y="191"/>
                      <a:pt x="197" y="185"/>
                      <a:pt x="197" y="179"/>
                    </a:cubicBezTo>
                    <a:cubicBezTo>
                      <a:pt x="197" y="126"/>
                      <a:pt x="185" y="77"/>
                      <a:pt x="165" y="32"/>
                    </a:cubicBezTo>
                    <a:cubicBezTo>
                      <a:pt x="120" y="12"/>
                      <a:pt x="71" y="0"/>
                      <a:pt x="18"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70" name="Freeform 50">
                <a:extLst>
                  <a:ext uri="{FF2B5EF4-FFF2-40B4-BE49-F238E27FC236}">
                    <a16:creationId xmlns:a16="http://schemas.microsoft.com/office/drawing/2014/main" id="{059711B4-CB15-4635-A6C3-7836F97255E6}"/>
                  </a:ext>
                </a:extLst>
              </p:cNvPr>
              <p:cNvSpPr>
                <a:spLocks/>
              </p:cNvSpPr>
              <p:nvPr/>
            </p:nvSpPr>
            <p:spPr bwMode="auto">
              <a:xfrm>
                <a:off x="2905" y="978"/>
                <a:ext cx="359" cy="221"/>
              </a:xfrm>
              <a:custGeom>
                <a:avLst/>
                <a:gdLst>
                  <a:gd name="T0" fmla="*/ 0 w 202"/>
                  <a:gd name="T1" fmla="*/ 41 h 125"/>
                  <a:gd name="T2" fmla="*/ 87 w 202"/>
                  <a:gd name="T3" fmla="*/ 116 h 125"/>
                  <a:gd name="T4" fmla="*/ 202 w 202"/>
                  <a:gd name="T5" fmla="*/ 125 h 125"/>
                  <a:gd name="T6" fmla="*/ 135 w 202"/>
                  <a:gd name="T7" fmla="*/ 0 h 125"/>
                  <a:gd name="T8" fmla="*/ 0 w 202"/>
                  <a:gd name="T9" fmla="*/ 41 h 125"/>
                </a:gdLst>
                <a:ahLst/>
                <a:cxnLst>
                  <a:cxn ang="0">
                    <a:pos x="T0" y="T1"/>
                  </a:cxn>
                  <a:cxn ang="0">
                    <a:pos x="T2" y="T3"/>
                  </a:cxn>
                  <a:cxn ang="0">
                    <a:pos x="T4" y="T5"/>
                  </a:cxn>
                  <a:cxn ang="0">
                    <a:pos x="T6" y="T7"/>
                  </a:cxn>
                  <a:cxn ang="0">
                    <a:pos x="T8" y="T9"/>
                  </a:cxn>
                </a:cxnLst>
                <a:rect l="0" t="0" r="r" b="b"/>
                <a:pathLst>
                  <a:path w="202" h="125">
                    <a:moveTo>
                      <a:pt x="0" y="41"/>
                    </a:moveTo>
                    <a:cubicBezTo>
                      <a:pt x="33" y="62"/>
                      <a:pt x="62" y="87"/>
                      <a:pt x="87" y="116"/>
                    </a:cubicBezTo>
                    <a:cubicBezTo>
                      <a:pt x="126" y="113"/>
                      <a:pt x="164" y="116"/>
                      <a:pt x="202" y="125"/>
                    </a:cubicBezTo>
                    <a:cubicBezTo>
                      <a:pt x="188" y="80"/>
                      <a:pt x="166" y="38"/>
                      <a:pt x="135" y="0"/>
                    </a:cubicBezTo>
                    <a:cubicBezTo>
                      <a:pt x="87" y="5"/>
                      <a:pt x="41" y="19"/>
                      <a:pt x="0" y="41"/>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71" name="Freeform 51">
                <a:extLst>
                  <a:ext uri="{FF2B5EF4-FFF2-40B4-BE49-F238E27FC236}">
                    <a16:creationId xmlns:a16="http://schemas.microsoft.com/office/drawing/2014/main" id="{61E6C622-2F3E-4EB2-87F8-BF34348C23AC}"/>
                  </a:ext>
                </a:extLst>
              </p:cNvPr>
              <p:cNvSpPr>
                <a:spLocks/>
              </p:cNvSpPr>
              <p:nvPr/>
            </p:nvSpPr>
            <p:spPr bwMode="auto">
              <a:xfrm>
                <a:off x="2496" y="978"/>
                <a:ext cx="359" cy="221"/>
              </a:xfrm>
              <a:custGeom>
                <a:avLst/>
                <a:gdLst>
                  <a:gd name="T0" fmla="*/ 0 w 202"/>
                  <a:gd name="T1" fmla="*/ 125 h 125"/>
                  <a:gd name="T2" fmla="*/ 85 w 202"/>
                  <a:gd name="T3" fmla="*/ 115 h 125"/>
                  <a:gd name="T4" fmla="*/ 115 w 202"/>
                  <a:gd name="T5" fmla="*/ 116 h 125"/>
                  <a:gd name="T6" fmla="*/ 202 w 202"/>
                  <a:gd name="T7" fmla="*/ 41 h 125"/>
                  <a:gd name="T8" fmla="*/ 67 w 202"/>
                  <a:gd name="T9" fmla="*/ 0 h 125"/>
                  <a:gd name="T10" fmla="*/ 0 w 202"/>
                  <a:gd name="T11" fmla="*/ 125 h 125"/>
                </a:gdLst>
                <a:ahLst/>
                <a:cxnLst>
                  <a:cxn ang="0">
                    <a:pos x="T0" y="T1"/>
                  </a:cxn>
                  <a:cxn ang="0">
                    <a:pos x="T2" y="T3"/>
                  </a:cxn>
                  <a:cxn ang="0">
                    <a:pos x="T4" y="T5"/>
                  </a:cxn>
                  <a:cxn ang="0">
                    <a:pos x="T6" y="T7"/>
                  </a:cxn>
                  <a:cxn ang="0">
                    <a:pos x="T8" y="T9"/>
                  </a:cxn>
                  <a:cxn ang="0">
                    <a:pos x="T10" y="T11"/>
                  </a:cxn>
                </a:cxnLst>
                <a:rect l="0" t="0" r="r" b="b"/>
                <a:pathLst>
                  <a:path w="202" h="125">
                    <a:moveTo>
                      <a:pt x="0" y="125"/>
                    </a:moveTo>
                    <a:cubicBezTo>
                      <a:pt x="28" y="118"/>
                      <a:pt x="56" y="115"/>
                      <a:pt x="85" y="115"/>
                    </a:cubicBezTo>
                    <a:cubicBezTo>
                      <a:pt x="95" y="115"/>
                      <a:pt x="105" y="115"/>
                      <a:pt x="115" y="116"/>
                    </a:cubicBezTo>
                    <a:cubicBezTo>
                      <a:pt x="140" y="87"/>
                      <a:pt x="169" y="62"/>
                      <a:pt x="202" y="41"/>
                    </a:cubicBezTo>
                    <a:cubicBezTo>
                      <a:pt x="161" y="19"/>
                      <a:pt x="115" y="5"/>
                      <a:pt x="67" y="0"/>
                    </a:cubicBezTo>
                    <a:cubicBezTo>
                      <a:pt x="36" y="38"/>
                      <a:pt x="14" y="80"/>
                      <a:pt x="0" y="125"/>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72" name="Freeform 52">
                <a:extLst>
                  <a:ext uri="{FF2B5EF4-FFF2-40B4-BE49-F238E27FC236}">
                    <a16:creationId xmlns:a16="http://schemas.microsoft.com/office/drawing/2014/main" id="{80CB3AF6-FCDA-4952-B530-8AFB323C55F2}"/>
                  </a:ext>
                </a:extLst>
              </p:cNvPr>
              <p:cNvSpPr>
                <a:spLocks/>
              </p:cNvSpPr>
              <p:nvPr/>
            </p:nvSpPr>
            <p:spPr bwMode="auto">
              <a:xfrm>
                <a:off x="3306" y="2047"/>
                <a:ext cx="418" cy="422"/>
              </a:xfrm>
              <a:custGeom>
                <a:avLst/>
                <a:gdLst>
                  <a:gd name="T0" fmla="*/ 104 w 238"/>
                  <a:gd name="T1" fmla="*/ 104 h 238"/>
                  <a:gd name="T2" fmla="*/ 0 w 238"/>
                  <a:gd name="T3" fmla="*/ 238 h 238"/>
                  <a:gd name="T4" fmla="*/ 148 w 238"/>
                  <a:gd name="T5" fmla="*/ 148 h 238"/>
                  <a:gd name="T6" fmla="*/ 238 w 238"/>
                  <a:gd name="T7" fmla="*/ 0 h 238"/>
                  <a:gd name="T8" fmla="*/ 104 w 238"/>
                  <a:gd name="T9" fmla="*/ 104 h 238"/>
                </a:gdLst>
                <a:ahLst/>
                <a:cxnLst>
                  <a:cxn ang="0">
                    <a:pos x="T0" y="T1"/>
                  </a:cxn>
                  <a:cxn ang="0">
                    <a:pos x="T2" y="T3"/>
                  </a:cxn>
                  <a:cxn ang="0">
                    <a:pos x="T4" y="T5"/>
                  </a:cxn>
                  <a:cxn ang="0">
                    <a:pos x="T6" y="T7"/>
                  </a:cxn>
                  <a:cxn ang="0">
                    <a:pos x="T8" y="T9"/>
                  </a:cxn>
                </a:cxnLst>
                <a:rect l="0" t="0" r="r" b="b"/>
                <a:pathLst>
                  <a:path w="238" h="238">
                    <a:moveTo>
                      <a:pt x="104" y="104"/>
                    </a:moveTo>
                    <a:cubicBezTo>
                      <a:pt x="80" y="156"/>
                      <a:pt x="44" y="202"/>
                      <a:pt x="0" y="238"/>
                    </a:cubicBezTo>
                    <a:cubicBezTo>
                      <a:pt x="54" y="221"/>
                      <a:pt x="106" y="191"/>
                      <a:pt x="148" y="148"/>
                    </a:cubicBezTo>
                    <a:cubicBezTo>
                      <a:pt x="191" y="106"/>
                      <a:pt x="221" y="54"/>
                      <a:pt x="238" y="0"/>
                    </a:cubicBezTo>
                    <a:cubicBezTo>
                      <a:pt x="202" y="44"/>
                      <a:pt x="156" y="80"/>
                      <a:pt x="104" y="104"/>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73" name="Freeform 53">
                <a:extLst>
                  <a:ext uri="{FF2B5EF4-FFF2-40B4-BE49-F238E27FC236}">
                    <a16:creationId xmlns:a16="http://schemas.microsoft.com/office/drawing/2014/main" id="{CC68D7D7-A98C-45A1-9A26-05DA3D8CEAB4}"/>
                  </a:ext>
                </a:extLst>
              </p:cNvPr>
              <p:cNvSpPr>
                <a:spLocks/>
              </p:cNvSpPr>
              <p:nvPr/>
            </p:nvSpPr>
            <p:spPr bwMode="auto">
              <a:xfrm>
                <a:off x="2905" y="2043"/>
                <a:ext cx="359" cy="221"/>
              </a:xfrm>
              <a:custGeom>
                <a:avLst/>
                <a:gdLst>
                  <a:gd name="T0" fmla="*/ 202 w 202"/>
                  <a:gd name="T1" fmla="*/ 0 h 125"/>
                  <a:gd name="T2" fmla="*/ 117 w 202"/>
                  <a:gd name="T3" fmla="*/ 10 h 125"/>
                  <a:gd name="T4" fmla="*/ 87 w 202"/>
                  <a:gd name="T5" fmla="*/ 9 h 125"/>
                  <a:gd name="T6" fmla="*/ 0 w 202"/>
                  <a:gd name="T7" fmla="*/ 84 h 125"/>
                  <a:gd name="T8" fmla="*/ 135 w 202"/>
                  <a:gd name="T9" fmla="*/ 125 h 125"/>
                  <a:gd name="T10" fmla="*/ 202 w 202"/>
                  <a:gd name="T11" fmla="*/ 0 h 125"/>
                </a:gdLst>
                <a:ahLst/>
                <a:cxnLst>
                  <a:cxn ang="0">
                    <a:pos x="T0" y="T1"/>
                  </a:cxn>
                  <a:cxn ang="0">
                    <a:pos x="T2" y="T3"/>
                  </a:cxn>
                  <a:cxn ang="0">
                    <a:pos x="T4" y="T5"/>
                  </a:cxn>
                  <a:cxn ang="0">
                    <a:pos x="T6" y="T7"/>
                  </a:cxn>
                  <a:cxn ang="0">
                    <a:pos x="T8" y="T9"/>
                  </a:cxn>
                  <a:cxn ang="0">
                    <a:pos x="T10" y="T11"/>
                  </a:cxn>
                </a:cxnLst>
                <a:rect l="0" t="0" r="r" b="b"/>
                <a:pathLst>
                  <a:path w="202" h="125">
                    <a:moveTo>
                      <a:pt x="202" y="0"/>
                    </a:moveTo>
                    <a:cubicBezTo>
                      <a:pt x="174" y="7"/>
                      <a:pt x="145" y="10"/>
                      <a:pt x="117" y="10"/>
                    </a:cubicBezTo>
                    <a:cubicBezTo>
                      <a:pt x="107" y="10"/>
                      <a:pt x="97" y="9"/>
                      <a:pt x="87" y="9"/>
                    </a:cubicBezTo>
                    <a:cubicBezTo>
                      <a:pt x="62" y="38"/>
                      <a:pt x="33" y="63"/>
                      <a:pt x="0" y="84"/>
                    </a:cubicBezTo>
                    <a:cubicBezTo>
                      <a:pt x="41" y="106"/>
                      <a:pt x="87" y="120"/>
                      <a:pt x="135" y="125"/>
                    </a:cubicBezTo>
                    <a:cubicBezTo>
                      <a:pt x="166" y="87"/>
                      <a:pt x="188" y="45"/>
                      <a:pt x="202"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74" name="Freeform 54">
                <a:extLst>
                  <a:ext uri="{FF2B5EF4-FFF2-40B4-BE49-F238E27FC236}">
                    <a16:creationId xmlns:a16="http://schemas.microsoft.com/office/drawing/2014/main" id="{9A38F9EE-3C53-43D6-903A-05382A26F45C}"/>
                  </a:ext>
                </a:extLst>
              </p:cNvPr>
              <p:cNvSpPr>
                <a:spLocks/>
              </p:cNvSpPr>
              <p:nvPr/>
            </p:nvSpPr>
            <p:spPr bwMode="auto">
              <a:xfrm>
                <a:off x="3465" y="1379"/>
                <a:ext cx="247" cy="485"/>
              </a:xfrm>
              <a:custGeom>
                <a:avLst/>
                <a:gdLst>
                  <a:gd name="T0" fmla="*/ 58 w 140"/>
                  <a:gd name="T1" fmla="*/ 264 h 276"/>
                  <a:gd name="T2" fmla="*/ 140 w 140"/>
                  <a:gd name="T3" fmla="*/ 138 h 276"/>
                  <a:gd name="T4" fmla="*/ 58 w 140"/>
                  <a:gd name="T5" fmla="*/ 12 h 276"/>
                  <a:gd name="T6" fmla="*/ 46 w 140"/>
                  <a:gd name="T7" fmla="*/ 0 h 276"/>
                  <a:gd name="T8" fmla="*/ 0 w 140"/>
                  <a:gd name="T9" fmla="*/ 138 h 276"/>
                  <a:gd name="T10" fmla="*/ 46 w 140"/>
                  <a:gd name="T11" fmla="*/ 276 h 276"/>
                  <a:gd name="T12" fmla="*/ 58 w 140"/>
                  <a:gd name="T13" fmla="*/ 264 h 276"/>
                </a:gdLst>
                <a:ahLst/>
                <a:cxnLst>
                  <a:cxn ang="0">
                    <a:pos x="T0" y="T1"/>
                  </a:cxn>
                  <a:cxn ang="0">
                    <a:pos x="T2" y="T3"/>
                  </a:cxn>
                  <a:cxn ang="0">
                    <a:pos x="T4" y="T5"/>
                  </a:cxn>
                  <a:cxn ang="0">
                    <a:pos x="T6" y="T7"/>
                  </a:cxn>
                  <a:cxn ang="0">
                    <a:pos x="T8" y="T9"/>
                  </a:cxn>
                  <a:cxn ang="0">
                    <a:pos x="T10" y="T11"/>
                  </a:cxn>
                  <a:cxn ang="0">
                    <a:pos x="T12" y="T13"/>
                  </a:cxn>
                </a:cxnLst>
                <a:rect l="0" t="0" r="r" b="b"/>
                <a:pathLst>
                  <a:path w="140" h="276">
                    <a:moveTo>
                      <a:pt x="58" y="264"/>
                    </a:moveTo>
                    <a:cubicBezTo>
                      <a:pt x="96" y="227"/>
                      <a:pt x="123" y="184"/>
                      <a:pt x="140" y="138"/>
                    </a:cubicBezTo>
                    <a:cubicBezTo>
                      <a:pt x="123" y="92"/>
                      <a:pt x="96" y="49"/>
                      <a:pt x="58" y="12"/>
                    </a:cubicBezTo>
                    <a:cubicBezTo>
                      <a:pt x="54" y="8"/>
                      <a:pt x="50" y="4"/>
                      <a:pt x="46" y="0"/>
                    </a:cubicBezTo>
                    <a:cubicBezTo>
                      <a:pt x="39" y="50"/>
                      <a:pt x="23" y="96"/>
                      <a:pt x="0" y="138"/>
                    </a:cubicBezTo>
                    <a:cubicBezTo>
                      <a:pt x="23" y="180"/>
                      <a:pt x="39" y="226"/>
                      <a:pt x="46" y="276"/>
                    </a:cubicBezTo>
                    <a:cubicBezTo>
                      <a:pt x="50" y="272"/>
                      <a:pt x="54" y="268"/>
                      <a:pt x="58" y="264"/>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75" name="Freeform 55">
                <a:extLst>
                  <a:ext uri="{FF2B5EF4-FFF2-40B4-BE49-F238E27FC236}">
                    <a16:creationId xmlns:a16="http://schemas.microsoft.com/office/drawing/2014/main" id="{94C7A52A-1F48-470F-95F9-5B23B6A1CAB7}"/>
                  </a:ext>
                </a:extLst>
              </p:cNvPr>
              <p:cNvSpPr>
                <a:spLocks/>
              </p:cNvSpPr>
              <p:nvPr/>
            </p:nvSpPr>
            <p:spPr bwMode="auto">
              <a:xfrm>
                <a:off x="3177" y="1918"/>
                <a:ext cx="347" cy="351"/>
              </a:xfrm>
              <a:custGeom>
                <a:avLst/>
                <a:gdLst>
                  <a:gd name="T0" fmla="*/ 165 w 197"/>
                  <a:gd name="T1" fmla="*/ 165 h 197"/>
                  <a:gd name="T2" fmla="*/ 197 w 197"/>
                  <a:gd name="T3" fmla="*/ 18 h 197"/>
                  <a:gd name="T4" fmla="*/ 196 w 197"/>
                  <a:gd name="T5" fmla="*/ 0 h 197"/>
                  <a:gd name="T6" fmla="*/ 66 w 197"/>
                  <a:gd name="T7" fmla="*/ 66 h 197"/>
                  <a:gd name="T8" fmla="*/ 0 w 197"/>
                  <a:gd name="T9" fmla="*/ 196 h 197"/>
                  <a:gd name="T10" fmla="*/ 18 w 197"/>
                  <a:gd name="T11" fmla="*/ 197 h 197"/>
                  <a:gd name="T12" fmla="*/ 165 w 197"/>
                  <a:gd name="T13" fmla="*/ 165 h 197"/>
                </a:gdLst>
                <a:ahLst/>
                <a:cxnLst>
                  <a:cxn ang="0">
                    <a:pos x="T0" y="T1"/>
                  </a:cxn>
                  <a:cxn ang="0">
                    <a:pos x="T2" y="T3"/>
                  </a:cxn>
                  <a:cxn ang="0">
                    <a:pos x="T4" y="T5"/>
                  </a:cxn>
                  <a:cxn ang="0">
                    <a:pos x="T6" y="T7"/>
                  </a:cxn>
                  <a:cxn ang="0">
                    <a:pos x="T8" y="T9"/>
                  </a:cxn>
                  <a:cxn ang="0">
                    <a:pos x="T10" y="T11"/>
                  </a:cxn>
                  <a:cxn ang="0">
                    <a:pos x="T12" y="T13"/>
                  </a:cxn>
                </a:cxnLst>
                <a:rect l="0" t="0" r="r" b="b"/>
                <a:pathLst>
                  <a:path w="197" h="197">
                    <a:moveTo>
                      <a:pt x="165" y="165"/>
                    </a:moveTo>
                    <a:cubicBezTo>
                      <a:pt x="185" y="120"/>
                      <a:pt x="197" y="71"/>
                      <a:pt x="197" y="18"/>
                    </a:cubicBezTo>
                    <a:cubicBezTo>
                      <a:pt x="197" y="12"/>
                      <a:pt x="197" y="6"/>
                      <a:pt x="196" y="0"/>
                    </a:cubicBezTo>
                    <a:cubicBezTo>
                      <a:pt x="157" y="31"/>
                      <a:pt x="112" y="53"/>
                      <a:pt x="66" y="66"/>
                    </a:cubicBezTo>
                    <a:cubicBezTo>
                      <a:pt x="53" y="112"/>
                      <a:pt x="31" y="157"/>
                      <a:pt x="0" y="196"/>
                    </a:cubicBezTo>
                    <a:cubicBezTo>
                      <a:pt x="6" y="197"/>
                      <a:pt x="12" y="197"/>
                      <a:pt x="18" y="197"/>
                    </a:cubicBezTo>
                    <a:cubicBezTo>
                      <a:pt x="71" y="197"/>
                      <a:pt x="120" y="185"/>
                      <a:pt x="165" y="165"/>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76" name="Freeform 56">
                <a:extLst>
                  <a:ext uri="{FF2B5EF4-FFF2-40B4-BE49-F238E27FC236}">
                    <a16:creationId xmlns:a16="http://schemas.microsoft.com/office/drawing/2014/main" id="{B4A82C67-C34D-4129-BC80-71F935C9B7C8}"/>
                  </a:ext>
                </a:extLst>
              </p:cNvPr>
              <p:cNvSpPr>
                <a:spLocks/>
              </p:cNvSpPr>
              <p:nvPr/>
            </p:nvSpPr>
            <p:spPr bwMode="auto">
              <a:xfrm>
                <a:off x="2638" y="786"/>
                <a:ext cx="485" cy="251"/>
              </a:xfrm>
              <a:custGeom>
                <a:avLst/>
                <a:gdLst>
                  <a:gd name="T0" fmla="*/ 139 w 276"/>
                  <a:gd name="T1" fmla="*/ 0 h 141"/>
                  <a:gd name="T2" fmla="*/ 12 w 276"/>
                  <a:gd name="T3" fmla="*/ 83 h 141"/>
                  <a:gd name="T4" fmla="*/ 0 w 276"/>
                  <a:gd name="T5" fmla="*/ 95 h 141"/>
                  <a:gd name="T6" fmla="*/ 138 w 276"/>
                  <a:gd name="T7" fmla="*/ 141 h 141"/>
                  <a:gd name="T8" fmla="*/ 276 w 276"/>
                  <a:gd name="T9" fmla="*/ 95 h 141"/>
                  <a:gd name="T10" fmla="*/ 264 w 276"/>
                  <a:gd name="T11" fmla="*/ 83 h 141"/>
                  <a:gd name="T12" fmla="*/ 139 w 276"/>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276" h="141">
                    <a:moveTo>
                      <a:pt x="139" y="0"/>
                    </a:moveTo>
                    <a:cubicBezTo>
                      <a:pt x="92" y="18"/>
                      <a:pt x="49" y="45"/>
                      <a:pt x="12" y="83"/>
                    </a:cubicBezTo>
                    <a:cubicBezTo>
                      <a:pt x="8" y="87"/>
                      <a:pt x="4" y="91"/>
                      <a:pt x="0" y="95"/>
                    </a:cubicBezTo>
                    <a:cubicBezTo>
                      <a:pt x="50" y="102"/>
                      <a:pt x="96" y="118"/>
                      <a:pt x="138" y="141"/>
                    </a:cubicBezTo>
                    <a:cubicBezTo>
                      <a:pt x="180" y="118"/>
                      <a:pt x="226" y="102"/>
                      <a:pt x="276" y="95"/>
                    </a:cubicBezTo>
                    <a:cubicBezTo>
                      <a:pt x="272" y="91"/>
                      <a:pt x="268" y="87"/>
                      <a:pt x="264" y="83"/>
                    </a:cubicBezTo>
                    <a:cubicBezTo>
                      <a:pt x="228" y="46"/>
                      <a:pt x="185" y="18"/>
                      <a:pt x="139"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77" name="Freeform 57">
                <a:extLst>
                  <a:ext uri="{FF2B5EF4-FFF2-40B4-BE49-F238E27FC236}">
                    <a16:creationId xmlns:a16="http://schemas.microsoft.com/office/drawing/2014/main" id="{1DE2C82F-8BEB-4AF1-89D4-4EC83A3C6A20}"/>
                  </a:ext>
                </a:extLst>
              </p:cNvPr>
              <p:cNvSpPr>
                <a:spLocks/>
              </p:cNvSpPr>
              <p:nvPr/>
            </p:nvSpPr>
            <p:spPr bwMode="auto">
              <a:xfrm>
                <a:off x="2638" y="2206"/>
                <a:ext cx="485" cy="251"/>
              </a:xfrm>
              <a:custGeom>
                <a:avLst/>
                <a:gdLst>
                  <a:gd name="T0" fmla="*/ 139 w 276"/>
                  <a:gd name="T1" fmla="*/ 141 h 141"/>
                  <a:gd name="T2" fmla="*/ 264 w 276"/>
                  <a:gd name="T3" fmla="*/ 58 h 141"/>
                  <a:gd name="T4" fmla="*/ 276 w 276"/>
                  <a:gd name="T5" fmla="*/ 46 h 141"/>
                  <a:gd name="T6" fmla="*/ 138 w 276"/>
                  <a:gd name="T7" fmla="*/ 0 h 141"/>
                  <a:gd name="T8" fmla="*/ 0 w 276"/>
                  <a:gd name="T9" fmla="*/ 46 h 141"/>
                  <a:gd name="T10" fmla="*/ 12 w 276"/>
                  <a:gd name="T11" fmla="*/ 58 h 141"/>
                  <a:gd name="T12" fmla="*/ 139 w 276"/>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276" h="141">
                    <a:moveTo>
                      <a:pt x="139" y="141"/>
                    </a:moveTo>
                    <a:cubicBezTo>
                      <a:pt x="185" y="123"/>
                      <a:pt x="228" y="95"/>
                      <a:pt x="264" y="58"/>
                    </a:cubicBezTo>
                    <a:cubicBezTo>
                      <a:pt x="268" y="54"/>
                      <a:pt x="272" y="50"/>
                      <a:pt x="276" y="46"/>
                    </a:cubicBezTo>
                    <a:cubicBezTo>
                      <a:pt x="226" y="39"/>
                      <a:pt x="180" y="23"/>
                      <a:pt x="138" y="0"/>
                    </a:cubicBezTo>
                    <a:cubicBezTo>
                      <a:pt x="96" y="23"/>
                      <a:pt x="50" y="39"/>
                      <a:pt x="0" y="46"/>
                    </a:cubicBezTo>
                    <a:cubicBezTo>
                      <a:pt x="4" y="50"/>
                      <a:pt x="8" y="54"/>
                      <a:pt x="12" y="58"/>
                    </a:cubicBezTo>
                    <a:cubicBezTo>
                      <a:pt x="49" y="96"/>
                      <a:pt x="92" y="123"/>
                      <a:pt x="139" y="141"/>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78" name="Freeform 58">
                <a:extLst>
                  <a:ext uri="{FF2B5EF4-FFF2-40B4-BE49-F238E27FC236}">
                    <a16:creationId xmlns:a16="http://schemas.microsoft.com/office/drawing/2014/main" id="{96BA3E01-BBB4-4BDC-BD17-EA18B6748727}"/>
                  </a:ext>
                </a:extLst>
              </p:cNvPr>
              <p:cNvSpPr>
                <a:spLocks/>
              </p:cNvSpPr>
              <p:nvPr/>
            </p:nvSpPr>
            <p:spPr bwMode="auto">
              <a:xfrm>
                <a:off x="2236" y="974"/>
                <a:ext cx="347" cy="351"/>
              </a:xfrm>
              <a:custGeom>
                <a:avLst/>
                <a:gdLst>
                  <a:gd name="T0" fmla="*/ 32 w 197"/>
                  <a:gd name="T1" fmla="*/ 32 h 197"/>
                  <a:gd name="T2" fmla="*/ 0 w 197"/>
                  <a:gd name="T3" fmla="*/ 179 h 197"/>
                  <a:gd name="T4" fmla="*/ 1 w 197"/>
                  <a:gd name="T5" fmla="*/ 197 h 197"/>
                  <a:gd name="T6" fmla="*/ 131 w 197"/>
                  <a:gd name="T7" fmla="*/ 131 h 197"/>
                  <a:gd name="T8" fmla="*/ 197 w 197"/>
                  <a:gd name="T9" fmla="*/ 1 h 197"/>
                  <a:gd name="T10" fmla="*/ 179 w 197"/>
                  <a:gd name="T11" fmla="*/ 0 h 197"/>
                  <a:gd name="T12" fmla="*/ 32 w 197"/>
                  <a:gd name="T13" fmla="*/ 32 h 197"/>
                </a:gdLst>
                <a:ahLst/>
                <a:cxnLst>
                  <a:cxn ang="0">
                    <a:pos x="T0" y="T1"/>
                  </a:cxn>
                  <a:cxn ang="0">
                    <a:pos x="T2" y="T3"/>
                  </a:cxn>
                  <a:cxn ang="0">
                    <a:pos x="T4" y="T5"/>
                  </a:cxn>
                  <a:cxn ang="0">
                    <a:pos x="T6" y="T7"/>
                  </a:cxn>
                  <a:cxn ang="0">
                    <a:pos x="T8" y="T9"/>
                  </a:cxn>
                  <a:cxn ang="0">
                    <a:pos x="T10" y="T11"/>
                  </a:cxn>
                  <a:cxn ang="0">
                    <a:pos x="T12" y="T13"/>
                  </a:cxn>
                </a:cxnLst>
                <a:rect l="0" t="0" r="r" b="b"/>
                <a:pathLst>
                  <a:path w="197" h="197">
                    <a:moveTo>
                      <a:pt x="32" y="32"/>
                    </a:moveTo>
                    <a:cubicBezTo>
                      <a:pt x="12" y="77"/>
                      <a:pt x="0" y="126"/>
                      <a:pt x="0" y="179"/>
                    </a:cubicBezTo>
                    <a:cubicBezTo>
                      <a:pt x="0" y="185"/>
                      <a:pt x="0" y="191"/>
                      <a:pt x="1" y="197"/>
                    </a:cubicBezTo>
                    <a:cubicBezTo>
                      <a:pt x="40" y="166"/>
                      <a:pt x="84" y="144"/>
                      <a:pt x="131" y="131"/>
                    </a:cubicBezTo>
                    <a:cubicBezTo>
                      <a:pt x="144" y="85"/>
                      <a:pt x="166" y="40"/>
                      <a:pt x="197" y="1"/>
                    </a:cubicBezTo>
                    <a:cubicBezTo>
                      <a:pt x="191" y="0"/>
                      <a:pt x="185" y="0"/>
                      <a:pt x="179" y="0"/>
                    </a:cubicBezTo>
                    <a:cubicBezTo>
                      <a:pt x="126" y="0"/>
                      <a:pt x="77" y="12"/>
                      <a:pt x="32" y="32"/>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79" name="Freeform 59">
                <a:extLst>
                  <a:ext uri="{FF2B5EF4-FFF2-40B4-BE49-F238E27FC236}">
                    <a16:creationId xmlns:a16="http://schemas.microsoft.com/office/drawing/2014/main" id="{AE9BD32E-A1F3-4DE4-92AD-4BF831562758}"/>
                  </a:ext>
                </a:extLst>
              </p:cNvPr>
              <p:cNvSpPr>
                <a:spLocks/>
              </p:cNvSpPr>
              <p:nvPr/>
            </p:nvSpPr>
            <p:spPr bwMode="auto">
              <a:xfrm>
                <a:off x="2496" y="2043"/>
                <a:ext cx="359" cy="221"/>
              </a:xfrm>
              <a:custGeom>
                <a:avLst/>
                <a:gdLst>
                  <a:gd name="T0" fmla="*/ 202 w 202"/>
                  <a:gd name="T1" fmla="*/ 84 h 125"/>
                  <a:gd name="T2" fmla="*/ 115 w 202"/>
                  <a:gd name="T3" fmla="*/ 9 h 125"/>
                  <a:gd name="T4" fmla="*/ 85 w 202"/>
                  <a:gd name="T5" fmla="*/ 10 h 125"/>
                  <a:gd name="T6" fmla="*/ 0 w 202"/>
                  <a:gd name="T7" fmla="*/ 0 h 125"/>
                  <a:gd name="T8" fmla="*/ 67 w 202"/>
                  <a:gd name="T9" fmla="*/ 125 h 125"/>
                  <a:gd name="T10" fmla="*/ 202 w 202"/>
                  <a:gd name="T11" fmla="*/ 84 h 125"/>
                </a:gdLst>
                <a:ahLst/>
                <a:cxnLst>
                  <a:cxn ang="0">
                    <a:pos x="T0" y="T1"/>
                  </a:cxn>
                  <a:cxn ang="0">
                    <a:pos x="T2" y="T3"/>
                  </a:cxn>
                  <a:cxn ang="0">
                    <a:pos x="T4" y="T5"/>
                  </a:cxn>
                  <a:cxn ang="0">
                    <a:pos x="T6" y="T7"/>
                  </a:cxn>
                  <a:cxn ang="0">
                    <a:pos x="T8" y="T9"/>
                  </a:cxn>
                  <a:cxn ang="0">
                    <a:pos x="T10" y="T11"/>
                  </a:cxn>
                </a:cxnLst>
                <a:rect l="0" t="0" r="r" b="b"/>
                <a:pathLst>
                  <a:path w="202" h="125">
                    <a:moveTo>
                      <a:pt x="202" y="84"/>
                    </a:moveTo>
                    <a:cubicBezTo>
                      <a:pt x="169" y="63"/>
                      <a:pt x="140" y="38"/>
                      <a:pt x="115" y="9"/>
                    </a:cubicBezTo>
                    <a:cubicBezTo>
                      <a:pt x="105" y="10"/>
                      <a:pt x="95" y="10"/>
                      <a:pt x="85" y="10"/>
                    </a:cubicBezTo>
                    <a:cubicBezTo>
                      <a:pt x="56" y="10"/>
                      <a:pt x="28" y="7"/>
                      <a:pt x="0" y="0"/>
                    </a:cubicBezTo>
                    <a:cubicBezTo>
                      <a:pt x="14" y="45"/>
                      <a:pt x="36" y="87"/>
                      <a:pt x="67" y="125"/>
                    </a:cubicBezTo>
                    <a:cubicBezTo>
                      <a:pt x="115" y="120"/>
                      <a:pt x="161" y="106"/>
                      <a:pt x="202" y="84"/>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80" name="Freeform 60">
                <a:extLst>
                  <a:ext uri="{FF2B5EF4-FFF2-40B4-BE49-F238E27FC236}">
                    <a16:creationId xmlns:a16="http://schemas.microsoft.com/office/drawing/2014/main" id="{A8AAD147-E3A1-4D95-86B8-5056F5D62779}"/>
                  </a:ext>
                </a:extLst>
              </p:cNvPr>
              <p:cNvSpPr>
                <a:spLocks/>
              </p:cNvSpPr>
              <p:nvPr/>
            </p:nvSpPr>
            <p:spPr bwMode="auto">
              <a:xfrm>
                <a:off x="2918" y="2248"/>
                <a:ext cx="535" cy="259"/>
              </a:xfrm>
              <a:custGeom>
                <a:avLst/>
                <a:gdLst>
                  <a:gd name="T0" fmla="*/ 181 w 302"/>
                  <a:gd name="T1" fmla="*/ 135 h 147"/>
                  <a:gd name="T2" fmla="*/ 302 w 302"/>
                  <a:gd name="T3" fmla="*/ 0 h 147"/>
                  <a:gd name="T4" fmla="*/ 164 w 302"/>
                  <a:gd name="T5" fmla="*/ 26 h 147"/>
                  <a:gd name="T6" fmla="*/ 135 w 302"/>
                  <a:gd name="T7" fmla="*/ 24 h 147"/>
                  <a:gd name="T8" fmla="*/ 115 w 302"/>
                  <a:gd name="T9" fmla="*/ 46 h 147"/>
                  <a:gd name="T10" fmla="*/ 0 w 302"/>
                  <a:gd name="T11" fmla="*/ 125 h 147"/>
                  <a:gd name="T12" fmla="*/ 181 w 302"/>
                  <a:gd name="T13" fmla="*/ 135 h 147"/>
                </a:gdLst>
                <a:ahLst/>
                <a:cxnLst>
                  <a:cxn ang="0">
                    <a:pos x="T0" y="T1"/>
                  </a:cxn>
                  <a:cxn ang="0">
                    <a:pos x="T2" y="T3"/>
                  </a:cxn>
                  <a:cxn ang="0">
                    <a:pos x="T4" y="T5"/>
                  </a:cxn>
                  <a:cxn ang="0">
                    <a:pos x="T6" y="T7"/>
                  </a:cxn>
                  <a:cxn ang="0">
                    <a:pos x="T8" y="T9"/>
                  </a:cxn>
                  <a:cxn ang="0">
                    <a:pos x="T10" y="T11"/>
                  </a:cxn>
                  <a:cxn ang="0">
                    <a:pos x="T12" y="T13"/>
                  </a:cxn>
                </a:cxnLst>
                <a:rect l="0" t="0" r="r" b="b"/>
                <a:pathLst>
                  <a:path w="302" h="147">
                    <a:moveTo>
                      <a:pt x="181" y="135"/>
                    </a:moveTo>
                    <a:cubicBezTo>
                      <a:pt x="232" y="101"/>
                      <a:pt x="273" y="54"/>
                      <a:pt x="302" y="0"/>
                    </a:cubicBezTo>
                    <a:cubicBezTo>
                      <a:pt x="259" y="16"/>
                      <a:pt x="213" y="26"/>
                      <a:pt x="164" y="26"/>
                    </a:cubicBezTo>
                    <a:cubicBezTo>
                      <a:pt x="154" y="26"/>
                      <a:pt x="144" y="25"/>
                      <a:pt x="135" y="24"/>
                    </a:cubicBezTo>
                    <a:cubicBezTo>
                      <a:pt x="128" y="32"/>
                      <a:pt x="122" y="39"/>
                      <a:pt x="115" y="46"/>
                    </a:cubicBezTo>
                    <a:cubicBezTo>
                      <a:pt x="81" y="80"/>
                      <a:pt x="42" y="106"/>
                      <a:pt x="0" y="125"/>
                    </a:cubicBezTo>
                    <a:cubicBezTo>
                      <a:pt x="58" y="143"/>
                      <a:pt x="121" y="147"/>
                      <a:pt x="181" y="135"/>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81" name="Freeform 61">
                <a:extLst>
                  <a:ext uri="{FF2B5EF4-FFF2-40B4-BE49-F238E27FC236}">
                    <a16:creationId xmlns:a16="http://schemas.microsoft.com/office/drawing/2014/main" id="{DEA14A9F-9696-4C7A-BD42-8B78D034D105}"/>
                  </a:ext>
                </a:extLst>
              </p:cNvPr>
              <p:cNvSpPr>
                <a:spLocks/>
              </p:cNvSpPr>
              <p:nvPr/>
            </p:nvSpPr>
            <p:spPr bwMode="auto">
              <a:xfrm>
                <a:off x="2048" y="1375"/>
                <a:ext cx="247" cy="493"/>
              </a:xfrm>
              <a:custGeom>
                <a:avLst/>
                <a:gdLst>
                  <a:gd name="T0" fmla="*/ 82 w 140"/>
                  <a:gd name="T1" fmla="*/ 13 h 278"/>
                  <a:gd name="T2" fmla="*/ 0 w 140"/>
                  <a:gd name="T3" fmla="*/ 139 h 278"/>
                  <a:gd name="T4" fmla="*/ 82 w 140"/>
                  <a:gd name="T5" fmla="*/ 265 h 278"/>
                  <a:gd name="T6" fmla="*/ 94 w 140"/>
                  <a:gd name="T7" fmla="*/ 278 h 278"/>
                  <a:gd name="T8" fmla="*/ 140 w 140"/>
                  <a:gd name="T9" fmla="*/ 139 h 278"/>
                  <a:gd name="T10" fmla="*/ 94 w 140"/>
                  <a:gd name="T11" fmla="*/ 0 h 278"/>
                  <a:gd name="T12" fmla="*/ 82 w 140"/>
                  <a:gd name="T13" fmla="*/ 13 h 278"/>
                </a:gdLst>
                <a:ahLst/>
                <a:cxnLst>
                  <a:cxn ang="0">
                    <a:pos x="T0" y="T1"/>
                  </a:cxn>
                  <a:cxn ang="0">
                    <a:pos x="T2" y="T3"/>
                  </a:cxn>
                  <a:cxn ang="0">
                    <a:pos x="T4" y="T5"/>
                  </a:cxn>
                  <a:cxn ang="0">
                    <a:pos x="T6" y="T7"/>
                  </a:cxn>
                  <a:cxn ang="0">
                    <a:pos x="T8" y="T9"/>
                  </a:cxn>
                  <a:cxn ang="0">
                    <a:pos x="T10" y="T11"/>
                  </a:cxn>
                  <a:cxn ang="0">
                    <a:pos x="T12" y="T13"/>
                  </a:cxn>
                </a:cxnLst>
                <a:rect l="0" t="0" r="r" b="b"/>
                <a:pathLst>
                  <a:path w="140" h="278">
                    <a:moveTo>
                      <a:pt x="82" y="13"/>
                    </a:moveTo>
                    <a:cubicBezTo>
                      <a:pt x="44" y="50"/>
                      <a:pt x="17" y="93"/>
                      <a:pt x="0" y="139"/>
                    </a:cubicBezTo>
                    <a:cubicBezTo>
                      <a:pt x="17" y="185"/>
                      <a:pt x="44" y="228"/>
                      <a:pt x="82" y="265"/>
                    </a:cubicBezTo>
                    <a:cubicBezTo>
                      <a:pt x="86" y="269"/>
                      <a:pt x="90" y="274"/>
                      <a:pt x="94" y="278"/>
                    </a:cubicBezTo>
                    <a:cubicBezTo>
                      <a:pt x="101" y="228"/>
                      <a:pt x="117" y="181"/>
                      <a:pt x="140" y="139"/>
                    </a:cubicBezTo>
                    <a:cubicBezTo>
                      <a:pt x="117" y="97"/>
                      <a:pt x="101" y="50"/>
                      <a:pt x="94" y="0"/>
                    </a:cubicBezTo>
                    <a:cubicBezTo>
                      <a:pt x="90" y="4"/>
                      <a:pt x="86" y="9"/>
                      <a:pt x="82" y="13"/>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82" name="Freeform 62">
                <a:extLst>
                  <a:ext uri="{FF2B5EF4-FFF2-40B4-BE49-F238E27FC236}">
                    <a16:creationId xmlns:a16="http://schemas.microsoft.com/office/drawing/2014/main" id="{CE0D5A02-A4D1-44A0-8FFB-62D48AC39576}"/>
                  </a:ext>
                </a:extLst>
              </p:cNvPr>
              <p:cNvSpPr>
                <a:spLocks/>
              </p:cNvSpPr>
              <p:nvPr/>
            </p:nvSpPr>
            <p:spPr bwMode="auto">
              <a:xfrm>
                <a:off x="2236" y="1918"/>
                <a:ext cx="347" cy="351"/>
              </a:xfrm>
              <a:custGeom>
                <a:avLst/>
                <a:gdLst>
                  <a:gd name="T0" fmla="*/ 179 w 197"/>
                  <a:gd name="T1" fmla="*/ 197 h 197"/>
                  <a:gd name="T2" fmla="*/ 197 w 197"/>
                  <a:gd name="T3" fmla="*/ 196 h 197"/>
                  <a:gd name="T4" fmla="*/ 131 w 197"/>
                  <a:gd name="T5" fmla="*/ 66 h 197"/>
                  <a:gd name="T6" fmla="*/ 1 w 197"/>
                  <a:gd name="T7" fmla="*/ 0 h 197"/>
                  <a:gd name="T8" fmla="*/ 0 w 197"/>
                  <a:gd name="T9" fmla="*/ 18 h 197"/>
                  <a:gd name="T10" fmla="*/ 32 w 197"/>
                  <a:gd name="T11" fmla="*/ 165 h 197"/>
                  <a:gd name="T12" fmla="*/ 179 w 197"/>
                  <a:gd name="T13" fmla="*/ 197 h 197"/>
                </a:gdLst>
                <a:ahLst/>
                <a:cxnLst>
                  <a:cxn ang="0">
                    <a:pos x="T0" y="T1"/>
                  </a:cxn>
                  <a:cxn ang="0">
                    <a:pos x="T2" y="T3"/>
                  </a:cxn>
                  <a:cxn ang="0">
                    <a:pos x="T4" y="T5"/>
                  </a:cxn>
                  <a:cxn ang="0">
                    <a:pos x="T6" y="T7"/>
                  </a:cxn>
                  <a:cxn ang="0">
                    <a:pos x="T8" y="T9"/>
                  </a:cxn>
                  <a:cxn ang="0">
                    <a:pos x="T10" y="T11"/>
                  </a:cxn>
                  <a:cxn ang="0">
                    <a:pos x="T12" y="T13"/>
                  </a:cxn>
                </a:cxnLst>
                <a:rect l="0" t="0" r="r" b="b"/>
                <a:pathLst>
                  <a:path w="197" h="197">
                    <a:moveTo>
                      <a:pt x="179" y="197"/>
                    </a:moveTo>
                    <a:cubicBezTo>
                      <a:pt x="185" y="197"/>
                      <a:pt x="191" y="197"/>
                      <a:pt x="197" y="196"/>
                    </a:cubicBezTo>
                    <a:cubicBezTo>
                      <a:pt x="166" y="157"/>
                      <a:pt x="144" y="112"/>
                      <a:pt x="131" y="66"/>
                    </a:cubicBezTo>
                    <a:cubicBezTo>
                      <a:pt x="84" y="53"/>
                      <a:pt x="40" y="31"/>
                      <a:pt x="1" y="0"/>
                    </a:cubicBezTo>
                    <a:cubicBezTo>
                      <a:pt x="0" y="6"/>
                      <a:pt x="0" y="12"/>
                      <a:pt x="0" y="18"/>
                    </a:cubicBezTo>
                    <a:cubicBezTo>
                      <a:pt x="0" y="71"/>
                      <a:pt x="12" y="120"/>
                      <a:pt x="32" y="165"/>
                    </a:cubicBezTo>
                    <a:cubicBezTo>
                      <a:pt x="77" y="185"/>
                      <a:pt x="126" y="197"/>
                      <a:pt x="179" y="197"/>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grpSp>
      </p:grpSp>
      <p:grpSp>
        <p:nvGrpSpPr>
          <p:cNvPr id="75779" name="Group 11">
            <a:extLst>
              <a:ext uri="{FF2B5EF4-FFF2-40B4-BE49-F238E27FC236}">
                <a16:creationId xmlns:a16="http://schemas.microsoft.com/office/drawing/2014/main" id="{BA29FDF1-805F-4C96-8E46-13C47A8CD2F6}"/>
              </a:ext>
            </a:extLst>
          </p:cNvPr>
          <p:cNvGrpSpPr>
            <a:grpSpLocks/>
          </p:cNvGrpSpPr>
          <p:nvPr/>
        </p:nvGrpSpPr>
        <p:grpSpPr bwMode="auto">
          <a:xfrm>
            <a:off x="5991225" y="1435100"/>
            <a:ext cx="3000375" cy="2386945"/>
            <a:chOff x="5990934" y="1435850"/>
            <a:chExt cx="3001262" cy="2385948"/>
          </a:xfrm>
        </p:grpSpPr>
        <p:sp>
          <p:nvSpPr>
            <p:cNvPr id="8" name="TextBox 7">
              <a:extLst>
                <a:ext uri="{FF2B5EF4-FFF2-40B4-BE49-F238E27FC236}">
                  <a16:creationId xmlns:a16="http://schemas.microsoft.com/office/drawing/2014/main" id="{024FB9C1-9B19-4F72-82A2-2256051050B9}"/>
                </a:ext>
              </a:extLst>
            </p:cNvPr>
            <p:cNvSpPr txBox="1"/>
            <p:nvPr/>
          </p:nvSpPr>
          <p:spPr>
            <a:xfrm>
              <a:off x="6281533" y="2527594"/>
              <a:ext cx="2448649" cy="58453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CEB"/>
                  </a:solidFill>
                  <a:effectLst/>
                  <a:uLnTx/>
                  <a:uFillTx/>
                  <a:latin typeface="Arial"/>
                  <a:ea typeface="Apple LiGothic Medium"/>
                  <a:cs typeface="+mn-cs"/>
                </a:rPr>
                <a:t>Most Comprehensive Analysis</a:t>
              </a:r>
            </a:p>
          </p:txBody>
        </p:sp>
        <p:sp>
          <p:nvSpPr>
            <p:cNvPr id="11" name="TextBox 10">
              <a:extLst>
                <a:ext uri="{FF2B5EF4-FFF2-40B4-BE49-F238E27FC236}">
                  <a16:creationId xmlns:a16="http://schemas.microsoft.com/office/drawing/2014/main" id="{CB095854-A2D0-4421-AF8C-F0D3FB4230A5}"/>
                </a:ext>
              </a:extLst>
            </p:cNvPr>
            <p:cNvSpPr txBox="1"/>
            <p:nvPr/>
          </p:nvSpPr>
          <p:spPr>
            <a:xfrm>
              <a:off x="5990934" y="3298797"/>
              <a:ext cx="3001262" cy="52300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9393B"/>
                  </a:solidFill>
                  <a:effectLst/>
                  <a:uLnTx/>
                  <a:uFillTx/>
                  <a:latin typeface="Arial"/>
                  <a:ea typeface="Apple LiGothic Medium"/>
                  <a:cs typeface="+mn-cs"/>
                </a:rPr>
                <a:t>Capture and analyze               switch </a:t>
              </a:r>
              <a:r>
                <a:rPr kumimoji="0" lang="en-US" sz="1400" b="0" i="0" u="none" strike="noStrike" kern="1200" cap="none" spc="0" normalizeH="0" baseline="0" noProof="0" dirty="0" err="1">
                  <a:ln>
                    <a:noFill/>
                  </a:ln>
                  <a:solidFill>
                    <a:srgbClr val="39393B"/>
                  </a:solidFill>
                  <a:effectLst/>
                  <a:uLnTx/>
                  <a:uFillTx/>
                  <a:latin typeface="Arial"/>
                  <a:ea typeface="Apple LiGothic Medium"/>
                  <a:cs typeface="+mn-cs"/>
                </a:rPr>
                <a:t>configs</a:t>
              </a:r>
              <a:r>
                <a:rPr kumimoji="0" lang="en-US" sz="1400" b="0" i="0" u="none" strike="noStrike" kern="1200" cap="none" spc="0" normalizeH="0" baseline="0" noProof="0" dirty="0">
                  <a:ln>
                    <a:noFill/>
                  </a:ln>
                  <a:solidFill>
                    <a:srgbClr val="39393B"/>
                  </a:solidFill>
                  <a:effectLst/>
                  <a:uLnTx/>
                  <a:uFillTx/>
                  <a:latin typeface="Arial"/>
                  <a:ea typeface="Apple LiGothic Medium"/>
                </a:rPr>
                <a:t> </a:t>
              </a:r>
              <a:r>
                <a:rPr kumimoji="0" lang="en-US" sz="1400" b="0" i="0" u="none" strike="noStrike" kern="1200" cap="none" spc="0" normalizeH="0" baseline="0" noProof="0" dirty="0">
                  <a:ln>
                    <a:noFill/>
                  </a:ln>
                  <a:solidFill>
                    <a:srgbClr val="39393B"/>
                  </a:solidFill>
                  <a:effectLst/>
                  <a:uLnTx/>
                  <a:uFillTx/>
                  <a:latin typeface="Arial"/>
                  <a:ea typeface="Apple LiGothic Medium"/>
                  <a:cs typeface="+mn-cs"/>
                </a:rPr>
                <a:t>+ </a:t>
              </a:r>
              <a:r>
                <a:rPr kumimoji="0" lang="en-US" sz="1400" b="1" i="0" u="none" strike="noStrike" kern="1200" cap="none" spc="0" normalizeH="0" baseline="0" noProof="0" dirty="0">
                  <a:ln>
                    <a:noFill/>
                  </a:ln>
                  <a:solidFill>
                    <a:srgbClr val="6EBE4A"/>
                  </a:solidFill>
                  <a:effectLst/>
                  <a:uLnTx/>
                  <a:uFillTx/>
                  <a:latin typeface="Arial"/>
                  <a:ea typeface="Apple LiGothic Medium"/>
                  <a:cs typeface="+mn-cs"/>
                </a:rPr>
                <a:t>hardware</a:t>
              </a:r>
              <a:endParaRPr kumimoji="0" lang="en-US" sz="1400" b="0" i="0" u="none" strike="noStrike" kern="1200" cap="none" spc="0" normalizeH="0" baseline="0" noProof="0" dirty="0">
                <a:ln>
                  <a:noFill/>
                </a:ln>
                <a:solidFill>
                  <a:srgbClr val="39393B"/>
                </a:solidFill>
                <a:effectLst/>
                <a:uLnTx/>
                <a:uFillTx/>
                <a:latin typeface="Arial"/>
                <a:ea typeface="Apple LiGothic Medium"/>
                <a:cs typeface="+mn-cs"/>
              </a:endParaRPr>
            </a:p>
          </p:txBody>
        </p:sp>
        <p:grpSp>
          <p:nvGrpSpPr>
            <p:cNvPr id="75792" name="Group 50">
              <a:extLst>
                <a:ext uri="{FF2B5EF4-FFF2-40B4-BE49-F238E27FC236}">
                  <a16:creationId xmlns:a16="http://schemas.microsoft.com/office/drawing/2014/main" id="{F2921E22-E459-4904-B153-996D8D9EEAE2}"/>
                </a:ext>
              </a:extLst>
            </p:cNvPr>
            <p:cNvGrpSpPr>
              <a:grpSpLocks noChangeAspect="1"/>
            </p:cNvGrpSpPr>
            <p:nvPr/>
          </p:nvGrpSpPr>
          <p:grpSpPr bwMode="auto">
            <a:xfrm>
              <a:off x="7022316" y="1435850"/>
              <a:ext cx="966809" cy="967568"/>
              <a:chOff x="1992" y="731"/>
              <a:chExt cx="2544" cy="2546"/>
            </a:xfrm>
          </p:grpSpPr>
          <p:sp>
            <p:nvSpPr>
              <p:cNvPr id="86" name="Oval 51">
                <a:extLst>
                  <a:ext uri="{FF2B5EF4-FFF2-40B4-BE49-F238E27FC236}">
                    <a16:creationId xmlns:a16="http://schemas.microsoft.com/office/drawing/2014/main" id="{1D778938-F1E0-4DFE-AC59-74051ACFDDEA}"/>
                  </a:ext>
                </a:extLst>
              </p:cNvPr>
              <p:cNvSpPr>
                <a:spLocks noChangeArrowheads="1"/>
              </p:cNvSpPr>
              <p:nvPr/>
            </p:nvSpPr>
            <p:spPr bwMode="auto">
              <a:xfrm>
                <a:off x="1990" y="731"/>
                <a:ext cx="2545" cy="2547"/>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88" name="Freeform 53">
                <a:extLst>
                  <a:ext uri="{FF2B5EF4-FFF2-40B4-BE49-F238E27FC236}">
                    <a16:creationId xmlns:a16="http://schemas.microsoft.com/office/drawing/2014/main" id="{99AACDFC-2762-476E-B922-F49B5CE3D6A4}"/>
                  </a:ext>
                </a:extLst>
              </p:cNvPr>
              <p:cNvSpPr>
                <a:spLocks noEditPoints="1"/>
              </p:cNvSpPr>
              <p:nvPr/>
            </p:nvSpPr>
            <p:spPr bwMode="auto">
              <a:xfrm>
                <a:off x="2291" y="1140"/>
                <a:ext cx="1834" cy="1837"/>
              </a:xfrm>
              <a:custGeom>
                <a:avLst/>
                <a:gdLst>
                  <a:gd name="T0" fmla="*/ 864 w 1037"/>
                  <a:gd name="T1" fmla="*/ 173 h 1037"/>
                  <a:gd name="T2" fmla="*/ 234 w 1037"/>
                  <a:gd name="T3" fmla="*/ 173 h 1037"/>
                  <a:gd name="T4" fmla="*/ 196 w 1037"/>
                  <a:gd name="T5" fmla="*/ 758 h 1037"/>
                  <a:gd name="T6" fmla="*/ 0 w 1037"/>
                  <a:gd name="T7" fmla="*/ 954 h 1037"/>
                  <a:gd name="T8" fmla="*/ 40 w 1037"/>
                  <a:gd name="T9" fmla="*/ 997 h 1037"/>
                  <a:gd name="T10" fmla="*/ 83 w 1037"/>
                  <a:gd name="T11" fmla="*/ 1037 h 1037"/>
                  <a:gd name="T12" fmla="*/ 279 w 1037"/>
                  <a:gd name="T13" fmla="*/ 841 h 1037"/>
                  <a:gd name="T14" fmla="*/ 864 w 1037"/>
                  <a:gd name="T15" fmla="*/ 803 h 1037"/>
                  <a:gd name="T16" fmla="*/ 864 w 1037"/>
                  <a:gd name="T17" fmla="*/ 173 h 1037"/>
                  <a:gd name="T18" fmla="*/ 780 w 1037"/>
                  <a:gd name="T19" fmla="*/ 719 h 1037"/>
                  <a:gd name="T20" fmla="*/ 318 w 1037"/>
                  <a:gd name="T21" fmla="*/ 719 h 1037"/>
                  <a:gd name="T22" fmla="*/ 318 w 1037"/>
                  <a:gd name="T23" fmla="*/ 719 h 1037"/>
                  <a:gd name="T24" fmla="*/ 318 w 1037"/>
                  <a:gd name="T25" fmla="*/ 719 h 1037"/>
                  <a:gd name="T26" fmla="*/ 318 w 1037"/>
                  <a:gd name="T27" fmla="*/ 257 h 1037"/>
                  <a:gd name="T28" fmla="*/ 780 w 1037"/>
                  <a:gd name="T29" fmla="*/ 257 h 1037"/>
                  <a:gd name="T30" fmla="*/ 780 w 1037"/>
                  <a:gd name="T31" fmla="*/ 719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7" h="1037">
                    <a:moveTo>
                      <a:pt x="864" y="173"/>
                    </a:moveTo>
                    <a:cubicBezTo>
                      <a:pt x="690" y="0"/>
                      <a:pt x="408" y="0"/>
                      <a:pt x="234" y="173"/>
                    </a:cubicBezTo>
                    <a:cubicBezTo>
                      <a:pt x="75" y="333"/>
                      <a:pt x="62" y="584"/>
                      <a:pt x="196" y="758"/>
                    </a:cubicBezTo>
                    <a:cubicBezTo>
                      <a:pt x="0" y="954"/>
                      <a:pt x="0" y="954"/>
                      <a:pt x="0" y="954"/>
                    </a:cubicBezTo>
                    <a:cubicBezTo>
                      <a:pt x="13" y="969"/>
                      <a:pt x="26" y="983"/>
                      <a:pt x="40" y="997"/>
                    </a:cubicBezTo>
                    <a:cubicBezTo>
                      <a:pt x="54" y="1011"/>
                      <a:pt x="68" y="1024"/>
                      <a:pt x="83" y="1037"/>
                    </a:cubicBezTo>
                    <a:cubicBezTo>
                      <a:pt x="279" y="841"/>
                      <a:pt x="279" y="841"/>
                      <a:pt x="279" y="841"/>
                    </a:cubicBezTo>
                    <a:cubicBezTo>
                      <a:pt x="453" y="975"/>
                      <a:pt x="704" y="962"/>
                      <a:pt x="864" y="803"/>
                    </a:cubicBezTo>
                    <a:cubicBezTo>
                      <a:pt x="1037" y="629"/>
                      <a:pt x="1037" y="347"/>
                      <a:pt x="864" y="173"/>
                    </a:cubicBezTo>
                    <a:close/>
                    <a:moveTo>
                      <a:pt x="780" y="719"/>
                    </a:moveTo>
                    <a:cubicBezTo>
                      <a:pt x="653" y="847"/>
                      <a:pt x="445" y="847"/>
                      <a:pt x="318" y="719"/>
                    </a:cubicBezTo>
                    <a:cubicBezTo>
                      <a:pt x="318" y="719"/>
                      <a:pt x="318" y="719"/>
                      <a:pt x="318" y="719"/>
                    </a:cubicBezTo>
                    <a:cubicBezTo>
                      <a:pt x="318" y="719"/>
                      <a:pt x="318" y="719"/>
                      <a:pt x="318" y="719"/>
                    </a:cubicBezTo>
                    <a:cubicBezTo>
                      <a:pt x="190" y="592"/>
                      <a:pt x="190" y="384"/>
                      <a:pt x="318" y="257"/>
                    </a:cubicBezTo>
                    <a:cubicBezTo>
                      <a:pt x="445" y="129"/>
                      <a:pt x="653" y="129"/>
                      <a:pt x="780" y="257"/>
                    </a:cubicBezTo>
                    <a:cubicBezTo>
                      <a:pt x="908" y="384"/>
                      <a:pt x="908" y="592"/>
                      <a:pt x="780" y="7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89" name="Freeform 54">
                <a:extLst>
                  <a:ext uri="{FF2B5EF4-FFF2-40B4-BE49-F238E27FC236}">
                    <a16:creationId xmlns:a16="http://schemas.microsoft.com/office/drawing/2014/main" id="{AEEF77E9-9920-4ACA-B41E-90E0E739966E}"/>
                  </a:ext>
                </a:extLst>
              </p:cNvPr>
              <p:cNvSpPr>
                <a:spLocks/>
              </p:cNvSpPr>
              <p:nvPr/>
            </p:nvSpPr>
            <p:spPr bwMode="auto">
              <a:xfrm>
                <a:off x="2638" y="2372"/>
                <a:ext cx="259" cy="259"/>
              </a:xfrm>
              <a:custGeom>
                <a:avLst/>
                <a:gdLst>
                  <a:gd name="T0" fmla="*/ 122 w 145"/>
                  <a:gd name="T1" fmla="*/ 23 h 145"/>
                  <a:gd name="T2" fmla="*/ 38 w 145"/>
                  <a:gd name="T3" fmla="*/ 23 h 145"/>
                  <a:gd name="T4" fmla="*/ 0 w 145"/>
                  <a:gd name="T5" fmla="*/ 62 h 145"/>
                  <a:gd name="T6" fmla="*/ 38 w 145"/>
                  <a:gd name="T7" fmla="*/ 107 h 145"/>
                  <a:gd name="T8" fmla="*/ 83 w 145"/>
                  <a:gd name="T9" fmla="*/ 145 h 145"/>
                  <a:gd name="T10" fmla="*/ 122 w 145"/>
                  <a:gd name="T11" fmla="*/ 107 h 145"/>
                  <a:gd name="T12" fmla="*/ 122 w 145"/>
                  <a:gd name="T13" fmla="*/ 23 h 145"/>
                </a:gdLst>
                <a:ahLst/>
                <a:cxnLst>
                  <a:cxn ang="0">
                    <a:pos x="T0" y="T1"/>
                  </a:cxn>
                  <a:cxn ang="0">
                    <a:pos x="T2" y="T3"/>
                  </a:cxn>
                  <a:cxn ang="0">
                    <a:pos x="T4" y="T5"/>
                  </a:cxn>
                  <a:cxn ang="0">
                    <a:pos x="T6" y="T7"/>
                  </a:cxn>
                  <a:cxn ang="0">
                    <a:pos x="T8" y="T9"/>
                  </a:cxn>
                  <a:cxn ang="0">
                    <a:pos x="T10" y="T11"/>
                  </a:cxn>
                  <a:cxn ang="0">
                    <a:pos x="T12" y="T13"/>
                  </a:cxn>
                </a:cxnLst>
                <a:rect l="0" t="0" r="r" b="b"/>
                <a:pathLst>
                  <a:path w="145" h="145">
                    <a:moveTo>
                      <a:pt x="122" y="23"/>
                    </a:moveTo>
                    <a:cubicBezTo>
                      <a:pt x="99" y="0"/>
                      <a:pt x="61" y="0"/>
                      <a:pt x="38" y="23"/>
                    </a:cubicBezTo>
                    <a:cubicBezTo>
                      <a:pt x="0" y="62"/>
                      <a:pt x="0" y="62"/>
                      <a:pt x="0" y="62"/>
                    </a:cubicBezTo>
                    <a:cubicBezTo>
                      <a:pt x="11" y="78"/>
                      <a:pt x="24" y="93"/>
                      <a:pt x="38" y="107"/>
                    </a:cubicBezTo>
                    <a:cubicBezTo>
                      <a:pt x="52" y="121"/>
                      <a:pt x="67" y="134"/>
                      <a:pt x="83" y="145"/>
                    </a:cubicBezTo>
                    <a:cubicBezTo>
                      <a:pt x="122" y="107"/>
                      <a:pt x="122" y="107"/>
                      <a:pt x="122" y="107"/>
                    </a:cubicBezTo>
                    <a:cubicBezTo>
                      <a:pt x="145" y="84"/>
                      <a:pt x="145" y="46"/>
                      <a:pt x="122" y="23"/>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90" name="Freeform 55">
                <a:extLst>
                  <a:ext uri="{FF2B5EF4-FFF2-40B4-BE49-F238E27FC236}">
                    <a16:creationId xmlns:a16="http://schemas.microsoft.com/office/drawing/2014/main" id="{31C0AFEF-F1F2-4F94-A407-5C4679A0E559}"/>
                  </a:ext>
                </a:extLst>
              </p:cNvPr>
              <p:cNvSpPr>
                <a:spLocks/>
              </p:cNvSpPr>
              <p:nvPr/>
            </p:nvSpPr>
            <p:spPr bwMode="auto">
              <a:xfrm>
                <a:off x="2905" y="2238"/>
                <a:ext cx="92" cy="67"/>
              </a:xfrm>
              <a:custGeom>
                <a:avLst/>
                <a:gdLst>
                  <a:gd name="T0" fmla="*/ 19 w 53"/>
                  <a:gd name="T1" fmla="*/ 0 h 40"/>
                  <a:gd name="T2" fmla="*/ 53 w 53"/>
                  <a:gd name="T3" fmla="*/ 0 h 40"/>
                  <a:gd name="T4" fmla="*/ 53 w 53"/>
                  <a:gd name="T5" fmla="*/ 40 h 40"/>
                  <a:gd name="T6" fmla="*/ 19 w 53"/>
                  <a:gd name="T7" fmla="*/ 40 h 40"/>
                  <a:gd name="T8" fmla="*/ 0 w 53"/>
                  <a:gd name="T9" fmla="*/ 20 h 40"/>
                  <a:gd name="T10" fmla="*/ 6 w 53"/>
                  <a:gd name="T11" fmla="*/ 6 h 40"/>
                  <a:gd name="T12" fmla="*/ 19 w 5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53" h="40">
                    <a:moveTo>
                      <a:pt x="19" y="0"/>
                    </a:moveTo>
                    <a:cubicBezTo>
                      <a:pt x="53" y="0"/>
                      <a:pt x="53" y="0"/>
                      <a:pt x="53" y="0"/>
                    </a:cubicBezTo>
                    <a:cubicBezTo>
                      <a:pt x="53" y="40"/>
                      <a:pt x="53" y="40"/>
                      <a:pt x="53" y="40"/>
                    </a:cubicBezTo>
                    <a:cubicBezTo>
                      <a:pt x="19" y="40"/>
                      <a:pt x="19" y="40"/>
                      <a:pt x="19" y="40"/>
                    </a:cubicBezTo>
                    <a:cubicBezTo>
                      <a:pt x="9" y="40"/>
                      <a:pt x="0" y="31"/>
                      <a:pt x="0" y="20"/>
                    </a:cubicBezTo>
                    <a:cubicBezTo>
                      <a:pt x="0" y="15"/>
                      <a:pt x="2" y="10"/>
                      <a:pt x="6" y="6"/>
                    </a:cubicBezTo>
                    <a:cubicBezTo>
                      <a:pt x="9" y="3"/>
                      <a:pt x="14" y="0"/>
                      <a:pt x="1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91" name="Freeform 56">
                <a:extLst>
                  <a:ext uri="{FF2B5EF4-FFF2-40B4-BE49-F238E27FC236}">
                    <a16:creationId xmlns:a16="http://schemas.microsoft.com/office/drawing/2014/main" id="{9055E5AF-62F9-4D57-93B0-5B382C789CE8}"/>
                  </a:ext>
                </a:extLst>
              </p:cNvPr>
              <p:cNvSpPr>
                <a:spLocks/>
              </p:cNvSpPr>
              <p:nvPr/>
            </p:nvSpPr>
            <p:spPr bwMode="auto">
              <a:xfrm>
                <a:off x="3118" y="2238"/>
                <a:ext cx="71" cy="67"/>
              </a:xfrm>
              <a:custGeom>
                <a:avLst/>
                <a:gdLst>
                  <a:gd name="T0" fmla="*/ 0 w 71"/>
                  <a:gd name="T1" fmla="*/ 0 h 70"/>
                  <a:gd name="T2" fmla="*/ 71 w 71"/>
                  <a:gd name="T3" fmla="*/ 0 h 70"/>
                  <a:gd name="T4" fmla="*/ 71 w 71"/>
                  <a:gd name="T5" fmla="*/ 70 h 70"/>
                  <a:gd name="T6" fmla="*/ 0 w 71"/>
                  <a:gd name="T7" fmla="*/ 70 h 70"/>
                  <a:gd name="T8" fmla="*/ 0 w 71"/>
                  <a:gd name="T9" fmla="*/ 0 h 70"/>
                  <a:gd name="T10" fmla="*/ 0 w 71"/>
                  <a:gd name="T11" fmla="*/ 0 h 70"/>
                </a:gdLst>
                <a:ahLst/>
                <a:cxnLst>
                  <a:cxn ang="0">
                    <a:pos x="T0" y="T1"/>
                  </a:cxn>
                  <a:cxn ang="0">
                    <a:pos x="T2" y="T3"/>
                  </a:cxn>
                  <a:cxn ang="0">
                    <a:pos x="T4" y="T5"/>
                  </a:cxn>
                  <a:cxn ang="0">
                    <a:pos x="T6" y="T7"/>
                  </a:cxn>
                  <a:cxn ang="0">
                    <a:pos x="T8" y="T9"/>
                  </a:cxn>
                  <a:cxn ang="0">
                    <a:pos x="T10" y="T11"/>
                  </a:cxn>
                </a:cxnLst>
                <a:rect l="0" t="0" r="r" b="b"/>
                <a:pathLst>
                  <a:path w="71" h="70">
                    <a:moveTo>
                      <a:pt x="0" y="0"/>
                    </a:moveTo>
                    <a:lnTo>
                      <a:pt x="71" y="0"/>
                    </a:lnTo>
                    <a:lnTo>
                      <a:pt x="71" y="70"/>
                    </a:lnTo>
                    <a:lnTo>
                      <a:pt x="0" y="70"/>
                    </a:lnTo>
                    <a:lnTo>
                      <a:pt x="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92" name="Freeform 57">
                <a:extLst>
                  <a:ext uri="{FF2B5EF4-FFF2-40B4-BE49-F238E27FC236}">
                    <a16:creationId xmlns:a16="http://schemas.microsoft.com/office/drawing/2014/main" id="{4EDBEBA4-EF8F-4999-8219-CD64FC314538}"/>
                  </a:ext>
                </a:extLst>
              </p:cNvPr>
              <p:cNvSpPr>
                <a:spLocks/>
              </p:cNvSpPr>
              <p:nvPr/>
            </p:nvSpPr>
            <p:spPr bwMode="auto">
              <a:xfrm>
                <a:off x="3327" y="2238"/>
                <a:ext cx="71" cy="67"/>
              </a:xfrm>
              <a:custGeom>
                <a:avLst/>
                <a:gdLst>
                  <a:gd name="T0" fmla="*/ 0 w 71"/>
                  <a:gd name="T1" fmla="*/ 0 h 70"/>
                  <a:gd name="T2" fmla="*/ 71 w 71"/>
                  <a:gd name="T3" fmla="*/ 0 h 70"/>
                  <a:gd name="T4" fmla="*/ 71 w 71"/>
                  <a:gd name="T5" fmla="*/ 70 h 70"/>
                  <a:gd name="T6" fmla="*/ 0 w 71"/>
                  <a:gd name="T7" fmla="*/ 70 h 70"/>
                  <a:gd name="T8" fmla="*/ 0 w 71"/>
                  <a:gd name="T9" fmla="*/ 0 h 70"/>
                  <a:gd name="T10" fmla="*/ 0 w 71"/>
                  <a:gd name="T11" fmla="*/ 0 h 70"/>
                </a:gdLst>
                <a:ahLst/>
                <a:cxnLst>
                  <a:cxn ang="0">
                    <a:pos x="T0" y="T1"/>
                  </a:cxn>
                  <a:cxn ang="0">
                    <a:pos x="T2" y="T3"/>
                  </a:cxn>
                  <a:cxn ang="0">
                    <a:pos x="T4" y="T5"/>
                  </a:cxn>
                  <a:cxn ang="0">
                    <a:pos x="T6" y="T7"/>
                  </a:cxn>
                  <a:cxn ang="0">
                    <a:pos x="T8" y="T9"/>
                  </a:cxn>
                  <a:cxn ang="0">
                    <a:pos x="T10" y="T11"/>
                  </a:cxn>
                </a:cxnLst>
                <a:rect l="0" t="0" r="r" b="b"/>
                <a:pathLst>
                  <a:path w="71" h="70">
                    <a:moveTo>
                      <a:pt x="0" y="0"/>
                    </a:moveTo>
                    <a:lnTo>
                      <a:pt x="71" y="0"/>
                    </a:lnTo>
                    <a:lnTo>
                      <a:pt x="71" y="70"/>
                    </a:lnTo>
                    <a:lnTo>
                      <a:pt x="0" y="70"/>
                    </a:lnTo>
                    <a:lnTo>
                      <a:pt x="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93" name="Freeform 58">
                <a:extLst>
                  <a:ext uri="{FF2B5EF4-FFF2-40B4-BE49-F238E27FC236}">
                    <a16:creationId xmlns:a16="http://schemas.microsoft.com/office/drawing/2014/main" id="{FB1E2678-D2C3-4EC8-9867-500A95899405}"/>
                  </a:ext>
                </a:extLst>
              </p:cNvPr>
              <p:cNvSpPr>
                <a:spLocks/>
              </p:cNvSpPr>
              <p:nvPr/>
            </p:nvSpPr>
            <p:spPr bwMode="auto">
              <a:xfrm>
                <a:off x="3523" y="2238"/>
                <a:ext cx="96" cy="67"/>
              </a:xfrm>
              <a:custGeom>
                <a:avLst/>
                <a:gdLst>
                  <a:gd name="T0" fmla="*/ 53 w 53"/>
                  <a:gd name="T1" fmla="*/ 20 h 40"/>
                  <a:gd name="T2" fmla="*/ 47 w 53"/>
                  <a:gd name="T3" fmla="*/ 35 h 40"/>
                  <a:gd name="T4" fmla="*/ 34 w 53"/>
                  <a:gd name="T5" fmla="*/ 40 h 40"/>
                  <a:gd name="T6" fmla="*/ 0 w 53"/>
                  <a:gd name="T7" fmla="*/ 40 h 40"/>
                  <a:gd name="T8" fmla="*/ 0 w 53"/>
                  <a:gd name="T9" fmla="*/ 0 h 40"/>
                  <a:gd name="T10" fmla="*/ 34 w 53"/>
                  <a:gd name="T11" fmla="*/ 0 h 40"/>
                  <a:gd name="T12" fmla="*/ 53 w 53"/>
                  <a:gd name="T13" fmla="*/ 20 h 40"/>
                </a:gdLst>
                <a:ahLst/>
                <a:cxnLst>
                  <a:cxn ang="0">
                    <a:pos x="T0" y="T1"/>
                  </a:cxn>
                  <a:cxn ang="0">
                    <a:pos x="T2" y="T3"/>
                  </a:cxn>
                  <a:cxn ang="0">
                    <a:pos x="T4" y="T5"/>
                  </a:cxn>
                  <a:cxn ang="0">
                    <a:pos x="T6" y="T7"/>
                  </a:cxn>
                  <a:cxn ang="0">
                    <a:pos x="T8" y="T9"/>
                  </a:cxn>
                  <a:cxn ang="0">
                    <a:pos x="T10" y="T11"/>
                  </a:cxn>
                  <a:cxn ang="0">
                    <a:pos x="T12" y="T13"/>
                  </a:cxn>
                </a:cxnLst>
                <a:rect l="0" t="0" r="r" b="b"/>
                <a:pathLst>
                  <a:path w="53" h="40">
                    <a:moveTo>
                      <a:pt x="53" y="20"/>
                    </a:moveTo>
                    <a:cubicBezTo>
                      <a:pt x="53" y="26"/>
                      <a:pt x="51" y="31"/>
                      <a:pt x="47" y="35"/>
                    </a:cubicBezTo>
                    <a:cubicBezTo>
                      <a:pt x="44" y="38"/>
                      <a:pt x="39" y="40"/>
                      <a:pt x="34" y="40"/>
                    </a:cubicBezTo>
                    <a:cubicBezTo>
                      <a:pt x="0" y="40"/>
                      <a:pt x="0" y="40"/>
                      <a:pt x="0" y="40"/>
                    </a:cubicBezTo>
                    <a:cubicBezTo>
                      <a:pt x="0" y="0"/>
                      <a:pt x="0" y="0"/>
                      <a:pt x="0" y="0"/>
                    </a:cubicBezTo>
                    <a:cubicBezTo>
                      <a:pt x="34" y="0"/>
                      <a:pt x="34" y="0"/>
                      <a:pt x="34" y="0"/>
                    </a:cubicBezTo>
                    <a:cubicBezTo>
                      <a:pt x="44" y="0"/>
                      <a:pt x="53" y="9"/>
                      <a:pt x="53" y="2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94" name="Freeform 59">
                <a:extLst>
                  <a:ext uri="{FF2B5EF4-FFF2-40B4-BE49-F238E27FC236}">
                    <a16:creationId xmlns:a16="http://schemas.microsoft.com/office/drawing/2014/main" id="{FDC79851-5E35-42C4-AA80-04F60F1D1672}"/>
                  </a:ext>
                </a:extLst>
              </p:cNvPr>
              <p:cNvSpPr>
                <a:spLocks/>
              </p:cNvSpPr>
              <p:nvPr/>
            </p:nvSpPr>
            <p:spPr bwMode="auto">
              <a:xfrm>
                <a:off x="2993" y="2238"/>
                <a:ext cx="125" cy="67"/>
              </a:xfrm>
              <a:custGeom>
                <a:avLst/>
                <a:gdLst>
                  <a:gd name="T0" fmla="*/ 0 w 127"/>
                  <a:gd name="T1" fmla="*/ 0 h 70"/>
                  <a:gd name="T2" fmla="*/ 127 w 127"/>
                  <a:gd name="T3" fmla="*/ 0 h 70"/>
                  <a:gd name="T4" fmla="*/ 127 w 127"/>
                  <a:gd name="T5" fmla="*/ 70 h 70"/>
                  <a:gd name="T6" fmla="*/ 0 w 127"/>
                  <a:gd name="T7" fmla="*/ 70 h 70"/>
                  <a:gd name="T8" fmla="*/ 0 w 127"/>
                  <a:gd name="T9" fmla="*/ 0 h 70"/>
                  <a:gd name="T10" fmla="*/ 0 w 127"/>
                  <a:gd name="T11" fmla="*/ 0 h 70"/>
                </a:gdLst>
                <a:ahLst/>
                <a:cxnLst>
                  <a:cxn ang="0">
                    <a:pos x="T0" y="T1"/>
                  </a:cxn>
                  <a:cxn ang="0">
                    <a:pos x="T2" y="T3"/>
                  </a:cxn>
                  <a:cxn ang="0">
                    <a:pos x="T4" y="T5"/>
                  </a:cxn>
                  <a:cxn ang="0">
                    <a:pos x="T6" y="T7"/>
                  </a:cxn>
                  <a:cxn ang="0">
                    <a:pos x="T8" y="T9"/>
                  </a:cxn>
                  <a:cxn ang="0">
                    <a:pos x="T10" y="T11"/>
                  </a:cxn>
                </a:cxnLst>
                <a:rect l="0" t="0" r="r" b="b"/>
                <a:pathLst>
                  <a:path w="127" h="70">
                    <a:moveTo>
                      <a:pt x="0" y="0"/>
                    </a:moveTo>
                    <a:lnTo>
                      <a:pt x="127" y="0"/>
                    </a:lnTo>
                    <a:lnTo>
                      <a:pt x="127" y="70"/>
                    </a:lnTo>
                    <a:lnTo>
                      <a:pt x="0" y="70"/>
                    </a:lnTo>
                    <a:lnTo>
                      <a:pt x="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95" name="Freeform 60">
                <a:extLst>
                  <a:ext uri="{FF2B5EF4-FFF2-40B4-BE49-F238E27FC236}">
                    <a16:creationId xmlns:a16="http://schemas.microsoft.com/office/drawing/2014/main" id="{37B36F4D-BFC5-43BA-9DD0-E28DC3688DF8}"/>
                  </a:ext>
                </a:extLst>
              </p:cNvPr>
              <p:cNvSpPr>
                <a:spLocks/>
              </p:cNvSpPr>
              <p:nvPr/>
            </p:nvSpPr>
            <p:spPr bwMode="auto">
              <a:xfrm>
                <a:off x="2993" y="1863"/>
                <a:ext cx="125" cy="376"/>
              </a:xfrm>
              <a:custGeom>
                <a:avLst/>
                <a:gdLst>
                  <a:gd name="T0" fmla="*/ 72 w 72"/>
                  <a:gd name="T1" fmla="*/ 37 h 210"/>
                  <a:gd name="T2" fmla="*/ 72 w 72"/>
                  <a:gd name="T3" fmla="*/ 210 h 210"/>
                  <a:gd name="T4" fmla="*/ 0 w 72"/>
                  <a:gd name="T5" fmla="*/ 210 h 210"/>
                  <a:gd name="T6" fmla="*/ 0 w 72"/>
                  <a:gd name="T7" fmla="*/ 37 h 210"/>
                  <a:gd name="T8" fmla="*/ 36 w 72"/>
                  <a:gd name="T9" fmla="*/ 0 h 210"/>
                  <a:gd name="T10" fmla="*/ 62 w 72"/>
                  <a:gd name="T11" fmla="*/ 11 h 210"/>
                  <a:gd name="T12" fmla="*/ 72 w 72"/>
                  <a:gd name="T13" fmla="*/ 37 h 210"/>
                </a:gdLst>
                <a:ahLst/>
                <a:cxnLst>
                  <a:cxn ang="0">
                    <a:pos x="T0" y="T1"/>
                  </a:cxn>
                  <a:cxn ang="0">
                    <a:pos x="T2" y="T3"/>
                  </a:cxn>
                  <a:cxn ang="0">
                    <a:pos x="T4" y="T5"/>
                  </a:cxn>
                  <a:cxn ang="0">
                    <a:pos x="T6" y="T7"/>
                  </a:cxn>
                  <a:cxn ang="0">
                    <a:pos x="T8" y="T9"/>
                  </a:cxn>
                  <a:cxn ang="0">
                    <a:pos x="T10" y="T11"/>
                  </a:cxn>
                  <a:cxn ang="0">
                    <a:pos x="T12" y="T13"/>
                  </a:cxn>
                </a:cxnLst>
                <a:rect l="0" t="0" r="r" b="b"/>
                <a:pathLst>
                  <a:path w="72" h="210">
                    <a:moveTo>
                      <a:pt x="72" y="37"/>
                    </a:moveTo>
                    <a:cubicBezTo>
                      <a:pt x="72" y="210"/>
                      <a:pt x="72" y="210"/>
                      <a:pt x="72" y="210"/>
                    </a:cubicBezTo>
                    <a:cubicBezTo>
                      <a:pt x="0" y="210"/>
                      <a:pt x="0" y="210"/>
                      <a:pt x="0" y="210"/>
                    </a:cubicBezTo>
                    <a:cubicBezTo>
                      <a:pt x="0" y="37"/>
                      <a:pt x="0" y="37"/>
                      <a:pt x="0" y="37"/>
                    </a:cubicBezTo>
                    <a:cubicBezTo>
                      <a:pt x="0" y="17"/>
                      <a:pt x="17" y="0"/>
                      <a:pt x="36" y="0"/>
                    </a:cubicBezTo>
                    <a:cubicBezTo>
                      <a:pt x="46" y="0"/>
                      <a:pt x="55" y="4"/>
                      <a:pt x="62" y="11"/>
                    </a:cubicBezTo>
                    <a:cubicBezTo>
                      <a:pt x="68" y="18"/>
                      <a:pt x="72" y="27"/>
                      <a:pt x="72"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96" name="Freeform 61">
                <a:extLst>
                  <a:ext uri="{FF2B5EF4-FFF2-40B4-BE49-F238E27FC236}">
                    <a16:creationId xmlns:a16="http://schemas.microsoft.com/office/drawing/2014/main" id="{499930D1-8DCB-4531-870B-000A58868CD5}"/>
                  </a:ext>
                </a:extLst>
              </p:cNvPr>
              <p:cNvSpPr>
                <a:spLocks/>
              </p:cNvSpPr>
              <p:nvPr/>
            </p:nvSpPr>
            <p:spPr bwMode="auto">
              <a:xfrm>
                <a:off x="3189" y="2238"/>
                <a:ext cx="138" cy="67"/>
              </a:xfrm>
              <a:custGeom>
                <a:avLst/>
                <a:gdLst>
                  <a:gd name="T0" fmla="*/ 0 w 137"/>
                  <a:gd name="T1" fmla="*/ 0 h 70"/>
                  <a:gd name="T2" fmla="*/ 137 w 137"/>
                  <a:gd name="T3" fmla="*/ 0 h 70"/>
                  <a:gd name="T4" fmla="*/ 137 w 137"/>
                  <a:gd name="T5" fmla="*/ 70 h 70"/>
                  <a:gd name="T6" fmla="*/ 0 w 137"/>
                  <a:gd name="T7" fmla="*/ 70 h 70"/>
                  <a:gd name="T8" fmla="*/ 0 w 137"/>
                  <a:gd name="T9" fmla="*/ 0 h 70"/>
                  <a:gd name="T10" fmla="*/ 0 w 137"/>
                  <a:gd name="T11" fmla="*/ 0 h 70"/>
                </a:gdLst>
                <a:ahLst/>
                <a:cxnLst>
                  <a:cxn ang="0">
                    <a:pos x="T0" y="T1"/>
                  </a:cxn>
                  <a:cxn ang="0">
                    <a:pos x="T2" y="T3"/>
                  </a:cxn>
                  <a:cxn ang="0">
                    <a:pos x="T4" y="T5"/>
                  </a:cxn>
                  <a:cxn ang="0">
                    <a:pos x="T6" y="T7"/>
                  </a:cxn>
                  <a:cxn ang="0">
                    <a:pos x="T8" y="T9"/>
                  </a:cxn>
                  <a:cxn ang="0">
                    <a:pos x="T10" y="T11"/>
                  </a:cxn>
                </a:cxnLst>
                <a:rect l="0" t="0" r="r" b="b"/>
                <a:pathLst>
                  <a:path w="137" h="70">
                    <a:moveTo>
                      <a:pt x="0" y="0"/>
                    </a:moveTo>
                    <a:lnTo>
                      <a:pt x="137" y="0"/>
                    </a:lnTo>
                    <a:lnTo>
                      <a:pt x="137" y="70"/>
                    </a:lnTo>
                    <a:lnTo>
                      <a:pt x="0" y="70"/>
                    </a:lnTo>
                    <a:lnTo>
                      <a:pt x="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97" name="Freeform 62">
                <a:extLst>
                  <a:ext uri="{FF2B5EF4-FFF2-40B4-BE49-F238E27FC236}">
                    <a16:creationId xmlns:a16="http://schemas.microsoft.com/office/drawing/2014/main" id="{BFE1E9A4-4187-4484-A7CE-947085B2E444}"/>
                  </a:ext>
                </a:extLst>
              </p:cNvPr>
              <p:cNvSpPr>
                <a:spLocks/>
              </p:cNvSpPr>
              <p:nvPr/>
            </p:nvSpPr>
            <p:spPr bwMode="auto">
              <a:xfrm>
                <a:off x="3398" y="1645"/>
                <a:ext cx="125" cy="593"/>
              </a:xfrm>
              <a:custGeom>
                <a:avLst/>
                <a:gdLst>
                  <a:gd name="T0" fmla="*/ 72 w 72"/>
                  <a:gd name="T1" fmla="*/ 37 h 334"/>
                  <a:gd name="T2" fmla="*/ 72 w 72"/>
                  <a:gd name="T3" fmla="*/ 334 h 334"/>
                  <a:gd name="T4" fmla="*/ 0 w 72"/>
                  <a:gd name="T5" fmla="*/ 334 h 334"/>
                  <a:gd name="T6" fmla="*/ 0 w 72"/>
                  <a:gd name="T7" fmla="*/ 37 h 334"/>
                  <a:gd name="T8" fmla="*/ 36 w 72"/>
                  <a:gd name="T9" fmla="*/ 0 h 334"/>
                  <a:gd name="T10" fmla="*/ 61 w 72"/>
                  <a:gd name="T11" fmla="*/ 11 h 334"/>
                  <a:gd name="T12" fmla="*/ 72 w 72"/>
                  <a:gd name="T13" fmla="*/ 37 h 334"/>
                </a:gdLst>
                <a:ahLst/>
                <a:cxnLst>
                  <a:cxn ang="0">
                    <a:pos x="T0" y="T1"/>
                  </a:cxn>
                  <a:cxn ang="0">
                    <a:pos x="T2" y="T3"/>
                  </a:cxn>
                  <a:cxn ang="0">
                    <a:pos x="T4" y="T5"/>
                  </a:cxn>
                  <a:cxn ang="0">
                    <a:pos x="T6" y="T7"/>
                  </a:cxn>
                  <a:cxn ang="0">
                    <a:pos x="T8" y="T9"/>
                  </a:cxn>
                  <a:cxn ang="0">
                    <a:pos x="T10" y="T11"/>
                  </a:cxn>
                  <a:cxn ang="0">
                    <a:pos x="T12" y="T13"/>
                  </a:cxn>
                </a:cxnLst>
                <a:rect l="0" t="0" r="r" b="b"/>
                <a:pathLst>
                  <a:path w="72" h="334">
                    <a:moveTo>
                      <a:pt x="72" y="37"/>
                    </a:moveTo>
                    <a:cubicBezTo>
                      <a:pt x="72" y="334"/>
                      <a:pt x="72" y="334"/>
                      <a:pt x="72" y="334"/>
                    </a:cubicBezTo>
                    <a:cubicBezTo>
                      <a:pt x="0" y="334"/>
                      <a:pt x="0" y="334"/>
                      <a:pt x="0" y="334"/>
                    </a:cubicBezTo>
                    <a:cubicBezTo>
                      <a:pt x="0" y="37"/>
                      <a:pt x="0" y="37"/>
                      <a:pt x="0" y="37"/>
                    </a:cubicBezTo>
                    <a:cubicBezTo>
                      <a:pt x="0" y="17"/>
                      <a:pt x="16" y="0"/>
                      <a:pt x="36" y="0"/>
                    </a:cubicBezTo>
                    <a:cubicBezTo>
                      <a:pt x="46" y="0"/>
                      <a:pt x="55" y="4"/>
                      <a:pt x="61" y="11"/>
                    </a:cubicBezTo>
                    <a:cubicBezTo>
                      <a:pt x="68" y="17"/>
                      <a:pt x="72" y="27"/>
                      <a:pt x="72"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98" name="Freeform 63">
                <a:extLst>
                  <a:ext uri="{FF2B5EF4-FFF2-40B4-BE49-F238E27FC236}">
                    <a16:creationId xmlns:a16="http://schemas.microsoft.com/office/drawing/2014/main" id="{89920F27-3CE3-4A55-A137-F5A25010D5BA}"/>
                  </a:ext>
                </a:extLst>
              </p:cNvPr>
              <p:cNvSpPr>
                <a:spLocks/>
              </p:cNvSpPr>
              <p:nvPr/>
            </p:nvSpPr>
            <p:spPr bwMode="auto">
              <a:xfrm>
                <a:off x="3398" y="2238"/>
                <a:ext cx="130" cy="67"/>
              </a:xfrm>
              <a:custGeom>
                <a:avLst/>
                <a:gdLst>
                  <a:gd name="T0" fmla="*/ 0 w 129"/>
                  <a:gd name="T1" fmla="*/ 0 h 70"/>
                  <a:gd name="T2" fmla="*/ 129 w 129"/>
                  <a:gd name="T3" fmla="*/ 0 h 70"/>
                  <a:gd name="T4" fmla="*/ 129 w 129"/>
                  <a:gd name="T5" fmla="*/ 70 h 70"/>
                  <a:gd name="T6" fmla="*/ 0 w 129"/>
                  <a:gd name="T7" fmla="*/ 70 h 70"/>
                  <a:gd name="T8" fmla="*/ 0 w 129"/>
                  <a:gd name="T9" fmla="*/ 0 h 70"/>
                  <a:gd name="T10" fmla="*/ 0 w 129"/>
                  <a:gd name="T11" fmla="*/ 0 h 70"/>
                </a:gdLst>
                <a:ahLst/>
                <a:cxnLst>
                  <a:cxn ang="0">
                    <a:pos x="T0" y="T1"/>
                  </a:cxn>
                  <a:cxn ang="0">
                    <a:pos x="T2" y="T3"/>
                  </a:cxn>
                  <a:cxn ang="0">
                    <a:pos x="T4" y="T5"/>
                  </a:cxn>
                  <a:cxn ang="0">
                    <a:pos x="T6" y="T7"/>
                  </a:cxn>
                  <a:cxn ang="0">
                    <a:pos x="T8" y="T9"/>
                  </a:cxn>
                  <a:cxn ang="0">
                    <a:pos x="T10" y="T11"/>
                  </a:cxn>
                </a:cxnLst>
                <a:rect l="0" t="0" r="r" b="b"/>
                <a:pathLst>
                  <a:path w="129" h="70">
                    <a:moveTo>
                      <a:pt x="0" y="0"/>
                    </a:moveTo>
                    <a:lnTo>
                      <a:pt x="129" y="0"/>
                    </a:lnTo>
                    <a:lnTo>
                      <a:pt x="129" y="70"/>
                    </a:lnTo>
                    <a:lnTo>
                      <a:pt x="0" y="70"/>
                    </a:lnTo>
                    <a:lnTo>
                      <a:pt x="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99" name="Freeform 64">
                <a:extLst>
                  <a:ext uri="{FF2B5EF4-FFF2-40B4-BE49-F238E27FC236}">
                    <a16:creationId xmlns:a16="http://schemas.microsoft.com/office/drawing/2014/main" id="{23029952-F2EE-41B3-B012-354E88FFE4CC}"/>
                  </a:ext>
                </a:extLst>
              </p:cNvPr>
              <p:cNvSpPr>
                <a:spLocks/>
              </p:cNvSpPr>
              <p:nvPr/>
            </p:nvSpPr>
            <p:spPr bwMode="auto">
              <a:xfrm>
                <a:off x="3189" y="1796"/>
                <a:ext cx="138" cy="443"/>
              </a:xfrm>
              <a:custGeom>
                <a:avLst/>
                <a:gdLst>
                  <a:gd name="T0" fmla="*/ 78 w 78"/>
                  <a:gd name="T1" fmla="*/ 37 h 249"/>
                  <a:gd name="T2" fmla="*/ 78 w 78"/>
                  <a:gd name="T3" fmla="*/ 249 h 249"/>
                  <a:gd name="T4" fmla="*/ 0 w 78"/>
                  <a:gd name="T5" fmla="*/ 249 h 249"/>
                  <a:gd name="T6" fmla="*/ 0 w 78"/>
                  <a:gd name="T7" fmla="*/ 37 h 249"/>
                  <a:gd name="T8" fmla="*/ 39 w 78"/>
                  <a:gd name="T9" fmla="*/ 0 h 249"/>
                  <a:gd name="T10" fmla="*/ 67 w 78"/>
                  <a:gd name="T11" fmla="*/ 11 h 249"/>
                  <a:gd name="T12" fmla="*/ 78 w 78"/>
                  <a:gd name="T13" fmla="*/ 37 h 249"/>
                </a:gdLst>
                <a:ahLst/>
                <a:cxnLst>
                  <a:cxn ang="0">
                    <a:pos x="T0" y="T1"/>
                  </a:cxn>
                  <a:cxn ang="0">
                    <a:pos x="T2" y="T3"/>
                  </a:cxn>
                  <a:cxn ang="0">
                    <a:pos x="T4" y="T5"/>
                  </a:cxn>
                  <a:cxn ang="0">
                    <a:pos x="T6" y="T7"/>
                  </a:cxn>
                  <a:cxn ang="0">
                    <a:pos x="T8" y="T9"/>
                  </a:cxn>
                  <a:cxn ang="0">
                    <a:pos x="T10" y="T11"/>
                  </a:cxn>
                  <a:cxn ang="0">
                    <a:pos x="T12" y="T13"/>
                  </a:cxn>
                </a:cxnLst>
                <a:rect l="0" t="0" r="r" b="b"/>
                <a:pathLst>
                  <a:path w="78" h="249">
                    <a:moveTo>
                      <a:pt x="78" y="37"/>
                    </a:moveTo>
                    <a:cubicBezTo>
                      <a:pt x="78" y="249"/>
                      <a:pt x="78" y="249"/>
                      <a:pt x="78" y="249"/>
                    </a:cubicBezTo>
                    <a:cubicBezTo>
                      <a:pt x="0" y="249"/>
                      <a:pt x="0" y="249"/>
                      <a:pt x="0" y="249"/>
                    </a:cubicBezTo>
                    <a:cubicBezTo>
                      <a:pt x="0" y="37"/>
                      <a:pt x="0" y="37"/>
                      <a:pt x="0" y="37"/>
                    </a:cubicBezTo>
                    <a:cubicBezTo>
                      <a:pt x="0" y="17"/>
                      <a:pt x="17" y="0"/>
                      <a:pt x="39" y="0"/>
                    </a:cubicBezTo>
                    <a:cubicBezTo>
                      <a:pt x="50" y="0"/>
                      <a:pt x="60" y="4"/>
                      <a:pt x="67" y="11"/>
                    </a:cubicBezTo>
                    <a:cubicBezTo>
                      <a:pt x="74" y="18"/>
                      <a:pt x="78" y="27"/>
                      <a:pt x="78"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grpSp>
      </p:grpSp>
      <p:sp>
        <p:nvSpPr>
          <p:cNvPr id="101" name="Freeform 29">
            <a:extLst>
              <a:ext uri="{FF2B5EF4-FFF2-40B4-BE49-F238E27FC236}">
                <a16:creationId xmlns:a16="http://schemas.microsoft.com/office/drawing/2014/main" id="{76FEE0DB-B953-4D46-9773-FCAC0625B9E9}"/>
              </a:ext>
            </a:extLst>
          </p:cNvPr>
          <p:cNvSpPr>
            <a:spLocks noEditPoints="1"/>
          </p:cNvSpPr>
          <p:nvPr/>
        </p:nvSpPr>
        <p:spPr bwMode="auto">
          <a:xfrm>
            <a:off x="1473200" y="1582738"/>
            <a:ext cx="296863" cy="654050"/>
          </a:xfrm>
          <a:custGeom>
            <a:avLst/>
            <a:gdLst>
              <a:gd name="T0" fmla="*/ 90 w 123"/>
              <a:gd name="T1" fmla="*/ 0 h 269"/>
              <a:gd name="T2" fmla="*/ 62 w 123"/>
              <a:gd name="T3" fmla="*/ 15 h 269"/>
              <a:gd name="T4" fmla="*/ 29 w 123"/>
              <a:gd name="T5" fmla="*/ 50 h 269"/>
              <a:gd name="T6" fmla="*/ 13 w 123"/>
              <a:gd name="T7" fmla="*/ 88 h 269"/>
              <a:gd name="T8" fmla="*/ 0 w 123"/>
              <a:gd name="T9" fmla="*/ 118 h 269"/>
              <a:gd name="T10" fmla="*/ 0 w 123"/>
              <a:gd name="T11" fmla="*/ 119 h 269"/>
              <a:gd name="T12" fmla="*/ 3 w 123"/>
              <a:gd name="T13" fmla="*/ 130 h 269"/>
              <a:gd name="T14" fmla="*/ 5 w 123"/>
              <a:gd name="T15" fmla="*/ 138 h 269"/>
              <a:gd name="T16" fmla="*/ 9 w 123"/>
              <a:gd name="T17" fmla="*/ 180 h 269"/>
              <a:gd name="T18" fmla="*/ 28 w 123"/>
              <a:gd name="T19" fmla="*/ 224 h 269"/>
              <a:gd name="T20" fmla="*/ 30 w 123"/>
              <a:gd name="T21" fmla="*/ 234 h 269"/>
              <a:gd name="T22" fmla="*/ 69 w 123"/>
              <a:gd name="T23" fmla="*/ 254 h 269"/>
              <a:gd name="T24" fmla="*/ 115 w 123"/>
              <a:gd name="T25" fmla="*/ 261 h 269"/>
              <a:gd name="T26" fmla="*/ 123 w 123"/>
              <a:gd name="T27" fmla="*/ 36 h 269"/>
              <a:gd name="T28" fmla="*/ 92 w 123"/>
              <a:gd name="T29" fmla="*/ 63 h 269"/>
              <a:gd name="T30" fmla="*/ 113 w 123"/>
              <a:gd name="T31" fmla="*/ 70 h 269"/>
              <a:gd name="T32" fmla="*/ 62 w 123"/>
              <a:gd name="T33" fmla="*/ 135 h 269"/>
              <a:gd name="T34" fmla="*/ 38 w 123"/>
              <a:gd name="T35" fmla="*/ 110 h 269"/>
              <a:gd name="T36" fmla="*/ 60 w 123"/>
              <a:gd name="T37" fmla="*/ 147 h 269"/>
              <a:gd name="T38" fmla="*/ 113 w 123"/>
              <a:gd name="T39" fmla="*/ 180 h 269"/>
              <a:gd name="T40" fmla="*/ 51 w 123"/>
              <a:gd name="T41" fmla="*/ 210 h 269"/>
              <a:gd name="T42" fmla="*/ 63 w 123"/>
              <a:gd name="T43" fmla="*/ 210 h 269"/>
              <a:gd name="T44" fmla="*/ 113 w 123"/>
              <a:gd name="T45" fmla="*/ 191 h 269"/>
              <a:gd name="T46" fmla="*/ 97 w 123"/>
              <a:gd name="T47" fmla="*/ 258 h 269"/>
              <a:gd name="T48" fmla="*/ 94 w 123"/>
              <a:gd name="T49" fmla="*/ 221 h 269"/>
              <a:gd name="T50" fmla="*/ 84 w 123"/>
              <a:gd name="T51" fmla="*/ 206 h 269"/>
              <a:gd name="T52" fmla="*/ 81 w 123"/>
              <a:gd name="T53" fmla="*/ 212 h 269"/>
              <a:gd name="T54" fmla="*/ 71 w 123"/>
              <a:gd name="T55" fmla="*/ 241 h 269"/>
              <a:gd name="T56" fmla="*/ 60 w 123"/>
              <a:gd name="T57" fmla="*/ 242 h 269"/>
              <a:gd name="T58" fmla="*/ 39 w 123"/>
              <a:gd name="T59" fmla="*/ 220 h 269"/>
              <a:gd name="T60" fmla="*/ 17 w 123"/>
              <a:gd name="T61" fmla="*/ 193 h 269"/>
              <a:gd name="T62" fmla="*/ 20 w 123"/>
              <a:gd name="T63" fmla="*/ 173 h 269"/>
              <a:gd name="T64" fmla="*/ 17 w 123"/>
              <a:gd name="T65" fmla="*/ 142 h 269"/>
              <a:gd name="T66" fmla="*/ 11 w 123"/>
              <a:gd name="T67" fmla="*/ 117 h 269"/>
              <a:gd name="T68" fmla="*/ 63 w 123"/>
              <a:gd name="T69" fmla="*/ 115 h 269"/>
              <a:gd name="T70" fmla="*/ 73 w 123"/>
              <a:gd name="T71" fmla="*/ 119 h 269"/>
              <a:gd name="T72" fmla="*/ 37 w 123"/>
              <a:gd name="T73" fmla="*/ 80 h 269"/>
              <a:gd name="T74" fmla="*/ 22 w 123"/>
              <a:gd name="T75" fmla="*/ 78 h 269"/>
              <a:gd name="T76" fmla="*/ 41 w 123"/>
              <a:gd name="T77" fmla="*/ 53 h 269"/>
              <a:gd name="T78" fmla="*/ 41 w 123"/>
              <a:gd name="T79" fmla="*/ 45 h 269"/>
              <a:gd name="T80" fmla="*/ 62 w 123"/>
              <a:gd name="T81" fmla="*/ 27 h 269"/>
              <a:gd name="T82" fmla="*/ 89 w 123"/>
              <a:gd name="T83" fmla="*/ 41 h 269"/>
              <a:gd name="T84" fmla="*/ 75 w 123"/>
              <a:gd name="T85" fmla="*/ 17 h 269"/>
              <a:gd name="T86" fmla="*/ 113 w 123"/>
              <a:gd name="T87" fmla="*/ 36 h 269"/>
              <a:gd name="T88" fmla="*/ 98 w 123"/>
              <a:gd name="T89" fmla="*/ 58 h 269"/>
              <a:gd name="T90" fmla="*/ 83 w 123"/>
              <a:gd name="T91" fmla="*/ 83 h 269"/>
              <a:gd name="T92" fmla="*/ 109 w 123"/>
              <a:gd name="T93" fmla="*/ 97 h 269"/>
              <a:gd name="T94" fmla="*/ 83 w 123"/>
              <a:gd name="T95" fmla="*/ 111 h 269"/>
              <a:gd name="T96" fmla="*/ 97 w 123"/>
              <a:gd name="T97" fmla="*/ 97 h 269"/>
              <a:gd name="T98" fmla="*/ 83 w 123"/>
              <a:gd name="T99" fmla="*/ 83 h 269"/>
              <a:gd name="T100" fmla="*/ 79 w 123"/>
              <a:gd name="T101" fmla="*/ 67 h 269"/>
              <a:gd name="T102" fmla="*/ 63 w 123"/>
              <a:gd name="T103" fmla="*/ 40 h 269"/>
              <a:gd name="T104" fmla="*/ 79 w 123"/>
              <a:gd name="T105" fmla="*/ 55 h 269"/>
              <a:gd name="T106" fmla="*/ 38 w 123"/>
              <a:gd name="T107" fmla="*/ 185 h 269"/>
              <a:gd name="T108" fmla="*/ 54 w 123"/>
              <a:gd name="T109" fmla="*/ 157 h 269"/>
              <a:gd name="T110" fmla="*/ 54 w 123"/>
              <a:gd name="T111" fmla="*/ 169 h 269"/>
              <a:gd name="T112" fmla="*/ 38 w 123"/>
              <a:gd name="T113" fmla="*/ 185 h 269"/>
              <a:gd name="T114" fmla="*/ 66 w 123"/>
              <a:gd name="T115" fmla="*/ 164 h 269"/>
              <a:gd name="T116" fmla="*/ 103 w 123"/>
              <a:gd name="T117" fmla="*/ 157 h 269"/>
              <a:gd name="T118" fmla="*/ 103 w 123"/>
              <a:gd name="T119" fmla="*/ 17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3" h="269">
                <a:moveTo>
                  <a:pt x="114" y="10"/>
                </a:moveTo>
                <a:cubicBezTo>
                  <a:pt x="107" y="3"/>
                  <a:pt x="99" y="0"/>
                  <a:pt x="90" y="0"/>
                </a:cubicBezTo>
                <a:cubicBezTo>
                  <a:pt x="79" y="0"/>
                  <a:pt x="68" y="6"/>
                  <a:pt x="62" y="15"/>
                </a:cubicBezTo>
                <a:cubicBezTo>
                  <a:pt x="62" y="15"/>
                  <a:pt x="62" y="15"/>
                  <a:pt x="62" y="15"/>
                </a:cubicBezTo>
                <a:cubicBezTo>
                  <a:pt x="43" y="15"/>
                  <a:pt x="29" y="29"/>
                  <a:pt x="29" y="47"/>
                </a:cubicBezTo>
                <a:cubicBezTo>
                  <a:pt x="29" y="49"/>
                  <a:pt x="29" y="49"/>
                  <a:pt x="29" y="50"/>
                </a:cubicBezTo>
                <a:cubicBezTo>
                  <a:pt x="19" y="54"/>
                  <a:pt x="11" y="66"/>
                  <a:pt x="11" y="78"/>
                </a:cubicBezTo>
                <a:cubicBezTo>
                  <a:pt x="11" y="81"/>
                  <a:pt x="12" y="84"/>
                  <a:pt x="13" y="88"/>
                </a:cubicBezTo>
                <a:cubicBezTo>
                  <a:pt x="4" y="96"/>
                  <a:pt x="0" y="106"/>
                  <a:pt x="0" y="117"/>
                </a:cubicBezTo>
                <a:cubicBezTo>
                  <a:pt x="0" y="118"/>
                  <a:pt x="0" y="118"/>
                  <a:pt x="0" y="118"/>
                </a:cubicBezTo>
                <a:cubicBezTo>
                  <a:pt x="0" y="118"/>
                  <a:pt x="0" y="118"/>
                  <a:pt x="0" y="118"/>
                </a:cubicBezTo>
                <a:cubicBezTo>
                  <a:pt x="0" y="119"/>
                  <a:pt x="0" y="119"/>
                  <a:pt x="0" y="119"/>
                </a:cubicBezTo>
                <a:cubicBezTo>
                  <a:pt x="0" y="119"/>
                  <a:pt x="0" y="119"/>
                  <a:pt x="0" y="119"/>
                </a:cubicBezTo>
                <a:cubicBezTo>
                  <a:pt x="0" y="123"/>
                  <a:pt x="2" y="127"/>
                  <a:pt x="3" y="130"/>
                </a:cubicBezTo>
                <a:cubicBezTo>
                  <a:pt x="3" y="131"/>
                  <a:pt x="3" y="131"/>
                  <a:pt x="3" y="131"/>
                </a:cubicBezTo>
                <a:cubicBezTo>
                  <a:pt x="4" y="134"/>
                  <a:pt x="4" y="135"/>
                  <a:pt x="5" y="138"/>
                </a:cubicBezTo>
                <a:cubicBezTo>
                  <a:pt x="2" y="143"/>
                  <a:pt x="0" y="149"/>
                  <a:pt x="0" y="157"/>
                </a:cubicBezTo>
                <a:cubicBezTo>
                  <a:pt x="0" y="165"/>
                  <a:pt x="3" y="173"/>
                  <a:pt x="9" y="180"/>
                </a:cubicBezTo>
                <a:cubicBezTo>
                  <a:pt x="7" y="183"/>
                  <a:pt x="7" y="187"/>
                  <a:pt x="7" y="193"/>
                </a:cubicBezTo>
                <a:cubicBezTo>
                  <a:pt x="7" y="206"/>
                  <a:pt x="15" y="219"/>
                  <a:pt x="28" y="224"/>
                </a:cubicBezTo>
                <a:cubicBezTo>
                  <a:pt x="28" y="228"/>
                  <a:pt x="29" y="231"/>
                  <a:pt x="30" y="233"/>
                </a:cubicBezTo>
                <a:cubicBezTo>
                  <a:pt x="30" y="234"/>
                  <a:pt x="30" y="234"/>
                  <a:pt x="30" y="234"/>
                </a:cubicBezTo>
                <a:cubicBezTo>
                  <a:pt x="35" y="246"/>
                  <a:pt x="47" y="254"/>
                  <a:pt x="60" y="254"/>
                </a:cubicBezTo>
                <a:cubicBezTo>
                  <a:pt x="63" y="254"/>
                  <a:pt x="67" y="254"/>
                  <a:pt x="69" y="254"/>
                </a:cubicBezTo>
                <a:cubicBezTo>
                  <a:pt x="76" y="263"/>
                  <a:pt x="85" y="269"/>
                  <a:pt x="97" y="269"/>
                </a:cubicBezTo>
                <a:cubicBezTo>
                  <a:pt x="105" y="269"/>
                  <a:pt x="110" y="266"/>
                  <a:pt x="115" y="261"/>
                </a:cubicBezTo>
                <a:cubicBezTo>
                  <a:pt x="122" y="255"/>
                  <a:pt x="123" y="248"/>
                  <a:pt x="123" y="240"/>
                </a:cubicBezTo>
                <a:cubicBezTo>
                  <a:pt x="123" y="36"/>
                  <a:pt x="123" y="36"/>
                  <a:pt x="123" y="36"/>
                </a:cubicBezTo>
                <a:cubicBezTo>
                  <a:pt x="123" y="25"/>
                  <a:pt x="120" y="16"/>
                  <a:pt x="114" y="10"/>
                </a:cubicBezTo>
                <a:close/>
                <a:moveTo>
                  <a:pt x="92" y="63"/>
                </a:moveTo>
                <a:cubicBezTo>
                  <a:pt x="92" y="67"/>
                  <a:pt x="94" y="70"/>
                  <a:pt x="98" y="70"/>
                </a:cubicBezTo>
                <a:cubicBezTo>
                  <a:pt x="113" y="70"/>
                  <a:pt x="113" y="70"/>
                  <a:pt x="113" y="70"/>
                </a:cubicBezTo>
                <a:cubicBezTo>
                  <a:pt x="113" y="135"/>
                  <a:pt x="113" y="135"/>
                  <a:pt x="113" y="135"/>
                </a:cubicBezTo>
                <a:cubicBezTo>
                  <a:pt x="113" y="135"/>
                  <a:pt x="72" y="135"/>
                  <a:pt x="62" y="135"/>
                </a:cubicBezTo>
                <a:cubicBezTo>
                  <a:pt x="52" y="135"/>
                  <a:pt x="43" y="127"/>
                  <a:pt x="43" y="117"/>
                </a:cubicBezTo>
                <a:cubicBezTo>
                  <a:pt x="43" y="113"/>
                  <a:pt x="41" y="110"/>
                  <a:pt x="38" y="110"/>
                </a:cubicBezTo>
                <a:cubicBezTo>
                  <a:pt x="34" y="110"/>
                  <a:pt x="33" y="113"/>
                  <a:pt x="33" y="117"/>
                </a:cubicBezTo>
                <a:cubicBezTo>
                  <a:pt x="33" y="132"/>
                  <a:pt x="46" y="147"/>
                  <a:pt x="60" y="147"/>
                </a:cubicBezTo>
                <a:cubicBezTo>
                  <a:pt x="76" y="147"/>
                  <a:pt x="113" y="148"/>
                  <a:pt x="113" y="148"/>
                </a:cubicBezTo>
                <a:cubicBezTo>
                  <a:pt x="113" y="180"/>
                  <a:pt x="113" y="180"/>
                  <a:pt x="113" y="180"/>
                </a:cubicBezTo>
                <a:cubicBezTo>
                  <a:pt x="113" y="180"/>
                  <a:pt x="98" y="180"/>
                  <a:pt x="81" y="180"/>
                </a:cubicBezTo>
                <a:cubicBezTo>
                  <a:pt x="64" y="180"/>
                  <a:pt x="51" y="193"/>
                  <a:pt x="51" y="210"/>
                </a:cubicBezTo>
                <a:cubicBezTo>
                  <a:pt x="51" y="212"/>
                  <a:pt x="54" y="215"/>
                  <a:pt x="58" y="215"/>
                </a:cubicBezTo>
                <a:cubicBezTo>
                  <a:pt x="60" y="215"/>
                  <a:pt x="63" y="212"/>
                  <a:pt x="63" y="210"/>
                </a:cubicBezTo>
                <a:cubicBezTo>
                  <a:pt x="63" y="199"/>
                  <a:pt x="71" y="191"/>
                  <a:pt x="81" y="191"/>
                </a:cubicBezTo>
                <a:cubicBezTo>
                  <a:pt x="92" y="191"/>
                  <a:pt x="113" y="191"/>
                  <a:pt x="113" y="191"/>
                </a:cubicBezTo>
                <a:cubicBezTo>
                  <a:pt x="113" y="240"/>
                  <a:pt x="113" y="240"/>
                  <a:pt x="113" y="240"/>
                </a:cubicBezTo>
                <a:cubicBezTo>
                  <a:pt x="113" y="250"/>
                  <a:pt x="105" y="258"/>
                  <a:pt x="97" y="258"/>
                </a:cubicBezTo>
                <a:cubicBezTo>
                  <a:pt x="89" y="258"/>
                  <a:pt x="84" y="254"/>
                  <a:pt x="79" y="249"/>
                </a:cubicBezTo>
                <a:cubicBezTo>
                  <a:pt x="88" y="242"/>
                  <a:pt x="94" y="232"/>
                  <a:pt x="94" y="221"/>
                </a:cubicBezTo>
                <a:cubicBezTo>
                  <a:pt x="94" y="216"/>
                  <a:pt x="93" y="212"/>
                  <a:pt x="92" y="208"/>
                </a:cubicBezTo>
                <a:cubicBezTo>
                  <a:pt x="90" y="206"/>
                  <a:pt x="86" y="204"/>
                  <a:pt x="84" y="206"/>
                </a:cubicBezTo>
                <a:cubicBezTo>
                  <a:pt x="83" y="206"/>
                  <a:pt x="81" y="207"/>
                  <a:pt x="81" y="208"/>
                </a:cubicBezTo>
                <a:cubicBezTo>
                  <a:pt x="80" y="210"/>
                  <a:pt x="80" y="211"/>
                  <a:pt x="81" y="212"/>
                </a:cubicBezTo>
                <a:cubicBezTo>
                  <a:pt x="83" y="215"/>
                  <a:pt x="83" y="219"/>
                  <a:pt x="83" y="221"/>
                </a:cubicBezTo>
                <a:cubicBezTo>
                  <a:pt x="83" y="229"/>
                  <a:pt x="77" y="237"/>
                  <a:pt x="71" y="241"/>
                </a:cubicBezTo>
                <a:cubicBezTo>
                  <a:pt x="69" y="241"/>
                  <a:pt x="69" y="241"/>
                  <a:pt x="69" y="241"/>
                </a:cubicBezTo>
                <a:cubicBezTo>
                  <a:pt x="67" y="242"/>
                  <a:pt x="64" y="242"/>
                  <a:pt x="60" y="242"/>
                </a:cubicBezTo>
                <a:cubicBezTo>
                  <a:pt x="49" y="242"/>
                  <a:pt x="39" y="233"/>
                  <a:pt x="39" y="221"/>
                </a:cubicBezTo>
                <a:cubicBezTo>
                  <a:pt x="39" y="220"/>
                  <a:pt x="39" y="220"/>
                  <a:pt x="39" y="220"/>
                </a:cubicBezTo>
                <a:cubicBezTo>
                  <a:pt x="39" y="217"/>
                  <a:pt x="37" y="215"/>
                  <a:pt x="34" y="215"/>
                </a:cubicBezTo>
                <a:cubicBezTo>
                  <a:pt x="25" y="212"/>
                  <a:pt x="17" y="202"/>
                  <a:pt x="17" y="193"/>
                </a:cubicBezTo>
                <a:cubicBezTo>
                  <a:pt x="17" y="189"/>
                  <a:pt x="19" y="185"/>
                  <a:pt x="21" y="181"/>
                </a:cubicBezTo>
                <a:cubicBezTo>
                  <a:pt x="22" y="178"/>
                  <a:pt x="21" y="176"/>
                  <a:pt x="20" y="173"/>
                </a:cubicBezTo>
                <a:cubicBezTo>
                  <a:pt x="15" y="169"/>
                  <a:pt x="11" y="164"/>
                  <a:pt x="11" y="157"/>
                </a:cubicBezTo>
                <a:cubicBezTo>
                  <a:pt x="11" y="151"/>
                  <a:pt x="13" y="146"/>
                  <a:pt x="17" y="142"/>
                </a:cubicBezTo>
                <a:cubicBezTo>
                  <a:pt x="20" y="139"/>
                  <a:pt x="20" y="136"/>
                  <a:pt x="17" y="134"/>
                </a:cubicBezTo>
                <a:cubicBezTo>
                  <a:pt x="13" y="130"/>
                  <a:pt x="11" y="123"/>
                  <a:pt x="11" y="117"/>
                </a:cubicBezTo>
                <a:cubicBezTo>
                  <a:pt x="11" y="102"/>
                  <a:pt x="22" y="91"/>
                  <a:pt x="37" y="91"/>
                </a:cubicBezTo>
                <a:cubicBezTo>
                  <a:pt x="51" y="91"/>
                  <a:pt x="63" y="102"/>
                  <a:pt x="63" y="115"/>
                </a:cubicBezTo>
                <a:cubicBezTo>
                  <a:pt x="64" y="119"/>
                  <a:pt x="67" y="121"/>
                  <a:pt x="69" y="121"/>
                </a:cubicBezTo>
                <a:cubicBezTo>
                  <a:pt x="71" y="121"/>
                  <a:pt x="72" y="121"/>
                  <a:pt x="73" y="119"/>
                </a:cubicBezTo>
                <a:cubicBezTo>
                  <a:pt x="75" y="118"/>
                  <a:pt x="75" y="117"/>
                  <a:pt x="75" y="115"/>
                </a:cubicBezTo>
                <a:cubicBezTo>
                  <a:pt x="73" y="95"/>
                  <a:pt x="58" y="80"/>
                  <a:pt x="37" y="80"/>
                </a:cubicBezTo>
                <a:cubicBezTo>
                  <a:pt x="33" y="80"/>
                  <a:pt x="28" y="80"/>
                  <a:pt x="24" y="83"/>
                </a:cubicBezTo>
                <a:cubicBezTo>
                  <a:pt x="22" y="80"/>
                  <a:pt x="22" y="79"/>
                  <a:pt x="22" y="78"/>
                </a:cubicBezTo>
                <a:cubicBezTo>
                  <a:pt x="22" y="68"/>
                  <a:pt x="28" y="62"/>
                  <a:pt x="37" y="59"/>
                </a:cubicBezTo>
                <a:cubicBezTo>
                  <a:pt x="39" y="58"/>
                  <a:pt x="41" y="55"/>
                  <a:pt x="41" y="53"/>
                </a:cubicBezTo>
                <a:cubicBezTo>
                  <a:pt x="41" y="51"/>
                  <a:pt x="39" y="50"/>
                  <a:pt x="39" y="47"/>
                </a:cubicBezTo>
                <a:cubicBezTo>
                  <a:pt x="39" y="47"/>
                  <a:pt x="41" y="46"/>
                  <a:pt x="41" y="45"/>
                </a:cubicBezTo>
                <a:cubicBezTo>
                  <a:pt x="41" y="45"/>
                  <a:pt x="41" y="45"/>
                  <a:pt x="41" y="45"/>
                </a:cubicBezTo>
                <a:cubicBezTo>
                  <a:pt x="42" y="34"/>
                  <a:pt x="51" y="27"/>
                  <a:pt x="62" y="27"/>
                </a:cubicBezTo>
                <a:cubicBezTo>
                  <a:pt x="69" y="27"/>
                  <a:pt x="77" y="30"/>
                  <a:pt x="81" y="38"/>
                </a:cubicBezTo>
                <a:cubicBezTo>
                  <a:pt x="83" y="41"/>
                  <a:pt x="86" y="42"/>
                  <a:pt x="89" y="41"/>
                </a:cubicBezTo>
                <a:cubicBezTo>
                  <a:pt x="92" y="40"/>
                  <a:pt x="93" y="36"/>
                  <a:pt x="92" y="33"/>
                </a:cubicBezTo>
                <a:cubicBezTo>
                  <a:pt x="88" y="27"/>
                  <a:pt x="81" y="20"/>
                  <a:pt x="75" y="17"/>
                </a:cubicBezTo>
                <a:cubicBezTo>
                  <a:pt x="79" y="13"/>
                  <a:pt x="84" y="11"/>
                  <a:pt x="90" y="11"/>
                </a:cubicBezTo>
                <a:cubicBezTo>
                  <a:pt x="103" y="11"/>
                  <a:pt x="113" y="21"/>
                  <a:pt x="113" y="36"/>
                </a:cubicBezTo>
                <a:cubicBezTo>
                  <a:pt x="113" y="58"/>
                  <a:pt x="113" y="58"/>
                  <a:pt x="113" y="58"/>
                </a:cubicBezTo>
                <a:cubicBezTo>
                  <a:pt x="98" y="58"/>
                  <a:pt x="98" y="58"/>
                  <a:pt x="98" y="58"/>
                </a:cubicBezTo>
                <a:cubicBezTo>
                  <a:pt x="94" y="58"/>
                  <a:pt x="92" y="61"/>
                  <a:pt x="92" y="63"/>
                </a:cubicBezTo>
                <a:close/>
                <a:moveTo>
                  <a:pt x="83" y="83"/>
                </a:moveTo>
                <a:cubicBezTo>
                  <a:pt x="83" y="79"/>
                  <a:pt x="85" y="76"/>
                  <a:pt x="88" y="76"/>
                </a:cubicBezTo>
                <a:cubicBezTo>
                  <a:pt x="100" y="76"/>
                  <a:pt x="109" y="85"/>
                  <a:pt x="109" y="97"/>
                </a:cubicBezTo>
                <a:cubicBezTo>
                  <a:pt x="109" y="107"/>
                  <a:pt x="100" y="117"/>
                  <a:pt x="88" y="117"/>
                </a:cubicBezTo>
                <a:cubicBezTo>
                  <a:pt x="85" y="117"/>
                  <a:pt x="83" y="114"/>
                  <a:pt x="83" y="111"/>
                </a:cubicBezTo>
                <a:cubicBezTo>
                  <a:pt x="83" y="107"/>
                  <a:pt x="85" y="105"/>
                  <a:pt x="88" y="105"/>
                </a:cubicBezTo>
                <a:cubicBezTo>
                  <a:pt x="93" y="105"/>
                  <a:pt x="97" y="101"/>
                  <a:pt x="97" y="97"/>
                </a:cubicBezTo>
                <a:cubicBezTo>
                  <a:pt x="97" y="92"/>
                  <a:pt x="93" y="88"/>
                  <a:pt x="88" y="88"/>
                </a:cubicBezTo>
                <a:cubicBezTo>
                  <a:pt x="85" y="88"/>
                  <a:pt x="83" y="85"/>
                  <a:pt x="83" y="83"/>
                </a:cubicBezTo>
                <a:close/>
                <a:moveTo>
                  <a:pt x="84" y="62"/>
                </a:moveTo>
                <a:cubicBezTo>
                  <a:pt x="84" y="65"/>
                  <a:pt x="81" y="67"/>
                  <a:pt x="79" y="67"/>
                </a:cubicBezTo>
                <a:cubicBezTo>
                  <a:pt x="67" y="67"/>
                  <a:pt x="58" y="58"/>
                  <a:pt x="58" y="46"/>
                </a:cubicBezTo>
                <a:cubicBezTo>
                  <a:pt x="58" y="42"/>
                  <a:pt x="60" y="40"/>
                  <a:pt x="63" y="40"/>
                </a:cubicBezTo>
                <a:cubicBezTo>
                  <a:pt x="66" y="40"/>
                  <a:pt x="68" y="42"/>
                  <a:pt x="68" y="46"/>
                </a:cubicBezTo>
                <a:cubicBezTo>
                  <a:pt x="68" y="51"/>
                  <a:pt x="73" y="55"/>
                  <a:pt x="79" y="55"/>
                </a:cubicBezTo>
                <a:cubicBezTo>
                  <a:pt x="81" y="55"/>
                  <a:pt x="84" y="58"/>
                  <a:pt x="84" y="62"/>
                </a:cubicBezTo>
                <a:close/>
                <a:moveTo>
                  <a:pt x="38" y="185"/>
                </a:moveTo>
                <a:cubicBezTo>
                  <a:pt x="34" y="185"/>
                  <a:pt x="33" y="182"/>
                  <a:pt x="33" y="178"/>
                </a:cubicBezTo>
                <a:cubicBezTo>
                  <a:pt x="33" y="166"/>
                  <a:pt x="42" y="157"/>
                  <a:pt x="54" y="157"/>
                </a:cubicBezTo>
                <a:cubicBezTo>
                  <a:pt x="56" y="157"/>
                  <a:pt x="59" y="160"/>
                  <a:pt x="59" y="163"/>
                </a:cubicBezTo>
                <a:cubicBezTo>
                  <a:pt x="59" y="166"/>
                  <a:pt x="56" y="169"/>
                  <a:pt x="54" y="169"/>
                </a:cubicBezTo>
                <a:cubicBezTo>
                  <a:pt x="48" y="169"/>
                  <a:pt x="43" y="173"/>
                  <a:pt x="43" y="178"/>
                </a:cubicBezTo>
                <a:cubicBezTo>
                  <a:pt x="43" y="182"/>
                  <a:pt x="41" y="185"/>
                  <a:pt x="38" y="185"/>
                </a:cubicBezTo>
                <a:close/>
                <a:moveTo>
                  <a:pt x="72" y="170"/>
                </a:moveTo>
                <a:cubicBezTo>
                  <a:pt x="69" y="170"/>
                  <a:pt x="66" y="166"/>
                  <a:pt x="66" y="164"/>
                </a:cubicBezTo>
                <a:cubicBezTo>
                  <a:pt x="66" y="160"/>
                  <a:pt x="69" y="157"/>
                  <a:pt x="72" y="157"/>
                </a:cubicBezTo>
                <a:cubicBezTo>
                  <a:pt x="72" y="157"/>
                  <a:pt x="72" y="157"/>
                  <a:pt x="103" y="157"/>
                </a:cubicBezTo>
                <a:cubicBezTo>
                  <a:pt x="106" y="157"/>
                  <a:pt x="109" y="160"/>
                  <a:pt x="109" y="164"/>
                </a:cubicBezTo>
                <a:cubicBezTo>
                  <a:pt x="109" y="166"/>
                  <a:pt x="106" y="170"/>
                  <a:pt x="103" y="170"/>
                </a:cubicBezTo>
                <a:cubicBezTo>
                  <a:pt x="103" y="170"/>
                  <a:pt x="103" y="170"/>
                  <a:pt x="72" y="1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102" name="Freeform 29">
            <a:extLst>
              <a:ext uri="{FF2B5EF4-FFF2-40B4-BE49-F238E27FC236}">
                <a16:creationId xmlns:a16="http://schemas.microsoft.com/office/drawing/2014/main" id="{995AF203-F318-49D9-A839-0C8D148A7476}"/>
              </a:ext>
            </a:extLst>
          </p:cNvPr>
          <p:cNvSpPr>
            <a:spLocks noEditPoints="1"/>
          </p:cNvSpPr>
          <p:nvPr/>
        </p:nvSpPr>
        <p:spPr bwMode="auto">
          <a:xfrm rot="10800000">
            <a:off x="1790700" y="1584325"/>
            <a:ext cx="298450" cy="655638"/>
          </a:xfrm>
          <a:custGeom>
            <a:avLst/>
            <a:gdLst>
              <a:gd name="T0" fmla="*/ 90 w 123"/>
              <a:gd name="T1" fmla="*/ 0 h 269"/>
              <a:gd name="T2" fmla="*/ 62 w 123"/>
              <a:gd name="T3" fmla="*/ 15 h 269"/>
              <a:gd name="T4" fmla="*/ 29 w 123"/>
              <a:gd name="T5" fmla="*/ 50 h 269"/>
              <a:gd name="T6" fmla="*/ 13 w 123"/>
              <a:gd name="T7" fmla="*/ 88 h 269"/>
              <a:gd name="T8" fmla="*/ 0 w 123"/>
              <a:gd name="T9" fmla="*/ 118 h 269"/>
              <a:gd name="T10" fmla="*/ 0 w 123"/>
              <a:gd name="T11" fmla="*/ 119 h 269"/>
              <a:gd name="T12" fmla="*/ 3 w 123"/>
              <a:gd name="T13" fmla="*/ 130 h 269"/>
              <a:gd name="T14" fmla="*/ 5 w 123"/>
              <a:gd name="T15" fmla="*/ 138 h 269"/>
              <a:gd name="T16" fmla="*/ 9 w 123"/>
              <a:gd name="T17" fmla="*/ 180 h 269"/>
              <a:gd name="T18" fmla="*/ 28 w 123"/>
              <a:gd name="T19" fmla="*/ 224 h 269"/>
              <a:gd name="T20" fmla="*/ 30 w 123"/>
              <a:gd name="T21" fmla="*/ 234 h 269"/>
              <a:gd name="T22" fmla="*/ 69 w 123"/>
              <a:gd name="T23" fmla="*/ 254 h 269"/>
              <a:gd name="T24" fmla="*/ 115 w 123"/>
              <a:gd name="T25" fmla="*/ 261 h 269"/>
              <a:gd name="T26" fmla="*/ 123 w 123"/>
              <a:gd name="T27" fmla="*/ 36 h 269"/>
              <a:gd name="T28" fmla="*/ 92 w 123"/>
              <a:gd name="T29" fmla="*/ 63 h 269"/>
              <a:gd name="T30" fmla="*/ 113 w 123"/>
              <a:gd name="T31" fmla="*/ 70 h 269"/>
              <a:gd name="T32" fmla="*/ 62 w 123"/>
              <a:gd name="T33" fmla="*/ 135 h 269"/>
              <a:gd name="T34" fmla="*/ 38 w 123"/>
              <a:gd name="T35" fmla="*/ 110 h 269"/>
              <a:gd name="T36" fmla="*/ 60 w 123"/>
              <a:gd name="T37" fmla="*/ 147 h 269"/>
              <a:gd name="T38" fmla="*/ 113 w 123"/>
              <a:gd name="T39" fmla="*/ 180 h 269"/>
              <a:gd name="T40" fmla="*/ 51 w 123"/>
              <a:gd name="T41" fmla="*/ 210 h 269"/>
              <a:gd name="T42" fmla="*/ 63 w 123"/>
              <a:gd name="T43" fmla="*/ 210 h 269"/>
              <a:gd name="T44" fmla="*/ 113 w 123"/>
              <a:gd name="T45" fmla="*/ 191 h 269"/>
              <a:gd name="T46" fmla="*/ 97 w 123"/>
              <a:gd name="T47" fmla="*/ 258 h 269"/>
              <a:gd name="T48" fmla="*/ 94 w 123"/>
              <a:gd name="T49" fmla="*/ 221 h 269"/>
              <a:gd name="T50" fmla="*/ 84 w 123"/>
              <a:gd name="T51" fmla="*/ 206 h 269"/>
              <a:gd name="T52" fmla="*/ 81 w 123"/>
              <a:gd name="T53" fmla="*/ 212 h 269"/>
              <a:gd name="T54" fmla="*/ 71 w 123"/>
              <a:gd name="T55" fmla="*/ 241 h 269"/>
              <a:gd name="T56" fmla="*/ 60 w 123"/>
              <a:gd name="T57" fmla="*/ 242 h 269"/>
              <a:gd name="T58" fmla="*/ 39 w 123"/>
              <a:gd name="T59" fmla="*/ 220 h 269"/>
              <a:gd name="T60" fmla="*/ 17 w 123"/>
              <a:gd name="T61" fmla="*/ 193 h 269"/>
              <a:gd name="T62" fmla="*/ 20 w 123"/>
              <a:gd name="T63" fmla="*/ 173 h 269"/>
              <a:gd name="T64" fmla="*/ 17 w 123"/>
              <a:gd name="T65" fmla="*/ 142 h 269"/>
              <a:gd name="T66" fmla="*/ 11 w 123"/>
              <a:gd name="T67" fmla="*/ 117 h 269"/>
              <a:gd name="T68" fmla="*/ 63 w 123"/>
              <a:gd name="T69" fmla="*/ 115 h 269"/>
              <a:gd name="T70" fmla="*/ 73 w 123"/>
              <a:gd name="T71" fmla="*/ 119 h 269"/>
              <a:gd name="T72" fmla="*/ 37 w 123"/>
              <a:gd name="T73" fmla="*/ 80 h 269"/>
              <a:gd name="T74" fmla="*/ 22 w 123"/>
              <a:gd name="T75" fmla="*/ 78 h 269"/>
              <a:gd name="T76" fmla="*/ 41 w 123"/>
              <a:gd name="T77" fmla="*/ 53 h 269"/>
              <a:gd name="T78" fmla="*/ 41 w 123"/>
              <a:gd name="T79" fmla="*/ 45 h 269"/>
              <a:gd name="T80" fmla="*/ 62 w 123"/>
              <a:gd name="T81" fmla="*/ 27 h 269"/>
              <a:gd name="T82" fmla="*/ 89 w 123"/>
              <a:gd name="T83" fmla="*/ 41 h 269"/>
              <a:gd name="T84" fmla="*/ 75 w 123"/>
              <a:gd name="T85" fmla="*/ 17 h 269"/>
              <a:gd name="T86" fmla="*/ 113 w 123"/>
              <a:gd name="T87" fmla="*/ 36 h 269"/>
              <a:gd name="T88" fmla="*/ 98 w 123"/>
              <a:gd name="T89" fmla="*/ 58 h 269"/>
              <a:gd name="T90" fmla="*/ 83 w 123"/>
              <a:gd name="T91" fmla="*/ 83 h 269"/>
              <a:gd name="T92" fmla="*/ 109 w 123"/>
              <a:gd name="T93" fmla="*/ 97 h 269"/>
              <a:gd name="T94" fmla="*/ 83 w 123"/>
              <a:gd name="T95" fmla="*/ 111 h 269"/>
              <a:gd name="T96" fmla="*/ 97 w 123"/>
              <a:gd name="T97" fmla="*/ 97 h 269"/>
              <a:gd name="T98" fmla="*/ 83 w 123"/>
              <a:gd name="T99" fmla="*/ 83 h 269"/>
              <a:gd name="T100" fmla="*/ 79 w 123"/>
              <a:gd name="T101" fmla="*/ 67 h 269"/>
              <a:gd name="T102" fmla="*/ 63 w 123"/>
              <a:gd name="T103" fmla="*/ 40 h 269"/>
              <a:gd name="T104" fmla="*/ 79 w 123"/>
              <a:gd name="T105" fmla="*/ 55 h 269"/>
              <a:gd name="T106" fmla="*/ 38 w 123"/>
              <a:gd name="T107" fmla="*/ 185 h 269"/>
              <a:gd name="T108" fmla="*/ 54 w 123"/>
              <a:gd name="T109" fmla="*/ 157 h 269"/>
              <a:gd name="T110" fmla="*/ 54 w 123"/>
              <a:gd name="T111" fmla="*/ 169 h 269"/>
              <a:gd name="T112" fmla="*/ 38 w 123"/>
              <a:gd name="T113" fmla="*/ 185 h 269"/>
              <a:gd name="T114" fmla="*/ 66 w 123"/>
              <a:gd name="T115" fmla="*/ 164 h 269"/>
              <a:gd name="T116" fmla="*/ 103 w 123"/>
              <a:gd name="T117" fmla="*/ 157 h 269"/>
              <a:gd name="T118" fmla="*/ 103 w 123"/>
              <a:gd name="T119" fmla="*/ 17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3" h="269">
                <a:moveTo>
                  <a:pt x="114" y="10"/>
                </a:moveTo>
                <a:cubicBezTo>
                  <a:pt x="107" y="3"/>
                  <a:pt x="99" y="0"/>
                  <a:pt x="90" y="0"/>
                </a:cubicBezTo>
                <a:cubicBezTo>
                  <a:pt x="79" y="0"/>
                  <a:pt x="68" y="6"/>
                  <a:pt x="62" y="15"/>
                </a:cubicBezTo>
                <a:cubicBezTo>
                  <a:pt x="62" y="15"/>
                  <a:pt x="62" y="15"/>
                  <a:pt x="62" y="15"/>
                </a:cubicBezTo>
                <a:cubicBezTo>
                  <a:pt x="43" y="15"/>
                  <a:pt x="29" y="29"/>
                  <a:pt x="29" y="47"/>
                </a:cubicBezTo>
                <a:cubicBezTo>
                  <a:pt x="29" y="49"/>
                  <a:pt x="29" y="49"/>
                  <a:pt x="29" y="50"/>
                </a:cubicBezTo>
                <a:cubicBezTo>
                  <a:pt x="19" y="54"/>
                  <a:pt x="11" y="66"/>
                  <a:pt x="11" y="78"/>
                </a:cubicBezTo>
                <a:cubicBezTo>
                  <a:pt x="11" y="81"/>
                  <a:pt x="12" y="84"/>
                  <a:pt x="13" y="88"/>
                </a:cubicBezTo>
                <a:cubicBezTo>
                  <a:pt x="4" y="96"/>
                  <a:pt x="0" y="106"/>
                  <a:pt x="0" y="117"/>
                </a:cubicBezTo>
                <a:cubicBezTo>
                  <a:pt x="0" y="118"/>
                  <a:pt x="0" y="118"/>
                  <a:pt x="0" y="118"/>
                </a:cubicBezTo>
                <a:cubicBezTo>
                  <a:pt x="0" y="118"/>
                  <a:pt x="0" y="118"/>
                  <a:pt x="0" y="118"/>
                </a:cubicBezTo>
                <a:cubicBezTo>
                  <a:pt x="0" y="119"/>
                  <a:pt x="0" y="119"/>
                  <a:pt x="0" y="119"/>
                </a:cubicBezTo>
                <a:cubicBezTo>
                  <a:pt x="0" y="119"/>
                  <a:pt x="0" y="119"/>
                  <a:pt x="0" y="119"/>
                </a:cubicBezTo>
                <a:cubicBezTo>
                  <a:pt x="0" y="123"/>
                  <a:pt x="2" y="127"/>
                  <a:pt x="3" y="130"/>
                </a:cubicBezTo>
                <a:cubicBezTo>
                  <a:pt x="3" y="131"/>
                  <a:pt x="3" y="131"/>
                  <a:pt x="3" y="131"/>
                </a:cubicBezTo>
                <a:cubicBezTo>
                  <a:pt x="4" y="134"/>
                  <a:pt x="4" y="135"/>
                  <a:pt x="5" y="138"/>
                </a:cubicBezTo>
                <a:cubicBezTo>
                  <a:pt x="2" y="143"/>
                  <a:pt x="0" y="149"/>
                  <a:pt x="0" y="157"/>
                </a:cubicBezTo>
                <a:cubicBezTo>
                  <a:pt x="0" y="165"/>
                  <a:pt x="3" y="173"/>
                  <a:pt x="9" y="180"/>
                </a:cubicBezTo>
                <a:cubicBezTo>
                  <a:pt x="7" y="183"/>
                  <a:pt x="7" y="187"/>
                  <a:pt x="7" y="193"/>
                </a:cubicBezTo>
                <a:cubicBezTo>
                  <a:pt x="7" y="206"/>
                  <a:pt x="15" y="219"/>
                  <a:pt x="28" y="224"/>
                </a:cubicBezTo>
                <a:cubicBezTo>
                  <a:pt x="28" y="228"/>
                  <a:pt x="29" y="231"/>
                  <a:pt x="30" y="233"/>
                </a:cubicBezTo>
                <a:cubicBezTo>
                  <a:pt x="30" y="234"/>
                  <a:pt x="30" y="234"/>
                  <a:pt x="30" y="234"/>
                </a:cubicBezTo>
                <a:cubicBezTo>
                  <a:pt x="35" y="246"/>
                  <a:pt x="47" y="254"/>
                  <a:pt x="60" y="254"/>
                </a:cubicBezTo>
                <a:cubicBezTo>
                  <a:pt x="63" y="254"/>
                  <a:pt x="67" y="254"/>
                  <a:pt x="69" y="254"/>
                </a:cubicBezTo>
                <a:cubicBezTo>
                  <a:pt x="76" y="263"/>
                  <a:pt x="85" y="269"/>
                  <a:pt x="97" y="269"/>
                </a:cubicBezTo>
                <a:cubicBezTo>
                  <a:pt x="105" y="269"/>
                  <a:pt x="110" y="266"/>
                  <a:pt x="115" y="261"/>
                </a:cubicBezTo>
                <a:cubicBezTo>
                  <a:pt x="122" y="255"/>
                  <a:pt x="123" y="248"/>
                  <a:pt x="123" y="240"/>
                </a:cubicBezTo>
                <a:cubicBezTo>
                  <a:pt x="123" y="36"/>
                  <a:pt x="123" y="36"/>
                  <a:pt x="123" y="36"/>
                </a:cubicBezTo>
                <a:cubicBezTo>
                  <a:pt x="123" y="25"/>
                  <a:pt x="120" y="16"/>
                  <a:pt x="114" y="10"/>
                </a:cubicBezTo>
                <a:close/>
                <a:moveTo>
                  <a:pt x="92" y="63"/>
                </a:moveTo>
                <a:cubicBezTo>
                  <a:pt x="92" y="67"/>
                  <a:pt x="94" y="70"/>
                  <a:pt x="98" y="70"/>
                </a:cubicBezTo>
                <a:cubicBezTo>
                  <a:pt x="113" y="70"/>
                  <a:pt x="113" y="70"/>
                  <a:pt x="113" y="70"/>
                </a:cubicBezTo>
                <a:cubicBezTo>
                  <a:pt x="113" y="135"/>
                  <a:pt x="113" y="135"/>
                  <a:pt x="113" y="135"/>
                </a:cubicBezTo>
                <a:cubicBezTo>
                  <a:pt x="113" y="135"/>
                  <a:pt x="72" y="135"/>
                  <a:pt x="62" y="135"/>
                </a:cubicBezTo>
                <a:cubicBezTo>
                  <a:pt x="52" y="135"/>
                  <a:pt x="43" y="127"/>
                  <a:pt x="43" y="117"/>
                </a:cubicBezTo>
                <a:cubicBezTo>
                  <a:pt x="43" y="113"/>
                  <a:pt x="41" y="110"/>
                  <a:pt x="38" y="110"/>
                </a:cubicBezTo>
                <a:cubicBezTo>
                  <a:pt x="34" y="110"/>
                  <a:pt x="33" y="113"/>
                  <a:pt x="33" y="117"/>
                </a:cubicBezTo>
                <a:cubicBezTo>
                  <a:pt x="33" y="132"/>
                  <a:pt x="46" y="147"/>
                  <a:pt x="60" y="147"/>
                </a:cubicBezTo>
                <a:cubicBezTo>
                  <a:pt x="76" y="147"/>
                  <a:pt x="113" y="148"/>
                  <a:pt x="113" y="148"/>
                </a:cubicBezTo>
                <a:cubicBezTo>
                  <a:pt x="113" y="180"/>
                  <a:pt x="113" y="180"/>
                  <a:pt x="113" y="180"/>
                </a:cubicBezTo>
                <a:cubicBezTo>
                  <a:pt x="113" y="180"/>
                  <a:pt x="98" y="180"/>
                  <a:pt x="81" y="180"/>
                </a:cubicBezTo>
                <a:cubicBezTo>
                  <a:pt x="64" y="180"/>
                  <a:pt x="51" y="193"/>
                  <a:pt x="51" y="210"/>
                </a:cubicBezTo>
                <a:cubicBezTo>
                  <a:pt x="51" y="212"/>
                  <a:pt x="54" y="215"/>
                  <a:pt x="58" y="215"/>
                </a:cubicBezTo>
                <a:cubicBezTo>
                  <a:pt x="60" y="215"/>
                  <a:pt x="63" y="212"/>
                  <a:pt x="63" y="210"/>
                </a:cubicBezTo>
                <a:cubicBezTo>
                  <a:pt x="63" y="199"/>
                  <a:pt x="71" y="191"/>
                  <a:pt x="81" y="191"/>
                </a:cubicBezTo>
                <a:cubicBezTo>
                  <a:pt x="92" y="191"/>
                  <a:pt x="113" y="191"/>
                  <a:pt x="113" y="191"/>
                </a:cubicBezTo>
                <a:cubicBezTo>
                  <a:pt x="113" y="240"/>
                  <a:pt x="113" y="240"/>
                  <a:pt x="113" y="240"/>
                </a:cubicBezTo>
                <a:cubicBezTo>
                  <a:pt x="113" y="250"/>
                  <a:pt x="105" y="258"/>
                  <a:pt x="97" y="258"/>
                </a:cubicBezTo>
                <a:cubicBezTo>
                  <a:pt x="89" y="258"/>
                  <a:pt x="84" y="254"/>
                  <a:pt x="79" y="249"/>
                </a:cubicBezTo>
                <a:cubicBezTo>
                  <a:pt x="88" y="242"/>
                  <a:pt x="94" y="232"/>
                  <a:pt x="94" y="221"/>
                </a:cubicBezTo>
                <a:cubicBezTo>
                  <a:pt x="94" y="216"/>
                  <a:pt x="93" y="212"/>
                  <a:pt x="92" y="208"/>
                </a:cubicBezTo>
                <a:cubicBezTo>
                  <a:pt x="90" y="206"/>
                  <a:pt x="86" y="204"/>
                  <a:pt x="84" y="206"/>
                </a:cubicBezTo>
                <a:cubicBezTo>
                  <a:pt x="83" y="206"/>
                  <a:pt x="81" y="207"/>
                  <a:pt x="81" y="208"/>
                </a:cubicBezTo>
                <a:cubicBezTo>
                  <a:pt x="80" y="210"/>
                  <a:pt x="80" y="211"/>
                  <a:pt x="81" y="212"/>
                </a:cubicBezTo>
                <a:cubicBezTo>
                  <a:pt x="83" y="215"/>
                  <a:pt x="83" y="219"/>
                  <a:pt x="83" y="221"/>
                </a:cubicBezTo>
                <a:cubicBezTo>
                  <a:pt x="83" y="229"/>
                  <a:pt x="77" y="237"/>
                  <a:pt x="71" y="241"/>
                </a:cubicBezTo>
                <a:cubicBezTo>
                  <a:pt x="69" y="241"/>
                  <a:pt x="69" y="241"/>
                  <a:pt x="69" y="241"/>
                </a:cubicBezTo>
                <a:cubicBezTo>
                  <a:pt x="67" y="242"/>
                  <a:pt x="64" y="242"/>
                  <a:pt x="60" y="242"/>
                </a:cubicBezTo>
                <a:cubicBezTo>
                  <a:pt x="49" y="242"/>
                  <a:pt x="39" y="233"/>
                  <a:pt x="39" y="221"/>
                </a:cubicBezTo>
                <a:cubicBezTo>
                  <a:pt x="39" y="220"/>
                  <a:pt x="39" y="220"/>
                  <a:pt x="39" y="220"/>
                </a:cubicBezTo>
                <a:cubicBezTo>
                  <a:pt x="39" y="217"/>
                  <a:pt x="37" y="215"/>
                  <a:pt x="34" y="215"/>
                </a:cubicBezTo>
                <a:cubicBezTo>
                  <a:pt x="25" y="212"/>
                  <a:pt x="17" y="202"/>
                  <a:pt x="17" y="193"/>
                </a:cubicBezTo>
                <a:cubicBezTo>
                  <a:pt x="17" y="189"/>
                  <a:pt x="19" y="185"/>
                  <a:pt x="21" y="181"/>
                </a:cubicBezTo>
                <a:cubicBezTo>
                  <a:pt x="22" y="178"/>
                  <a:pt x="21" y="176"/>
                  <a:pt x="20" y="173"/>
                </a:cubicBezTo>
                <a:cubicBezTo>
                  <a:pt x="15" y="169"/>
                  <a:pt x="11" y="164"/>
                  <a:pt x="11" y="157"/>
                </a:cubicBezTo>
                <a:cubicBezTo>
                  <a:pt x="11" y="151"/>
                  <a:pt x="13" y="146"/>
                  <a:pt x="17" y="142"/>
                </a:cubicBezTo>
                <a:cubicBezTo>
                  <a:pt x="20" y="139"/>
                  <a:pt x="20" y="136"/>
                  <a:pt x="17" y="134"/>
                </a:cubicBezTo>
                <a:cubicBezTo>
                  <a:pt x="13" y="130"/>
                  <a:pt x="11" y="123"/>
                  <a:pt x="11" y="117"/>
                </a:cubicBezTo>
                <a:cubicBezTo>
                  <a:pt x="11" y="102"/>
                  <a:pt x="22" y="91"/>
                  <a:pt x="37" y="91"/>
                </a:cubicBezTo>
                <a:cubicBezTo>
                  <a:pt x="51" y="91"/>
                  <a:pt x="63" y="102"/>
                  <a:pt x="63" y="115"/>
                </a:cubicBezTo>
                <a:cubicBezTo>
                  <a:pt x="64" y="119"/>
                  <a:pt x="67" y="121"/>
                  <a:pt x="69" y="121"/>
                </a:cubicBezTo>
                <a:cubicBezTo>
                  <a:pt x="71" y="121"/>
                  <a:pt x="72" y="121"/>
                  <a:pt x="73" y="119"/>
                </a:cubicBezTo>
                <a:cubicBezTo>
                  <a:pt x="75" y="118"/>
                  <a:pt x="75" y="117"/>
                  <a:pt x="75" y="115"/>
                </a:cubicBezTo>
                <a:cubicBezTo>
                  <a:pt x="73" y="95"/>
                  <a:pt x="58" y="80"/>
                  <a:pt x="37" y="80"/>
                </a:cubicBezTo>
                <a:cubicBezTo>
                  <a:pt x="33" y="80"/>
                  <a:pt x="28" y="80"/>
                  <a:pt x="24" y="83"/>
                </a:cubicBezTo>
                <a:cubicBezTo>
                  <a:pt x="22" y="80"/>
                  <a:pt x="22" y="79"/>
                  <a:pt x="22" y="78"/>
                </a:cubicBezTo>
                <a:cubicBezTo>
                  <a:pt x="22" y="68"/>
                  <a:pt x="28" y="62"/>
                  <a:pt x="37" y="59"/>
                </a:cubicBezTo>
                <a:cubicBezTo>
                  <a:pt x="39" y="58"/>
                  <a:pt x="41" y="55"/>
                  <a:pt x="41" y="53"/>
                </a:cubicBezTo>
                <a:cubicBezTo>
                  <a:pt x="41" y="51"/>
                  <a:pt x="39" y="50"/>
                  <a:pt x="39" y="47"/>
                </a:cubicBezTo>
                <a:cubicBezTo>
                  <a:pt x="39" y="47"/>
                  <a:pt x="41" y="46"/>
                  <a:pt x="41" y="45"/>
                </a:cubicBezTo>
                <a:cubicBezTo>
                  <a:pt x="41" y="45"/>
                  <a:pt x="41" y="45"/>
                  <a:pt x="41" y="45"/>
                </a:cubicBezTo>
                <a:cubicBezTo>
                  <a:pt x="42" y="34"/>
                  <a:pt x="51" y="27"/>
                  <a:pt x="62" y="27"/>
                </a:cubicBezTo>
                <a:cubicBezTo>
                  <a:pt x="69" y="27"/>
                  <a:pt x="77" y="30"/>
                  <a:pt x="81" y="38"/>
                </a:cubicBezTo>
                <a:cubicBezTo>
                  <a:pt x="83" y="41"/>
                  <a:pt x="86" y="42"/>
                  <a:pt x="89" y="41"/>
                </a:cubicBezTo>
                <a:cubicBezTo>
                  <a:pt x="92" y="40"/>
                  <a:pt x="93" y="36"/>
                  <a:pt x="92" y="33"/>
                </a:cubicBezTo>
                <a:cubicBezTo>
                  <a:pt x="88" y="27"/>
                  <a:pt x="81" y="20"/>
                  <a:pt x="75" y="17"/>
                </a:cubicBezTo>
                <a:cubicBezTo>
                  <a:pt x="79" y="13"/>
                  <a:pt x="84" y="11"/>
                  <a:pt x="90" y="11"/>
                </a:cubicBezTo>
                <a:cubicBezTo>
                  <a:pt x="103" y="11"/>
                  <a:pt x="113" y="21"/>
                  <a:pt x="113" y="36"/>
                </a:cubicBezTo>
                <a:cubicBezTo>
                  <a:pt x="113" y="58"/>
                  <a:pt x="113" y="58"/>
                  <a:pt x="113" y="58"/>
                </a:cubicBezTo>
                <a:cubicBezTo>
                  <a:pt x="98" y="58"/>
                  <a:pt x="98" y="58"/>
                  <a:pt x="98" y="58"/>
                </a:cubicBezTo>
                <a:cubicBezTo>
                  <a:pt x="94" y="58"/>
                  <a:pt x="92" y="61"/>
                  <a:pt x="92" y="63"/>
                </a:cubicBezTo>
                <a:close/>
                <a:moveTo>
                  <a:pt x="83" y="83"/>
                </a:moveTo>
                <a:cubicBezTo>
                  <a:pt x="83" y="79"/>
                  <a:pt x="85" y="76"/>
                  <a:pt x="88" y="76"/>
                </a:cubicBezTo>
                <a:cubicBezTo>
                  <a:pt x="100" y="76"/>
                  <a:pt x="109" y="85"/>
                  <a:pt x="109" y="97"/>
                </a:cubicBezTo>
                <a:cubicBezTo>
                  <a:pt x="109" y="107"/>
                  <a:pt x="100" y="117"/>
                  <a:pt x="88" y="117"/>
                </a:cubicBezTo>
                <a:cubicBezTo>
                  <a:pt x="85" y="117"/>
                  <a:pt x="83" y="114"/>
                  <a:pt x="83" y="111"/>
                </a:cubicBezTo>
                <a:cubicBezTo>
                  <a:pt x="83" y="107"/>
                  <a:pt x="85" y="105"/>
                  <a:pt x="88" y="105"/>
                </a:cubicBezTo>
                <a:cubicBezTo>
                  <a:pt x="93" y="105"/>
                  <a:pt x="97" y="101"/>
                  <a:pt x="97" y="97"/>
                </a:cubicBezTo>
                <a:cubicBezTo>
                  <a:pt x="97" y="92"/>
                  <a:pt x="93" y="88"/>
                  <a:pt x="88" y="88"/>
                </a:cubicBezTo>
                <a:cubicBezTo>
                  <a:pt x="85" y="88"/>
                  <a:pt x="83" y="85"/>
                  <a:pt x="83" y="83"/>
                </a:cubicBezTo>
                <a:close/>
                <a:moveTo>
                  <a:pt x="84" y="62"/>
                </a:moveTo>
                <a:cubicBezTo>
                  <a:pt x="84" y="65"/>
                  <a:pt x="81" y="67"/>
                  <a:pt x="79" y="67"/>
                </a:cubicBezTo>
                <a:cubicBezTo>
                  <a:pt x="67" y="67"/>
                  <a:pt x="58" y="58"/>
                  <a:pt x="58" y="46"/>
                </a:cubicBezTo>
                <a:cubicBezTo>
                  <a:pt x="58" y="42"/>
                  <a:pt x="60" y="40"/>
                  <a:pt x="63" y="40"/>
                </a:cubicBezTo>
                <a:cubicBezTo>
                  <a:pt x="66" y="40"/>
                  <a:pt x="68" y="42"/>
                  <a:pt x="68" y="46"/>
                </a:cubicBezTo>
                <a:cubicBezTo>
                  <a:pt x="68" y="51"/>
                  <a:pt x="73" y="55"/>
                  <a:pt x="79" y="55"/>
                </a:cubicBezTo>
                <a:cubicBezTo>
                  <a:pt x="81" y="55"/>
                  <a:pt x="84" y="58"/>
                  <a:pt x="84" y="62"/>
                </a:cubicBezTo>
                <a:close/>
                <a:moveTo>
                  <a:pt x="38" y="185"/>
                </a:moveTo>
                <a:cubicBezTo>
                  <a:pt x="34" y="185"/>
                  <a:pt x="33" y="182"/>
                  <a:pt x="33" y="178"/>
                </a:cubicBezTo>
                <a:cubicBezTo>
                  <a:pt x="33" y="166"/>
                  <a:pt x="42" y="157"/>
                  <a:pt x="54" y="157"/>
                </a:cubicBezTo>
                <a:cubicBezTo>
                  <a:pt x="56" y="157"/>
                  <a:pt x="59" y="160"/>
                  <a:pt x="59" y="163"/>
                </a:cubicBezTo>
                <a:cubicBezTo>
                  <a:pt x="59" y="166"/>
                  <a:pt x="56" y="169"/>
                  <a:pt x="54" y="169"/>
                </a:cubicBezTo>
                <a:cubicBezTo>
                  <a:pt x="48" y="169"/>
                  <a:pt x="43" y="173"/>
                  <a:pt x="43" y="178"/>
                </a:cubicBezTo>
                <a:cubicBezTo>
                  <a:pt x="43" y="182"/>
                  <a:pt x="41" y="185"/>
                  <a:pt x="38" y="185"/>
                </a:cubicBezTo>
                <a:close/>
                <a:moveTo>
                  <a:pt x="72" y="170"/>
                </a:moveTo>
                <a:cubicBezTo>
                  <a:pt x="69" y="170"/>
                  <a:pt x="66" y="166"/>
                  <a:pt x="66" y="164"/>
                </a:cubicBezTo>
                <a:cubicBezTo>
                  <a:pt x="66" y="160"/>
                  <a:pt x="69" y="157"/>
                  <a:pt x="72" y="157"/>
                </a:cubicBezTo>
                <a:cubicBezTo>
                  <a:pt x="72" y="157"/>
                  <a:pt x="72" y="157"/>
                  <a:pt x="103" y="157"/>
                </a:cubicBezTo>
                <a:cubicBezTo>
                  <a:pt x="106" y="157"/>
                  <a:pt x="109" y="160"/>
                  <a:pt x="109" y="164"/>
                </a:cubicBezTo>
                <a:cubicBezTo>
                  <a:pt x="109" y="166"/>
                  <a:pt x="106" y="170"/>
                  <a:pt x="103" y="170"/>
                </a:cubicBezTo>
                <a:cubicBezTo>
                  <a:pt x="103" y="170"/>
                  <a:pt x="103" y="170"/>
                  <a:pt x="72" y="1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grpSp>
        <p:nvGrpSpPr>
          <p:cNvPr id="75782" name="Group 4">
            <a:extLst>
              <a:ext uri="{FF2B5EF4-FFF2-40B4-BE49-F238E27FC236}">
                <a16:creationId xmlns:a16="http://schemas.microsoft.com/office/drawing/2014/main" id="{4F9E1463-5DB9-498A-97F7-905468C97D2E}"/>
              </a:ext>
            </a:extLst>
          </p:cNvPr>
          <p:cNvGrpSpPr>
            <a:grpSpLocks/>
          </p:cNvGrpSpPr>
          <p:nvPr/>
        </p:nvGrpSpPr>
        <p:grpSpPr bwMode="auto">
          <a:xfrm>
            <a:off x="3397250" y="1435100"/>
            <a:ext cx="2411413" cy="2386946"/>
            <a:chOff x="3413503" y="1435850"/>
            <a:chExt cx="2410512" cy="2385949"/>
          </a:xfrm>
        </p:grpSpPr>
        <p:sp>
          <p:nvSpPr>
            <p:cNvPr id="7" name="TextBox 6">
              <a:extLst>
                <a:ext uri="{FF2B5EF4-FFF2-40B4-BE49-F238E27FC236}">
                  <a16:creationId xmlns:a16="http://schemas.microsoft.com/office/drawing/2014/main" id="{00069C63-C589-49BE-8662-B9869F1210D6}"/>
                </a:ext>
              </a:extLst>
            </p:cNvPr>
            <p:cNvSpPr txBox="1"/>
            <p:nvPr/>
          </p:nvSpPr>
          <p:spPr>
            <a:xfrm>
              <a:off x="3413503" y="2527594"/>
              <a:ext cx="2410512" cy="58453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CEB"/>
                  </a:solidFill>
                  <a:effectLst/>
                  <a:uLnTx/>
                  <a:uFillTx/>
                  <a:latin typeface="Arial"/>
                  <a:ea typeface="Apple LiGothic Medium"/>
                  <a:cs typeface="+mn-cs"/>
                </a:rPr>
                <a:t>Deep Policy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CEB"/>
                  </a:solidFill>
                  <a:effectLst/>
                  <a:uLnTx/>
                  <a:uFillTx/>
                  <a:latin typeface="Arial"/>
                  <a:ea typeface="Apple LiGothic Medium"/>
                  <a:cs typeface="+mn-cs"/>
                </a:rPr>
                <a:t>Controller Integration</a:t>
              </a:r>
            </a:p>
          </p:txBody>
        </p:sp>
        <p:sp>
          <p:nvSpPr>
            <p:cNvPr id="10" name="TextBox 9">
              <a:extLst>
                <a:ext uri="{FF2B5EF4-FFF2-40B4-BE49-F238E27FC236}">
                  <a16:creationId xmlns:a16="http://schemas.microsoft.com/office/drawing/2014/main" id="{4567D0B8-5B83-4674-BB7D-B073E76CF1B2}"/>
                </a:ext>
              </a:extLst>
            </p:cNvPr>
            <p:cNvSpPr txBox="1"/>
            <p:nvPr/>
          </p:nvSpPr>
          <p:spPr>
            <a:xfrm>
              <a:off x="3521413" y="3298797"/>
              <a:ext cx="2169302" cy="52300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9393B"/>
                  </a:solidFill>
                  <a:effectLst/>
                  <a:uLnTx/>
                  <a:uFillTx/>
                  <a:latin typeface="Arial"/>
                  <a:ea typeface="Apple LiGothic Medium"/>
                  <a:cs typeface="+mn-cs"/>
                </a:rPr>
                <a:t>Assures </a:t>
              </a:r>
              <a:r>
                <a:rPr kumimoji="0" lang="en-US" sz="1400" b="1" i="0" u="none" strike="noStrike" kern="1200" cap="none" spc="0" normalizeH="0" baseline="0" noProof="0" dirty="0">
                  <a:ln>
                    <a:noFill/>
                  </a:ln>
                  <a:solidFill>
                    <a:srgbClr val="6EBE4A"/>
                  </a:solidFill>
                  <a:effectLst/>
                  <a:uLnTx/>
                  <a:uFillTx/>
                  <a:latin typeface="Arial"/>
                  <a:ea typeface="Apple LiGothic Medium"/>
                  <a:cs typeface="+mn-cs"/>
                </a:rPr>
                <a:t>controller</a:t>
              </a:r>
              <a:r>
                <a:rPr kumimoji="0" lang="en-US" sz="1400" b="0" i="0" u="none" strike="noStrike" kern="1200" cap="none" spc="0" normalizeH="0" baseline="0" noProof="0" dirty="0">
                  <a:ln>
                    <a:noFill/>
                  </a:ln>
                  <a:solidFill>
                    <a:srgbClr val="39393B"/>
                  </a:solidFill>
                  <a:effectLst/>
                  <a:uLnTx/>
                  <a:uFillTx/>
                  <a:latin typeface="Arial"/>
                  <a:ea typeface="Apple LiGothic Medium"/>
                  <a:cs typeface="+mn-cs"/>
                </a:rPr>
                <a:t> policy and configurations</a:t>
              </a:r>
            </a:p>
          </p:txBody>
        </p:sp>
        <p:sp>
          <p:nvSpPr>
            <p:cNvPr id="18" name="Oval 148">
              <a:extLst>
                <a:ext uri="{FF2B5EF4-FFF2-40B4-BE49-F238E27FC236}">
                  <a16:creationId xmlns:a16="http://schemas.microsoft.com/office/drawing/2014/main" id="{3C09227E-A2DE-4FE4-98D4-389EC21DDE0F}"/>
                </a:ext>
              </a:extLst>
            </p:cNvPr>
            <p:cNvSpPr>
              <a:spLocks noChangeArrowheads="1"/>
            </p:cNvSpPr>
            <p:nvPr/>
          </p:nvSpPr>
          <p:spPr bwMode="auto">
            <a:xfrm>
              <a:off x="4135546" y="1435850"/>
              <a:ext cx="966426" cy="967971"/>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grpSp>
          <p:nvGrpSpPr>
            <p:cNvPr id="75786" name="Group 3">
              <a:extLst>
                <a:ext uri="{FF2B5EF4-FFF2-40B4-BE49-F238E27FC236}">
                  <a16:creationId xmlns:a16="http://schemas.microsoft.com/office/drawing/2014/main" id="{2BA12098-2197-473E-9999-F3F5A212FB68}"/>
                </a:ext>
              </a:extLst>
            </p:cNvPr>
            <p:cNvGrpSpPr>
              <a:grpSpLocks/>
            </p:cNvGrpSpPr>
            <p:nvPr/>
          </p:nvGrpSpPr>
          <p:grpSpPr bwMode="auto">
            <a:xfrm>
              <a:off x="4388441" y="1628018"/>
              <a:ext cx="425916" cy="573092"/>
              <a:chOff x="4500723" y="1975852"/>
              <a:chExt cx="464933" cy="625590"/>
            </a:xfrm>
          </p:grpSpPr>
          <p:sp>
            <p:nvSpPr>
              <p:cNvPr id="105" name="Freeform 42">
                <a:extLst>
                  <a:ext uri="{FF2B5EF4-FFF2-40B4-BE49-F238E27FC236}">
                    <a16:creationId xmlns:a16="http://schemas.microsoft.com/office/drawing/2014/main" id="{9773273E-9EC6-4573-809A-51B241FC7DB2}"/>
                  </a:ext>
                </a:extLst>
              </p:cNvPr>
              <p:cNvSpPr>
                <a:spLocks noEditPoints="1"/>
              </p:cNvSpPr>
              <p:nvPr/>
            </p:nvSpPr>
            <p:spPr bwMode="auto">
              <a:xfrm flipH="1">
                <a:off x="4500093" y="1975677"/>
                <a:ext cx="465984" cy="625324"/>
              </a:xfrm>
              <a:custGeom>
                <a:avLst/>
                <a:gdLst/>
                <a:ahLst/>
                <a:cxnLst>
                  <a:cxn ang="0">
                    <a:pos x="0" y="514"/>
                  </a:cxn>
                  <a:cxn ang="0">
                    <a:pos x="0" y="6"/>
                  </a:cxn>
                  <a:cxn ang="0">
                    <a:pos x="0" y="0"/>
                  </a:cxn>
                  <a:cxn ang="0">
                    <a:pos x="288" y="0"/>
                  </a:cxn>
                  <a:cxn ang="0">
                    <a:pos x="382" y="92"/>
                  </a:cxn>
                  <a:cxn ang="0">
                    <a:pos x="382" y="514"/>
                  </a:cxn>
                  <a:cxn ang="0">
                    <a:pos x="0" y="514"/>
                  </a:cxn>
                  <a:cxn ang="0">
                    <a:pos x="0" y="514"/>
                  </a:cxn>
                  <a:cxn ang="0">
                    <a:pos x="12" y="502"/>
                  </a:cxn>
                  <a:cxn ang="0">
                    <a:pos x="370" y="502"/>
                  </a:cxn>
                  <a:cxn ang="0">
                    <a:pos x="370" y="98"/>
                  </a:cxn>
                  <a:cxn ang="0">
                    <a:pos x="284" y="12"/>
                  </a:cxn>
                  <a:cxn ang="0">
                    <a:pos x="12" y="12"/>
                  </a:cxn>
                  <a:cxn ang="0">
                    <a:pos x="12" y="502"/>
                  </a:cxn>
                  <a:cxn ang="0">
                    <a:pos x="12" y="502"/>
                  </a:cxn>
                </a:cxnLst>
                <a:rect l="0" t="0" r="r" b="b"/>
                <a:pathLst>
                  <a:path w="382" h="514">
                    <a:moveTo>
                      <a:pt x="0" y="514"/>
                    </a:moveTo>
                    <a:lnTo>
                      <a:pt x="0" y="6"/>
                    </a:lnTo>
                    <a:lnTo>
                      <a:pt x="0" y="0"/>
                    </a:lnTo>
                    <a:lnTo>
                      <a:pt x="288" y="0"/>
                    </a:lnTo>
                    <a:lnTo>
                      <a:pt x="382" y="92"/>
                    </a:lnTo>
                    <a:lnTo>
                      <a:pt x="382" y="514"/>
                    </a:lnTo>
                    <a:lnTo>
                      <a:pt x="0" y="514"/>
                    </a:lnTo>
                    <a:lnTo>
                      <a:pt x="0" y="514"/>
                    </a:lnTo>
                    <a:close/>
                    <a:moveTo>
                      <a:pt x="12" y="502"/>
                    </a:moveTo>
                    <a:lnTo>
                      <a:pt x="370" y="502"/>
                    </a:lnTo>
                    <a:lnTo>
                      <a:pt x="370" y="98"/>
                    </a:lnTo>
                    <a:lnTo>
                      <a:pt x="284" y="12"/>
                    </a:lnTo>
                    <a:lnTo>
                      <a:pt x="12" y="12"/>
                    </a:lnTo>
                    <a:lnTo>
                      <a:pt x="12" y="502"/>
                    </a:lnTo>
                    <a:lnTo>
                      <a:pt x="12" y="502"/>
                    </a:lnTo>
                    <a:close/>
                  </a:path>
                </a:pathLst>
              </a:custGeom>
              <a:solidFill>
                <a:schemeClr val="bg1"/>
              </a:solidFill>
              <a:ln w="19050" cap="flat" cmpd="sng">
                <a:noFill/>
                <a:prstDash val="solid"/>
                <a:round/>
                <a:headEnd type="none" w="med" len="med"/>
                <a:tailEnd type="none" w="med" len="med"/>
              </a:ln>
              <a:effectLst/>
            </p:spPr>
            <p:txBody>
              <a:bodyPr/>
              <a:lstStyle/>
              <a:p>
                <a:pPr marL="0" marR="0" lvl="0" indent="0" algn="l" defTabSz="119062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C4D4F"/>
                  </a:solidFill>
                  <a:effectLst/>
                  <a:uLnTx/>
                  <a:uFillTx/>
                  <a:latin typeface="Arial"/>
                  <a:ea typeface="ＭＳ Ｐゴシック" charset="0"/>
                  <a:cs typeface="ＭＳ Ｐゴシック" charset="0"/>
                </a:endParaRPr>
              </a:p>
            </p:txBody>
          </p:sp>
          <p:sp>
            <p:nvSpPr>
              <p:cNvPr id="106" name="Freeform 43">
                <a:extLst>
                  <a:ext uri="{FF2B5EF4-FFF2-40B4-BE49-F238E27FC236}">
                    <a16:creationId xmlns:a16="http://schemas.microsoft.com/office/drawing/2014/main" id="{0AFD1079-721A-40B0-AC58-4DB36B58EB61}"/>
                  </a:ext>
                </a:extLst>
              </p:cNvPr>
              <p:cNvSpPr>
                <a:spLocks noEditPoints="1"/>
              </p:cNvSpPr>
              <p:nvPr/>
            </p:nvSpPr>
            <p:spPr bwMode="auto">
              <a:xfrm flipH="1">
                <a:off x="4562455" y="2091734"/>
                <a:ext cx="342991" cy="413996"/>
              </a:xfrm>
              <a:custGeom>
                <a:avLst/>
                <a:gdLst/>
                <a:ahLst/>
                <a:cxnLst>
                  <a:cxn ang="0">
                    <a:pos x="0" y="322"/>
                  </a:cxn>
                  <a:cxn ang="0">
                    <a:pos x="280" y="322"/>
                  </a:cxn>
                  <a:cxn ang="0">
                    <a:pos x="280" y="340"/>
                  </a:cxn>
                  <a:cxn ang="0">
                    <a:pos x="0" y="340"/>
                  </a:cxn>
                  <a:cxn ang="0">
                    <a:pos x="0" y="322"/>
                  </a:cxn>
                  <a:cxn ang="0">
                    <a:pos x="0" y="322"/>
                  </a:cxn>
                  <a:cxn ang="0">
                    <a:pos x="0" y="268"/>
                  </a:cxn>
                  <a:cxn ang="0">
                    <a:pos x="280" y="268"/>
                  </a:cxn>
                  <a:cxn ang="0">
                    <a:pos x="280" y="286"/>
                  </a:cxn>
                  <a:cxn ang="0">
                    <a:pos x="0" y="286"/>
                  </a:cxn>
                  <a:cxn ang="0">
                    <a:pos x="0" y="268"/>
                  </a:cxn>
                  <a:cxn ang="0">
                    <a:pos x="0" y="268"/>
                  </a:cxn>
                  <a:cxn ang="0">
                    <a:pos x="0" y="214"/>
                  </a:cxn>
                  <a:cxn ang="0">
                    <a:pos x="280" y="214"/>
                  </a:cxn>
                  <a:cxn ang="0">
                    <a:pos x="280" y="234"/>
                  </a:cxn>
                  <a:cxn ang="0">
                    <a:pos x="0" y="234"/>
                  </a:cxn>
                  <a:cxn ang="0">
                    <a:pos x="0" y="214"/>
                  </a:cxn>
                  <a:cxn ang="0">
                    <a:pos x="0" y="214"/>
                  </a:cxn>
                  <a:cxn ang="0">
                    <a:pos x="0" y="160"/>
                  </a:cxn>
                  <a:cxn ang="0">
                    <a:pos x="280" y="160"/>
                  </a:cxn>
                  <a:cxn ang="0">
                    <a:pos x="280" y="180"/>
                  </a:cxn>
                  <a:cxn ang="0">
                    <a:pos x="0" y="180"/>
                  </a:cxn>
                  <a:cxn ang="0">
                    <a:pos x="0" y="160"/>
                  </a:cxn>
                  <a:cxn ang="0">
                    <a:pos x="0" y="160"/>
                  </a:cxn>
                  <a:cxn ang="0">
                    <a:pos x="0" y="106"/>
                  </a:cxn>
                  <a:cxn ang="0">
                    <a:pos x="280" y="106"/>
                  </a:cxn>
                  <a:cxn ang="0">
                    <a:pos x="280" y="126"/>
                  </a:cxn>
                  <a:cxn ang="0">
                    <a:pos x="0" y="126"/>
                  </a:cxn>
                  <a:cxn ang="0">
                    <a:pos x="0" y="106"/>
                  </a:cxn>
                  <a:cxn ang="0">
                    <a:pos x="0" y="106"/>
                  </a:cxn>
                  <a:cxn ang="0">
                    <a:pos x="0" y="52"/>
                  </a:cxn>
                  <a:cxn ang="0">
                    <a:pos x="280" y="52"/>
                  </a:cxn>
                  <a:cxn ang="0">
                    <a:pos x="280" y="72"/>
                  </a:cxn>
                  <a:cxn ang="0">
                    <a:pos x="0" y="72"/>
                  </a:cxn>
                  <a:cxn ang="0">
                    <a:pos x="0" y="52"/>
                  </a:cxn>
                  <a:cxn ang="0">
                    <a:pos x="0" y="52"/>
                  </a:cxn>
                  <a:cxn ang="0">
                    <a:pos x="0" y="0"/>
                  </a:cxn>
                  <a:cxn ang="0">
                    <a:pos x="206" y="0"/>
                  </a:cxn>
                  <a:cxn ang="0">
                    <a:pos x="206" y="18"/>
                  </a:cxn>
                  <a:cxn ang="0">
                    <a:pos x="0" y="18"/>
                  </a:cxn>
                  <a:cxn ang="0">
                    <a:pos x="0" y="0"/>
                  </a:cxn>
                  <a:cxn ang="0">
                    <a:pos x="0" y="0"/>
                  </a:cxn>
                </a:cxnLst>
                <a:rect l="0" t="0" r="r" b="b"/>
                <a:pathLst>
                  <a:path w="280" h="340">
                    <a:moveTo>
                      <a:pt x="0" y="322"/>
                    </a:moveTo>
                    <a:lnTo>
                      <a:pt x="280" y="322"/>
                    </a:lnTo>
                    <a:lnTo>
                      <a:pt x="280" y="340"/>
                    </a:lnTo>
                    <a:lnTo>
                      <a:pt x="0" y="340"/>
                    </a:lnTo>
                    <a:lnTo>
                      <a:pt x="0" y="322"/>
                    </a:lnTo>
                    <a:lnTo>
                      <a:pt x="0" y="322"/>
                    </a:lnTo>
                    <a:close/>
                    <a:moveTo>
                      <a:pt x="0" y="268"/>
                    </a:moveTo>
                    <a:lnTo>
                      <a:pt x="280" y="268"/>
                    </a:lnTo>
                    <a:lnTo>
                      <a:pt x="280" y="286"/>
                    </a:lnTo>
                    <a:lnTo>
                      <a:pt x="0" y="286"/>
                    </a:lnTo>
                    <a:lnTo>
                      <a:pt x="0" y="268"/>
                    </a:lnTo>
                    <a:lnTo>
                      <a:pt x="0" y="268"/>
                    </a:lnTo>
                    <a:close/>
                    <a:moveTo>
                      <a:pt x="0" y="214"/>
                    </a:moveTo>
                    <a:lnTo>
                      <a:pt x="280" y="214"/>
                    </a:lnTo>
                    <a:lnTo>
                      <a:pt x="280" y="234"/>
                    </a:lnTo>
                    <a:lnTo>
                      <a:pt x="0" y="234"/>
                    </a:lnTo>
                    <a:lnTo>
                      <a:pt x="0" y="214"/>
                    </a:lnTo>
                    <a:lnTo>
                      <a:pt x="0" y="214"/>
                    </a:lnTo>
                    <a:close/>
                    <a:moveTo>
                      <a:pt x="0" y="160"/>
                    </a:moveTo>
                    <a:lnTo>
                      <a:pt x="280" y="160"/>
                    </a:lnTo>
                    <a:lnTo>
                      <a:pt x="280" y="180"/>
                    </a:lnTo>
                    <a:lnTo>
                      <a:pt x="0" y="180"/>
                    </a:lnTo>
                    <a:lnTo>
                      <a:pt x="0" y="160"/>
                    </a:lnTo>
                    <a:lnTo>
                      <a:pt x="0" y="160"/>
                    </a:lnTo>
                    <a:close/>
                    <a:moveTo>
                      <a:pt x="0" y="106"/>
                    </a:moveTo>
                    <a:lnTo>
                      <a:pt x="280" y="106"/>
                    </a:lnTo>
                    <a:lnTo>
                      <a:pt x="280" y="126"/>
                    </a:lnTo>
                    <a:lnTo>
                      <a:pt x="0" y="126"/>
                    </a:lnTo>
                    <a:lnTo>
                      <a:pt x="0" y="106"/>
                    </a:lnTo>
                    <a:lnTo>
                      <a:pt x="0" y="106"/>
                    </a:lnTo>
                    <a:close/>
                    <a:moveTo>
                      <a:pt x="0" y="52"/>
                    </a:moveTo>
                    <a:lnTo>
                      <a:pt x="280" y="52"/>
                    </a:lnTo>
                    <a:lnTo>
                      <a:pt x="280" y="72"/>
                    </a:lnTo>
                    <a:lnTo>
                      <a:pt x="0" y="72"/>
                    </a:lnTo>
                    <a:lnTo>
                      <a:pt x="0" y="52"/>
                    </a:lnTo>
                    <a:lnTo>
                      <a:pt x="0" y="52"/>
                    </a:lnTo>
                    <a:close/>
                    <a:moveTo>
                      <a:pt x="0" y="0"/>
                    </a:moveTo>
                    <a:lnTo>
                      <a:pt x="206" y="0"/>
                    </a:lnTo>
                    <a:lnTo>
                      <a:pt x="206" y="18"/>
                    </a:lnTo>
                    <a:lnTo>
                      <a:pt x="0" y="18"/>
                    </a:lnTo>
                    <a:lnTo>
                      <a:pt x="0" y="0"/>
                    </a:lnTo>
                    <a:lnTo>
                      <a:pt x="0" y="0"/>
                    </a:lnTo>
                    <a:close/>
                  </a:path>
                </a:pathLst>
              </a:custGeom>
              <a:solidFill>
                <a:schemeClr val="bg1"/>
              </a:solidFill>
              <a:ln w="19050" cap="flat" cmpd="sng">
                <a:noFill/>
                <a:prstDash val="solid"/>
                <a:round/>
                <a:headEnd type="none" w="med" len="med"/>
                <a:tailEnd type="none" w="med" len="med"/>
              </a:ln>
              <a:effectLst/>
            </p:spPr>
            <p:txBody>
              <a:bodyPr/>
              <a:lstStyle/>
              <a:p>
                <a:pPr marL="0" marR="0" lvl="0" indent="0" algn="l" defTabSz="119062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C4D4F"/>
                  </a:solidFill>
                  <a:effectLst/>
                  <a:uLnTx/>
                  <a:uFillTx/>
                  <a:latin typeface="Arial"/>
                  <a:ea typeface="ＭＳ Ｐゴシック" charset="0"/>
                  <a:cs typeface="ＭＳ Ｐゴシック" charset="0"/>
                </a:endParaRPr>
              </a:p>
            </p:txBody>
          </p:sp>
        </p:grpSp>
        <p:sp>
          <p:nvSpPr>
            <p:cNvPr id="107" name="Freeform 9">
              <a:extLst>
                <a:ext uri="{FF2B5EF4-FFF2-40B4-BE49-F238E27FC236}">
                  <a16:creationId xmlns:a16="http://schemas.microsoft.com/office/drawing/2014/main" id="{3773E9E8-8C28-4CE7-9162-4F3EDDE38319}"/>
                </a:ext>
              </a:extLst>
            </p:cNvPr>
            <p:cNvSpPr>
              <a:spLocks noEditPoints="1"/>
            </p:cNvSpPr>
            <p:nvPr/>
          </p:nvSpPr>
          <p:spPr bwMode="auto">
            <a:xfrm>
              <a:off x="4633835" y="1602468"/>
              <a:ext cx="276122" cy="277696"/>
            </a:xfrm>
            <a:custGeom>
              <a:avLst/>
              <a:gdLst>
                <a:gd name="T0" fmla="*/ 451 w 903"/>
                <a:gd name="T1" fmla="*/ 0 h 904"/>
                <a:gd name="T2" fmla="*/ 0 w 903"/>
                <a:gd name="T3" fmla="*/ 452 h 904"/>
                <a:gd name="T4" fmla="*/ 451 w 903"/>
                <a:gd name="T5" fmla="*/ 904 h 904"/>
                <a:gd name="T6" fmla="*/ 903 w 903"/>
                <a:gd name="T7" fmla="*/ 452 h 904"/>
                <a:gd name="T8" fmla="*/ 451 w 903"/>
                <a:gd name="T9" fmla="*/ 0 h 904"/>
                <a:gd name="T10" fmla="*/ 442 w 903"/>
                <a:gd name="T11" fmla="*/ 534 h 904"/>
                <a:gd name="T12" fmla="*/ 256 w 903"/>
                <a:gd name="T13" fmla="*/ 762 h 904"/>
                <a:gd name="T14" fmla="*/ 116 w 903"/>
                <a:gd name="T15" fmla="*/ 533 h 904"/>
                <a:gd name="T16" fmla="*/ 292 w 903"/>
                <a:gd name="T17" fmla="*/ 606 h 904"/>
                <a:gd name="T18" fmla="*/ 728 w 903"/>
                <a:gd name="T19" fmla="*/ 176 h 904"/>
                <a:gd name="T20" fmla="*/ 746 w 903"/>
                <a:gd name="T21" fmla="*/ 203 h 904"/>
                <a:gd name="T22" fmla="*/ 442 w 903"/>
                <a:gd name="T23" fmla="*/ 534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3" h="904">
                  <a:moveTo>
                    <a:pt x="451" y="0"/>
                  </a:moveTo>
                  <a:cubicBezTo>
                    <a:pt x="202" y="0"/>
                    <a:pt x="0" y="202"/>
                    <a:pt x="0" y="452"/>
                  </a:cubicBezTo>
                  <a:cubicBezTo>
                    <a:pt x="0" y="701"/>
                    <a:pt x="202" y="904"/>
                    <a:pt x="451" y="904"/>
                  </a:cubicBezTo>
                  <a:cubicBezTo>
                    <a:pt x="701" y="904"/>
                    <a:pt x="903" y="701"/>
                    <a:pt x="903" y="452"/>
                  </a:cubicBezTo>
                  <a:cubicBezTo>
                    <a:pt x="903" y="202"/>
                    <a:pt x="701" y="0"/>
                    <a:pt x="451" y="0"/>
                  </a:cubicBezTo>
                  <a:close/>
                  <a:moveTo>
                    <a:pt x="442" y="534"/>
                  </a:moveTo>
                  <a:cubicBezTo>
                    <a:pt x="380" y="627"/>
                    <a:pt x="355" y="708"/>
                    <a:pt x="256" y="762"/>
                  </a:cubicBezTo>
                  <a:cubicBezTo>
                    <a:pt x="241" y="680"/>
                    <a:pt x="190" y="574"/>
                    <a:pt x="116" y="533"/>
                  </a:cubicBezTo>
                  <a:cubicBezTo>
                    <a:pt x="201" y="446"/>
                    <a:pt x="267" y="507"/>
                    <a:pt x="292" y="606"/>
                  </a:cubicBezTo>
                  <a:cubicBezTo>
                    <a:pt x="409" y="439"/>
                    <a:pt x="550" y="279"/>
                    <a:pt x="728" y="176"/>
                  </a:cubicBezTo>
                  <a:cubicBezTo>
                    <a:pt x="735" y="182"/>
                    <a:pt x="741" y="195"/>
                    <a:pt x="746" y="203"/>
                  </a:cubicBezTo>
                  <a:cubicBezTo>
                    <a:pt x="628" y="294"/>
                    <a:pt x="525" y="409"/>
                    <a:pt x="442" y="534"/>
                  </a:cubicBezTo>
                  <a:close/>
                </a:path>
              </a:pathLst>
            </a:custGeom>
            <a:solidFill>
              <a:schemeClr val="bg1"/>
            </a:solidFill>
            <a:ln>
              <a:noFill/>
            </a:ln>
            <a:extLst>
              <a:ext uri="{91240B29-F687-4f45-9708-019B960494DF}"/>
            </a:extLst>
          </p:spPr>
          <p:txBody>
            <a:bodyPr/>
            <a:lstStyle/>
            <a:p>
              <a:pPr marL="0" marR="0" lvl="0" indent="0" algn="l" defTabSz="103152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262626"/>
                </a:solidFill>
                <a:effectLst/>
                <a:uLnTx/>
                <a:uFillTx/>
                <a:latin typeface="Roboto Condensed"/>
                <a:ea typeface=""/>
                <a:cs typeface="FontAwesome"/>
              </a:endParaRPr>
            </a:p>
          </p:txBody>
        </p:sp>
      </p:grpSp>
    </p:spTree>
    <p:extLst>
      <p:ext uri="{BB962C8B-B14F-4D97-AF65-F5344CB8AC3E}">
        <p14:creationId xmlns:p14="http://schemas.microsoft.com/office/powerpoint/2010/main" val="153726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D1B6EB-5316-4E89-903D-AD0EF528EECC}"/>
              </a:ext>
            </a:extLst>
          </p:cNvPr>
          <p:cNvSpPr/>
          <p:nvPr/>
        </p:nvSpPr>
        <p:spPr>
          <a:xfrm>
            <a:off x="0" y="0"/>
            <a:ext cx="3560763"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Apple LiGothic Medium"/>
            </a:endParaRPr>
          </a:p>
        </p:txBody>
      </p:sp>
      <p:grpSp>
        <p:nvGrpSpPr>
          <p:cNvPr id="73732" name="Group 11">
            <a:extLst>
              <a:ext uri="{FF2B5EF4-FFF2-40B4-BE49-F238E27FC236}">
                <a16:creationId xmlns:a16="http://schemas.microsoft.com/office/drawing/2014/main" id="{42412482-51C3-46B7-A140-BF4B7FD12FBF}"/>
              </a:ext>
            </a:extLst>
          </p:cNvPr>
          <p:cNvGrpSpPr>
            <a:grpSpLocks noChangeAspect="1"/>
          </p:cNvGrpSpPr>
          <p:nvPr/>
        </p:nvGrpSpPr>
        <p:grpSpPr bwMode="auto">
          <a:xfrm>
            <a:off x="4156500" y="719442"/>
            <a:ext cx="830999" cy="830997"/>
            <a:chOff x="2485" y="1225"/>
            <a:chExt cx="790" cy="790"/>
          </a:xfrm>
        </p:grpSpPr>
        <p:sp>
          <p:nvSpPr>
            <p:cNvPr id="55" name="Oval 12">
              <a:extLst>
                <a:ext uri="{FF2B5EF4-FFF2-40B4-BE49-F238E27FC236}">
                  <a16:creationId xmlns:a16="http://schemas.microsoft.com/office/drawing/2014/main" id="{900DBDC9-95B9-43C0-B43E-72A6BC7DA46F}"/>
                </a:ext>
              </a:extLst>
            </p:cNvPr>
            <p:cNvSpPr>
              <a:spLocks noChangeArrowheads="1"/>
            </p:cNvSpPr>
            <p:nvPr/>
          </p:nvSpPr>
          <p:spPr bwMode="auto">
            <a:xfrm>
              <a:off x="2485" y="1225"/>
              <a:ext cx="790" cy="790"/>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56" name="Freeform 13">
              <a:extLst>
                <a:ext uri="{FF2B5EF4-FFF2-40B4-BE49-F238E27FC236}">
                  <a16:creationId xmlns:a16="http://schemas.microsoft.com/office/drawing/2014/main" id="{0EF31978-BC4F-41E5-A910-BBEE79DEDA71}"/>
                </a:ext>
              </a:extLst>
            </p:cNvPr>
            <p:cNvSpPr>
              <a:spLocks/>
            </p:cNvSpPr>
            <p:nvPr/>
          </p:nvSpPr>
          <p:spPr bwMode="auto">
            <a:xfrm>
              <a:off x="2607" y="1544"/>
              <a:ext cx="664" cy="471"/>
            </a:xfrm>
            <a:custGeom>
              <a:avLst/>
              <a:gdLst>
                <a:gd name="T0" fmla="*/ 179 w 323"/>
                <a:gd name="T1" fmla="*/ 0 h 229"/>
                <a:gd name="T2" fmla="*/ 99 w 323"/>
                <a:gd name="T3" fmla="*/ 27 h 229"/>
                <a:gd name="T4" fmla="*/ 0 w 323"/>
                <a:gd name="T5" fmla="*/ 90 h 229"/>
                <a:gd name="T6" fmla="*/ 147 w 323"/>
                <a:gd name="T7" fmla="*/ 229 h 229"/>
                <a:gd name="T8" fmla="*/ 323 w 323"/>
                <a:gd name="T9" fmla="*/ 63 h 229"/>
                <a:gd name="T10" fmla="*/ 291 w 323"/>
                <a:gd name="T11" fmla="*/ 32 h 229"/>
                <a:gd name="T12" fmla="*/ 179 w 323"/>
                <a:gd name="T13" fmla="*/ 0 h 229"/>
              </a:gdLst>
              <a:ahLst/>
              <a:cxnLst>
                <a:cxn ang="0">
                  <a:pos x="T0" y="T1"/>
                </a:cxn>
                <a:cxn ang="0">
                  <a:pos x="T2" y="T3"/>
                </a:cxn>
                <a:cxn ang="0">
                  <a:pos x="T4" y="T5"/>
                </a:cxn>
                <a:cxn ang="0">
                  <a:pos x="T6" y="T7"/>
                </a:cxn>
                <a:cxn ang="0">
                  <a:pos x="T8" y="T9"/>
                </a:cxn>
                <a:cxn ang="0">
                  <a:pos x="T10" y="T11"/>
                </a:cxn>
                <a:cxn ang="0">
                  <a:pos x="T12" y="T13"/>
                </a:cxn>
              </a:cxnLst>
              <a:rect l="0" t="0" r="r" b="b"/>
              <a:pathLst>
                <a:path w="323" h="229">
                  <a:moveTo>
                    <a:pt x="179" y="0"/>
                  </a:moveTo>
                  <a:cubicBezTo>
                    <a:pt x="99" y="27"/>
                    <a:pt x="99" y="27"/>
                    <a:pt x="99" y="27"/>
                  </a:cubicBezTo>
                  <a:cubicBezTo>
                    <a:pt x="0" y="90"/>
                    <a:pt x="0" y="90"/>
                    <a:pt x="0" y="90"/>
                  </a:cubicBezTo>
                  <a:cubicBezTo>
                    <a:pt x="147" y="229"/>
                    <a:pt x="147" y="229"/>
                    <a:pt x="147" y="229"/>
                  </a:cubicBezTo>
                  <a:cubicBezTo>
                    <a:pt x="238" y="222"/>
                    <a:pt x="311" y="152"/>
                    <a:pt x="323" y="63"/>
                  </a:cubicBezTo>
                  <a:cubicBezTo>
                    <a:pt x="291" y="32"/>
                    <a:pt x="291" y="32"/>
                    <a:pt x="291" y="32"/>
                  </a:cubicBezTo>
                  <a:lnTo>
                    <a:pt x="179" y="0"/>
                  </a:ln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57" name="Oval 14">
              <a:extLst>
                <a:ext uri="{FF2B5EF4-FFF2-40B4-BE49-F238E27FC236}">
                  <a16:creationId xmlns:a16="http://schemas.microsoft.com/office/drawing/2014/main" id="{47762111-839F-4FA6-B760-E526FAEED1C7}"/>
                </a:ext>
              </a:extLst>
            </p:cNvPr>
            <p:cNvSpPr>
              <a:spLocks noChangeArrowheads="1"/>
            </p:cNvSpPr>
            <p:nvPr/>
          </p:nvSpPr>
          <p:spPr bwMode="auto">
            <a:xfrm>
              <a:off x="2793" y="1499"/>
              <a:ext cx="171" cy="1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58" name="Oval 15">
              <a:extLst>
                <a:ext uri="{FF2B5EF4-FFF2-40B4-BE49-F238E27FC236}">
                  <a16:creationId xmlns:a16="http://schemas.microsoft.com/office/drawing/2014/main" id="{ED8A4D0E-BC89-480B-AFD2-93C088B42C65}"/>
                </a:ext>
              </a:extLst>
            </p:cNvPr>
            <p:cNvSpPr>
              <a:spLocks noChangeArrowheads="1"/>
            </p:cNvSpPr>
            <p:nvPr/>
          </p:nvSpPr>
          <p:spPr bwMode="auto">
            <a:xfrm>
              <a:off x="2548" y="1563"/>
              <a:ext cx="171" cy="1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59" name="Oval 16">
              <a:extLst>
                <a:ext uri="{FF2B5EF4-FFF2-40B4-BE49-F238E27FC236}">
                  <a16:creationId xmlns:a16="http://schemas.microsoft.com/office/drawing/2014/main" id="{76AB9463-FAB3-4C10-9E82-24E7B81A4799}"/>
                </a:ext>
              </a:extLst>
            </p:cNvPr>
            <p:cNvSpPr>
              <a:spLocks noChangeArrowheads="1"/>
            </p:cNvSpPr>
            <p:nvPr/>
          </p:nvSpPr>
          <p:spPr bwMode="auto">
            <a:xfrm>
              <a:off x="2578" y="1511"/>
              <a:ext cx="267" cy="2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60" name="Oval 17">
              <a:extLst>
                <a:ext uri="{FF2B5EF4-FFF2-40B4-BE49-F238E27FC236}">
                  <a16:creationId xmlns:a16="http://schemas.microsoft.com/office/drawing/2014/main" id="{29C020BB-5BEF-477C-943D-9DFD6ABA6114}"/>
                </a:ext>
              </a:extLst>
            </p:cNvPr>
            <p:cNvSpPr>
              <a:spLocks noChangeArrowheads="1"/>
            </p:cNvSpPr>
            <p:nvPr/>
          </p:nvSpPr>
          <p:spPr bwMode="auto">
            <a:xfrm>
              <a:off x="3041" y="1563"/>
              <a:ext cx="171" cy="1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61" name="Oval 18">
              <a:extLst>
                <a:ext uri="{FF2B5EF4-FFF2-40B4-BE49-F238E27FC236}">
                  <a16:creationId xmlns:a16="http://schemas.microsoft.com/office/drawing/2014/main" id="{4B371CD0-2067-4B0A-B270-98BF413F129E}"/>
                </a:ext>
              </a:extLst>
            </p:cNvPr>
            <p:cNvSpPr>
              <a:spLocks noChangeArrowheads="1"/>
            </p:cNvSpPr>
            <p:nvPr/>
          </p:nvSpPr>
          <p:spPr bwMode="auto">
            <a:xfrm>
              <a:off x="2915" y="1511"/>
              <a:ext cx="267" cy="2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62" name="Oval 19">
              <a:extLst>
                <a:ext uri="{FF2B5EF4-FFF2-40B4-BE49-F238E27FC236}">
                  <a16:creationId xmlns:a16="http://schemas.microsoft.com/office/drawing/2014/main" id="{3A1B9042-524D-4365-9384-C07935A86C53}"/>
                </a:ext>
              </a:extLst>
            </p:cNvPr>
            <p:cNvSpPr>
              <a:spLocks noChangeArrowheads="1"/>
            </p:cNvSpPr>
            <p:nvPr/>
          </p:nvSpPr>
          <p:spPr bwMode="auto">
            <a:xfrm>
              <a:off x="2619" y="1551"/>
              <a:ext cx="182" cy="185"/>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63" name="Oval 20">
              <a:extLst>
                <a:ext uri="{FF2B5EF4-FFF2-40B4-BE49-F238E27FC236}">
                  <a16:creationId xmlns:a16="http://schemas.microsoft.com/office/drawing/2014/main" id="{8E3125C8-9FEE-4204-890A-66726DB89650}"/>
                </a:ext>
              </a:extLst>
            </p:cNvPr>
            <p:cNvSpPr>
              <a:spLocks noChangeArrowheads="1"/>
            </p:cNvSpPr>
            <p:nvPr/>
          </p:nvSpPr>
          <p:spPr bwMode="auto">
            <a:xfrm>
              <a:off x="2960" y="1551"/>
              <a:ext cx="182" cy="185"/>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grpSp>
      <p:grpSp>
        <p:nvGrpSpPr>
          <p:cNvPr id="73733" name="Group 23">
            <a:extLst>
              <a:ext uri="{FF2B5EF4-FFF2-40B4-BE49-F238E27FC236}">
                <a16:creationId xmlns:a16="http://schemas.microsoft.com/office/drawing/2014/main" id="{FDB245BF-3596-4B76-BE58-DA6EF806BFA3}"/>
              </a:ext>
            </a:extLst>
          </p:cNvPr>
          <p:cNvGrpSpPr>
            <a:grpSpLocks noChangeAspect="1"/>
          </p:cNvGrpSpPr>
          <p:nvPr/>
        </p:nvGrpSpPr>
        <p:grpSpPr bwMode="auto">
          <a:xfrm>
            <a:off x="4152292" y="1957909"/>
            <a:ext cx="830999" cy="830997"/>
            <a:chOff x="2485" y="1225"/>
            <a:chExt cx="790" cy="790"/>
          </a:xfrm>
        </p:grpSpPr>
        <p:sp>
          <p:nvSpPr>
            <p:cNvPr id="67" name="Oval 24">
              <a:extLst>
                <a:ext uri="{FF2B5EF4-FFF2-40B4-BE49-F238E27FC236}">
                  <a16:creationId xmlns:a16="http://schemas.microsoft.com/office/drawing/2014/main" id="{66BE4ECE-5836-407D-ADAE-035E27FD5E62}"/>
                </a:ext>
              </a:extLst>
            </p:cNvPr>
            <p:cNvSpPr>
              <a:spLocks noChangeArrowheads="1"/>
            </p:cNvSpPr>
            <p:nvPr/>
          </p:nvSpPr>
          <p:spPr bwMode="auto">
            <a:xfrm>
              <a:off x="2485" y="1225"/>
              <a:ext cx="790" cy="790"/>
            </a:xfrm>
            <a:prstGeom prst="ellipse">
              <a:avLst/>
            </a:pr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68" name="Freeform 25">
              <a:extLst>
                <a:ext uri="{FF2B5EF4-FFF2-40B4-BE49-F238E27FC236}">
                  <a16:creationId xmlns:a16="http://schemas.microsoft.com/office/drawing/2014/main" id="{E2759F1F-9562-4A3D-8ED9-F3B1B8B5DC7C}"/>
                </a:ext>
              </a:extLst>
            </p:cNvPr>
            <p:cNvSpPr>
              <a:spLocks/>
            </p:cNvSpPr>
            <p:nvPr/>
          </p:nvSpPr>
          <p:spPr bwMode="auto">
            <a:xfrm>
              <a:off x="2567" y="1444"/>
              <a:ext cx="708" cy="571"/>
            </a:xfrm>
            <a:custGeom>
              <a:avLst/>
              <a:gdLst>
                <a:gd name="T0" fmla="*/ 345 w 345"/>
                <a:gd name="T1" fmla="*/ 85 h 277"/>
                <a:gd name="T2" fmla="*/ 344 w 345"/>
                <a:gd name="T3" fmla="*/ 66 h 277"/>
                <a:gd name="T4" fmla="*/ 278 w 345"/>
                <a:gd name="T5" fmla="*/ 0 h 277"/>
                <a:gd name="T6" fmla="*/ 274 w 345"/>
                <a:gd name="T7" fmla="*/ 143 h 277"/>
                <a:gd name="T8" fmla="*/ 28 w 345"/>
                <a:gd name="T9" fmla="*/ 146 h 277"/>
                <a:gd name="T10" fmla="*/ 40 w 345"/>
                <a:gd name="T11" fmla="*/ 158 h 277"/>
                <a:gd name="T12" fmla="*/ 0 w 345"/>
                <a:gd name="T13" fmla="*/ 172 h 277"/>
                <a:gd name="T14" fmla="*/ 97 w 345"/>
                <a:gd name="T15" fmla="*/ 269 h 277"/>
                <a:gd name="T16" fmla="*/ 153 w 345"/>
                <a:gd name="T17" fmla="*/ 277 h 277"/>
                <a:gd name="T18" fmla="*/ 345 w 345"/>
                <a:gd name="T19" fmla="*/ 85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5" h="277">
                  <a:moveTo>
                    <a:pt x="345" y="85"/>
                  </a:moveTo>
                  <a:cubicBezTo>
                    <a:pt x="345" y="79"/>
                    <a:pt x="345" y="72"/>
                    <a:pt x="344" y="66"/>
                  </a:cubicBezTo>
                  <a:cubicBezTo>
                    <a:pt x="278" y="0"/>
                    <a:pt x="278" y="0"/>
                    <a:pt x="278" y="0"/>
                  </a:cubicBezTo>
                  <a:cubicBezTo>
                    <a:pt x="274" y="143"/>
                    <a:pt x="274" y="143"/>
                    <a:pt x="274" y="143"/>
                  </a:cubicBezTo>
                  <a:cubicBezTo>
                    <a:pt x="28" y="146"/>
                    <a:pt x="28" y="146"/>
                    <a:pt x="28" y="146"/>
                  </a:cubicBezTo>
                  <a:cubicBezTo>
                    <a:pt x="40" y="158"/>
                    <a:pt x="40" y="158"/>
                    <a:pt x="40" y="158"/>
                  </a:cubicBezTo>
                  <a:cubicBezTo>
                    <a:pt x="0" y="172"/>
                    <a:pt x="0" y="172"/>
                    <a:pt x="0" y="172"/>
                  </a:cubicBezTo>
                  <a:cubicBezTo>
                    <a:pt x="97" y="269"/>
                    <a:pt x="97" y="269"/>
                    <a:pt x="97" y="269"/>
                  </a:cubicBezTo>
                  <a:cubicBezTo>
                    <a:pt x="115" y="274"/>
                    <a:pt x="134" y="277"/>
                    <a:pt x="153" y="277"/>
                  </a:cubicBezTo>
                  <a:cubicBezTo>
                    <a:pt x="259" y="277"/>
                    <a:pt x="345" y="191"/>
                    <a:pt x="345" y="85"/>
                  </a:cubicBezTo>
                  <a:close/>
                </a:path>
              </a:pathLst>
            </a:custGeom>
            <a:solidFill>
              <a:srgbClr val="18A1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69" name="Freeform 26">
              <a:extLst>
                <a:ext uri="{FF2B5EF4-FFF2-40B4-BE49-F238E27FC236}">
                  <a16:creationId xmlns:a16="http://schemas.microsoft.com/office/drawing/2014/main" id="{16D1EC93-46D9-49CB-9F4C-14CAEA9BEFE7}"/>
                </a:ext>
              </a:extLst>
            </p:cNvPr>
            <p:cNvSpPr>
              <a:spLocks noEditPoints="1"/>
            </p:cNvSpPr>
            <p:nvPr/>
          </p:nvSpPr>
          <p:spPr bwMode="auto">
            <a:xfrm>
              <a:off x="2615" y="1436"/>
              <a:ext cx="530" cy="319"/>
            </a:xfrm>
            <a:custGeom>
              <a:avLst/>
              <a:gdLst>
                <a:gd name="T0" fmla="*/ 242 w 258"/>
                <a:gd name="T1" fmla="*/ 156 h 156"/>
                <a:gd name="T2" fmla="*/ 16 w 258"/>
                <a:gd name="T3" fmla="*/ 156 h 156"/>
                <a:gd name="T4" fmla="*/ 0 w 258"/>
                <a:gd name="T5" fmla="*/ 140 h 156"/>
                <a:gd name="T6" fmla="*/ 0 w 258"/>
                <a:gd name="T7" fmla="*/ 16 h 156"/>
                <a:gd name="T8" fmla="*/ 16 w 258"/>
                <a:gd name="T9" fmla="*/ 0 h 156"/>
                <a:gd name="T10" fmla="*/ 242 w 258"/>
                <a:gd name="T11" fmla="*/ 0 h 156"/>
                <a:gd name="T12" fmla="*/ 258 w 258"/>
                <a:gd name="T13" fmla="*/ 16 h 156"/>
                <a:gd name="T14" fmla="*/ 258 w 258"/>
                <a:gd name="T15" fmla="*/ 140 h 156"/>
                <a:gd name="T16" fmla="*/ 242 w 258"/>
                <a:gd name="T17" fmla="*/ 156 h 156"/>
                <a:gd name="T18" fmla="*/ 242 w 258"/>
                <a:gd name="T19" fmla="*/ 140 h 156"/>
                <a:gd name="T20" fmla="*/ 242 w 258"/>
                <a:gd name="T21" fmla="*/ 140 h 156"/>
                <a:gd name="T22" fmla="*/ 242 w 258"/>
                <a:gd name="T23" fmla="*/ 140 h 156"/>
                <a:gd name="T24" fmla="*/ 16 w 258"/>
                <a:gd name="T25" fmla="*/ 16 h 156"/>
                <a:gd name="T26" fmla="*/ 16 w 258"/>
                <a:gd name="T27" fmla="*/ 140 h 156"/>
                <a:gd name="T28" fmla="*/ 242 w 258"/>
                <a:gd name="T29" fmla="*/ 140 h 156"/>
                <a:gd name="T30" fmla="*/ 242 w 258"/>
                <a:gd name="T31" fmla="*/ 16 h 156"/>
                <a:gd name="T32" fmla="*/ 16 w 258"/>
                <a:gd name="T33" fmla="*/ 1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8" h="156">
                  <a:moveTo>
                    <a:pt x="242" y="156"/>
                  </a:moveTo>
                  <a:cubicBezTo>
                    <a:pt x="16" y="156"/>
                    <a:pt x="16" y="156"/>
                    <a:pt x="16" y="156"/>
                  </a:cubicBezTo>
                  <a:cubicBezTo>
                    <a:pt x="7" y="156"/>
                    <a:pt x="0" y="149"/>
                    <a:pt x="0" y="140"/>
                  </a:cubicBezTo>
                  <a:cubicBezTo>
                    <a:pt x="0" y="16"/>
                    <a:pt x="0" y="16"/>
                    <a:pt x="0" y="16"/>
                  </a:cubicBezTo>
                  <a:cubicBezTo>
                    <a:pt x="0" y="7"/>
                    <a:pt x="7" y="0"/>
                    <a:pt x="16" y="0"/>
                  </a:cubicBezTo>
                  <a:cubicBezTo>
                    <a:pt x="242" y="0"/>
                    <a:pt x="242" y="0"/>
                    <a:pt x="242" y="0"/>
                  </a:cubicBezTo>
                  <a:cubicBezTo>
                    <a:pt x="251" y="0"/>
                    <a:pt x="258" y="7"/>
                    <a:pt x="258" y="16"/>
                  </a:cubicBezTo>
                  <a:cubicBezTo>
                    <a:pt x="258" y="140"/>
                    <a:pt x="258" y="140"/>
                    <a:pt x="258" y="140"/>
                  </a:cubicBezTo>
                  <a:cubicBezTo>
                    <a:pt x="258" y="149"/>
                    <a:pt x="251" y="156"/>
                    <a:pt x="242" y="156"/>
                  </a:cubicBezTo>
                  <a:close/>
                  <a:moveTo>
                    <a:pt x="242" y="140"/>
                  </a:moveTo>
                  <a:cubicBezTo>
                    <a:pt x="242" y="140"/>
                    <a:pt x="242" y="140"/>
                    <a:pt x="242" y="140"/>
                  </a:cubicBezTo>
                  <a:cubicBezTo>
                    <a:pt x="242" y="140"/>
                    <a:pt x="242" y="140"/>
                    <a:pt x="242" y="140"/>
                  </a:cubicBezTo>
                  <a:close/>
                  <a:moveTo>
                    <a:pt x="16" y="16"/>
                  </a:moveTo>
                  <a:cubicBezTo>
                    <a:pt x="16" y="140"/>
                    <a:pt x="16" y="140"/>
                    <a:pt x="16" y="140"/>
                  </a:cubicBezTo>
                  <a:cubicBezTo>
                    <a:pt x="242" y="140"/>
                    <a:pt x="242" y="140"/>
                    <a:pt x="242" y="140"/>
                  </a:cubicBezTo>
                  <a:cubicBezTo>
                    <a:pt x="242" y="16"/>
                    <a:pt x="242" y="16"/>
                    <a:pt x="242" y="16"/>
                  </a:cubicBezTo>
                  <a:lnTo>
                    <a:pt x="16" y="16"/>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70" name="Freeform 27">
              <a:extLst>
                <a:ext uri="{FF2B5EF4-FFF2-40B4-BE49-F238E27FC236}">
                  <a16:creationId xmlns:a16="http://schemas.microsoft.com/office/drawing/2014/main" id="{E4CEA425-8E14-4F2A-B7D7-E850272F5645}"/>
                </a:ext>
              </a:extLst>
            </p:cNvPr>
            <p:cNvSpPr>
              <a:spLocks/>
            </p:cNvSpPr>
            <p:nvPr/>
          </p:nvSpPr>
          <p:spPr bwMode="auto">
            <a:xfrm>
              <a:off x="2559" y="1770"/>
              <a:ext cx="642" cy="33"/>
            </a:xfrm>
            <a:custGeom>
              <a:avLst/>
              <a:gdLst>
                <a:gd name="T0" fmla="*/ 303 w 311"/>
                <a:gd name="T1" fmla="*/ 16 h 16"/>
                <a:gd name="T2" fmla="*/ 8 w 311"/>
                <a:gd name="T3" fmla="*/ 16 h 16"/>
                <a:gd name="T4" fmla="*/ 0 w 311"/>
                <a:gd name="T5" fmla="*/ 8 h 16"/>
                <a:gd name="T6" fmla="*/ 8 w 311"/>
                <a:gd name="T7" fmla="*/ 0 h 16"/>
                <a:gd name="T8" fmla="*/ 303 w 311"/>
                <a:gd name="T9" fmla="*/ 0 h 16"/>
                <a:gd name="T10" fmla="*/ 311 w 311"/>
                <a:gd name="T11" fmla="*/ 8 h 16"/>
                <a:gd name="T12" fmla="*/ 303 w 31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311" h="16">
                  <a:moveTo>
                    <a:pt x="303" y="16"/>
                  </a:moveTo>
                  <a:cubicBezTo>
                    <a:pt x="8" y="16"/>
                    <a:pt x="8" y="16"/>
                    <a:pt x="8" y="16"/>
                  </a:cubicBezTo>
                  <a:cubicBezTo>
                    <a:pt x="3" y="16"/>
                    <a:pt x="0" y="12"/>
                    <a:pt x="0" y="8"/>
                  </a:cubicBezTo>
                  <a:cubicBezTo>
                    <a:pt x="0" y="3"/>
                    <a:pt x="3" y="0"/>
                    <a:pt x="8" y="0"/>
                  </a:cubicBezTo>
                  <a:cubicBezTo>
                    <a:pt x="303" y="0"/>
                    <a:pt x="303" y="0"/>
                    <a:pt x="303" y="0"/>
                  </a:cubicBezTo>
                  <a:cubicBezTo>
                    <a:pt x="307" y="0"/>
                    <a:pt x="311" y="3"/>
                    <a:pt x="311" y="8"/>
                  </a:cubicBezTo>
                  <a:cubicBezTo>
                    <a:pt x="311" y="12"/>
                    <a:pt x="307" y="16"/>
                    <a:pt x="303" y="16"/>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71" name="Freeform 28">
              <a:extLst>
                <a:ext uri="{FF2B5EF4-FFF2-40B4-BE49-F238E27FC236}">
                  <a16:creationId xmlns:a16="http://schemas.microsoft.com/office/drawing/2014/main" id="{EC7230F2-2A2A-4297-97F7-0480C1B1E4F9}"/>
                </a:ext>
              </a:extLst>
            </p:cNvPr>
            <p:cNvSpPr>
              <a:spLocks noEditPoints="1"/>
            </p:cNvSpPr>
            <p:nvPr/>
          </p:nvSpPr>
          <p:spPr bwMode="auto">
            <a:xfrm>
              <a:off x="2845" y="1537"/>
              <a:ext cx="174" cy="178"/>
            </a:xfrm>
            <a:custGeom>
              <a:avLst/>
              <a:gdLst>
                <a:gd name="T0" fmla="*/ 50 w 85"/>
                <a:gd name="T1" fmla="*/ 73 h 85"/>
                <a:gd name="T2" fmla="*/ 50 w 85"/>
                <a:gd name="T3" fmla="*/ 77 h 85"/>
                <a:gd name="T4" fmla="*/ 42 w 85"/>
                <a:gd name="T5" fmla="*/ 85 h 85"/>
                <a:gd name="T6" fmla="*/ 34 w 85"/>
                <a:gd name="T7" fmla="*/ 78 h 85"/>
                <a:gd name="T8" fmla="*/ 34 w 85"/>
                <a:gd name="T9" fmla="*/ 69 h 85"/>
                <a:gd name="T10" fmla="*/ 33 w 85"/>
                <a:gd name="T11" fmla="*/ 67 h 85"/>
                <a:gd name="T12" fmla="*/ 29 w 85"/>
                <a:gd name="T13" fmla="*/ 67 h 85"/>
                <a:gd name="T14" fmla="*/ 24 w 85"/>
                <a:gd name="T15" fmla="*/ 72 h 85"/>
                <a:gd name="T16" fmla="*/ 12 w 85"/>
                <a:gd name="T17" fmla="*/ 73 h 85"/>
                <a:gd name="T18" fmla="*/ 12 w 85"/>
                <a:gd name="T19" fmla="*/ 61 h 85"/>
                <a:gd name="T20" fmla="*/ 18 w 85"/>
                <a:gd name="T21" fmla="*/ 55 h 85"/>
                <a:gd name="T22" fmla="*/ 19 w 85"/>
                <a:gd name="T23" fmla="*/ 53 h 85"/>
                <a:gd name="T24" fmla="*/ 16 w 85"/>
                <a:gd name="T25" fmla="*/ 51 h 85"/>
                <a:gd name="T26" fmla="*/ 8 w 85"/>
                <a:gd name="T27" fmla="*/ 51 h 85"/>
                <a:gd name="T28" fmla="*/ 0 w 85"/>
                <a:gd name="T29" fmla="*/ 42 h 85"/>
                <a:gd name="T30" fmla="*/ 8 w 85"/>
                <a:gd name="T31" fmla="*/ 35 h 85"/>
                <a:gd name="T32" fmla="*/ 16 w 85"/>
                <a:gd name="T33" fmla="*/ 35 h 85"/>
                <a:gd name="T34" fmla="*/ 18 w 85"/>
                <a:gd name="T35" fmla="*/ 34 h 85"/>
                <a:gd name="T36" fmla="*/ 18 w 85"/>
                <a:gd name="T37" fmla="*/ 30 h 85"/>
                <a:gd name="T38" fmla="*/ 12 w 85"/>
                <a:gd name="T39" fmla="*/ 24 h 85"/>
                <a:gd name="T40" fmla="*/ 12 w 85"/>
                <a:gd name="T41" fmla="*/ 13 h 85"/>
                <a:gd name="T42" fmla="*/ 23 w 85"/>
                <a:gd name="T43" fmla="*/ 13 h 85"/>
                <a:gd name="T44" fmla="*/ 29 w 85"/>
                <a:gd name="T45" fmla="*/ 18 h 85"/>
                <a:gd name="T46" fmla="*/ 31 w 85"/>
                <a:gd name="T47" fmla="*/ 19 h 85"/>
                <a:gd name="T48" fmla="*/ 34 w 85"/>
                <a:gd name="T49" fmla="*/ 16 h 85"/>
                <a:gd name="T50" fmla="*/ 34 w 85"/>
                <a:gd name="T51" fmla="*/ 7 h 85"/>
                <a:gd name="T52" fmla="*/ 39 w 85"/>
                <a:gd name="T53" fmla="*/ 1 h 85"/>
                <a:gd name="T54" fmla="*/ 48 w 85"/>
                <a:gd name="T55" fmla="*/ 2 h 85"/>
                <a:gd name="T56" fmla="*/ 50 w 85"/>
                <a:gd name="T57" fmla="*/ 8 h 85"/>
                <a:gd name="T58" fmla="*/ 50 w 85"/>
                <a:gd name="T59" fmla="*/ 17 h 85"/>
                <a:gd name="T60" fmla="*/ 51 w 85"/>
                <a:gd name="T61" fmla="*/ 18 h 85"/>
                <a:gd name="T62" fmla="*/ 56 w 85"/>
                <a:gd name="T63" fmla="*/ 18 h 85"/>
                <a:gd name="T64" fmla="*/ 61 w 85"/>
                <a:gd name="T65" fmla="*/ 13 h 85"/>
                <a:gd name="T66" fmla="*/ 72 w 85"/>
                <a:gd name="T67" fmla="*/ 13 h 85"/>
                <a:gd name="T68" fmla="*/ 72 w 85"/>
                <a:gd name="T69" fmla="*/ 24 h 85"/>
                <a:gd name="T70" fmla="*/ 66 w 85"/>
                <a:gd name="T71" fmla="*/ 30 h 85"/>
                <a:gd name="T72" fmla="*/ 66 w 85"/>
                <a:gd name="T73" fmla="*/ 32 h 85"/>
                <a:gd name="T74" fmla="*/ 70 w 85"/>
                <a:gd name="T75" fmla="*/ 35 h 85"/>
                <a:gd name="T76" fmla="*/ 77 w 85"/>
                <a:gd name="T77" fmla="*/ 35 h 85"/>
                <a:gd name="T78" fmla="*/ 84 w 85"/>
                <a:gd name="T79" fmla="*/ 42 h 85"/>
                <a:gd name="T80" fmla="*/ 78 w 85"/>
                <a:gd name="T81" fmla="*/ 50 h 85"/>
                <a:gd name="T82" fmla="*/ 68 w 85"/>
                <a:gd name="T83" fmla="*/ 51 h 85"/>
                <a:gd name="T84" fmla="*/ 66 w 85"/>
                <a:gd name="T85" fmla="*/ 52 h 85"/>
                <a:gd name="T86" fmla="*/ 66 w 85"/>
                <a:gd name="T87" fmla="*/ 55 h 85"/>
                <a:gd name="T88" fmla="*/ 72 w 85"/>
                <a:gd name="T89" fmla="*/ 61 h 85"/>
                <a:gd name="T90" fmla="*/ 72 w 85"/>
                <a:gd name="T91" fmla="*/ 73 h 85"/>
                <a:gd name="T92" fmla="*/ 61 w 85"/>
                <a:gd name="T93" fmla="*/ 72 h 85"/>
                <a:gd name="T94" fmla="*/ 55 w 85"/>
                <a:gd name="T95" fmla="*/ 67 h 85"/>
                <a:gd name="T96" fmla="*/ 53 w 85"/>
                <a:gd name="T97" fmla="*/ 66 h 85"/>
                <a:gd name="T98" fmla="*/ 50 w 85"/>
                <a:gd name="T99" fmla="*/ 69 h 85"/>
                <a:gd name="T100" fmla="*/ 50 w 85"/>
                <a:gd name="T101" fmla="*/ 73 h 85"/>
                <a:gd name="T102" fmla="*/ 42 w 85"/>
                <a:gd name="T103" fmla="*/ 56 h 85"/>
                <a:gd name="T104" fmla="*/ 56 w 85"/>
                <a:gd name="T105" fmla="*/ 43 h 85"/>
                <a:gd name="T106" fmla="*/ 42 w 85"/>
                <a:gd name="T107" fmla="*/ 29 h 85"/>
                <a:gd name="T108" fmla="*/ 29 w 85"/>
                <a:gd name="T109" fmla="*/ 42 h 85"/>
                <a:gd name="T110" fmla="*/ 42 w 85"/>
                <a:gd name="T111" fmla="*/ 5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85">
                  <a:moveTo>
                    <a:pt x="50" y="73"/>
                  </a:moveTo>
                  <a:cubicBezTo>
                    <a:pt x="50" y="74"/>
                    <a:pt x="50" y="76"/>
                    <a:pt x="50" y="77"/>
                  </a:cubicBezTo>
                  <a:cubicBezTo>
                    <a:pt x="50" y="81"/>
                    <a:pt x="47" y="85"/>
                    <a:pt x="42" y="85"/>
                  </a:cubicBezTo>
                  <a:cubicBezTo>
                    <a:pt x="38" y="85"/>
                    <a:pt x="35" y="82"/>
                    <a:pt x="34" y="78"/>
                  </a:cubicBezTo>
                  <a:cubicBezTo>
                    <a:pt x="34" y="75"/>
                    <a:pt x="34" y="72"/>
                    <a:pt x="34" y="69"/>
                  </a:cubicBezTo>
                  <a:cubicBezTo>
                    <a:pt x="34" y="68"/>
                    <a:pt x="34" y="67"/>
                    <a:pt x="33" y="67"/>
                  </a:cubicBezTo>
                  <a:cubicBezTo>
                    <a:pt x="32" y="67"/>
                    <a:pt x="31" y="65"/>
                    <a:pt x="29" y="67"/>
                  </a:cubicBezTo>
                  <a:cubicBezTo>
                    <a:pt x="28" y="69"/>
                    <a:pt x="26" y="70"/>
                    <a:pt x="24" y="72"/>
                  </a:cubicBezTo>
                  <a:cubicBezTo>
                    <a:pt x="20" y="76"/>
                    <a:pt x="16" y="76"/>
                    <a:pt x="12" y="73"/>
                  </a:cubicBezTo>
                  <a:cubicBezTo>
                    <a:pt x="9" y="69"/>
                    <a:pt x="9" y="65"/>
                    <a:pt x="12" y="61"/>
                  </a:cubicBezTo>
                  <a:cubicBezTo>
                    <a:pt x="14" y="59"/>
                    <a:pt x="16" y="57"/>
                    <a:pt x="18" y="55"/>
                  </a:cubicBezTo>
                  <a:cubicBezTo>
                    <a:pt x="19" y="55"/>
                    <a:pt x="19" y="54"/>
                    <a:pt x="19" y="53"/>
                  </a:cubicBezTo>
                  <a:cubicBezTo>
                    <a:pt x="18" y="52"/>
                    <a:pt x="18" y="50"/>
                    <a:pt x="16" y="51"/>
                  </a:cubicBezTo>
                  <a:cubicBezTo>
                    <a:pt x="13" y="51"/>
                    <a:pt x="10" y="51"/>
                    <a:pt x="8" y="51"/>
                  </a:cubicBezTo>
                  <a:cubicBezTo>
                    <a:pt x="3" y="50"/>
                    <a:pt x="0" y="47"/>
                    <a:pt x="0" y="42"/>
                  </a:cubicBezTo>
                  <a:cubicBezTo>
                    <a:pt x="0" y="38"/>
                    <a:pt x="3" y="35"/>
                    <a:pt x="8" y="35"/>
                  </a:cubicBezTo>
                  <a:cubicBezTo>
                    <a:pt x="11" y="35"/>
                    <a:pt x="13" y="35"/>
                    <a:pt x="16" y="35"/>
                  </a:cubicBezTo>
                  <a:cubicBezTo>
                    <a:pt x="17" y="35"/>
                    <a:pt x="18" y="35"/>
                    <a:pt x="18" y="34"/>
                  </a:cubicBezTo>
                  <a:cubicBezTo>
                    <a:pt x="18" y="32"/>
                    <a:pt x="20" y="31"/>
                    <a:pt x="18" y="30"/>
                  </a:cubicBezTo>
                  <a:cubicBezTo>
                    <a:pt x="16" y="28"/>
                    <a:pt x="14" y="26"/>
                    <a:pt x="12" y="24"/>
                  </a:cubicBezTo>
                  <a:cubicBezTo>
                    <a:pt x="9" y="21"/>
                    <a:pt x="9" y="16"/>
                    <a:pt x="12" y="13"/>
                  </a:cubicBezTo>
                  <a:cubicBezTo>
                    <a:pt x="15" y="10"/>
                    <a:pt x="20" y="10"/>
                    <a:pt x="23" y="13"/>
                  </a:cubicBezTo>
                  <a:cubicBezTo>
                    <a:pt x="25" y="14"/>
                    <a:pt x="27" y="17"/>
                    <a:pt x="29" y="18"/>
                  </a:cubicBezTo>
                  <a:cubicBezTo>
                    <a:pt x="30" y="19"/>
                    <a:pt x="30" y="20"/>
                    <a:pt x="31" y="19"/>
                  </a:cubicBezTo>
                  <a:cubicBezTo>
                    <a:pt x="33" y="18"/>
                    <a:pt x="34" y="19"/>
                    <a:pt x="34" y="16"/>
                  </a:cubicBezTo>
                  <a:cubicBezTo>
                    <a:pt x="34" y="13"/>
                    <a:pt x="34" y="10"/>
                    <a:pt x="34" y="7"/>
                  </a:cubicBezTo>
                  <a:cubicBezTo>
                    <a:pt x="35" y="4"/>
                    <a:pt x="36" y="2"/>
                    <a:pt x="39" y="1"/>
                  </a:cubicBezTo>
                  <a:cubicBezTo>
                    <a:pt x="42" y="0"/>
                    <a:pt x="45" y="0"/>
                    <a:pt x="48" y="2"/>
                  </a:cubicBezTo>
                  <a:cubicBezTo>
                    <a:pt x="49" y="4"/>
                    <a:pt x="50" y="6"/>
                    <a:pt x="50" y="8"/>
                  </a:cubicBezTo>
                  <a:cubicBezTo>
                    <a:pt x="50" y="11"/>
                    <a:pt x="50" y="14"/>
                    <a:pt x="50" y="17"/>
                  </a:cubicBezTo>
                  <a:cubicBezTo>
                    <a:pt x="50" y="18"/>
                    <a:pt x="50" y="18"/>
                    <a:pt x="51" y="18"/>
                  </a:cubicBezTo>
                  <a:cubicBezTo>
                    <a:pt x="53" y="20"/>
                    <a:pt x="55" y="19"/>
                    <a:pt x="56" y="18"/>
                  </a:cubicBezTo>
                  <a:cubicBezTo>
                    <a:pt x="57" y="16"/>
                    <a:pt x="59" y="14"/>
                    <a:pt x="61" y="13"/>
                  </a:cubicBezTo>
                  <a:cubicBezTo>
                    <a:pt x="64" y="10"/>
                    <a:pt x="69" y="10"/>
                    <a:pt x="72" y="13"/>
                  </a:cubicBezTo>
                  <a:cubicBezTo>
                    <a:pt x="75" y="16"/>
                    <a:pt x="75" y="21"/>
                    <a:pt x="72" y="24"/>
                  </a:cubicBezTo>
                  <a:cubicBezTo>
                    <a:pt x="70" y="26"/>
                    <a:pt x="68" y="28"/>
                    <a:pt x="66" y="30"/>
                  </a:cubicBezTo>
                  <a:cubicBezTo>
                    <a:pt x="65" y="31"/>
                    <a:pt x="65" y="31"/>
                    <a:pt x="66" y="32"/>
                  </a:cubicBezTo>
                  <a:cubicBezTo>
                    <a:pt x="66" y="34"/>
                    <a:pt x="68" y="35"/>
                    <a:pt x="70" y="35"/>
                  </a:cubicBezTo>
                  <a:cubicBezTo>
                    <a:pt x="72" y="34"/>
                    <a:pt x="74" y="35"/>
                    <a:pt x="77" y="35"/>
                  </a:cubicBezTo>
                  <a:cubicBezTo>
                    <a:pt x="81" y="35"/>
                    <a:pt x="84" y="38"/>
                    <a:pt x="84" y="42"/>
                  </a:cubicBezTo>
                  <a:cubicBezTo>
                    <a:pt x="85" y="46"/>
                    <a:pt x="82" y="50"/>
                    <a:pt x="78" y="50"/>
                  </a:cubicBezTo>
                  <a:cubicBezTo>
                    <a:pt x="75" y="51"/>
                    <a:pt x="72" y="50"/>
                    <a:pt x="68" y="51"/>
                  </a:cubicBezTo>
                  <a:cubicBezTo>
                    <a:pt x="67" y="51"/>
                    <a:pt x="67" y="51"/>
                    <a:pt x="66" y="52"/>
                  </a:cubicBezTo>
                  <a:cubicBezTo>
                    <a:pt x="66" y="53"/>
                    <a:pt x="64" y="54"/>
                    <a:pt x="66" y="55"/>
                  </a:cubicBezTo>
                  <a:cubicBezTo>
                    <a:pt x="68" y="57"/>
                    <a:pt x="70" y="59"/>
                    <a:pt x="72" y="61"/>
                  </a:cubicBezTo>
                  <a:cubicBezTo>
                    <a:pt x="75" y="65"/>
                    <a:pt x="75" y="69"/>
                    <a:pt x="72" y="73"/>
                  </a:cubicBezTo>
                  <a:cubicBezTo>
                    <a:pt x="69" y="76"/>
                    <a:pt x="64" y="76"/>
                    <a:pt x="61" y="72"/>
                  </a:cubicBezTo>
                  <a:cubicBezTo>
                    <a:pt x="59" y="71"/>
                    <a:pt x="57" y="69"/>
                    <a:pt x="55" y="67"/>
                  </a:cubicBezTo>
                  <a:cubicBezTo>
                    <a:pt x="55" y="66"/>
                    <a:pt x="54" y="65"/>
                    <a:pt x="53" y="66"/>
                  </a:cubicBezTo>
                  <a:cubicBezTo>
                    <a:pt x="51" y="67"/>
                    <a:pt x="50" y="67"/>
                    <a:pt x="50" y="69"/>
                  </a:cubicBezTo>
                  <a:cubicBezTo>
                    <a:pt x="50" y="71"/>
                    <a:pt x="50" y="72"/>
                    <a:pt x="50" y="73"/>
                  </a:cubicBezTo>
                  <a:moveTo>
                    <a:pt x="42" y="56"/>
                  </a:moveTo>
                  <a:cubicBezTo>
                    <a:pt x="50" y="56"/>
                    <a:pt x="56" y="50"/>
                    <a:pt x="56" y="43"/>
                  </a:cubicBezTo>
                  <a:cubicBezTo>
                    <a:pt x="56" y="35"/>
                    <a:pt x="50" y="29"/>
                    <a:pt x="42" y="29"/>
                  </a:cubicBezTo>
                  <a:cubicBezTo>
                    <a:pt x="35" y="29"/>
                    <a:pt x="29" y="35"/>
                    <a:pt x="29" y="42"/>
                  </a:cubicBezTo>
                  <a:cubicBezTo>
                    <a:pt x="29" y="50"/>
                    <a:pt x="35" y="56"/>
                    <a:pt x="42" y="5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72" name="Freeform 29">
              <a:extLst>
                <a:ext uri="{FF2B5EF4-FFF2-40B4-BE49-F238E27FC236}">
                  <a16:creationId xmlns:a16="http://schemas.microsoft.com/office/drawing/2014/main" id="{7ECE13C3-015A-4B2A-BC5A-07FE4368BB89}"/>
                </a:ext>
              </a:extLst>
            </p:cNvPr>
            <p:cNvSpPr>
              <a:spLocks noEditPoints="1"/>
            </p:cNvSpPr>
            <p:nvPr/>
          </p:nvSpPr>
          <p:spPr bwMode="auto">
            <a:xfrm>
              <a:off x="2741" y="1481"/>
              <a:ext cx="126" cy="122"/>
            </a:xfrm>
            <a:custGeom>
              <a:avLst/>
              <a:gdLst>
                <a:gd name="T0" fmla="*/ 24 w 60"/>
                <a:gd name="T1" fmla="*/ 52 h 60"/>
                <a:gd name="T2" fmla="*/ 24 w 60"/>
                <a:gd name="T3" fmla="*/ 50 h 60"/>
                <a:gd name="T4" fmla="*/ 23 w 60"/>
                <a:gd name="T5" fmla="*/ 47 h 60"/>
                <a:gd name="T6" fmla="*/ 20 w 60"/>
                <a:gd name="T7" fmla="*/ 48 h 60"/>
                <a:gd name="T8" fmla="*/ 17 w 60"/>
                <a:gd name="T9" fmla="*/ 52 h 60"/>
                <a:gd name="T10" fmla="*/ 9 w 60"/>
                <a:gd name="T11" fmla="*/ 52 h 60"/>
                <a:gd name="T12" fmla="*/ 9 w 60"/>
                <a:gd name="T13" fmla="*/ 43 h 60"/>
                <a:gd name="T14" fmla="*/ 13 w 60"/>
                <a:gd name="T15" fmla="*/ 39 h 60"/>
                <a:gd name="T16" fmla="*/ 13 w 60"/>
                <a:gd name="T17" fmla="*/ 37 h 60"/>
                <a:gd name="T18" fmla="*/ 11 w 60"/>
                <a:gd name="T19" fmla="*/ 36 h 60"/>
                <a:gd name="T20" fmla="*/ 6 w 60"/>
                <a:gd name="T21" fmla="*/ 36 h 60"/>
                <a:gd name="T22" fmla="*/ 0 w 60"/>
                <a:gd name="T23" fmla="*/ 30 h 60"/>
                <a:gd name="T24" fmla="*/ 5 w 60"/>
                <a:gd name="T25" fmla="*/ 25 h 60"/>
                <a:gd name="T26" fmla="*/ 11 w 60"/>
                <a:gd name="T27" fmla="*/ 25 h 60"/>
                <a:gd name="T28" fmla="*/ 13 w 60"/>
                <a:gd name="T29" fmla="*/ 23 h 60"/>
                <a:gd name="T30" fmla="*/ 13 w 60"/>
                <a:gd name="T31" fmla="*/ 21 h 60"/>
                <a:gd name="T32" fmla="*/ 9 w 60"/>
                <a:gd name="T33" fmla="*/ 17 h 60"/>
                <a:gd name="T34" fmla="*/ 9 w 60"/>
                <a:gd name="T35" fmla="*/ 9 h 60"/>
                <a:gd name="T36" fmla="*/ 17 w 60"/>
                <a:gd name="T37" fmla="*/ 9 h 60"/>
                <a:gd name="T38" fmla="*/ 20 w 60"/>
                <a:gd name="T39" fmla="*/ 13 h 60"/>
                <a:gd name="T40" fmla="*/ 23 w 60"/>
                <a:gd name="T41" fmla="*/ 13 h 60"/>
                <a:gd name="T42" fmla="*/ 24 w 60"/>
                <a:gd name="T43" fmla="*/ 11 h 60"/>
                <a:gd name="T44" fmla="*/ 24 w 60"/>
                <a:gd name="T45" fmla="*/ 6 h 60"/>
                <a:gd name="T46" fmla="*/ 30 w 60"/>
                <a:gd name="T47" fmla="*/ 0 h 60"/>
                <a:gd name="T48" fmla="*/ 36 w 60"/>
                <a:gd name="T49" fmla="*/ 6 h 60"/>
                <a:gd name="T50" fmla="*/ 35 w 60"/>
                <a:gd name="T51" fmla="*/ 11 h 60"/>
                <a:gd name="T52" fmla="*/ 37 w 60"/>
                <a:gd name="T53" fmla="*/ 13 h 60"/>
                <a:gd name="T54" fmla="*/ 39 w 60"/>
                <a:gd name="T55" fmla="*/ 13 h 60"/>
                <a:gd name="T56" fmla="*/ 43 w 60"/>
                <a:gd name="T57" fmla="*/ 9 h 60"/>
                <a:gd name="T58" fmla="*/ 51 w 60"/>
                <a:gd name="T59" fmla="*/ 9 h 60"/>
                <a:gd name="T60" fmla="*/ 51 w 60"/>
                <a:gd name="T61" fmla="*/ 17 h 60"/>
                <a:gd name="T62" fmla="*/ 48 w 60"/>
                <a:gd name="T63" fmla="*/ 21 h 60"/>
                <a:gd name="T64" fmla="*/ 47 w 60"/>
                <a:gd name="T65" fmla="*/ 23 h 60"/>
                <a:gd name="T66" fmla="*/ 49 w 60"/>
                <a:gd name="T67" fmla="*/ 25 h 60"/>
                <a:gd name="T68" fmla="*/ 54 w 60"/>
                <a:gd name="T69" fmla="*/ 25 h 60"/>
                <a:gd name="T70" fmla="*/ 60 w 60"/>
                <a:gd name="T71" fmla="*/ 30 h 60"/>
                <a:gd name="T72" fmla="*/ 54 w 60"/>
                <a:gd name="T73" fmla="*/ 36 h 60"/>
                <a:gd name="T74" fmla="*/ 49 w 60"/>
                <a:gd name="T75" fmla="*/ 36 h 60"/>
                <a:gd name="T76" fmla="*/ 47 w 60"/>
                <a:gd name="T77" fmla="*/ 37 h 60"/>
                <a:gd name="T78" fmla="*/ 47 w 60"/>
                <a:gd name="T79" fmla="*/ 40 h 60"/>
                <a:gd name="T80" fmla="*/ 51 w 60"/>
                <a:gd name="T81" fmla="*/ 43 h 60"/>
                <a:gd name="T82" fmla="*/ 51 w 60"/>
                <a:gd name="T83" fmla="*/ 52 h 60"/>
                <a:gd name="T84" fmla="*/ 43 w 60"/>
                <a:gd name="T85" fmla="*/ 51 h 60"/>
                <a:gd name="T86" fmla="*/ 39 w 60"/>
                <a:gd name="T87" fmla="*/ 47 h 60"/>
                <a:gd name="T88" fmla="*/ 37 w 60"/>
                <a:gd name="T89" fmla="*/ 47 h 60"/>
                <a:gd name="T90" fmla="*/ 35 w 60"/>
                <a:gd name="T91" fmla="*/ 49 h 60"/>
                <a:gd name="T92" fmla="*/ 36 w 60"/>
                <a:gd name="T93" fmla="*/ 55 h 60"/>
                <a:gd name="T94" fmla="*/ 30 w 60"/>
                <a:gd name="T95" fmla="*/ 60 h 60"/>
                <a:gd name="T96" fmla="*/ 24 w 60"/>
                <a:gd name="T97" fmla="*/ 54 h 60"/>
                <a:gd name="T98" fmla="*/ 24 w 60"/>
                <a:gd name="T99" fmla="*/ 52 h 60"/>
                <a:gd name="T100" fmla="*/ 30 w 60"/>
                <a:gd name="T101" fmla="*/ 40 h 60"/>
                <a:gd name="T102" fmla="*/ 39 w 60"/>
                <a:gd name="T103" fmla="*/ 30 h 60"/>
                <a:gd name="T104" fmla="*/ 30 w 60"/>
                <a:gd name="T105" fmla="*/ 21 h 60"/>
                <a:gd name="T106" fmla="*/ 20 w 60"/>
                <a:gd name="T107" fmla="*/ 30 h 60"/>
                <a:gd name="T108" fmla="*/ 30 w 60"/>
                <a:gd name="T109" fmla="*/ 4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 h="60">
                  <a:moveTo>
                    <a:pt x="24" y="52"/>
                  </a:moveTo>
                  <a:cubicBezTo>
                    <a:pt x="24" y="51"/>
                    <a:pt x="24" y="50"/>
                    <a:pt x="24" y="50"/>
                  </a:cubicBezTo>
                  <a:cubicBezTo>
                    <a:pt x="24" y="48"/>
                    <a:pt x="24" y="48"/>
                    <a:pt x="23" y="47"/>
                  </a:cubicBezTo>
                  <a:cubicBezTo>
                    <a:pt x="21" y="47"/>
                    <a:pt x="21" y="47"/>
                    <a:pt x="20" y="48"/>
                  </a:cubicBezTo>
                  <a:cubicBezTo>
                    <a:pt x="19" y="49"/>
                    <a:pt x="18" y="50"/>
                    <a:pt x="17" y="52"/>
                  </a:cubicBezTo>
                  <a:cubicBezTo>
                    <a:pt x="14" y="54"/>
                    <a:pt x="11" y="54"/>
                    <a:pt x="9" y="52"/>
                  </a:cubicBezTo>
                  <a:cubicBezTo>
                    <a:pt x="6" y="49"/>
                    <a:pt x="6" y="46"/>
                    <a:pt x="9" y="43"/>
                  </a:cubicBezTo>
                  <a:cubicBezTo>
                    <a:pt x="10" y="42"/>
                    <a:pt x="11" y="41"/>
                    <a:pt x="13" y="39"/>
                  </a:cubicBezTo>
                  <a:cubicBezTo>
                    <a:pt x="14" y="39"/>
                    <a:pt x="13" y="38"/>
                    <a:pt x="13" y="37"/>
                  </a:cubicBezTo>
                  <a:cubicBezTo>
                    <a:pt x="13" y="37"/>
                    <a:pt x="12" y="36"/>
                    <a:pt x="11" y="36"/>
                  </a:cubicBezTo>
                  <a:cubicBezTo>
                    <a:pt x="9" y="36"/>
                    <a:pt x="7" y="36"/>
                    <a:pt x="6" y="36"/>
                  </a:cubicBezTo>
                  <a:cubicBezTo>
                    <a:pt x="2" y="36"/>
                    <a:pt x="0" y="34"/>
                    <a:pt x="0" y="30"/>
                  </a:cubicBezTo>
                  <a:cubicBezTo>
                    <a:pt x="0" y="27"/>
                    <a:pt x="2" y="25"/>
                    <a:pt x="5" y="25"/>
                  </a:cubicBezTo>
                  <a:cubicBezTo>
                    <a:pt x="7" y="24"/>
                    <a:pt x="9" y="24"/>
                    <a:pt x="11" y="25"/>
                  </a:cubicBezTo>
                  <a:cubicBezTo>
                    <a:pt x="12" y="25"/>
                    <a:pt x="13" y="24"/>
                    <a:pt x="13" y="23"/>
                  </a:cubicBezTo>
                  <a:cubicBezTo>
                    <a:pt x="13" y="22"/>
                    <a:pt x="13" y="22"/>
                    <a:pt x="13" y="21"/>
                  </a:cubicBezTo>
                  <a:cubicBezTo>
                    <a:pt x="11" y="20"/>
                    <a:pt x="10" y="18"/>
                    <a:pt x="9" y="17"/>
                  </a:cubicBezTo>
                  <a:cubicBezTo>
                    <a:pt x="6" y="15"/>
                    <a:pt x="6" y="11"/>
                    <a:pt x="9" y="9"/>
                  </a:cubicBezTo>
                  <a:cubicBezTo>
                    <a:pt x="11" y="7"/>
                    <a:pt x="14" y="7"/>
                    <a:pt x="17" y="9"/>
                  </a:cubicBezTo>
                  <a:cubicBezTo>
                    <a:pt x="18" y="10"/>
                    <a:pt x="19" y="11"/>
                    <a:pt x="20" y="13"/>
                  </a:cubicBezTo>
                  <a:cubicBezTo>
                    <a:pt x="21" y="13"/>
                    <a:pt x="22" y="14"/>
                    <a:pt x="23" y="13"/>
                  </a:cubicBezTo>
                  <a:cubicBezTo>
                    <a:pt x="24" y="13"/>
                    <a:pt x="24" y="12"/>
                    <a:pt x="24" y="11"/>
                  </a:cubicBezTo>
                  <a:cubicBezTo>
                    <a:pt x="24" y="9"/>
                    <a:pt x="24" y="8"/>
                    <a:pt x="24" y="6"/>
                  </a:cubicBezTo>
                  <a:cubicBezTo>
                    <a:pt x="24" y="3"/>
                    <a:pt x="27" y="0"/>
                    <a:pt x="30" y="0"/>
                  </a:cubicBezTo>
                  <a:cubicBezTo>
                    <a:pt x="33" y="0"/>
                    <a:pt x="35" y="2"/>
                    <a:pt x="36" y="6"/>
                  </a:cubicBezTo>
                  <a:cubicBezTo>
                    <a:pt x="36" y="8"/>
                    <a:pt x="36" y="10"/>
                    <a:pt x="35" y="11"/>
                  </a:cubicBezTo>
                  <a:cubicBezTo>
                    <a:pt x="35" y="13"/>
                    <a:pt x="36" y="13"/>
                    <a:pt x="37" y="13"/>
                  </a:cubicBezTo>
                  <a:cubicBezTo>
                    <a:pt x="38" y="14"/>
                    <a:pt x="39" y="14"/>
                    <a:pt x="39" y="13"/>
                  </a:cubicBezTo>
                  <a:cubicBezTo>
                    <a:pt x="40" y="12"/>
                    <a:pt x="42" y="10"/>
                    <a:pt x="43" y="9"/>
                  </a:cubicBezTo>
                  <a:cubicBezTo>
                    <a:pt x="46" y="7"/>
                    <a:pt x="49" y="7"/>
                    <a:pt x="51" y="9"/>
                  </a:cubicBezTo>
                  <a:cubicBezTo>
                    <a:pt x="53" y="11"/>
                    <a:pt x="53" y="15"/>
                    <a:pt x="51" y="17"/>
                  </a:cubicBezTo>
                  <a:cubicBezTo>
                    <a:pt x="50" y="18"/>
                    <a:pt x="49" y="19"/>
                    <a:pt x="48" y="21"/>
                  </a:cubicBezTo>
                  <a:cubicBezTo>
                    <a:pt x="47" y="21"/>
                    <a:pt x="46" y="22"/>
                    <a:pt x="47" y="23"/>
                  </a:cubicBezTo>
                  <a:cubicBezTo>
                    <a:pt x="47" y="24"/>
                    <a:pt x="48" y="25"/>
                    <a:pt x="49" y="25"/>
                  </a:cubicBezTo>
                  <a:cubicBezTo>
                    <a:pt x="51" y="24"/>
                    <a:pt x="52" y="25"/>
                    <a:pt x="54" y="25"/>
                  </a:cubicBezTo>
                  <a:cubicBezTo>
                    <a:pt x="58" y="25"/>
                    <a:pt x="60" y="27"/>
                    <a:pt x="60" y="30"/>
                  </a:cubicBezTo>
                  <a:cubicBezTo>
                    <a:pt x="60" y="34"/>
                    <a:pt x="58" y="36"/>
                    <a:pt x="54" y="36"/>
                  </a:cubicBezTo>
                  <a:cubicBezTo>
                    <a:pt x="52" y="36"/>
                    <a:pt x="51" y="36"/>
                    <a:pt x="49" y="36"/>
                  </a:cubicBezTo>
                  <a:cubicBezTo>
                    <a:pt x="48" y="36"/>
                    <a:pt x="47" y="36"/>
                    <a:pt x="47" y="37"/>
                  </a:cubicBezTo>
                  <a:cubicBezTo>
                    <a:pt x="46" y="38"/>
                    <a:pt x="47" y="39"/>
                    <a:pt x="47" y="40"/>
                  </a:cubicBezTo>
                  <a:cubicBezTo>
                    <a:pt x="49" y="41"/>
                    <a:pt x="50" y="42"/>
                    <a:pt x="51" y="43"/>
                  </a:cubicBezTo>
                  <a:cubicBezTo>
                    <a:pt x="53" y="46"/>
                    <a:pt x="53" y="49"/>
                    <a:pt x="51" y="52"/>
                  </a:cubicBezTo>
                  <a:cubicBezTo>
                    <a:pt x="49" y="54"/>
                    <a:pt x="46" y="54"/>
                    <a:pt x="43" y="51"/>
                  </a:cubicBezTo>
                  <a:cubicBezTo>
                    <a:pt x="42" y="50"/>
                    <a:pt x="40" y="49"/>
                    <a:pt x="39" y="47"/>
                  </a:cubicBezTo>
                  <a:cubicBezTo>
                    <a:pt x="38" y="47"/>
                    <a:pt x="38" y="47"/>
                    <a:pt x="37" y="47"/>
                  </a:cubicBezTo>
                  <a:cubicBezTo>
                    <a:pt x="36" y="48"/>
                    <a:pt x="35" y="48"/>
                    <a:pt x="35" y="49"/>
                  </a:cubicBezTo>
                  <a:cubicBezTo>
                    <a:pt x="36" y="51"/>
                    <a:pt x="36" y="53"/>
                    <a:pt x="36" y="55"/>
                  </a:cubicBezTo>
                  <a:cubicBezTo>
                    <a:pt x="35" y="58"/>
                    <a:pt x="33" y="60"/>
                    <a:pt x="30" y="60"/>
                  </a:cubicBezTo>
                  <a:cubicBezTo>
                    <a:pt x="27" y="60"/>
                    <a:pt x="24" y="58"/>
                    <a:pt x="24" y="54"/>
                  </a:cubicBezTo>
                  <a:cubicBezTo>
                    <a:pt x="24" y="54"/>
                    <a:pt x="24" y="53"/>
                    <a:pt x="24" y="52"/>
                  </a:cubicBezTo>
                  <a:moveTo>
                    <a:pt x="30" y="40"/>
                  </a:moveTo>
                  <a:cubicBezTo>
                    <a:pt x="35" y="40"/>
                    <a:pt x="39" y="36"/>
                    <a:pt x="39" y="30"/>
                  </a:cubicBezTo>
                  <a:cubicBezTo>
                    <a:pt x="40" y="25"/>
                    <a:pt x="35" y="21"/>
                    <a:pt x="30" y="21"/>
                  </a:cubicBezTo>
                  <a:cubicBezTo>
                    <a:pt x="25" y="21"/>
                    <a:pt x="20" y="25"/>
                    <a:pt x="20" y="30"/>
                  </a:cubicBezTo>
                  <a:cubicBezTo>
                    <a:pt x="20" y="35"/>
                    <a:pt x="25" y="40"/>
                    <a:pt x="30" y="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grpSp>
      <p:grpSp>
        <p:nvGrpSpPr>
          <p:cNvPr id="73734" name="Group 4">
            <a:extLst>
              <a:ext uri="{FF2B5EF4-FFF2-40B4-BE49-F238E27FC236}">
                <a16:creationId xmlns:a16="http://schemas.microsoft.com/office/drawing/2014/main" id="{E55CB11A-E847-4E7C-8EA2-AA8C26B9B4DF}"/>
              </a:ext>
            </a:extLst>
          </p:cNvPr>
          <p:cNvGrpSpPr>
            <a:grpSpLocks noChangeAspect="1"/>
          </p:cNvGrpSpPr>
          <p:nvPr/>
        </p:nvGrpSpPr>
        <p:grpSpPr bwMode="auto">
          <a:xfrm>
            <a:off x="4193316" y="3197548"/>
            <a:ext cx="830999" cy="830997"/>
            <a:chOff x="2485" y="1223"/>
            <a:chExt cx="790" cy="790"/>
          </a:xfrm>
        </p:grpSpPr>
        <p:sp>
          <p:nvSpPr>
            <p:cNvPr id="48" name="Oval 5">
              <a:extLst>
                <a:ext uri="{FF2B5EF4-FFF2-40B4-BE49-F238E27FC236}">
                  <a16:creationId xmlns:a16="http://schemas.microsoft.com/office/drawing/2014/main" id="{31C7C54D-9992-40B7-A33C-9F42271F8C37}"/>
                </a:ext>
              </a:extLst>
            </p:cNvPr>
            <p:cNvSpPr>
              <a:spLocks noChangeArrowheads="1"/>
            </p:cNvSpPr>
            <p:nvPr/>
          </p:nvSpPr>
          <p:spPr bwMode="auto">
            <a:xfrm>
              <a:off x="2485" y="1223"/>
              <a:ext cx="790" cy="790"/>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49" name="Freeform 6">
              <a:extLst>
                <a:ext uri="{FF2B5EF4-FFF2-40B4-BE49-F238E27FC236}">
                  <a16:creationId xmlns:a16="http://schemas.microsoft.com/office/drawing/2014/main" id="{BF205752-5A3B-4EFC-9402-2E755175C43C}"/>
                </a:ext>
              </a:extLst>
            </p:cNvPr>
            <p:cNvSpPr>
              <a:spLocks/>
            </p:cNvSpPr>
            <p:nvPr/>
          </p:nvSpPr>
          <p:spPr bwMode="auto">
            <a:xfrm>
              <a:off x="2856" y="1449"/>
              <a:ext cx="419" cy="545"/>
            </a:xfrm>
            <a:custGeom>
              <a:avLst/>
              <a:gdLst>
                <a:gd name="T0" fmla="*/ 0 w 203"/>
                <a:gd name="T1" fmla="*/ 198 h 264"/>
                <a:gd name="T2" fmla="*/ 66 w 203"/>
                <a:gd name="T3" fmla="*/ 264 h 264"/>
                <a:gd name="T4" fmla="*/ 203 w 203"/>
                <a:gd name="T5" fmla="*/ 82 h 264"/>
                <a:gd name="T6" fmla="*/ 120 w 203"/>
                <a:gd name="T7" fmla="*/ 0 h 264"/>
                <a:gd name="T8" fmla="*/ 0 w 203"/>
                <a:gd name="T9" fmla="*/ 198 h 264"/>
              </a:gdLst>
              <a:ahLst/>
              <a:cxnLst>
                <a:cxn ang="0">
                  <a:pos x="T0" y="T1"/>
                </a:cxn>
                <a:cxn ang="0">
                  <a:pos x="T2" y="T3"/>
                </a:cxn>
                <a:cxn ang="0">
                  <a:pos x="T4" y="T5"/>
                </a:cxn>
                <a:cxn ang="0">
                  <a:pos x="T6" y="T7"/>
                </a:cxn>
                <a:cxn ang="0">
                  <a:pos x="T8" y="T9"/>
                </a:cxn>
              </a:cxnLst>
              <a:rect l="0" t="0" r="r" b="b"/>
              <a:pathLst>
                <a:path w="203" h="264">
                  <a:moveTo>
                    <a:pt x="0" y="198"/>
                  </a:moveTo>
                  <a:cubicBezTo>
                    <a:pt x="66" y="264"/>
                    <a:pt x="66" y="264"/>
                    <a:pt x="66" y="264"/>
                  </a:cubicBezTo>
                  <a:cubicBezTo>
                    <a:pt x="145" y="241"/>
                    <a:pt x="202" y="168"/>
                    <a:pt x="203" y="82"/>
                  </a:cubicBezTo>
                  <a:cubicBezTo>
                    <a:pt x="120" y="0"/>
                    <a:pt x="120" y="0"/>
                    <a:pt x="120" y="0"/>
                  </a:cubicBezTo>
                  <a:lnTo>
                    <a:pt x="0" y="198"/>
                  </a:ln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50" name="Freeform 7">
              <a:extLst>
                <a:ext uri="{FF2B5EF4-FFF2-40B4-BE49-F238E27FC236}">
                  <a16:creationId xmlns:a16="http://schemas.microsoft.com/office/drawing/2014/main" id="{8F9AF822-75C8-4845-BEEE-63C3F27A5794}"/>
                </a:ext>
              </a:extLst>
            </p:cNvPr>
            <p:cNvSpPr>
              <a:spLocks/>
            </p:cNvSpPr>
            <p:nvPr/>
          </p:nvSpPr>
          <p:spPr bwMode="auto">
            <a:xfrm>
              <a:off x="2648" y="1371"/>
              <a:ext cx="464" cy="493"/>
            </a:xfrm>
            <a:custGeom>
              <a:avLst/>
              <a:gdLst>
                <a:gd name="T0" fmla="*/ 224 w 226"/>
                <a:gd name="T1" fmla="*/ 50 h 239"/>
                <a:gd name="T2" fmla="*/ 130 w 226"/>
                <a:gd name="T3" fmla="*/ 232 h 239"/>
                <a:gd name="T4" fmla="*/ 113 w 226"/>
                <a:gd name="T5" fmla="*/ 239 h 239"/>
                <a:gd name="T6" fmla="*/ 95 w 226"/>
                <a:gd name="T7" fmla="*/ 232 h 239"/>
                <a:gd name="T8" fmla="*/ 1 w 226"/>
                <a:gd name="T9" fmla="*/ 50 h 239"/>
                <a:gd name="T10" fmla="*/ 15 w 226"/>
                <a:gd name="T11" fmla="*/ 31 h 239"/>
                <a:gd name="T12" fmla="*/ 97 w 226"/>
                <a:gd name="T13" fmla="*/ 4 h 239"/>
                <a:gd name="T14" fmla="*/ 113 w 226"/>
                <a:gd name="T15" fmla="*/ 0 h 239"/>
                <a:gd name="T16" fmla="*/ 128 w 226"/>
                <a:gd name="T17" fmla="*/ 4 h 239"/>
                <a:gd name="T18" fmla="*/ 210 w 226"/>
                <a:gd name="T19" fmla="*/ 31 h 239"/>
                <a:gd name="T20" fmla="*/ 224 w 226"/>
                <a:gd name="T21" fmla="*/ 5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6" h="239">
                  <a:moveTo>
                    <a:pt x="224" y="50"/>
                  </a:moveTo>
                  <a:cubicBezTo>
                    <a:pt x="216" y="83"/>
                    <a:pt x="194" y="177"/>
                    <a:pt x="130" y="232"/>
                  </a:cubicBezTo>
                  <a:cubicBezTo>
                    <a:pt x="125" y="237"/>
                    <a:pt x="119" y="239"/>
                    <a:pt x="113" y="239"/>
                  </a:cubicBezTo>
                  <a:cubicBezTo>
                    <a:pt x="106" y="239"/>
                    <a:pt x="100" y="237"/>
                    <a:pt x="95" y="232"/>
                  </a:cubicBezTo>
                  <a:cubicBezTo>
                    <a:pt x="31" y="177"/>
                    <a:pt x="9" y="83"/>
                    <a:pt x="1" y="50"/>
                  </a:cubicBezTo>
                  <a:cubicBezTo>
                    <a:pt x="0" y="41"/>
                    <a:pt x="6" y="32"/>
                    <a:pt x="15" y="31"/>
                  </a:cubicBezTo>
                  <a:cubicBezTo>
                    <a:pt x="44" y="25"/>
                    <a:pt x="71" y="16"/>
                    <a:pt x="97" y="4"/>
                  </a:cubicBezTo>
                  <a:cubicBezTo>
                    <a:pt x="102" y="2"/>
                    <a:pt x="108" y="0"/>
                    <a:pt x="113" y="0"/>
                  </a:cubicBezTo>
                  <a:cubicBezTo>
                    <a:pt x="118" y="0"/>
                    <a:pt x="123" y="2"/>
                    <a:pt x="128" y="4"/>
                  </a:cubicBezTo>
                  <a:cubicBezTo>
                    <a:pt x="154" y="16"/>
                    <a:pt x="182" y="25"/>
                    <a:pt x="210" y="31"/>
                  </a:cubicBezTo>
                  <a:cubicBezTo>
                    <a:pt x="220" y="32"/>
                    <a:pt x="226" y="41"/>
                    <a:pt x="224" y="5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sp>
          <p:nvSpPr>
            <p:cNvPr id="51" name="Freeform 8">
              <a:extLst>
                <a:ext uri="{FF2B5EF4-FFF2-40B4-BE49-F238E27FC236}">
                  <a16:creationId xmlns:a16="http://schemas.microsoft.com/office/drawing/2014/main" id="{EA50F63B-8D7A-4C09-BD2C-755B516F5084}"/>
                </a:ext>
              </a:extLst>
            </p:cNvPr>
            <p:cNvSpPr>
              <a:spLocks/>
            </p:cNvSpPr>
            <p:nvPr/>
          </p:nvSpPr>
          <p:spPr bwMode="auto">
            <a:xfrm>
              <a:off x="2882" y="1371"/>
              <a:ext cx="230" cy="493"/>
            </a:xfrm>
            <a:custGeom>
              <a:avLst/>
              <a:gdLst>
                <a:gd name="T0" fmla="*/ 111 w 113"/>
                <a:gd name="T1" fmla="*/ 50 h 239"/>
                <a:gd name="T2" fmla="*/ 17 w 113"/>
                <a:gd name="T3" fmla="*/ 232 h 239"/>
                <a:gd name="T4" fmla="*/ 0 w 113"/>
                <a:gd name="T5" fmla="*/ 239 h 239"/>
                <a:gd name="T6" fmla="*/ 0 w 113"/>
                <a:gd name="T7" fmla="*/ 0 h 239"/>
                <a:gd name="T8" fmla="*/ 15 w 113"/>
                <a:gd name="T9" fmla="*/ 4 h 239"/>
                <a:gd name="T10" fmla="*/ 97 w 113"/>
                <a:gd name="T11" fmla="*/ 31 h 239"/>
                <a:gd name="T12" fmla="*/ 111 w 113"/>
                <a:gd name="T13" fmla="*/ 50 h 239"/>
              </a:gdLst>
              <a:ahLst/>
              <a:cxnLst>
                <a:cxn ang="0">
                  <a:pos x="T0" y="T1"/>
                </a:cxn>
                <a:cxn ang="0">
                  <a:pos x="T2" y="T3"/>
                </a:cxn>
                <a:cxn ang="0">
                  <a:pos x="T4" y="T5"/>
                </a:cxn>
                <a:cxn ang="0">
                  <a:pos x="T6" y="T7"/>
                </a:cxn>
                <a:cxn ang="0">
                  <a:pos x="T8" y="T9"/>
                </a:cxn>
                <a:cxn ang="0">
                  <a:pos x="T10" y="T11"/>
                </a:cxn>
                <a:cxn ang="0">
                  <a:pos x="T12" y="T13"/>
                </a:cxn>
              </a:cxnLst>
              <a:rect l="0" t="0" r="r" b="b"/>
              <a:pathLst>
                <a:path w="113" h="239">
                  <a:moveTo>
                    <a:pt x="111" y="50"/>
                  </a:moveTo>
                  <a:cubicBezTo>
                    <a:pt x="103" y="83"/>
                    <a:pt x="81" y="177"/>
                    <a:pt x="17" y="232"/>
                  </a:cubicBezTo>
                  <a:cubicBezTo>
                    <a:pt x="12" y="237"/>
                    <a:pt x="6" y="239"/>
                    <a:pt x="0" y="239"/>
                  </a:cubicBezTo>
                  <a:cubicBezTo>
                    <a:pt x="0" y="0"/>
                    <a:pt x="0" y="0"/>
                    <a:pt x="0" y="0"/>
                  </a:cubicBezTo>
                  <a:cubicBezTo>
                    <a:pt x="5" y="0"/>
                    <a:pt x="10" y="2"/>
                    <a:pt x="15" y="4"/>
                  </a:cubicBezTo>
                  <a:cubicBezTo>
                    <a:pt x="41" y="16"/>
                    <a:pt x="69" y="25"/>
                    <a:pt x="97" y="31"/>
                  </a:cubicBezTo>
                  <a:cubicBezTo>
                    <a:pt x="107" y="32"/>
                    <a:pt x="113" y="41"/>
                    <a:pt x="111" y="50"/>
                  </a:cubicBezTo>
                  <a:close/>
                </a:path>
              </a:pathLst>
            </a:custGeom>
            <a:solidFill>
              <a:srgbClr val="0235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9393B"/>
                </a:solidFill>
                <a:effectLst/>
                <a:uLnTx/>
                <a:uFillTx/>
                <a:latin typeface="Arial"/>
                <a:ea typeface="Apple LiGothic Medium"/>
                <a:cs typeface="+mn-cs"/>
              </a:endParaRPr>
            </a:p>
          </p:txBody>
        </p:sp>
      </p:grpSp>
      <p:sp>
        <p:nvSpPr>
          <p:cNvPr id="73735" name="TextBox 40">
            <a:extLst>
              <a:ext uri="{FF2B5EF4-FFF2-40B4-BE49-F238E27FC236}">
                <a16:creationId xmlns:a16="http://schemas.microsoft.com/office/drawing/2014/main" id="{A0C6708C-00D5-45DB-A3D0-888884560A6D}"/>
              </a:ext>
            </a:extLst>
          </p:cNvPr>
          <p:cNvSpPr txBox="1">
            <a:spLocks noChangeArrowheads="1"/>
          </p:cNvSpPr>
          <p:nvPr/>
        </p:nvSpPr>
        <p:spPr bwMode="auto">
          <a:xfrm>
            <a:off x="5225226" y="779827"/>
            <a:ext cx="34996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55613">
              <a:defRPr sz="1300">
                <a:solidFill>
                  <a:schemeClr val="tx1"/>
                </a:solidFill>
                <a:latin typeface="Arial" panose="020B0604020202020204" pitchFamily="34" charset="0"/>
                <a:ea typeface="Apple LiGothic Medium"/>
                <a:cs typeface="Apple LiGothic Medium"/>
              </a:defRPr>
            </a:lvl1pPr>
            <a:lvl2pPr marL="742950" indent="-285750" defTabSz="455613">
              <a:defRPr sz="1300">
                <a:solidFill>
                  <a:schemeClr val="tx1"/>
                </a:solidFill>
                <a:latin typeface="Arial" panose="020B0604020202020204" pitchFamily="34" charset="0"/>
                <a:ea typeface="Apple LiGothic Medium"/>
                <a:cs typeface="Apple LiGothic Medium"/>
              </a:defRPr>
            </a:lvl2pPr>
            <a:lvl3pPr marL="1143000" indent="-228600" defTabSz="455613">
              <a:defRPr sz="1300">
                <a:solidFill>
                  <a:schemeClr val="tx1"/>
                </a:solidFill>
                <a:latin typeface="Arial" panose="020B0604020202020204" pitchFamily="34" charset="0"/>
                <a:ea typeface="Apple LiGothic Medium"/>
                <a:cs typeface="Apple LiGothic Medium"/>
              </a:defRPr>
            </a:lvl3pPr>
            <a:lvl4pPr marL="1600200" indent="-228600" defTabSz="455613">
              <a:defRPr sz="1300">
                <a:solidFill>
                  <a:schemeClr val="tx1"/>
                </a:solidFill>
                <a:latin typeface="Arial" panose="020B0604020202020204" pitchFamily="34" charset="0"/>
                <a:ea typeface="Apple LiGothic Medium"/>
                <a:cs typeface="Apple LiGothic Medium"/>
              </a:defRPr>
            </a:lvl4pPr>
            <a:lvl5pPr marL="2057400" indent="-228600" defTabSz="455613">
              <a:defRPr sz="1300">
                <a:solidFill>
                  <a:schemeClr val="tx1"/>
                </a:solidFill>
                <a:latin typeface="Arial" panose="020B0604020202020204" pitchFamily="34" charset="0"/>
                <a:ea typeface="Apple LiGothic Medium"/>
                <a:cs typeface="Apple LiGothic Medium"/>
              </a:defRPr>
            </a:lvl5pPr>
            <a:lvl6pPr marL="2514600" indent="-228600" defTabSz="455613" fontAlgn="base">
              <a:spcBef>
                <a:spcPct val="0"/>
              </a:spcBef>
              <a:spcAft>
                <a:spcPct val="0"/>
              </a:spcAft>
              <a:defRPr sz="1300">
                <a:solidFill>
                  <a:schemeClr val="tx1"/>
                </a:solidFill>
                <a:latin typeface="Arial" panose="020B0604020202020204" pitchFamily="34" charset="0"/>
                <a:ea typeface="Apple LiGothic Medium"/>
                <a:cs typeface="Apple LiGothic Medium"/>
              </a:defRPr>
            </a:lvl6pPr>
            <a:lvl7pPr marL="2971800" indent="-228600" defTabSz="455613" fontAlgn="base">
              <a:spcBef>
                <a:spcPct val="0"/>
              </a:spcBef>
              <a:spcAft>
                <a:spcPct val="0"/>
              </a:spcAft>
              <a:defRPr sz="1300">
                <a:solidFill>
                  <a:schemeClr val="tx1"/>
                </a:solidFill>
                <a:latin typeface="Arial" panose="020B0604020202020204" pitchFamily="34" charset="0"/>
                <a:ea typeface="Apple LiGothic Medium"/>
                <a:cs typeface="Apple LiGothic Medium"/>
              </a:defRPr>
            </a:lvl7pPr>
            <a:lvl8pPr marL="3429000" indent="-228600" defTabSz="455613" fontAlgn="base">
              <a:spcBef>
                <a:spcPct val="0"/>
              </a:spcBef>
              <a:spcAft>
                <a:spcPct val="0"/>
              </a:spcAft>
              <a:defRPr sz="1300">
                <a:solidFill>
                  <a:schemeClr val="tx1"/>
                </a:solidFill>
                <a:latin typeface="Arial" panose="020B0604020202020204" pitchFamily="34" charset="0"/>
                <a:ea typeface="Apple LiGothic Medium"/>
                <a:cs typeface="Apple LiGothic Medium"/>
              </a:defRPr>
            </a:lvl8pPr>
            <a:lvl9pPr marL="3886200" indent="-228600" defTabSz="455613" fontAlgn="base">
              <a:spcBef>
                <a:spcPct val="0"/>
              </a:spcBef>
              <a:spcAft>
                <a:spcPct val="0"/>
              </a:spcAft>
              <a:defRPr sz="1300">
                <a:solidFill>
                  <a:schemeClr val="tx1"/>
                </a:solidFill>
                <a:latin typeface="Arial" panose="020B0604020202020204" pitchFamily="34" charset="0"/>
                <a:ea typeface="Apple LiGothic Medium"/>
                <a:cs typeface="Apple LiGothic Medium"/>
              </a:defRPr>
            </a:lvl9pPr>
          </a:lstStyle>
          <a:p>
            <a:pPr marL="0" marR="0" lvl="0" indent="0" algn="l" defTabSz="455613" rtl="0" eaLnBrk="1" fontAlgn="auto" latinLnBrk="0" hangingPunct="1">
              <a:lnSpc>
                <a:spcPct val="100000"/>
              </a:lnSpc>
              <a:spcBef>
                <a:spcPts val="0"/>
              </a:spcBef>
              <a:spcAft>
                <a:spcPts val="600"/>
              </a:spcAft>
              <a:buClrTx/>
              <a:buSzTx/>
              <a:buFontTx/>
              <a:buNone/>
              <a:tabLst/>
              <a:defRPr/>
            </a:pPr>
            <a:r>
              <a:rPr kumimoji="0" lang="en-US" altLang="en-US" sz="2000" b="0" i="0" u="none" strike="noStrike" kern="1200" cap="none" spc="0" normalizeH="0" baseline="0" noProof="0" dirty="0">
                <a:ln>
                  <a:noFill/>
                </a:ln>
                <a:solidFill>
                  <a:srgbClr val="00BCEB"/>
                </a:solidFill>
                <a:effectLst/>
                <a:uLnTx/>
                <a:uFillTx/>
                <a:latin typeface="Arial"/>
                <a:ea typeface="Apple LiGothic Medium"/>
                <a:cs typeface="CiscoSansTT ExtraLight" panose="020B0303020201020303" pitchFamily="34" charset="0"/>
              </a:rPr>
              <a:t>Predict the impact of changes</a:t>
            </a:r>
          </a:p>
        </p:txBody>
      </p:sp>
      <p:sp>
        <p:nvSpPr>
          <p:cNvPr id="73736" name="TextBox 41">
            <a:extLst>
              <a:ext uri="{FF2B5EF4-FFF2-40B4-BE49-F238E27FC236}">
                <a16:creationId xmlns:a16="http://schemas.microsoft.com/office/drawing/2014/main" id="{A795BC5F-7E8E-4158-95D1-EC0C4EE5B6A0}"/>
              </a:ext>
            </a:extLst>
          </p:cNvPr>
          <p:cNvSpPr txBox="1">
            <a:spLocks noChangeArrowheads="1"/>
          </p:cNvSpPr>
          <p:nvPr/>
        </p:nvSpPr>
        <p:spPr bwMode="auto">
          <a:xfrm>
            <a:off x="5225226" y="2019464"/>
            <a:ext cx="34806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55613">
              <a:defRPr sz="1300">
                <a:solidFill>
                  <a:schemeClr val="tx1"/>
                </a:solidFill>
                <a:latin typeface="Arial" panose="020B0604020202020204" pitchFamily="34" charset="0"/>
                <a:ea typeface="Apple LiGothic Medium"/>
                <a:cs typeface="Apple LiGothic Medium"/>
              </a:defRPr>
            </a:lvl1pPr>
            <a:lvl2pPr marL="742950" indent="-285750" defTabSz="455613">
              <a:defRPr sz="1300">
                <a:solidFill>
                  <a:schemeClr val="tx1"/>
                </a:solidFill>
                <a:latin typeface="Arial" panose="020B0604020202020204" pitchFamily="34" charset="0"/>
                <a:ea typeface="Apple LiGothic Medium"/>
                <a:cs typeface="Apple LiGothic Medium"/>
              </a:defRPr>
            </a:lvl2pPr>
            <a:lvl3pPr marL="1143000" indent="-228600" defTabSz="455613">
              <a:defRPr sz="1300">
                <a:solidFill>
                  <a:schemeClr val="tx1"/>
                </a:solidFill>
                <a:latin typeface="Arial" panose="020B0604020202020204" pitchFamily="34" charset="0"/>
                <a:ea typeface="Apple LiGothic Medium"/>
                <a:cs typeface="Apple LiGothic Medium"/>
              </a:defRPr>
            </a:lvl3pPr>
            <a:lvl4pPr marL="1600200" indent="-228600" defTabSz="455613">
              <a:defRPr sz="1300">
                <a:solidFill>
                  <a:schemeClr val="tx1"/>
                </a:solidFill>
                <a:latin typeface="Arial" panose="020B0604020202020204" pitchFamily="34" charset="0"/>
                <a:ea typeface="Apple LiGothic Medium"/>
                <a:cs typeface="Apple LiGothic Medium"/>
              </a:defRPr>
            </a:lvl4pPr>
            <a:lvl5pPr marL="2057400" indent="-228600" defTabSz="455613">
              <a:defRPr sz="1300">
                <a:solidFill>
                  <a:schemeClr val="tx1"/>
                </a:solidFill>
                <a:latin typeface="Arial" panose="020B0604020202020204" pitchFamily="34" charset="0"/>
                <a:ea typeface="Apple LiGothic Medium"/>
                <a:cs typeface="Apple LiGothic Medium"/>
              </a:defRPr>
            </a:lvl5pPr>
            <a:lvl6pPr marL="2514600" indent="-228600" defTabSz="455613" fontAlgn="base">
              <a:spcBef>
                <a:spcPct val="0"/>
              </a:spcBef>
              <a:spcAft>
                <a:spcPct val="0"/>
              </a:spcAft>
              <a:defRPr sz="1300">
                <a:solidFill>
                  <a:schemeClr val="tx1"/>
                </a:solidFill>
                <a:latin typeface="Arial" panose="020B0604020202020204" pitchFamily="34" charset="0"/>
                <a:ea typeface="Apple LiGothic Medium"/>
                <a:cs typeface="Apple LiGothic Medium"/>
              </a:defRPr>
            </a:lvl6pPr>
            <a:lvl7pPr marL="2971800" indent="-228600" defTabSz="455613" fontAlgn="base">
              <a:spcBef>
                <a:spcPct val="0"/>
              </a:spcBef>
              <a:spcAft>
                <a:spcPct val="0"/>
              </a:spcAft>
              <a:defRPr sz="1300">
                <a:solidFill>
                  <a:schemeClr val="tx1"/>
                </a:solidFill>
                <a:latin typeface="Arial" panose="020B0604020202020204" pitchFamily="34" charset="0"/>
                <a:ea typeface="Apple LiGothic Medium"/>
                <a:cs typeface="Apple LiGothic Medium"/>
              </a:defRPr>
            </a:lvl7pPr>
            <a:lvl8pPr marL="3429000" indent="-228600" defTabSz="455613" fontAlgn="base">
              <a:spcBef>
                <a:spcPct val="0"/>
              </a:spcBef>
              <a:spcAft>
                <a:spcPct val="0"/>
              </a:spcAft>
              <a:defRPr sz="1300">
                <a:solidFill>
                  <a:schemeClr val="tx1"/>
                </a:solidFill>
                <a:latin typeface="Arial" panose="020B0604020202020204" pitchFamily="34" charset="0"/>
                <a:ea typeface="Apple LiGothic Medium"/>
                <a:cs typeface="Apple LiGothic Medium"/>
              </a:defRPr>
            </a:lvl8pPr>
            <a:lvl9pPr marL="3886200" indent="-228600" defTabSz="455613" fontAlgn="base">
              <a:spcBef>
                <a:spcPct val="0"/>
              </a:spcBef>
              <a:spcAft>
                <a:spcPct val="0"/>
              </a:spcAft>
              <a:defRPr sz="1300">
                <a:solidFill>
                  <a:schemeClr val="tx1"/>
                </a:solidFill>
                <a:latin typeface="Arial" panose="020B0604020202020204" pitchFamily="34" charset="0"/>
                <a:ea typeface="Apple LiGothic Medium"/>
                <a:cs typeface="Apple LiGothic Medium"/>
              </a:defRPr>
            </a:lvl9pPr>
          </a:lstStyle>
          <a:p>
            <a:pPr marL="0" marR="0" lvl="0" indent="0" algn="l" defTabSz="455613" rtl="0" eaLnBrk="1" fontAlgn="auto" latinLnBrk="0" hangingPunct="1">
              <a:lnSpc>
                <a:spcPct val="100000"/>
              </a:lnSpc>
              <a:spcBef>
                <a:spcPts val="0"/>
              </a:spcBef>
              <a:spcAft>
                <a:spcPts val="600"/>
              </a:spcAft>
              <a:buClrTx/>
              <a:buSzTx/>
              <a:buFontTx/>
              <a:buNone/>
              <a:tabLst/>
              <a:defRPr/>
            </a:pPr>
            <a:r>
              <a:rPr lang="en-US" altLang="en-US" sz="2000" dirty="0">
                <a:solidFill>
                  <a:srgbClr val="00BCEB"/>
                </a:solidFill>
                <a:latin typeface="Arial"/>
                <a:cs typeface="CiscoSansTT ExtraLight" panose="020B0303020201020303" pitchFamily="34" charset="0"/>
              </a:rPr>
              <a:t>Proactively v</a:t>
            </a:r>
            <a:r>
              <a:rPr kumimoji="0" lang="en-US" altLang="en-US" sz="2000" b="0" i="0" u="none" strike="noStrike" kern="1200" cap="none" spc="0" normalizeH="0" baseline="0" noProof="0" dirty="0" err="1">
                <a:ln>
                  <a:noFill/>
                </a:ln>
                <a:solidFill>
                  <a:srgbClr val="00BCEB"/>
                </a:solidFill>
                <a:effectLst/>
                <a:uLnTx/>
                <a:uFillTx/>
                <a:latin typeface="Arial"/>
                <a:ea typeface="Apple LiGothic Medium"/>
                <a:cs typeface="CiscoSansTT ExtraLight" panose="020B0303020201020303" pitchFamily="34" charset="0"/>
              </a:rPr>
              <a:t>erify</a:t>
            </a:r>
            <a:r>
              <a:rPr kumimoji="0" lang="en-US" altLang="en-US" sz="2000" b="0" i="0" u="none" strike="noStrike" kern="1200" cap="none" spc="0" normalizeH="0" baseline="0" noProof="0" dirty="0">
                <a:ln>
                  <a:noFill/>
                </a:ln>
                <a:solidFill>
                  <a:srgbClr val="00BCEB"/>
                </a:solidFill>
                <a:effectLst/>
                <a:uLnTx/>
                <a:uFillTx/>
                <a:latin typeface="Arial"/>
                <a:ea typeface="Apple LiGothic Medium"/>
                <a:cs typeface="CiscoSansTT ExtraLight" panose="020B0303020201020303" pitchFamily="34" charset="0"/>
              </a:rPr>
              <a:t> network-wide behavior</a:t>
            </a:r>
          </a:p>
        </p:txBody>
      </p:sp>
      <p:sp>
        <p:nvSpPr>
          <p:cNvPr id="73737" name="TextBox 42">
            <a:extLst>
              <a:ext uri="{FF2B5EF4-FFF2-40B4-BE49-F238E27FC236}">
                <a16:creationId xmlns:a16="http://schemas.microsoft.com/office/drawing/2014/main" id="{B12B2901-A798-4CD3-81B2-2DA397DAF91A}"/>
              </a:ext>
            </a:extLst>
          </p:cNvPr>
          <p:cNvSpPr txBox="1">
            <a:spLocks noChangeArrowheads="1"/>
          </p:cNvSpPr>
          <p:nvPr/>
        </p:nvSpPr>
        <p:spPr bwMode="auto">
          <a:xfrm>
            <a:off x="5225226" y="3259102"/>
            <a:ext cx="35607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55613">
              <a:defRPr sz="1300">
                <a:solidFill>
                  <a:schemeClr val="tx1"/>
                </a:solidFill>
                <a:latin typeface="Arial" panose="020B0604020202020204" pitchFamily="34" charset="0"/>
                <a:ea typeface="Apple LiGothic Medium"/>
                <a:cs typeface="Apple LiGothic Medium"/>
              </a:defRPr>
            </a:lvl1pPr>
            <a:lvl2pPr marL="742950" indent="-285750" defTabSz="455613">
              <a:defRPr sz="1300">
                <a:solidFill>
                  <a:schemeClr val="tx1"/>
                </a:solidFill>
                <a:latin typeface="Arial" panose="020B0604020202020204" pitchFamily="34" charset="0"/>
                <a:ea typeface="Apple LiGothic Medium"/>
                <a:cs typeface="Apple LiGothic Medium"/>
              </a:defRPr>
            </a:lvl2pPr>
            <a:lvl3pPr marL="1143000" indent="-228600" defTabSz="455613">
              <a:defRPr sz="1300">
                <a:solidFill>
                  <a:schemeClr val="tx1"/>
                </a:solidFill>
                <a:latin typeface="Arial" panose="020B0604020202020204" pitchFamily="34" charset="0"/>
                <a:ea typeface="Apple LiGothic Medium"/>
                <a:cs typeface="Apple LiGothic Medium"/>
              </a:defRPr>
            </a:lvl3pPr>
            <a:lvl4pPr marL="1600200" indent="-228600" defTabSz="455613">
              <a:defRPr sz="1300">
                <a:solidFill>
                  <a:schemeClr val="tx1"/>
                </a:solidFill>
                <a:latin typeface="Arial" panose="020B0604020202020204" pitchFamily="34" charset="0"/>
                <a:ea typeface="Apple LiGothic Medium"/>
                <a:cs typeface="Apple LiGothic Medium"/>
              </a:defRPr>
            </a:lvl4pPr>
            <a:lvl5pPr marL="2057400" indent="-228600" defTabSz="455613">
              <a:defRPr sz="1300">
                <a:solidFill>
                  <a:schemeClr val="tx1"/>
                </a:solidFill>
                <a:latin typeface="Arial" panose="020B0604020202020204" pitchFamily="34" charset="0"/>
                <a:ea typeface="Apple LiGothic Medium"/>
                <a:cs typeface="Apple LiGothic Medium"/>
              </a:defRPr>
            </a:lvl5pPr>
            <a:lvl6pPr marL="2514600" indent="-228600" defTabSz="455613" fontAlgn="base">
              <a:spcBef>
                <a:spcPct val="0"/>
              </a:spcBef>
              <a:spcAft>
                <a:spcPct val="0"/>
              </a:spcAft>
              <a:defRPr sz="1300">
                <a:solidFill>
                  <a:schemeClr val="tx1"/>
                </a:solidFill>
                <a:latin typeface="Arial" panose="020B0604020202020204" pitchFamily="34" charset="0"/>
                <a:ea typeface="Apple LiGothic Medium"/>
                <a:cs typeface="Apple LiGothic Medium"/>
              </a:defRPr>
            </a:lvl6pPr>
            <a:lvl7pPr marL="2971800" indent="-228600" defTabSz="455613" fontAlgn="base">
              <a:spcBef>
                <a:spcPct val="0"/>
              </a:spcBef>
              <a:spcAft>
                <a:spcPct val="0"/>
              </a:spcAft>
              <a:defRPr sz="1300">
                <a:solidFill>
                  <a:schemeClr val="tx1"/>
                </a:solidFill>
                <a:latin typeface="Arial" panose="020B0604020202020204" pitchFamily="34" charset="0"/>
                <a:ea typeface="Apple LiGothic Medium"/>
                <a:cs typeface="Apple LiGothic Medium"/>
              </a:defRPr>
            </a:lvl7pPr>
            <a:lvl8pPr marL="3429000" indent="-228600" defTabSz="455613" fontAlgn="base">
              <a:spcBef>
                <a:spcPct val="0"/>
              </a:spcBef>
              <a:spcAft>
                <a:spcPct val="0"/>
              </a:spcAft>
              <a:defRPr sz="1300">
                <a:solidFill>
                  <a:schemeClr val="tx1"/>
                </a:solidFill>
                <a:latin typeface="Arial" panose="020B0604020202020204" pitchFamily="34" charset="0"/>
                <a:ea typeface="Apple LiGothic Medium"/>
                <a:cs typeface="Apple LiGothic Medium"/>
              </a:defRPr>
            </a:lvl8pPr>
            <a:lvl9pPr marL="3886200" indent="-228600" defTabSz="455613" fontAlgn="base">
              <a:spcBef>
                <a:spcPct val="0"/>
              </a:spcBef>
              <a:spcAft>
                <a:spcPct val="0"/>
              </a:spcAft>
              <a:defRPr sz="1300">
                <a:solidFill>
                  <a:schemeClr val="tx1"/>
                </a:solidFill>
                <a:latin typeface="Arial" panose="020B0604020202020204" pitchFamily="34" charset="0"/>
                <a:ea typeface="Apple LiGothic Medium"/>
                <a:cs typeface="Apple LiGothic Medium"/>
              </a:defRPr>
            </a:lvl9pPr>
          </a:lstStyle>
          <a:p>
            <a:pPr marL="0" marR="0" lvl="0" indent="0" algn="l" defTabSz="455613" rtl="0" eaLnBrk="1" fontAlgn="auto" latinLnBrk="0" hangingPunct="1">
              <a:lnSpc>
                <a:spcPct val="100000"/>
              </a:lnSpc>
              <a:spcBef>
                <a:spcPts val="0"/>
              </a:spcBef>
              <a:spcAft>
                <a:spcPts val="600"/>
              </a:spcAft>
              <a:buClrTx/>
              <a:buSzTx/>
              <a:buFontTx/>
              <a:buNone/>
              <a:tabLst/>
              <a:defRPr/>
            </a:pPr>
            <a:r>
              <a:rPr kumimoji="0" lang="en-US" altLang="en-US" sz="2000" b="0" i="0" u="none" strike="noStrike" kern="1200" cap="none" spc="0" normalizeH="0" baseline="0" noProof="0" dirty="0">
                <a:ln>
                  <a:noFill/>
                </a:ln>
                <a:solidFill>
                  <a:srgbClr val="00BCEB"/>
                </a:solidFill>
                <a:effectLst/>
                <a:uLnTx/>
                <a:uFillTx/>
                <a:latin typeface="Arial"/>
                <a:ea typeface="Apple LiGothic Medium"/>
                <a:cs typeface="CiscoSansTT ExtraLight" panose="020B0303020201020303" pitchFamily="34" charset="0"/>
              </a:rPr>
              <a:t>Assure network security policy and compliance</a:t>
            </a:r>
          </a:p>
        </p:txBody>
      </p:sp>
      <p:sp>
        <p:nvSpPr>
          <p:cNvPr id="30" name="Title 2">
            <a:extLst>
              <a:ext uri="{FF2B5EF4-FFF2-40B4-BE49-F238E27FC236}">
                <a16:creationId xmlns:a16="http://schemas.microsoft.com/office/drawing/2014/main" id="{310DF4BD-9070-48B4-9F0C-4CF923B77D4A}"/>
              </a:ext>
            </a:extLst>
          </p:cNvPr>
          <p:cNvSpPr txBox="1">
            <a:spLocks/>
          </p:cNvSpPr>
          <p:nvPr/>
        </p:nvSpPr>
        <p:spPr bwMode="auto">
          <a:xfrm>
            <a:off x="438149" y="2177708"/>
            <a:ext cx="2377239" cy="78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nchor="ctr">
            <a:spAutoFit/>
          </a:bodyPr>
          <a:lstStyle>
            <a:lvl1pPr defTabSz="684213">
              <a:lnSpc>
                <a:spcPct val="90000"/>
              </a:lnSpc>
              <a:spcBef>
                <a:spcPts val="1200"/>
              </a:spcBef>
              <a:buSzPct val="80000"/>
              <a:buFont typeface="Arial" panose="020B0604020202020204" pitchFamily="34" charset="0"/>
              <a:buChar char="•"/>
              <a:defRPr>
                <a:solidFill>
                  <a:schemeClr val="tx1"/>
                </a:solidFill>
                <a:latin typeface="Arial" panose="020B0604020202020204" pitchFamily="34" charset="0"/>
                <a:ea typeface="Apple LiGothic Medium"/>
                <a:cs typeface="Apple LiGothic Medium"/>
                <a:sym typeface="Arial" panose="020B0604020202020204" pitchFamily="34" charset="0"/>
              </a:defRPr>
            </a:lvl1pPr>
            <a:lvl2pPr marL="385763" indent="-193675" defTabSz="684213">
              <a:lnSpc>
                <a:spcPct val="90000"/>
              </a:lnSpc>
              <a:spcBef>
                <a:spcPts val="400"/>
              </a:spcBef>
              <a:buSzPct val="80000"/>
              <a:buFont typeface="Arial" panose="020B0604020202020204" pitchFamily="34" charset="0"/>
              <a:buChar char="•"/>
              <a:defRPr sz="1600">
                <a:solidFill>
                  <a:schemeClr val="tx1"/>
                </a:solidFill>
                <a:latin typeface="Arial" panose="020B0604020202020204" pitchFamily="34" charset="0"/>
                <a:ea typeface="Apple LiGothic Medium"/>
                <a:cs typeface="Apple LiGothic Medium"/>
                <a:sym typeface="Arial" panose="020B0604020202020204" pitchFamily="34" charset="0"/>
              </a:defRPr>
            </a:lvl2pPr>
            <a:lvl3pPr marL="546100" indent="-158750" defTabSz="684213">
              <a:lnSpc>
                <a:spcPct val="90000"/>
              </a:lnSpc>
              <a:spcBef>
                <a:spcPts val="200"/>
              </a:spcBef>
              <a:buSzPct val="80000"/>
              <a:buFont typeface="Arial" panose="020B0604020202020204" pitchFamily="34" charset="0"/>
              <a:buChar char="•"/>
              <a:defRPr sz="1400">
                <a:solidFill>
                  <a:schemeClr val="tx1"/>
                </a:solidFill>
                <a:latin typeface="Arial" panose="020B0604020202020204" pitchFamily="34" charset="0"/>
                <a:ea typeface="Apple LiGothic Medium"/>
                <a:cs typeface="Apple LiGothic Medium"/>
                <a:sym typeface="Arial" panose="020B0604020202020204" pitchFamily="34" charset="0"/>
              </a:defRPr>
            </a:lvl3pPr>
            <a:lvl4pPr marL="704850" indent="-158750" defTabSz="684213">
              <a:lnSpc>
                <a:spcPct val="90000"/>
              </a:lnSpc>
              <a:spcBef>
                <a:spcPts val="200"/>
              </a:spcBef>
              <a:buSzPct val="80000"/>
              <a:buFont typeface="Arial" panose="020B0604020202020204" pitchFamily="34" charset="0"/>
              <a:buChar char="•"/>
              <a:defRPr sz="1400">
                <a:solidFill>
                  <a:schemeClr val="tx1"/>
                </a:solidFill>
                <a:latin typeface="Arial" panose="020B0604020202020204" pitchFamily="34" charset="0"/>
                <a:ea typeface="Apple LiGothic Medium"/>
                <a:cs typeface="Apple LiGothic Medium"/>
                <a:sym typeface="Arial" panose="020B0604020202020204" pitchFamily="34" charset="0"/>
              </a:defRPr>
            </a:lvl4pPr>
            <a:lvl5pPr marL="773113" indent="-66675" defTabSz="684213">
              <a:lnSpc>
                <a:spcPct val="95000"/>
              </a:lnSpc>
              <a:spcBef>
                <a:spcPts val="675"/>
              </a:spcBef>
              <a:buClr>
                <a:srgbClr val="FFFFFF"/>
              </a:buClr>
              <a:buSzPct val="100000"/>
              <a:buFont typeface="Arial" panose="020B0604020202020204" pitchFamily="34" charset="0"/>
              <a:buChar char="»"/>
              <a:defRPr>
                <a:solidFill>
                  <a:schemeClr val="tx2"/>
                </a:solidFill>
                <a:latin typeface="Arial" panose="020B0604020202020204" pitchFamily="34" charset="0"/>
                <a:ea typeface="Apple LiGothic Medium"/>
                <a:cs typeface="Apple LiGothic Medium"/>
                <a:sym typeface="Arial" panose="020B0604020202020204" pitchFamily="34" charset="0"/>
              </a:defRPr>
            </a:lvl5pPr>
            <a:lvl6pPr marL="1230313" indent="-66675" defTabSz="684213" fontAlgn="base">
              <a:lnSpc>
                <a:spcPct val="95000"/>
              </a:lnSpc>
              <a:spcBef>
                <a:spcPts val="675"/>
              </a:spcBef>
              <a:spcAft>
                <a:spcPct val="0"/>
              </a:spcAft>
              <a:buClr>
                <a:srgbClr val="FFFFFF"/>
              </a:buClr>
              <a:buSzPct val="100000"/>
              <a:buFont typeface="Arial" panose="020B0604020202020204" pitchFamily="34" charset="0"/>
              <a:buChar char="»"/>
              <a:defRPr>
                <a:solidFill>
                  <a:schemeClr val="tx2"/>
                </a:solidFill>
                <a:latin typeface="Arial" panose="020B0604020202020204" pitchFamily="34" charset="0"/>
                <a:ea typeface="Apple LiGothic Medium"/>
                <a:cs typeface="Apple LiGothic Medium"/>
                <a:sym typeface="Arial" panose="020B0604020202020204" pitchFamily="34" charset="0"/>
              </a:defRPr>
            </a:lvl6pPr>
            <a:lvl7pPr marL="1687513" indent="-66675" defTabSz="684213" fontAlgn="base">
              <a:lnSpc>
                <a:spcPct val="95000"/>
              </a:lnSpc>
              <a:spcBef>
                <a:spcPts val="675"/>
              </a:spcBef>
              <a:spcAft>
                <a:spcPct val="0"/>
              </a:spcAft>
              <a:buClr>
                <a:srgbClr val="FFFFFF"/>
              </a:buClr>
              <a:buSzPct val="100000"/>
              <a:buFont typeface="Arial" panose="020B0604020202020204" pitchFamily="34" charset="0"/>
              <a:buChar char="»"/>
              <a:defRPr>
                <a:solidFill>
                  <a:schemeClr val="tx2"/>
                </a:solidFill>
                <a:latin typeface="Arial" panose="020B0604020202020204" pitchFamily="34" charset="0"/>
                <a:ea typeface="Apple LiGothic Medium"/>
                <a:cs typeface="Apple LiGothic Medium"/>
                <a:sym typeface="Arial" panose="020B0604020202020204" pitchFamily="34" charset="0"/>
              </a:defRPr>
            </a:lvl7pPr>
            <a:lvl8pPr marL="2144713" indent="-66675" defTabSz="684213" fontAlgn="base">
              <a:lnSpc>
                <a:spcPct val="95000"/>
              </a:lnSpc>
              <a:spcBef>
                <a:spcPts val="675"/>
              </a:spcBef>
              <a:spcAft>
                <a:spcPct val="0"/>
              </a:spcAft>
              <a:buClr>
                <a:srgbClr val="FFFFFF"/>
              </a:buClr>
              <a:buSzPct val="100000"/>
              <a:buFont typeface="Arial" panose="020B0604020202020204" pitchFamily="34" charset="0"/>
              <a:buChar char="»"/>
              <a:defRPr>
                <a:solidFill>
                  <a:schemeClr val="tx2"/>
                </a:solidFill>
                <a:latin typeface="Arial" panose="020B0604020202020204" pitchFamily="34" charset="0"/>
                <a:ea typeface="Apple LiGothic Medium"/>
                <a:cs typeface="Apple LiGothic Medium"/>
                <a:sym typeface="Arial" panose="020B0604020202020204" pitchFamily="34" charset="0"/>
              </a:defRPr>
            </a:lvl8pPr>
            <a:lvl9pPr marL="2601913" indent="-66675" defTabSz="684213" fontAlgn="base">
              <a:lnSpc>
                <a:spcPct val="95000"/>
              </a:lnSpc>
              <a:spcBef>
                <a:spcPts val="675"/>
              </a:spcBef>
              <a:spcAft>
                <a:spcPct val="0"/>
              </a:spcAft>
              <a:buClr>
                <a:srgbClr val="FFFFFF"/>
              </a:buClr>
              <a:buSzPct val="100000"/>
              <a:buFont typeface="Arial" panose="020B0604020202020204" pitchFamily="34" charset="0"/>
              <a:buChar char="»"/>
              <a:defRPr>
                <a:solidFill>
                  <a:schemeClr val="tx2"/>
                </a:solidFill>
                <a:latin typeface="Arial" panose="020B0604020202020204" pitchFamily="34" charset="0"/>
                <a:ea typeface="Apple LiGothic Medium"/>
                <a:cs typeface="Apple LiGothic Medium"/>
                <a:sym typeface="Arial" panose="020B0604020202020204" pitchFamily="34" charset="0"/>
              </a:defRPr>
            </a:lvl9pPr>
          </a:lstStyle>
          <a:p>
            <a:pPr marL="0" marR="0" lvl="0" indent="0" algn="l" defTabSz="684213" rtl="0" eaLnBrk="1" fontAlgn="auto" latinLnBrk="0" hangingPunct="1">
              <a:lnSpc>
                <a:spcPct val="8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005073"/>
                </a:solidFill>
                <a:effectLst/>
                <a:uLnTx/>
                <a:uFillTx/>
                <a:latin typeface="Arial"/>
                <a:ea typeface="Apple LiGothic Medium"/>
                <a:cs typeface="CiscoSansTT ExtraLight" panose="020B0303020201020303" pitchFamily="34" charset="0"/>
                <a:sym typeface="Arial" panose="020B0604020202020204" pitchFamily="34" charset="0"/>
              </a:rPr>
              <a:t>What </a:t>
            </a:r>
            <a:r>
              <a:rPr lang="en-US" altLang="en-US" sz="2800" dirty="0">
                <a:solidFill>
                  <a:srgbClr val="005073"/>
                </a:solidFill>
                <a:latin typeface="Arial"/>
                <a:cs typeface="CiscoSansTT ExtraLight" panose="020B0303020201020303" pitchFamily="34" charset="0"/>
              </a:rPr>
              <a:t>a</a:t>
            </a:r>
            <a:r>
              <a:rPr kumimoji="0" lang="en-US" altLang="en-US" sz="2800" b="0" i="0" u="none" strike="noStrike" kern="1200" cap="none" spc="0" normalizeH="0" baseline="0" noProof="0" dirty="0">
                <a:ln>
                  <a:noFill/>
                </a:ln>
                <a:solidFill>
                  <a:srgbClr val="005073"/>
                </a:solidFill>
                <a:effectLst/>
                <a:uLnTx/>
                <a:uFillTx/>
                <a:latin typeface="Arial"/>
                <a:ea typeface="Apple LiGothic Medium"/>
                <a:cs typeface="CiscoSansTT ExtraLight" panose="020B0303020201020303" pitchFamily="34" charset="0"/>
                <a:sym typeface="Arial" panose="020B0604020202020204" pitchFamily="34" charset="0"/>
              </a:rPr>
              <a:t>re the Benefits?</a:t>
            </a:r>
          </a:p>
        </p:txBody>
      </p:sp>
      <p:sp>
        <p:nvSpPr>
          <p:cNvPr id="29" name="Title 2">
            <a:extLst>
              <a:ext uri="{FF2B5EF4-FFF2-40B4-BE49-F238E27FC236}">
                <a16:creationId xmlns:a16="http://schemas.microsoft.com/office/drawing/2014/main" id="{310DF4BD-9070-48B4-9F0C-4CF923B77D4A}"/>
              </a:ext>
            </a:extLst>
          </p:cNvPr>
          <p:cNvSpPr txBox="1">
            <a:spLocks/>
          </p:cNvSpPr>
          <p:nvPr/>
        </p:nvSpPr>
        <p:spPr bwMode="auto">
          <a:xfrm>
            <a:off x="1058899" y="427062"/>
            <a:ext cx="2368336"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nchor="ctr">
            <a:spAutoFit/>
          </a:bodyPr>
          <a:lstStyle>
            <a:lvl1pPr defTabSz="684213">
              <a:lnSpc>
                <a:spcPct val="90000"/>
              </a:lnSpc>
              <a:spcBef>
                <a:spcPts val="1200"/>
              </a:spcBef>
              <a:buSzPct val="80000"/>
              <a:buFont typeface="Arial" panose="020B0604020202020204" pitchFamily="34" charset="0"/>
              <a:buChar char="•"/>
              <a:defRPr>
                <a:solidFill>
                  <a:schemeClr val="tx1"/>
                </a:solidFill>
                <a:latin typeface="Arial" panose="020B0604020202020204" pitchFamily="34" charset="0"/>
                <a:ea typeface="Apple LiGothic Medium"/>
                <a:cs typeface="Apple LiGothic Medium"/>
                <a:sym typeface="Arial" panose="020B0604020202020204" pitchFamily="34" charset="0"/>
              </a:defRPr>
            </a:lvl1pPr>
            <a:lvl2pPr marL="385763" indent="-193675" defTabSz="684213">
              <a:lnSpc>
                <a:spcPct val="90000"/>
              </a:lnSpc>
              <a:spcBef>
                <a:spcPts val="400"/>
              </a:spcBef>
              <a:buSzPct val="80000"/>
              <a:buFont typeface="Arial" panose="020B0604020202020204" pitchFamily="34" charset="0"/>
              <a:buChar char="•"/>
              <a:defRPr sz="1600">
                <a:solidFill>
                  <a:schemeClr val="tx1"/>
                </a:solidFill>
                <a:latin typeface="Arial" panose="020B0604020202020204" pitchFamily="34" charset="0"/>
                <a:ea typeface="Apple LiGothic Medium"/>
                <a:cs typeface="Apple LiGothic Medium"/>
                <a:sym typeface="Arial" panose="020B0604020202020204" pitchFamily="34" charset="0"/>
              </a:defRPr>
            </a:lvl2pPr>
            <a:lvl3pPr marL="546100" indent="-158750" defTabSz="684213">
              <a:lnSpc>
                <a:spcPct val="90000"/>
              </a:lnSpc>
              <a:spcBef>
                <a:spcPts val="200"/>
              </a:spcBef>
              <a:buSzPct val="80000"/>
              <a:buFont typeface="Arial" panose="020B0604020202020204" pitchFamily="34" charset="0"/>
              <a:buChar char="•"/>
              <a:defRPr sz="1400">
                <a:solidFill>
                  <a:schemeClr val="tx1"/>
                </a:solidFill>
                <a:latin typeface="Arial" panose="020B0604020202020204" pitchFamily="34" charset="0"/>
                <a:ea typeface="Apple LiGothic Medium"/>
                <a:cs typeface="Apple LiGothic Medium"/>
                <a:sym typeface="Arial" panose="020B0604020202020204" pitchFamily="34" charset="0"/>
              </a:defRPr>
            </a:lvl3pPr>
            <a:lvl4pPr marL="704850" indent="-158750" defTabSz="684213">
              <a:lnSpc>
                <a:spcPct val="90000"/>
              </a:lnSpc>
              <a:spcBef>
                <a:spcPts val="200"/>
              </a:spcBef>
              <a:buSzPct val="80000"/>
              <a:buFont typeface="Arial" panose="020B0604020202020204" pitchFamily="34" charset="0"/>
              <a:buChar char="•"/>
              <a:defRPr sz="1400">
                <a:solidFill>
                  <a:schemeClr val="tx1"/>
                </a:solidFill>
                <a:latin typeface="Arial" panose="020B0604020202020204" pitchFamily="34" charset="0"/>
                <a:ea typeface="Apple LiGothic Medium"/>
                <a:cs typeface="Apple LiGothic Medium"/>
                <a:sym typeface="Arial" panose="020B0604020202020204" pitchFamily="34" charset="0"/>
              </a:defRPr>
            </a:lvl4pPr>
            <a:lvl5pPr marL="773113" indent="-66675" defTabSz="684213">
              <a:lnSpc>
                <a:spcPct val="95000"/>
              </a:lnSpc>
              <a:spcBef>
                <a:spcPts val="675"/>
              </a:spcBef>
              <a:buClr>
                <a:srgbClr val="FFFFFF"/>
              </a:buClr>
              <a:buSzPct val="100000"/>
              <a:buFont typeface="Arial" panose="020B0604020202020204" pitchFamily="34" charset="0"/>
              <a:buChar char="»"/>
              <a:defRPr>
                <a:solidFill>
                  <a:schemeClr val="tx2"/>
                </a:solidFill>
                <a:latin typeface="Arial" panose="020B0604020202020204" pitchFamily="34" charset="0"/>
                <a:ea typeface="Apple LiGothic Medium"/>
                <a:cs typeface="Apple LiGothic Medium"/>
                <a:sym typeface="Arial" panose="020B0604020202020204" pitchFamily="34" charset="0"/>
              </a:defRPr>
            </a:lvl5pPr>
            <a:lvl6pPr marL="1230313" indent="-66675" defTabSz="684213" fontAlgn="base">
              <a:lnSpc>
                <a:spcPct val="95000"/>
              </a:lnSpc>
              <a:spcBef>
                <a:spcPts val="675"/>
              </a:spcBef>
              <a:spcAft>
                <a:spcPct val="0"/>
              </a:spcAft>
              <a:buClr>
                <a:srgbClr val="FFFFFF"/>
              </a:buClr>
              <a:buSzPct val="100000"/>
              <a:buFont typeface="Arial" panose="020B0604020202020204" pitchFamily="34" charset="0"/>
              <a:buChar char="»"/>
              <a:defRPr>
                <a:solidFill>
                  <a:schemeClr val="tx2"/>
                </a:solidFill>
                <a:latin typeface="Arial" panose="020B0604020202020204" pitchFamily="34" charset="0"/>
                <a:ea typeface="Apple LiGothic Medium"/>
                <a:cs typeface="Apple LiGothic Medium"/>
                <a:sym typeface="Arial" panose="020B0604020202020204" pitchFamily="34" charset="0"/>
              </a:defRPr>
            </a:lvl6pPr>
            <a:lvl7pPr marL="1687513" indent="-66675" defTabSz="684213" fontAlgn="base">
              <a:lnSpc>
                <a:spcPct val="95000"/>
              </a:lnSpc>
              <a:spcBef>
                <a:spcPts val="675"/>
              </a:spcBef>
              <a:spcAft>
                <a:spcPct val="0"/>
              </a:spcAft>
              <a:buClr>
                <a:srgbClr val="FFFFFF"/>
              </a:buClr>
              <a:buSzPct val="100000"/>
              <a:buFont typeface="Arial" panose="020B0604020202020204" pitchFamily="34" charset="0"/>
              <a:buChar char="»"/>
              <a:defRPr>
                <a:solidFill>
                  <a:schemeClr val="tx2"/>
                </a:solidFill>
                <a:latin typeface="Arial" panose="020B0604020202020204" pitchFamily="34" charset="0"/>
                <a:ea typeface="Apple LiGothic Medium"/>
                <a:cs typeface="Apple LiGothic Medium"/>
                <a:sym typeface="Arial" panose="020B0604020202020204" pitchFamily="34" charset="0"/>
              </a:defRPr>
            </a:lvl7pPr>
            <a:lvl8pPr marL="2144713" indent="-66675" defTabSz="684213" fontAlgn="base">
              <a:lnSpc>
                <a:spcPct val="95000"/>
              </a:lnSpc>
              <a:spcBef>
                <a:spcPts val="675"/>
              </a:spcBef>
              <a:spcAft>
                <a:spcPct val="0"/>
              </a:spcAft>
              <a:buClr>
                <a:srgbClr val="FFFFFF"/>
              </a:buClr>
              <a:buSzPct val="100000"/>
              <a:buFont typeface="Arial" panose="020B0604020202020204" pitchFamily="34" charset="0"/>
              <a:buChar char="»"/>
              <a:defRPr>
                <a:solidFill>
                  <a:schemeClr val="tx2"/>
                </a:solidFill>
                <a:latin typeface="Arial" panose="020B0604020202020204" pitchFamily="34" charset="0"/>
                <a:ea typeface="Apple LiGothic Medium"/>
                <a:cs typeface="Apple LiGothic Medium"/>
                <a:sym typeface="Arial" panose="020B0604020202020204" pitchFamily="34" charset="0"/>
              </a:defRPr>
            </a:lvl8pPr>
            <a:lvl9pPr marL="2601913" indent="-66675" defTabSz="684213" fontAlgn="base">
              <a:lnSpc>
                <a:spcPct val="95000"/>
              </a:lnSpc>
              <a:spcBef>
                <a:spcPts val="675"/>
              </a:spcBef>
              <a:spcAft>
                <a:spcPct val="0"/>
              </a:spcAft>
              <a:buClr>
                <a:srgbClr val="FFFFFF"/>
              </a:buClr>
              <a:buSzPct val="100000"/>
              <a:buFont typeface="Arial" panose="020B0604020202020204" pitchFamily="34" charset="0"/>
              <a:buChar char="»"/>
              <a:defRPr>
                <a:solidFill>
                  <a:schemeClr val="tx2"/>
                </a:solidFill>
                <a:latin typeface="Arial" panose="020B0604020202020204" pitchFamily="34" charset="0"/>
                <a:ea typeface="Apple LiGothic Medium"/>
                <a:cs typeface="Apple LiGothic Medium"/>
                <a:sym typeface="Arial" panose="020B0604020202020204" pitchFamily="34" charset="0"/>
              </a:defRPr>
            </a:lvl9pPr>
          </a:lstStyle>
          <a:p>
            <a:pPr marL="0" marR="0" lvl="0" indent="0" algn="l" defTabSz="684213" rtl="0" eaLnBrk="1" fontAlgn="auto" latinLnBrk="0" hangingPunct="1">
              <a:lnSpc>
                <a:spcPct val="8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a:ea typeface="Apple LiGothic Medium"/>
                <a:cs typeface="CiscoSansTT ExtraLight" panose="020B0303020201020303" pitchFamily="34" charset="0"/>
                <a:sym typeface="Arial" panose="020B0604020202020204" pitchFamily="34" charset="0"/>
              </a:rPr>
              <a:t>Cisco Network Assurance Engine</a:t>
            </a:r>
          </a:p>
        </p:txBody>
      </p:sp>
      <p:pic>
        <p:nvPicPr>
          <p:cNvPr id="31" name="Picture 70">
            <a:extLst>
              <a:ext uri="{FF2B5EF4-FFF2-40B4-BE49-F238E27FC236}">
                <a16:creationId xmlns:a16="http://schemas.microsoft.com/office/drawing/2014/main" id="{115EA2AF-1C80-48CF-9123-62467BCFC010}"/>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282514" y="396710"/>
            <a:ext cx="766225" cy="7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41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19050"/>
            <a:ext cx="9144000" cy="5143500"/>
          </a:xfrm>
          <a:prstGeom prst="rect">
            <a:avLst/>
          </a:prstGeom>
          <a:noFill/>
        </p:spPr>
      </p:pic>
      <p:sp>
        <p:nvSpPr>
          <p:cNvPr id="3" name="TextBox 1"/>
          <p:cNvSpPr txBox="1"/>
          <p:nvPr/>
        </p:nvSpPr>
        <p:spPr>
          <a:xfrm>
            <a:off x="520700" y="419100"/>
            <a:ext cx="6843220" cy="892552"/>
          </a:xfrm>
          <a:prstGeom prst="rect">
            <a:avLst/>
          </a:prstGeom>
          <a:noFill/>
        </p:spPr>
        <p:txBody>
          <a:bodyPr wrap="none" lIns="0" tIns="0" rIns="0" rtlCol="0">
            <a:spAutoFit/>
          </a:bodyPr>
          <a:lstStyle/>
          <a:p>
            <a:pPr>
              <a:lnSpc>
                <a:spcPts val="3500"/>
              </a:lnSpc>
              <a:tabLst>
                <a:tab pos="2641600" algn="l"/>
              </a:tabLst>
            </a:pPr>
            <a:r>
              <a:rPr lang="en-US" altLang="zh-CN" sz="3200" dirty="0">
                <a:solidFill>
                  <a:srgbClr val="58585B"/>
                </a:solidFill>
                <a:latin typeface="ArialMT" pitchFamily="18" charset="0"/>
                <a:cs typeface="ArialMT" pitchFamily="18" charset="0"/>
              </a:rPr>
              <a:t>Intent-Based Network for Data</a:t>
            </a:r>
            <a:r>
              <a:rPr lang="en-US" altLang="zh-CN" sz="3200" dirty="0">
                <a:latin typeface="Times New Roman" pitchFamily="18" charset="0"/>
                <a:cs typeface="Times New Roman" pitchFamily="18" charset="0"/>
              </a:rPr>
              <a:t> </a:t>
            </a:r>
            <a:r>
              <a:rPr lang="en-US" altLang="zh-CN" sz="3200" dirty="0">
                <a:solidFill>
                  <a:srgbClr val="58585B"/>
                </a:solidFill>
                <a:latin typeface="ArialMT" pitchFamily="18" charset="0"/>
                <a:cs typeface="ArialMT" pitchFamily="18" charset="0"/>
              </a:rPr>
              <a:t>Center</a:t>
            </a:r>
          </a:p>
          <a:p>
            <a:pPr>
              <a:lnSpc>
                <a:spcPts val="1000"/>
              </a:lnSpc>
            </a:pPr>
            <a:endParaRPr lang="en-US" altLang="zh-CN" dirty="0"/>
          </a:p>
          <a:p>
            <a:pPr>
              <a:lnSpc>
                <a:spcPts val="2100"/>
              </a:lnSpc>
              <a:tabLst>
                <a:tab pos="2641600" algn="l"/>
              </a:tabLst>
            </a:pPr>
            <a:r>
              <a:rPr lang="en-US" altLang="zh-CN" dirty="0"/>
              <a:t>	</a:t>
            </a:r>
            <a:r>
              <a:rPr lang="en-US" altLang="zh-CN" sz="1800" b="1" dirty="0">
                <a:solidFill>
                  <a:srgbClr val="2B98D5"/>
                </a:solidFill>
                <a:latin typeface="Arial-BoldMT" pitchFamily="18" charset="0"/>
                <a:cs typeface="Arial-BoldMT" pitchFamily="18" charset="0"/>
              </a:rPr>
              <a:t>Intent</a:t>
            </a:r>
          </a:p>
        </p:txBody>
      </p:sp>
      <p:sp>
        <p:nvSpPr>
          <p:cNvPr id="4" name="TextBox 1"/>
          <p:cNvSpPr txBox="1"/>
          <p:nvPr/>
        </p:nvSpPr>
        <p:spPr>
          <a:xfrm>
            <a:off x="2971800" y="1257300"/>
            <a:ext cx="1003300" cy="254000"/>
          </a:xfrm>
          <a:prstGeom prst="rect">
            <a:avLst/>
          </a:prstGeom>
          <a:noFill/>
        </p:spPr>
        <p:txBody>
          <a:bodyPr wrap="none" lIns="0" tIns="0" rIns="0" rtlCol="0">
            <a:spAutoFit/>
          </a:bodyPr>
          <a:lstStyle/>
          <a:p>
            <a:pPr>
              <a:lnSpc>
                <a:spcPts val="2000"/>
              </a:lnSpc>
              <a:tabLst/>
            </a:pPr>
            <a:r>
              <a:rPr lang="en-US" altLang="zh-CN" sz="1800" b="1" dirty="0">
                <a:solidFill>
                  <a:srgbClr val="2B98D5"/>
                </a:solidFill>
                <a:latin typeface="Arial-BoldMT" pitchFamily="18" charset="0"/>
                <a:cs typeface="Arial-BoldMT" pitchFamily="18" charset="0"/>
              </a:rPr>
              <a:t>“Should”</a:t>
            </a:r>
          </a:p>
        </p:txBody>
      </p:sp>
      <p:sp>
        <p:nvSpPr>
          <p:cNvPr id="5" name="TextBox 1"/>
          <p:cNvSpPr txBox="1"/>
          <p:nvPr/>
        </p:nvSpPr>
        <p:spPr>
          <a:xfrm>
            <a:off x="1012915" y="3581106"/>
            <a:ext cx="1526059" cy="571951"/>
          </a:xfrm>
          <a:prstGeom prst="rect">
            <a:avLst/>
          </a:prstGeom>
          <a:noFill/>
        </p:spPr>
        <p:txBody>
          <a:bodyPr wrap="none" lIns="0" tIns="0" rIns="0" rtlCol="0">
            <a:spAutoFit/>
          </a:bodyPr>
          <a:lstStyle/>
          <a:p>
            <a:pPr>
              <a:lnSpc>
                <a:spcPts val="2000"/>
              </a:lnSpc>
              <a:tabLst>
                <a:tab pos="101600" algn="l"/>
                <a:tab pos="342900" algn="l"/>
                <a:tab pos="596900" algn="l"/>
              </a:tabLst>
            </a:pPr>
            <a:r>
              <a:rPr lang="en-US" altLang="zh-CN" dirty="0"/>
              <a:t>		</a:t>
            </a:r>
            <a:r>
              <a:rPr lang="en-US" altLang="zh-CN" sz="1800" b="1" dirty="0">
                <a:solidFill>
                  <a:srgbClr val="004BAF"/>
                </a:solidFill>
                <a:latin typeface="Arial-BoldMT" pitchFamily="18" charset="0"/>
                <a:cs typeface="Arial-BoldMT" pitchFamily="18" charset="0"/>
              </a:rPr>
              <a:t>Assurance</a:t>
            </a:r>
          </a:p>
          <a:p>
            <a:pPr>
              <a:lnSpc>
                <a:spcPts val="2100"/>
              </a:lnSpc>
              <a:tabLst>
                <a:tab pos="101600" algn="l"/>
                <a:tab pos="342900" algn="l"/>
                <a:tab pos="596900" algn="l"/>
              </a:tabLst>
            </a:pPr>
            <a:r>
              <a:rPr lang="en-US" altLang="zh-CN" dirty="0"/>
              <a:t>			</a:t>
            </a:r>
            <a:r>
              <a:rPr lang="en-US" altLang="zh-CN" sz="1800" b="1" dirty="0">
                <a:solidFill>
                  <a:srgbClr val="004BAF"/>
                </a:solidFill>
                <a:latin typeface="Arial-BoldMT" pitchFamily="18" charset="0"/>
                <a:cs typeface="Arial-BoldMT" pitchFamily="18" charset="0"/>
              </a:rPr>
              <a:t>“Can”</a:t>
            </a:r>
          </a:p>
        </p:txBody>
      </p:sp>
      <p:sp>
        <p:nvSpPr>
          <p:cNvPr id="6" name="TextBox 1"/>
          <p:cNvSpPr txBox="1"/>
          <p:nvPr/>
        </p:nvSpPr>
        <p:spPr>
          <a:xfrm>
            <a:off x="6769100" y="3568700"/>
            <a:ext cx="1028680" cy="1015599"/>
          </a:xfrm>
          <a:prstGeom prst="rect">
            <a:avLst/>
          </a:prstGeom>
          <a:noFill/>
        </p:spPr>
        <p:txBody>
          <a:bodyPr wrap="none" lIns="0" tIns="0" rIns="0" rtlCol="0">
            <a:spAutoFit/>
          </a:bodyPr>
          <a:lstStyle/>
          <a:p>
            <a:pPr>
              <a:lnSpc>
                <a:spcPts val="2000"/>
              </a:lnSpc>
              <a:tabLst>
                <a:tab pos="63500" algn="l"/>
                <a:tab pos="215900" algn="l"/>
              </a:tabLst>
            </a:pPr>
            <a:r>
              <a:rPr lang="en-US" altLang="zh-CN" sz="1800" b="1" dirty="0">
                <a:solidFill>
                  <a:srgbClr val="ABC233"/>
                </a:solidFill>
                <a:latin typeface="Arial-BoldMT" pitchFamily="18" charset="0"/>
                <a:cs typeface="Arial-BoldMT" pitchFamily="18" charset="0"/>
              </a:rPr>
              <a:t>Analytics</a:t>
            </a:r>
          </a:p>
          <a:p>
            <a:pPr>
              <a:lnSpc>
                <a:spcPts val="2100"/>
              </a:lnSpc>
              <a:tabLst>
                <a:tab pos="63500" algn="l"/>
                <a:tab pos="215900" algn="l"/>
              </a:tabLst>
            </a:pPr>
            <a:r>
              <a:rPr lang="en-US" altLang="zh-CN" dirty="0"/>
              <a:t>		</a:t>
            </a:r>
            <a:r>
              <a:rPr lang="en-US" altLang="zh-CN" sz="1800" b="1" dirty="0">
                <a:solidFill>
                  <a:srgbClr val="ABC233"/>
                </a:solidFill>
                <a:latin typeface="Arial-BoldMT" pitchFamily="18" charset="0"/>
                <a:cs typeface="Arial-BoldMT" pitchFamily="18" charset="0"/>
              </a:rPr>
              <a:t>“Has”</a:t>
            </a:r>
          </a:p>
          <a:p>
            <a:pPr>
              <a:lnSpc>
                <a:spcPts val="2000"/>
              </a:lnSpc>
              <a:tabLst>
                <a:tab pos="63500" algn="l"/>
                <a:tab pos="215900" algn="l"/>
              </a:tabLst>
            </a:pPr>
            <a:r>
              <a:rPr lang="en-US" altLang="zh-CN" sz="1200" dirty="0">
                <a:solidFill>
                  <a:srgbClr val="676767"/>
                </a:solidFill>
                <a:latin typeface="ArialMT" pitchFamily="18" charset="0"/>
                <a:cs typeface="ArialMT" pitchFamily="18" charset="0"/>
              </a:rPr>
              <a:t>Traffic</a:t>
            </a:r>
            <a:r>
              <a:rPr lang="en-US" altLang="zh-CN" sz="1200" dirty="0">
                <a:latin typeface="Times New Roman" pitchFamily="18" charset="0"/>
                <a:cs typeface="Times New Roman" pitchFamily="18" charset="0"/>
              </a:rPr>
              <a:t> </a:t>
            </a:r>
            <a:r>
              <a:rPr lang="en-US" altLang="zh-CN" sz="1200" dirty="0">
                <a:solidFill>
                  <a:srgbClr val="676767"/>
                </a:solidFill>
                <a:latin typeface="ArialMT" pitchFamily="18" charset="0"/>
                <a:cs typeface="ArialMT" pitchFamily="18" charset="0"/>
              </a:rPr>
              <a:t>Analysis</a:t>
            </a:r>
          </a:p>
          <a:p>
            <a:pPr>
              <a:lnSpc>
                <a:spcPts val="1400"/>
              </a:lnSpc>
              <a:tabLst>
                <a:tab pos="63500" algn="l"/>
                <a:tab pos="215900" algn="l"/>
              </a:tabLst>
            </a:pPr>
            <a:r>
              <a:rPr lang="en-US" altLang="zh-CN" dirty="0"/>
              <a:t>	</a:t>
            </a:r>
            <a:r>
              <a:rPr lang="en-US" altLang="zh-CN" sz="1200" dirty="0">
                <a:solidFill>
                  <a:srgbClr val="676767"/>
                </a:solidFill>
                <a:latin typeface="ArialMT" pitchFamily="18" charset="0"/>
                <a:cs typeface="ArialMT" pitchFamily="18" charset="0"/>
              </a:rPr>
              <a:t>“Lots</a:t>
            </a:r>
            <a:r>
              <a:rPr lang="en-US" altLang="zh-CN" sz="1200" dirty="0">
                <a:latin typeface="Times New Roman" pitchFamily="18" charset="0"/>
                <a:cs typeface="Times New Roman" pitchFamily="18" charset="0"/>
              </a:rPr>
              <a:t> </a:t>
            </a:r>
            <a:r>
              <a:rPr lang="en-US" altLang="zh-CN" sz="1200" dirty="0">
                <a:solidFill>
                  <a:srgbClr val="676767"/>
                </a:solidFill>
                <a:latin typeface="ArialMT" pitchFamily="18" charset="0"/>
                <a:cs typeface="ArialMT" pitchFamily="18" charset="0"/>
              </a:rPr>
              <a:t>of</a:t>
            </a:r>
            <a:r>
              <a:rPr lang="en-US" altLang="zh-CN" sz="1200" dirty="0">
                <a:latin typeface="Times New Roman" pitchFamily="18" charset="0"/>
                <a:cs typeface="Times New Roman" pitchFamily="18" charset="0"/>
              </a:rPr>
              <a:t> </a:t>
            </a:r>
            <a:r>
              <a:rPr lang="en-US" altLang="zh-CN" sz="1200" dirty="0">
                <a:solidFill>
                  <a:srgbClr val="676767"/>
                </a:solidFill>
                <a:latin typeface="ArialMT" pitchFamily="18" charset="0"/>
                <a:cs typeface="ArialMT" pitchFamily="18" charset="0"/>
              </a:rPr>
              <a:t>Data”</a:t>
            </a:r>
          </a:p>
        </p:txBody>
      </p:sp>
      <p:sp>
        <p:nvSpPr>
          <p:cNvPr id="7" name="TextBox 1"/>
          <p:cNvSpPr txBox="1"/>
          <p:nvPr/>
        </p:nvSpPr>
        <p:spPr>
          <a:xfrm>
            <a:off x="2654300" y="3556000"/>
            <a:ext cx="965200" cy="609600"/>
          </a:xfrm>
          <a:prstGeom prst="rect">
            <a:avLst/>
          </a:prstGeom>
          <a:noFill/>
        </p:spPr>
        <p:txBody>
          <a:bodyPr wrap="none" lIns="0" tIns="0" rIns="0" rtlCol="0">
            <a:spAutoFit/>
          </a:bodyPr>
          <a:lstStyle/>
          <a:p>
            <a:pPr>
              <a:lnSpc>
                <a:spcPts val="1500"/>
              </a:lnSpc>
              <a:tabLst/>
            </a:pPr>
            <a:r>
              <a:rPr lang="en-US" altLang="zh-CN" sz="1400" dirty="0">
                <a:solidFill>
                  <a:srgbClr val="FFFFFF"/>
                </a:solidFill>
                <a:latin typeface="ArialMT" pitchFamily="18" charset="0"/>
                <a:cs typeface="ArialMT" pitchFamily="18" charset="0"/>
              </a:rPr>
              <a:t>Guarantees</a:t>
            </a:r>
          </a:p>
          <a:p>
            <a:pPr>
              <a:lnSpc>
                <a:spcPts val="1600"/>
              </a:lnSpc>
              <a:tabLst/>
            </a:pPr>
            <a:r>
              <a:rPr lang="en-US" altLang="zh-CN" sz="1400" dirty="0">
                <a:solidFill>
                  <a:srgbClr val="FFFFFF"/>
                </a:solidFill>
                <a:latin typeface="ArialMT" pitchFamily="18" charset="0"/>
                <a:cs typeface="ArialMT" pitchFamily="18" charset="0"/>
              </a:rPr>
              <a:t>Compliance</a:t>
            </a:r>
          </a:p>
          <a:p>
            <a:pPr>
              <a:lnSpc>
                <a:spcPts val="1700"/>
              </a:lnSpc>
              <a:tabLst/>
            </a:pPr>
            <a:r>
              <a:rPr lang="en-US" altLang="zh-CN" sz="1400" dirty="0">
                <a:solidFill>
                  <a:srgbClr val="FFFFFF"/>
                </a:solidFill>
                <a:latin typeface="ArialMT" pitchFamily="18" charset="0"/>
                <a:cs typeface="ArialMT" pitchFamily="18" charset="0"/>
              </a:rPr>
              <a:t>Consistency</a:t>
            </a:r>
          </a:p>
        </p:txBody>
      </p:sp>
      <p:sp>
        <p:nvSpPr>
          <p:cNvPr id="8" name="TextBox 1"/>
          <p:cNvSpPr txBox="1"/>
          <p:nvPr/>
        </p:nvSpPr>
        <p:spPr>
          <a:xfrm>
            <a:off x="4093751" y="1328200"/>
            <a:ext cx="905697" cy="430887"/>
          </a:xfrm>
          <a:prstGeom prst="rect">
            <a:avLst/>
          </a:prstGeom>
          <a:noFill/>
        </p:spPr>
        <p:txBody>
          <a:bodyPr wrap="none" lIns="0" tIns="0" rIns="0" rtlCol="0">
            <a:spAutoFit/>
          </a:bodyPr>
          <a:lstStyle/>
          <a:p>
            <a:pPr algn="ctr">
              <a:lnSpc>
                <a:spcPts val="1500"/>
              </a:lnSpc>
              <a:tabLst/>
            </a:pPr>
            <a:r>
              <a:rPr lang="en-US" altLang="zh-CN" sz="1400" dirty="0">
                <a:solidFill>
                  <a:srgbClr val="FFFFFF"/>
                </a:solidFill>
                <a:latin typeface="ArialMT" pitchFamily="18" charset="0"/>
                <a:cs typeface="ArialMT" pitchFamily="18" charset="0"/>
              </a:rPr>
              <a:t>Policy &amp;</a:t>
            </a:r>
          </a:p>
          <a:p>
            <a:pPr algn="ctr">
              <a:lnSpc>
                <a:spcPts val="1500"/>
              </a:lnSpc>
              <a:tabLst/>
            </a:pPr>
            <a:r>
              <a:rPr lang="en-US" altLang="zh-CN" sz="1400" dirty="0">
                <a:solidFill>
                  <a:srgbClr val="FFFFFF"/>
                </a:solidFill>
                <a:latin typeface="ArialMT" pitchFamily="18" charset="0"/>
                <a:cs typeface="ArialMT" pitchFamily="18" charset="0"/>
              </a:rPr>
              <a:t>Automation</a:t>
            </a:r>
          </a:p>
        </p:txBody>
      </p:sp>
      <p:sp>
        <p:nvSpPr>
          <p:cNvPr id="9" name="TextBox 1"/>
          <p:cNvSpPr txBox="1"/>
          <p:nvPr/>
        </p:nvSpPr>
        <p:spPr>
          <a:xfrm>
            <a:off x="5562600" y="3619500"/>
            <a:ext cx="762000" cy="609600"/>
          </a:xfrm>
          <a:prstGeom prst="rect">
            <a:avLst/>
          </a:prstGeom>
          <a:noFill/>
        </p:spPr>
        <p:txBody>
          <a:bodyPr wrap="none" lIns="0" tIns="0" rIns="0" rtlCol="0">
            <a:spAutoFit/>
          </a:bodyPr>
          <a:lstStyle/>
          <a:p>
            <a:pPr>
              <a:lnSpc>
                <a:spcPts val="1500"/>
              </a:lnSpc>
              <a:tabLst>
                <a:tab pos="152400" algn="l"/>
                <a:tab pos="190500" algn="l"/>
              </a:tabLst>
            </a:pPr>
            <a:r>
              <a:rPr lang="en-US" altLang="zh-CN" dirty="0"/>
              <a:t>		</a:t>
            </a:r>
            <a:r>
              <a:rPr lang="en-US" altLang="zh-CN" sz="1400" dirty="0">
                <a:solidFill>
                  <a:srgbClr val="FFFFFF"/>
                </a:solidFill>
                <a:latin typeface="ArialMT" pitchFamily="18" charset="0"/>
                <a:cs typeface="ArialMT" pitchFamily="18" charset="0"/>
              </a:rPr>
              <a:t>ADM</a:t>
            </a:r>
          </a:p>
          <a:p>
            <a:pPr>
              <a:lnSpc>
                <a:spcPts val="1600"/>
              </a:lnSpc>
              <a:tabLst>
                <a:tab pos="152400" algn="l"/>
                <a:tab pos="190500" algn="l"/>
              </a:tabLst>
            </a:pPr>
            <a:r>
              <a:rPr lang="en-US" altLang="zh-CN" dirty="0"/>
              <a:t>	</a:t>
            </a:r>
            <a:r>
              <a:rPr lang="en-US" altLang="zh-CN" sz="1400" dirty="0">
                <a:solidFill>
                  <a:srgbClr val="FFFFFF"/>
                </a:solidFill>
                <a:latin typeface="ArialMT" pitchFamily="18" charset="0"/>
                <a:cs typeface="ArialMT" pitchFamily="18" charset="0"/>
              </a:rPr>
              <a:t>Policy</a:t>
            </a:r>
          </a:p>
          <a:p>
            <a:pPr>
              <a:lnSpc>
                <a:spcPts val="1700"/>
              </a:lnSpc>
              <a:tabLst>
                <a:tab pos="152400" algn="l"/>
                <a:tab pos="190500" algn="l"/>
              </a:tabLst>
            </a:pPr>
            <a:r>
              <a:rPr lang="en-US" altLang="zh-CN" sz="1400" dirty="0">
                <a:solidFill>
                  <a:srgbClr val="FFFFFF"/>
                </a:solidFill>
                <a:latin typeface="ArialMT" pitchFamily="18" charset="0"/>
                <a:cs typeface="ArialMT" pitchFamily="18" charset="0"/>
              </a:rPr>
              <a:t>Forensics</a:t>
            </a:r>
          </a:p>
        </p:txBody>
      </p:sp>
      <p:sp>
        <p:nvSpPr>
          <p:cNvPr id="10" name="TextBox 1"/>
          <p:cNvSpPr txBox="1"/>
          <p:nvPr/>
        </p:nvSpPr>
        <p:spPr>
          <a:xfrm>
            <a:off x="6154234" y="2236447"/>
            <a:ext cx="682879" cy="353943"/>
          </a:xfrm>
          <a:prstGeom prst="rect">
            <a:avLst/>
          </a:prstGeom>
          <a:noFill/>
        </p:spPr>
        <p:txBody>
          <a:bodyPr wrap="none" lIns="0" tIns="0" rIns="0" rtlCol="0">
            <a:spAutoFit/>
          </a:bodyPr>
          <a:lstStyle/>
          <a:p>
            <a:pPr algn="ctr">
              <a:lnSpc>
                <a:spcPts val="1200"/>
              </a:lnSpc>
              <a:tabLst/>
            </a:pPr>
            <a:r>
              <a:rPr lang="en-US" altLang="zh-CN" sz="1200" b="1" dirty="0" err="1">
                <a:solidFill>
                  <a:srgbClr val="58585B"/>
                </a:solidFill>
                <a:latin typeface="ArialMT" pitchFamily="18" charset="0"/>
                <a:cs typeface="ArialMT" pitchFamily="18" charset="0"/>
              </a:rPr>
              <a:t>Tetration</a:t>
            </a:r>
            <a:endParaRPr lang="en-US" altLang="zh-CN" sz="1200" b="1" dirty="0">
              <a:solidFill>
                <a:srgbClr val="58585B"/>
              </a:solidFill>
              <a:latin typeface="ArialMT" pitchFamily="18" charset="0"/>
              <a:cs typeface="ArialMT" pitchFamily="18" charset="0"/>
            </a:endParaRPr>
          </a:p>
          <a:p>
            <a:pPr>
              <a:lnSpc>
                <a:spcPts val="1200"/>
              </a:lnSpc>
              <a:tabLst/>
            </a:pPr>
            <a:r>
              <a:rPr lang="en-US" altLang="zh-CN" sz="1200" b="1" dirty="0">
                <a:solidFill>
                  <a:srgbClr val="58585B"/>
                </a:solidFill>
                <a:latin typeface="ArialMT" pitchFamily="18" charset="0"/>
                <a:cs typeface="ArialMT" pitchFamily="18" charset="0"/>
              </a:rPr>
              <a:t>Analytics</a:t>
            </a:r>
            <a:endParaRPr lang="en-US" altLang="zh-CN" sz="1100" b="1" dirty="0">
              <a:solidFill>
                <a:srgbClr val="58585B"/>
              </a:solidFill>
              <a:latin typeface="ArialMT" pitchFamily="18" charset="0"/>
              <a:cs typeface="ArialMT" pitchFamily="18" charset="0"/>
            </a:endParaRPr>
          </a:p>
        </p:txBody>
      </p:sp>
      <p:sp>
        <p:nvSpPr>
          <p:cNvPr id="11" name="TextBox 1"/>
          <p:cNvSpPr txBox="1"/>
          <p:nvPr/>
        </p:nvSpPr>
        <p:spPr>
          <a:xfrm>
            <a:off x="5410200" y="1295400"/>
            <a:ext cx="254000" cy="165100"/>
          </a:xfrm>
          <a:prstGeom prst="rect">
            <a:avLst/>
          </a:prstGeom>
          <a:noFill/>
        </p:spPr>
        <p:txBody>
          <a:bodyPr wrap="none" lIns="0" tIns="0" rIns="0" rtlCol="0">
            <a:spAutoFit/>
          </a:bodyPr>
          <a:lstStyle/>
          <a:p>
            <a:pPr>
              <a:lnSpc>
                <a:spcPts val="1300"/>
              </a:lnSpc>
              <a:tabLst/>
            </a:pPr>
            <a:r>
              <a:rPr lang="en-US" altLang="zh-CN" sz="1200" b="1" dirty="0">
                <a:solidFill>
                  <a:srgbClr val="5E460A"/>
                </a:solidFill>
                <a:latin typeface="Arial-BoldMT" pitchFamily="18" charset="0"/>
                <a:cs typeface="Arial-BoldMT" pitchFamily="18" charset="0"/>
              </a:rPr>
              <a:t>ACI</a:t>
            </a:r>
          </a:p>
        </p:txBody>
      </p:sp>
      <p:sp>
        <p:nvSpPr>
          <p:cNvPr id="2" name="Rectangle 1">
            <a:extLst>
              <a:ext uri="{FF2B5EF4-FFF2-40B4-BE49-F238E27FC236}">
                <a16:creationId xmlns:a16="http://schemas.microsoft.com/office/drawing/2014/main" id="{98869C24-A7C1-9042-AD1C-2916AD9EFE59}"/>
              </a:ext>
            </a:extLst>
          </p:cNvPr>
          <p:cNvSpPr/>
          <p:nvPr/>
        </p:nvSpPr>
        <p:spPr>
          <a:xfrm>
            <a:off x="1224238" y="2501375"/>
            <a:ext cx="1654988" cy="85142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35DDEF1D-51C4-7A41-9EE7-5B933B600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22" y="2975053"/>
            <a:ext cx="622915" cy="611804"/>
          </a:xfrm>
          <a:prstGeom prst="rect">
            <a:avLst/>
          </a:prstGeom>
        </p:spPr>
      </p:pic>
      <p:sp>
        <p:nvSpPr>
          <p:cNvPr id="15" name="Title 2">
            <a:extLst>
              <a:ext uri="{FF2B5EF4-FFF2-40B4-BE49-F238E27FC236}">
                <a16:creationId xmlns:a16="http://schemas.microsoft.com/office/drawing/2014/main" id="{D5B90A90-094C-2041-8953-BC3AD05BDB69}"/>
              </a:ext>
            </a:extLst>
          </p:cNvPr>
          <p:cNvSpPr txBox="1">
            <a:spLocks/>
          </p:cNvSpPr>
          <p:nvPr/>
        </p:nvSpPr>
        <p:spPr bwMode="auto">
          <a:xfrm>
            <a:off x="1528896" y="2495791"/>
            <a:ext cx="1395149" cy="48727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kern="1200" dirty="0">
                <a:solidFill>
                  <a:srgbClr val="34343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a:r>
              <a:rPr lang="en-SG" sz="1100" b="1" dirty="0">
                <a:solidFill>
                  <a:schemeClr val="tx2"/>
                </a:solidFill>
                <a:latin typeface="Arial" panose="020B0604020202020204" pitchFamily="34" charset="0"/>
                <a:cs typeface="Arial" panose="020B0604020202020204" pitchFamily="34" charset="0"/>
              </a:rPr>
              <a:t>Cisco Network Assurance Engine (CNAE)</a:t>
            </a:r>
            <a:endParaRPr sz="1100" b="1" dirty="0">
              <a:solidFill>
                <a:schemeClr val="tx2"/>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E3866C88-65B3-E04D-AC9B-65F1B17540E6}"/>
              </a:ext>
            </a:extLst>
          </p:cNvPr>
          <p:cNvPicPr>
            <a:picLocks noChangeAspect="1"/>
          </p:cNvPicPr>
          <p:nvPr/>
        </p:nvPicPr>
        <p:blipFill>
          <a:blip r:embed="rId4"/>
          <a:stretch>
            <a:fillRect/>
          </a:stretch>
        </p:blipFill>
        <p:spPr>
          <a:xfrm>
            <a:off x="7797780" y="4498750"/>
            <a:ext cx="1296704" cy="614671"/>
          </a:xfrm>
          <a:prstGeom prst="rect">
            <a:avLst/>
          </a:prstGeom>
        </p:spPr>
      </p:pic>
      <p:sp>
        <p:nvSpPr>
          <p:cNvPr id="17" name="Rectangle 16"/>
          <p:cNvSpPr/>
          <p:nvPr/>
        </p:nvSpPr>
        <p:spPr>
          <a:xfrm>
            <a:off x="4546599" y="4746504"/>
            <a:ext cx="2817321" cy="174504"/>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smtClean="0"/>
          </a:p>
        </p:txBody>
      </p:sp>
    </p:spTree>
    <p:extLst>
      <p:ext uri="{BB962C8B-B14F-4D97-AF65-F5344CB8AC3E}">
        <p14:creationId xmlns:p14="http://schemas.microsoft.com/office/powerpoint/2010/main" val="1475365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Tetration</a:t>
            </a:r>
            <a:r>
              <a:rPr lang="en-US" dirty="0"/>
              <a:t> Analytics Platform</a:t>
            </a:r>
          </a:p>
        </p:txBody>
      </p:sp>
      <p:pic>
        <p:nvPicPr>
          <p:cNvPr id="9" name="Picture 8">
            <a:extLst>
              <a:ext uri="{FF2B5EF4-FFF2-40B4-BE49-F238E27FC236}">
                <a16:creationId xmlns:a16="http://schemas.microsoft.com/office/drawing/2014/main" id="{067152DA-6AF7-5C4B-B1B6-B842DC38FC5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59053" y="4124369"/>
            <a:ext cx="1680319" cy="796515"/>
          </a:xfrm>
          <a:prstGeom prst="rect">
            <a:avLst/>
          </a:prstGeom>
        </p:spPr>
      </p:pic>
    </p:spTree>
    <p:extLst>
      <p:ext uri="{BB962C8B-B14F-4D97-AF65-F5344CB8AC3E}">
        <p14:creationId xmlns:p14="http://schemas.microsoft.com/office/powerpoint/2010/main" val="1337070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Cisco </a:t>
            </a:r>
            <a:r>
              <a:rPr lang="en-US" dirty="0" err="1"/>
              <a:t>Tetration</a:t>
            </a:r>
            <a:r>
              <a:rPr lang="en-US" dirty="0"/>
              <a:t/>
            </a:r>
            <a:br>
              <a:rPr lang="en-US" dirty="0"/>
            </a:br>
            <a:r>
              <a:rPr lang="en-US" sz="1800" dirty="0"/>
              <a:t>Understand what’s running in your datacenter</a:t>
            </a:r>
          </a:p>
        </p:txBody>
      </p:sp>
      <p:sp>
        <p:nvSpPr>
          <p:cNvPr id="197" name="Round Same Side Corner Rectangle 196"/>
          <p:cNvSpPr/>
          <p:nvPr/>
        </p:nvSpPr>
        <p:spPr>
          <a:xfrm rot="5400000">
            <a:off x="3986623" y="-165492"/>
            <a:ext cx="895330" cy="8868579"/>
          </a:xfrm>
          <a:prstGeom prst="round2SameRect">
            <a:avLst>
              <a:gd name="adj1" fmla="val 50000"/>
              <a:gd name="adj2" fmla="val 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extBox 197"/>
          <p:cNvSpPr txBox="1"/>
          <p:nvPr/>
        </p:nvSpPr>
        <p:spPr>
          <a:xfrm>
            <a:off x="749300" y="3863558"/>
            <a:ext cx="3704167" cy="810478"/>
          </a:xfrm>
          <a:prstGeom prst="rect">
            <a:avLst/>
          </a:prstGeom>
          <a:noFill/>
        </p:spPr>
        <p:txBody>
          <a:bodyPr wrap="square" lIns="0" tIns="0" rIns="0" bIns="0" rtlCol="0">
            <a:spAutoFit/>
          </a:bodyPr>
          <a:lstStyle/>
          <a:p>
            <a:pPr>
              <a:spcBef>
                <a:spcPts val="200"/>
              </a:spcBef>
            </a:pPr>
            <a:r>
              <a:rPr lang="en-US" sz="1100" b="1" dirty="0">
                <a:solidFill>
                  <a:schemeClr val="bg2"/>
                </a:solidFill>
                <a:latin typeface="+mn-lt"/>
              </a:rPr>
              <a:t>Main features</a:t>
            </a:r>
          </a:p>
          <a:p>
            <a:pPr marL="171450" indent="-171450">
              <a:spcBef>
                <a:spcPts val="100"/>
              </a:spcBef>
              <a:buFont typeface="Arial" pitchFamily="34" charset="0"/>
              <a:buChar char="•"/>
            </a:pPr>
            <a:r>
              <a:rPr lang="en-US" sz="1000" dirty="0">
                <a:solidFill>
                  <a:schemeClr val="bg2"/>
                </a:solidFill>
                <a:latin typeface="+mn-lt"/>
              </a:rPr>
              <a:t>Software sensors that support bare-metal, virtual machines and containers</a:t>
            </a:r>
          </a:p>
          <a:p>
            <a:pPr marL="171450" indent="-171450">
              <a:spcBef>
                <a:spcPts val="100"/>
              </a:spcBef>
              <a:buFont typeface="Arial" pitchFamily="34" charset="0"/>
              <a:buChar char="•"/>
            </a:pPr>
            <a:r>
              <a:rPr lang="en-US" sz="1000" dirty="0">
                <a:solidFill>
                  <a:schemeClr val="bg2"/>
                </a:solidFill>
                <a:latin typeface="+mn-lt"/>
              </a:rPr>
              <a:t>Other telemetry collection option includes Nexus 9000 series hardware, ERSPAN and </a:t>
            </a:r>
            <a:r>
              <a:rPr lang="en-US" sz="1000" dirty="0" err="1">
                <a:solidFill>
                  <a:schemeClr val="bg2"/>
                </a:solidFill>
                <a:latin typeface="+mn-lt"/>
              </a:rPr>
              <a:t>Netflow</a:t>
            </a:r>
            <a:r>
              <a:rPr lang="en-US" sz="1000" dirty="0">
                <a:solidFill>
                  <a:schemeClr val="bg2"/>
                </a:solidFill>
                <a:latin typeface="+mn-lt"/>
              </a:rPr>
              <a:t> sensors</a:t>
            </a:r>
          </a:p>
        </p:txBody>
      </p:sp>
      <p:sp>
        <p:nvSpPr>
          <p:cNvPr id="200" name="TextBox 199"/>
          <p:cNvSpPr txBox="1"/>
          <p:nvPr/>
        </p:nvSpPr>
        <p:spPr>
          <a:xfrm>
            <a:off x="4677833" y="3864841"/>
            <a:ext cx="3683000" cy="807913"/>
          </a:xfrm>
          <a:prstGeom prst="rect">
            <a:avLst/>
          </a:prstGeom>
          <a:noFill/>
        </p:spPr>
        <p:txBody>
          <a:bodyPr wrap="square" lIns="0" tIns="0" rIns="0" bIns="0" rtlCol="0">
            <a:spAutoFit/>
          </a:bodyPr>
          <a:lstStyle/>
          <a:p>
            <a:pPr marL="285743" indent="-285743">
              <a:spcBef>
                <a:spcPts val="200"/>
              </a:spcBef>
              <a:buFont typeface="Wingdings" charset="2"/>
              <a:buChar char="ü"/>
            </a:pPr>
            <a:endParaRPr lang="en-US" sz="1000" b="1" dirty="0">
              <a:solidFill>
                <a:schemeClr val="bg2"/>
              </a:solidFill>
              <a:latin typeface="+mn-lt"/>
            </a:endParaRPr>
          </a:p>
          <a:p>
            <a:pPr marL="171450" indent="-171450">
              <a:spcBef>
                <a:spcPts val="100"/>
              </a:spcBef>
              <a:buFont typeface="Arial" pitchFamily="34" charset="0"/>
              <a:buChar char="•"/>
            </a:pPr>
            <a:r>
              <a:rPr lang="en-US" sz="1000" dirty="0">
                <a:solidFill>
                  <a:schemeClr val="bg2"/>
                </a:solidFill>
                <a:latin typeface="+mn-lt"/>
              </a:rPr>
              <a:t>Visibility into every packet, every flow within the datacenter</a:t>
            </a:r>
          </a:p>
          <a:p>
            <a:pPr marL="171450" indent="-171450">
              <a:spcBef>
                <a:spcPts val="100"/>
              </a:spcBef>
              <a:buFont typeface="Arial" pitchFamily="34" charset="0"/>
              <a:buChar char="•"/>
            </a:pPr>
            <a:r>
              <a:rPr lang="en-US" sz="1000" dirty="0">
                <a:solidFill>
                  <a:schemeClr val="bg2"/>
                </a:solidFill>
                <a:latin typeface="+mn-lt"/>
              </a:rPr>
              <a:t>Information about users accessing application, user groups and location</a:t>
            </a:r>
          </a:p>
          <a:p>
            <a:pPr marL="171450" indent="-171450">
              <a:spcBef>
                <a:spcPts val="100"/>
              </a:spcBef>
              <a:buFont typeface="Arial" pitchFamily="34" charset="0"/>
              <a:buChar char="•"/>
            </a:pPr>
            <a:r>
              <a:rPr lang="en-US" sz="1000" dirty="0">
                <a:solidFill>
                  <a:schemeClr val="bg2"/>
                </a:solidFill>
                <a:latin typeface="+mn-lt"/>
              </a:rPr>
              <a:t>Long term retention for telemetry and forensics</a:t>
            </a:r>
          </a:p>
        </p:txBody>
      </p:sp>
      <p:sp>
        <p:nvSpPr>
          <p:cNvPr id="299" name="Freeform: Shape 34">
            <a:extLst>
              <a:ext uri="{FF2B5EF4-FFF2-40B4-BE49-F238E27FC236}">
                <a16:creationId xmlns:a16="http://schemas.microsoft.com/office/drawing/2014/main" id="{967EC771-D36D-A447-B7B0-98122E715E46}"/>
              </a:ext>
            </a:extLst>
          </p:cNvPr>
          <p:cNvSpPr/>
          <p:nvPr/>
        </p:nvSpPr>
        <p:spPr>
          <a:xfrm rot="424948">
            <a:off x="4860299" y="1114115"/>
            <a:ext cx="978873" cy="975563"/>
          </a:xfrm>
          <a:custGeom>
            <a:avLst/>
            <a:gdLst>
              <a:gd name="connsiteX0" fmla="*/ 1188720 w 1196340"/>
              <a:gd name="connsiteY0" fmla="*/ 0 h 784860"/>
              <a:gd name="connsiteX1" fmla="*/ 0 w 1196340"/>
              <a:gd name="connsiteY1" fmla="*/ 784860 h 784860"/>
              <a:gd name="connsiteX2" fmla="*/ 1196340 w 1196340"/>
              <a:gd name="connsiteY2" fmla="*/ 487680 h 784860"/>
              <a:gd name="connsiteX3" fmla="*/ 1188720 w 1196340"/>
              <a:gd name="connsiteY3" fmla="*/ 0 h 784860"/>
              <a:gd name="connsiteX0" fmla="*/ 1188720 w 1196340"/>
              <a:gd name="connsiteY0" fmla="*/ 0 h 784860"/>
              <a:gd name="connsiteX1" fmla="*/ 0 w 1196340"/>
              <a:gd name="connsiteY1" fmla="*/ 784860 h 784860"/>
              <a:gd name="connsiteX2" fmla="*/ 1196340 w 1196340"/>
              <a:gd name="connsiteY2" fmla="*/ 487680 h 784860"/>
              <a:gd name="connsiteX3" fmla="*/ 1188720 w 1196340"/>
              <a:gd name="connsiteY3" fmla="*/ 0 h 784860"/>
              <a:gd name="connsiteX0" fmla="*/ 1188720 w 1196340"/>
              <a:gd name="connsiteY0" fmla="*/ 0 h 784860"/>
              <a:gd name="connsiteX1" fmla="*/ 0 w 1196340"/>
              <a:gd name="connsiteY1" fmla="*/ 784860 h 784860"/>
              <a:gd name="connsiteX2" fmla="*/ 1196340 w 1196340"/>
              <a:gd name="connsiteY2" fmla="*/ 487680 h 784860"/>
              <a:gd name="connsiteX3" fmla="*/ 1188720 w 119634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822960 w 835660"/>
              <a:gd name="connsiteY0" fmla="*/ 0 h 1005840"/>
              <a:gd name="connsiteX1" fmla="*/ 0 w 835660"/>
              <a:gd name="connsiteY1" fmla="*/ 1005840 h 1005840"/>
              <a:gd name="connsiteX2" fmla="*/ 835660 w 835660"/>
              <a:gd name="connsiteY2" fmla="*/ 500380 h 1005840"/>
              <a:gd name="connsiteX3" fmla="*/ 822960 w 835660"/>
              <a:gd name="connsiteY3" fmla="*/ 0 h 1005840"/>
              <a:gd name="connsiteX0" fmla="*/ 822960 w 835660"/>
              <a:gd name="connsiteY0" fmla="*/ 0 h 1005840"/>
              <a:gd name="connsiteX1" fmla="*/ 0 w 835660"/>
              <a:gd name="connsiteY1" fmla="*/ 1005840 h 1005840"/>
              <a:gd name="connsiteX2" fmla="*/ 835660 w 835660"/>
              <a:gd name="connsiteY2" fmla="*/ 500380 h 1005840"/>
              <a:gd name="connsiteX3" fmla="*/ 822960 w 835660"/>
              <a:gd name="connsiteY3" fmla="*/ 0 h 1005840"/>
              <a:gd name="connsiteX0" fmla="*/ 822960 w 835660"/>
              <a:gd name="connsiteY0" fmla="*/ 0 h 1005840"/>
              <a:gd name="connsiteX1" fmla="*/ 0 w 835660"/>
              <a:gd name="connsiteY1" fmla="*/ 1005840 h 1005840"/>
              <a:gd name="connsiteX2" fmla="*/ 835660 w 835660"/>
              <a:gd name="connsiteY2" fmla="*/ 500380 h 1005840"/>
              <a:gd name="connsiteX3" fmla="*/ 822960 w 835660"/>
              <a:gd name="connsiteY3" fmla="*/ 0 h 1005840"/>
              <a:gd name="connsiteX0" fmla="*/ 800100 w 812800"/>
              <a:gd name="connsiteY0" fmla="*/ 0 h 1024890"/>
              <a:gd name="connsiteX1" fmla="*/ 0 w 812800"/>
              <a:gd name="connsiteY1" fmla="*/ 1024890 h 1024890"/>
              <a:gd name="connsiteX2" fmla="*/ 812800 w 812800"/>
              <a:gd name="connsiteY2" fmla="*/ 500380 h 1024890"/>
              <a:gd name="connsiteX3" fmla="*/ 800100 w 812800"/>
              <a:gd name="connsiteY3" fmla="*/ 0 h 1024890"/>
              <a:gd name="connsiteX0" fmla="*/ 800100 w 812800"/>
              <a:gd name="connsiteY0" fmla="*/ 0 h 1024890"/>
              <a:gd name="connsiteX1" fmla="*/ 0 w 812800"/>
              <a:gd name="connsiteY1" fmla="*/ 1024890 h 1024890"/>
              <a:gd name="connsiteX2" fmla="*/ 812800 w 812800"/>
              <a:gd name="connsiteY2" fmla="*/ 500380 h 1024890"/>
              <a:gd name="connsiteX3" fmla="*/ 800100 w 812800"/>
              <a:gd name="connsiteY3" fmla="*/ 0 h 1024890"/>
              <a:gd name="connsiteX0" fmla="*/ 809625 w 812800"/>
              <a:gd name="connsiteY0" fmla="*/ 0 h 1022985"/>
              <a:gd name="connsiteX1" fmla="*/ 0 w 812800"/>
              <a:gd name="connsiteY1" fmla="*/ 1022985 h 1022985"/>
              <a:gd name="connsiteX2" fmla="*/ 812800 w 812800"/>
              <a:gd name="connsiteY2" fmla="*/ 498475 h 1022985"/>
              <a:gd name="connsiteX3" fmla="*/ 809625 w 812800"/>
              <a:gd name="connsiteY3" fmla="*/ 0 h 1022985"/>
              <a:gd name="connsiteX0" fmla="*/ 809625 w 812800"/>
              <a:gd name="connsiteY0" fmla="*/ 0 h 1022985"/>
              <a:gd name="connsiteX1" fmla="*/ 0 w 812800"/>
              <a:gd name="connsiteY1" fmla="*/ 1022985 h 1022985"/>
              <a:gd name="connsiteX2" fmla="*/ 812800 w 812800"/>
              <a:gd name="connsiteY2" fmla="*/ 498475 h 1022985"/>
              <a:gd name="connsiteX3" fmla="*/ 809625 w 812800"/>
              <a:gd name="connsiteY3" fmla="*/ 0 h 1022985"/>
              <a:gd name="connsiteX0" fmla="*/ 809625 w 812800"/>
              <a:gd name="connsiteY0" fmla="*/ 0 h 1022985"/>
              <a:gd name="connsiteX1" fmla="*/ 0 w 812800"/>
              <a:gd name="connsiteY1" fmla="*/ 1022985 h 1022985"/>
              <a:gd name="connsiteX2" fmla="*/ 812800 w 812800"/>
              <a:gd name="connsiteY2" fmla="*/ 498475 h 1022985"/>
              <a:gd name="connsiteX3" fmla="*/ 809625 w 812800"/>
              <a:gd name="connsiteY3" fmla="*/ 0 h 1022985"/>
              <a:gd name="connsiteX0" fmla="*/ 809625 w 818515"/>
              <a:gd name="connsiteY0" fmla="*/ 0 h 1022985"/>
              <a:gd name="connsiteX1" fmla="*/ 0 w 818515"/>
              <a:gd name="connsiteY1" fmla="*/ 1022985 h 1022985"/>
              <a:gd name="connsiteX2" fmla="*/ 818515 w 818515"/>
              <a:gd name="connsiteY2" fmla="*/ 498475 h 1022985"/>
              <a:gd name="connsiteX3" fmla="*/ 809625 w 818515"/>
              <a:gd name="connsiteY3" fmla="*/ 0 h 1022985"/>
              <a:gd name="connsiteX0" fmla="*/ 809625 w 818515"/>
              <a:gd name="connsiteY0" fmla="*/ 0 h 1022985"/>
              <a:gd name="connsiteX1" fmla="*/ 0 w 818515"/>
              <a:gd name="connsiteY1" fmla="*/ 1022985 h 1022985"/>
              <a:gd name="connsiteX2" fmla="*/ 818515 w 818515"/>
              <a:gd name="connsiteY2" fmla="*/ 498475 h 1022985"/>
              <a:gd name="connsiteX3" fmla="*/ 809625 w 818515"/>
              <a:gd name="connsiteY3" fmla="*/ 0 h 1022985"/>
              <a:gd name="connsiteX0" fmla="*/ 733425 w 742315"/>
              <a:gd name="connsiteY0" fmla="*/ 0 h 1186815"/>
              <a:gd name="connsiteX1" fmla="*/ 0 w 742315"/>
              <a:gd name="connsiteY1" fmla="*/ 1186815 h 1186815"/>
              <a:gd name="connsiteX2" fmla="*/ 742315 w 742315"/>
              <a:gd name="connsiteY2" fmla="*/ 498475 h 1186815"/>
              <a:gd name="connsiteX3" fmla="*/ 733425 w 742315"/>
              <a:gd name="connsiteY3" fmla="*/ 0 h 1186815"/>
              <a:gd name="connsiteX0" fmla="*/ 733425 w 742315"/>
              <a:gd name="connsiteY0" fmla="*/ 0 h 1186815"/>
              <a:gd name="connsiteX1" fmla="*/ 0 w 742315"/>
              <a:gd name="connsiteY1" fmla="*/ 1186815 h 1186815"/>
              <a:gd name="connsiteX2" fmla="*/ 742315 w 742315"/>
              <a:gd name="connsiteY2" fmla="*/ 498475 h 1186815"/>
              <a:gd name="connsiteX3" fmla="*/ 733425 w 742315"/>
              <a:gd name="connsiteY3" fmla="*/ 0 h 1186815"/>
              <a:gd name="connsiteX0" fmla="*/ 733425 w 742315"/>
              <a:gd name="connsiteY0" fmla="*/ 0 h 1186815"/>
              <a:gd name="connsiteX1" fmla="*/ 0 w 742315"/>
              <a:gd name="connsiteY1" fmla="*/ 1186815 h 1186815"/>
              <a:gd name="connsiteX2" fmla="*/ 742315 w 742315"/>
              <a:gd name="connsiteY2" fmla="*/ 498475 h 1186815"/>
              <a:gd name="connsiteX3" fmla="*/ 733425 w 742315"/>
              <a:gd name="connsiteY3" fmla="*/ 0 h 1186815"/>
            </a:gdLst>
            <a:ahLst/>
            <a:cxnLst>
              <a:cxn ang="0">
                <a:pos x="connsiteX0" y="connsiteY0"/>
              </a:cxn>
              <a:cxn ang="0">
                <a:pos x="connsiteX1" y="connsiteY1"/>
              </a:cxn>
              <a:cxn ang="0">
                <a:pos x="connsiteX2" y="connsiteY2"/>
              </a:cxn>
              <a:cxn ang="0">
                <a:pos x="connsiteX3" y="connsiteY3"/>
              </a:cxn>
            </a:cxnLst>
            <a:rect l="l" t="t" r="r" b="b"/>
            <a:pathLst>
              <a:path w="742315" h="1186815">
                <a:moveTo>
                  <a:pt x="733425" y="0"/>
                </a:moveTo>
                <a:cubicBezTo>
                  <a:pt x="240665" y="132715"/>
                  <a:pt x="88265" y="775335"/>
                  <a:pt x="0" y="1186815"/>
                </a:cubicBezTo>
                <a:cubicBezTo>
                  <a:pt x="245110" y="834390"/>
                  <a:pt x="374650" y="521970"/>
                  <a:pt x="742315" y="498475"/>
                </a:cubicBezTo>
                <a:cubicBezTo>
                  <a:pt x="741257" y="332317"/>
                  <a:pt x="734483" y="166158"/>
                  <a:pt x="733425" y="0"/>
                </a:cubicBezTo>
                <a:close/>
              </a:path>
            </a:pathLst>
          </a:custGeom>
          <a:solidFill>
            <a:schemeClr val="bg2">
              <a:lumMod val="95000"/>
            </a:schemeClr>
          </a:solidFill>
          <a:ln w="25400" cap="flat" cmpd="sng" algn="ctr">
            <a:noFill/>
            <a:prstDash val="solid"/>
          </a:ln>
          <a:effectLst/>
        </p:spPr>
        <p:txBody>
          <a:bodyPr rtlCol="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iscoSansTT ExtraLight" panose="020B0303020201020303" pitchFamily="34" charset="0"/>
              <a:cs typeface="CiscoSansTT ExtraLight" panose="020B0303020201020303" pitchFamily="34" charset="0"/>
            </a:endParaRPr>
          </a:p>
        </p:txBody>
      </p:sp>
      <p:sp>
        <p:nvSpPr>
          <p:cNvPr id="300" name="Freeform: Shape 34">
            <a:extLst>
              <a:ext uri="{FF2B5EF4-FFF2-40B4-BE49-F238E27FC236}">
                <a16:creationId xmlns:a16="http://schemas.microsoft.com/office/drawing/2014/main" id="{967EC771-D36D-A447-B7B0-98122E715E46}"/>
              </a:ext>
            </a:extLst>
          </p:cNvPr>
          <p:cNvSpPr/>
          <p:nvPr/>
        </p:nvSpPr>
        <p:spPr>
          <a:xfrm rot="21175052" flipV="1">
            <a:off x="4860299" y="2670777"/>
            <a:ext cx="978873" cy="975563"/>
          </a:xfrm>
          <a:custGeom>
            <a:avLst/>
            <a:gdLst>
              <a:gd name="connsiteX0" fmla="*/ 1188720 w 1196340"/>
              <a:gd name="connsiteY0" fmla="*/ 0 h 784860"/>
              <a:gd name="connsiteX1" fmla="*/ 0 w 1196340"/>
              <a:gd name="connsiteY1" fmla="*/ 784860 h 784860"/>
              <a:gd name="connsiteX2" fmla="*/ 1196340 w 1196340"/>
              <a:gd name="connsiteY2" fmla="*/ 487680 h 784860"/>
              <a:gd name="connsiteX3" fmla="*/ 1188720 w 1196340"/>
              <a:gd name="connsiteY3" fmla="*/ 0 h 784860"/>
              <a:gd name="connsiteX0" fmla="*/ 1188720 w 1196340"/>
              <a:gd name="connsiteY0" fmla="*/ 0 h 784860"/>
              <a:gd name="connsiteX1" fmla="*/ 0 w 1196340"/>
              <a:gd name="connsiteY1" fmla="*/ 784860 h 784860"/>
              <a:gd name="connsiteX2" fmla="*/ 1196340 w 1196340"/>
              <a:gd name="connsiteY2" fmla="*/ 487680 h 784860"/>
              <a:gd name="connsiteX3" fmla="*/ 1188720 w 1196340"/>
              <a:gd name="connsiteY3" fmla="*/ 0 h 784860"/>
              <a:gd name="connsiteX0" fmla="*/ 1188720 w 1196340"/>
              <a:gd name="connsiteY0" fmla="*/ 0 h 784860"/>
              <a:gd name="connsiteX1" fmla="*/ 0 w 1196340"/>
              <a:gd name="connsiteY1" fmla="*/ 784860 h 784860"/>
              <a:gd name="connsiteX2" fmla="*/ 1196340 w 1196340"/>
              <a:gd name="connsiteY2" fmla="*/ 487680 h 784860"/>
              <a:gd name="connsiteX3" fmla="*/ 1188720 w 119634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822960 w 835660"/>
              <a:gd name="connsiteY0" fmla="*/ 0 h 1005840"/>
              <a:gd name="connsiteX1" fmla="*/ 0 w 835660"/>
              <a:gd name="connsiteY1" fmla="*/ 1005840 h 1005840"/>
              <a:gd name="connsiteX2" fmla="*/ 835660 w 835660"/>
              <a:gd name="connsiteY2" fmla="*/ 500380 h 1005840"/>
              <a:gd name="connsiteX3" fmla="*/ 822960 w 835660"/>
              <a:gd name="connsiteY3" fmla="*/ 0 h 1005840"/>
              <a:gd name="connsiteX0" fmla="*/ 822960 w 835660"/>
              <a:gd name="connsiteY0" fmla="*/ 0 h 1005840"/>
              <a:gd name="connsiteX1" fmla="*/ 0 w 835660"/>
              <a:gd name="connsiteY1" fmla="*/ 1005840 h 1005840"/>
              <a:gd name="connsiteX2" fmla="*/ 835660 w 835660"/>
              <a:gd name="connsiteY2" fmla="*/ 500380 h 1005840"/>
              <a:gd name="connsiteX3" fmla="*/ 822960 w 835660"/>
              <a:gd name="connsiteY3" fmla="*/ 0 h 1005840"/>
              <a:gd name="connsiteX0" fmla="*/ 822960 w 835660"/>
              <a:gd name="connsiteY0" fmla="*/ 0 h 1005840"/>
              <a:gd name="connsiteX1" fmla="*/ 0 w 835660"/>
              <a:gd name="connsiteY1" fmla="*/ 1005840 h 1005840"/>
              <a:gd name="connsiteX2" fmla="*/ 835660 w 835660"/>
              <a:gd name="connsiteY2" fmla="*/ 500380 h 1005840"/>
              <a:gd name="connsiteX3" fmla="*/ 822960 w 835660"/>
              <a:gd name="connsiteY3" fmla="*/ 0 h 1005840"/>
              <a:gd name="connsiteX0" fmla="*/ 800100 w 812800"/>
              <a:gd name="connsiteY0" fmla="*/ 0 h 1024890"/>
              <a:gd name="connsiteX1" fmla="*/ 0 w 812800"/>
              <a:gd name="connsiteY1" fmla="*/ 1024890 h 1024890"/>
              <a:gd name="connsiteX2" fmla="*/ 812800 w 812800"/>
              <a:gd name="connsiteY2" fmla="*/ 500380 h 1024890"/>
              <a:gd name="connsiteX3" fmla="*/ 800100 w 812800"/>
              <a:gd name="connsiteY3" fmla="*/ 0 h 1024890"/>
              <a:gd name="connsiteX0" fmla="*/ 800100 w 812800"/>
              <a:gd name="connsiteY0" fmla="*/ 0 h 1024890"/>
              <a:gd name="connsiteX1" fmla="*/ 0 w 812800"/>
              <a:gd name="connsiteY1" fmla="*/ 1024890 h 1024890"/>
              <a:gd name="connsiteX2" fmla="*/ 812800 w 812800"/>
              <a:gd name="connsiteY2" fmla="*/ 500380 h 1024890"/>
              <a:gd name="connsiteX3" fmla="*/ 800100 w 812800"/>
              <a:gd name="connsiteY3" fmla="*/ 0 h 1024890"/>
              <a:gd name="connsiteX0" fmla="*/ 809625 w 812800"/>
              <a:gd name="connsiteY0" fmla="*/ 0 h 1022985"/>
              <a:gd name="connsiteX1" fmla="*/ 0 w 812800"/>
              <a:gd name="connsiteY1" fmla="*/ 1022985 h 1022985"/>
              <a:gd name="connsiteX2" fmla="*/ 812800 w 812800"/>
              <a:gd name="connsiteY2" fmla="*/ 498475 h 1022985"/>
              <a:gd name="connsiteX3" fmla="*/ 809625 w 812800"/>
              <a:gd name="connsiteY3" fmla="*/ 0 h 1022985"/>
              <a:gd name="connsiteX0" fmla="*/ 809625 w 812800"/>
              <a:gd name="connsiteY0" fmla="*/ 0 h 1022985"/>
              <a:gd name="connsiteX1" fmla="*/ 0 w 812800"/>
              <a:gd name="connsiteY1" fmla="*/ 1022985 h 1022985"/>
              <a:gd name="connsiteX2" fmla="*/ 812800 w 812800"/>
              <a:gd name="connsiteY2" fmla="*/ 498475 h 1022985"/>
              <a:gd name="connsiteX3" fmla="*/ 809625 w 812800"/>
              <a:gd name="connsiteY3" fmla="*/ 0 h 1022985"/>
              <a:gd name="connsiteX0" fmla="*/ 809625 w 812800"/>
              <a:gd name="connsiteY0" fmla="*/ 0 h 1022985"/>
              <a:gd name="connsiteX1" fmla="*/ 0 w 812800"/>
              <a:gd name="connsiteY1" fmla="*/ 1022985 h 1022985"/>
              <a:gd name="connsiteX2" fmla="*/ 812800 w 812800"/>
              <a:gd name="connsiteY2" fmla="*/ 498475 h 1022985"/>
              <a:gd name="connsiteX3" fmla="*/ 809625 w 812800"/>
              <a:gd name="connsiteY3" fmla="*/ 0 h 1022985"/>
              <a:gd name="connsiteX0" fmla="*/ 809625 w 818515"/>
              <a:gd name="connsiteY0" fmla="*/ 0 h 1022985"/>
              <a:gd name="connsiteX1" fmla="*/ 0 w 818515"/>
              <a:gd name="connsiteY1" fmla="*/ 1022985 h 1022985"/>
              <a:gd name="connsiteX2" fmla="*/ 818515 w 818515"/>
              <a:gd name="connsiteY2" fmla="*/ 498475 h 1022985"/>
              <a:gd name="connsiteX3" fmla="*/ 809625 w 818515"/>
              <a:gd name="connsiteY3" fmla="*/ 0 h 1022985"/>
              <a:gd name="connsiteX0" fmla="*/ 809625 w 818515"/>
              <a:gd name="connsiteY0" fmla="*/ 0 h 1022985"/>
              <a:gd name="connsiteX1" fmla="*/ 0 w 818515"/>
              <a:gd name="connsiteY1" fmla="*/ 1022985 h 1022985"/>
              <a:gd name="connsiteX2" fmla="*/ 818515 w 818515"/>
              <a:gd name="connsiteY2" fmla="*/ 498475 h 1022985"/>
              <a:gd name="connsiteX3" fmla="*/ 809625 w 818515"/>
              <a:gd name="connsiteY3" fmla="*/ 0 h 1022985"/>
              <a:gd name="connsiteX0" fmla="*/ 733425 w 742315"/>
              <a:gd name="connsiteY0" fmla="*/ 0 h 1186815"/>
              <a:gd name="connsiteX1" fmla="*/ 0 w 742315"/>
              <a:gd name="connsiteY1" fmla="*/ 1186815 h 1186815"/>
              <a:gd name="connsiteX2" fmla="*/ 742315 w 742315"/>
              <a:gd name="connsiteY2" fmla="*/ 498475 h 1186815"/>
              <a:gd name="connsiteX3" fmla="*/ 733425 w 742315"/>
              <a:gd name="connsiteY3" fmla="*/ 0 h 1186815"/>
              <a:gd name="connsiteX0" fmla="*/ 733425 w 742315"/>
              <a:gd name="connsiteY0" fmla="*/ 0 h 1186815"/>
              <a:gd name="connsiteX1" fmla="*/ 0 w 742315"/>
              <a:gd name="connsiteY1" fmla="*/ 1186815 h 1186815"/>
              <a:gd name="connsiteX2" fmla="*/ 742315 w 742315"/>
              <a:gd name="connsiteY2" fmla="*/ 498475 h 1186815"/>
              <a:gd name="connsiteX3" fmla="*/ 733425 w 742315"/>
              <a:gd name="connsiteY3" fmla="*/ 0 h 1186815"/>
              <a:gd name="connsiteX0" fmla="*/ 733425 w 742315"/>
              <a:gd name="connsiteY0" fmla="*/ 0 h 1186815"/>
              <a:gd name="connsiteX1" fmla="*/ 0 w 742315"/>
              <a:gd name="connsiteY1" fmla="*/ 1186815 h 1186815"/>
              <a:gd name="connsiteX2" fmla="*/ 742315 w 742315"/>
              <a:gd name="connsiteY2" fmla="*/ 498475 h 1186815"/>
              <a:gd name="connsiteX3" fmla="*/ 733425 w 742315"/>
              <a:gd name="connsiteY3" fmla="*/ 0 h 1186815"/>
            </a:gdLst>
            <a:ahLst/>
            <a:cxnLst>
              <a:cxn ang="0">
                <a:pos x="connsiteX0" y="connsiteY0"/>
              </a:cxn>
              <a:cxn ang="0">
                <a:pos x="connsiteX1" y="connsiteY1"/>
              </a:cxn>
              <a:cxn ang="0">
                <a:pos x="connsiteX2" y="connsiteY2"/>
              </a:cxn>
              <a:cxn ang="0">
                <a:pos x="connsiteX3" y="connsiteY3"/>
              </a:cxn>
            </a:cxnLst>
            <a:rect l="l" t="t" r="r" b="b"/>
            <a:pathLst>
              <a:path w="742315" h="1186815">
                <a:moveTo>
                  <a:pt x="733425" y="0"/>
                </a:moveTo>
                <a:cubicBezTo>
                  <a:pt x="240665" y="132715"/>
                  <a:pt x="88265" y="775335"/>
                  <a:pt x="0" y="1186815"/>
                </a:cubicBezTo>
                <a:cubicBezTo>
                  <a:pt x="245110" y="834390"/>
                  <a:pt x="374650" y="521970"/>
                  <a:pt x="742315" y="498475"/>
                </a:cubicBezTo>
                <a:cubicBezTo>
                  <a:pt x="741257" y="332317"/>
                  <a:pt x="734483" y="166158"/>
                  <a:pt x="733425" y="0"/>
                </a:cubicBezTo>
                <a:close/>
              </a:path>
            </a:pathLst>
          </a:custGeom>
          <a:solidFill>
            <a:schemeClr val="bg2">
              <a:lumMod val="95000"/>
            </a:schemeClr>
          </a:solidFill>
          <a:ln w="25400" cap="flat" cmpd="sng" algn="ctr">
            <a:noFill/>
            <a:prstDash val="solid"/>
          </a:ln>
          <a:effectLst/>
        </p:spPr>
        <p:txBody>
          <a:bodyPr rtlCol="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iscoSansTT ExtraLight" panose="020B0303020201020303" pitchFamily="34" charset="0"/>
              <a:cs typeface="CiscoSansTT ExtraLight" panose="020B0303020201020303" pitchFamily="34" charset="0"/>
            </a:endParaRPr>
          </a:p>
        </p:txBody>
      </p:sp>
      <p:sp>
        <p:nvSpPr>
          <p:cNvPr id="306" name="Freeform: Shape 34">
            <a:extLst>
              <a:ext uri="{FF2B5EF4-FFF2-40B4-BE49-F238E27FC236}">
                <a16:creationId xmlns:a16="http://schemas.microsoft.com/office/drawing/2014/main" id="{967EC771-D36D-A447-B7B0-98122E715E46}"/>
              </a:ext>
            </a:extLst>
          </p:cNvPr>
          <p:cNvSpPr/>
          <p:nvPr/>
        </p:nvSpPr>
        <p:spPr>
          <a:xfrm rot="21175052" flipV="1">
            <a:off x="4889479" y="2398758"/>
            <a:ext cx="948350" cy="526510"/>
          </a:xfrm>
          <a:custGeom>
            <a:avLst/>
            <a:gdLst>
              <a:gd name="connsiteX0" fmla="*/ 1188720 w 1196340"/>
              <a:gd name="connsiteY0" fmla="*/ 0 h 784860"/>
              <a:gd name="connsiteX1" fmla="*/ 0 w 1196340"/>
              <a:gd name="connsiteY1" fmla="*/ 784860 h 784860"/>
              <a:gd name="connsiteX2" fmla="*/ 1196340 w 1196340"/>
              <a:gd name="connsiteY2" fmla="*/ 487680 h 784860"/>
              <a:gd name="connsiteX3" fmla="*/ 1188720 w 1196340"/>
              <a:gd name="connsiteY3" fmla="*/ 0 h 784860"/>
              <a:gd name="connsiteX0" fmla="*/ 1188720 w 1196340"/>
              <a:gd name="connsiteY0" fmla="*/ 0 h 784860"/>
              <a:gd name="connsiteX1" fmla="*/ 0 w 1196340"/>
              <a:gd name="connsiteY1" fmla="*/ 784860 h 784860"/>
              <a:gd name="connsiteX2" fmla="*/ 1196340 w 1196340"/>
              <a:gd name="connsiteY2" fmla="*/ 487680 h 784860"/>
              <a:gd name="connsiteX3" fmla="*/ 1188720 w 1196340"/>
              <a:gd name="connsiteY3" fmla="*/ 0 h 784860"/>
              <a:gd name="connsiteX0" fmla="*/ 1188720 w 1196340"/>
              <a:gd name="connsiteY0" fmla="*/ 0 h 784860"/>
              <a:gd name="connsiteX1" fmla="*/ 0 w 1196340"/>
              <a:gd name="connsiteY1" fmla="*/ 784860 h 784860"/>
              <a:gd name="connsiteX2" fmla="*/ 1196340 w 1196340"/>
              <a:gd name="connsiteY2" fmla="*/ 487680 h 784860"/>
              <a:gd name="connsiteX3" fmla="*/ 1188720 w 119634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822960 w 835660"/>
              <a:gd name="connsiteY0" fmla="*/ 0 h 1005840"/>
              <a:gd name="connsiteX1" fmla="*/ 0 w 835660"/>
              <a:gd name="connsiteY1" fmla="*/ 1005840 h 1005840"/>
              <a:gd name="connsiteX2" fmla="*/ 835660 w 835660"/>
              <a:gd name="connsiteY2" fmla="*/ 500380 h 1005840"/>
              <a:gd name="connsiteX3" fmla="*/ 822960 w 835660"/>
              <a:gd name="connsiteY3" fmla="*/ 0 h 1005840"/>
              <a:gd name="connsiteX0" fmla="*/ 822960 w 835660"/>
              <a:gd name="connsiteY0" fmla="*/ 0 h 1005840"/>
              <a:gd name="connsiteX1" fmla="*/ 0 w 835660"/>
              <a:gd name="connsiteY1" fmla="*/ 1005840 h 1005840"/>
              <a:gd name="connsiteX2" fmla="*/ 835660 w 835660"/>
              <a:gd name="connsiteY2" fmla="*/ 500380 h 1005840"/>
              <a:gd name="connsiteX3" fmla="*/ 822960 w 835660"/>
              <a:gd name="connsiteY3" fmla="*/ 0 h 1005840"/>
              <a:gd name="connsiteX0" fmla="*/ 822960 w 835660"/>
              <a:gd name="connsiteY0" fmla="*/ 0 h 1005840"/>
              <a:gd name="connsiteX1" fmla="*/ 0 w 835660"/>
              <a:gd name="connsiteY1" fmla="*/ 1005840 h 1005840"/>
              <a:gd name="connsiteX2" fmla="*/ 835660 w 835660"/>
              <a:gd name="connsiteY2" fmla="*/ 500380 h 1005840"/>
              <a:gd name="connsiteX3" fmla="*/ 822960 w 835660"/>
              <a:gd name="connsiteY3" fmla="*/ 0 h 1005840"/>
              <a:gd name="connsiteX0" fmla="*/ 800100 w 812800"/>
              <a:gd name="connsiteY0" fmla="*/ 0 h 1024890"/>
              <a:gd name="connsiteX1" fmla="*/ 0 w 812800"/>
              <a:gd name="connsiteY1" fmla="*/ 1024890 h 1024890"/>
              <a:gd name="connsiteX2" fmla="*/ 812800 w 812800"/>
              <a:gd name="connsiteY2" fmla="*/ 500380 h 1024890"/>
              <a:gd name="connsiteX3" fmla="*/ 800100 w 812800"/>
              <a:gd name="connsiteY3" fmla="*/ 0 h 1024890"/>
              <a:gd name="connsiteX0" fmla="*/ 800100 w 812800"/>
              <a:gd name="connsiteY0" fmla="*/ 0 h 1024890"/>
              <a:gd name="connsiteX1" fmla="*/ 0 w 812800"/>
              <a:gd name="connsiteY1" fmla="*/ 1024890 h 1024890"/>
              <a:gd name="connsiteX2" fmla="*/ 812800 w 812800"/>
              <a:gd name="connsiteY2" fmla="*/ 500380 h 1024890"/>
              <a:gd name="connsiteX3" fmla="*/ 800100 w 812800"/>
              <a:gd name="connsiteY3" fmla="*/ 0 h 1024890"/>
              <a:gd name="connsiteX0" fmla="*/ 809625 w 812800"/>
              <a:gd name="connsiteY0" fmla="*/ 0 h 1022985"/>
              <a:gd name="connsiteX1" fmla="*/ 0 w 812800"/>
              <a:gd name="connsiteY1" fmla="*/ 1022985 h 1022985"/>
              <a:gd name="connsiteX2" fmla="*/ 812800 w 812800"/>
              <a:gd name="connsiteY2" fmla="*/ 498475 h 1022985"/>
              <a:gd name="connsiteX3" fmla="*/ 809625 w 812800"/>
              <a:gd name="connsiteY3" fmla="*/ 0 h 1022985"/>
              <a:gd name="connsiteX0" fmla="*/ 809625 w 812800"/>
              <a:gd name="connsiteY0" fmla="*/ 0 h 1022985"/>
              <a:gd name="connsiteX1" fmla="*/ 0 w 812800"/>
              <a:gd name="connsiteY1" fmla="*/ 1022985 h 1022985"/>
              <a:gd name="connsiteX2" fmla="*/ 812800 w 812800"/>
              <a:gd name="connsiteY2" fmla="*/ 498475 h 1022985"/>
              <a:gd name="connsiteX3" fmla="*/ 809625 w 812800"/>
              <a:gd name="connsiteY3" fmla="*/ 0 h 1022985"/>
              <a:gd name="connsiteX0" fmla="*/ 809625 w 812800"/>
              <a:gd name="connsiteY0" fmla="*/ 0 h 1022985"/>
              <a:gd name="connsiteX1" fmla="*/ 0 w 812800"/>
              <a:gd name="connsiteY1" fmla="*/ 1022985 h 1022985"/>
              <a:gd name="connsiteX2" fmla="*/ 812800 w 812800"/>
              <a:gd name="connsiteY2" fmla="*/ 498475 h 1022985"/>
              <a:gd name="connsiteX3" fmla="*/ 809625 w 812800"/>
              <a:gd name="connsiteY3" fmla="*/ 0 h 1022985"/>
              <a:gd name="connsiteX0" fmla="*/ 809625 w 818515"/>
              <a:gd name="connsiteY0" fmla="*/ 0 h 1022985"/>
              <a:gd name="connsiteX1" fmla="*/ 0 w 818515"/>
              <a:gd name="connsiteY1" fmla="*/ 1022985 h 1022985"/>
              <a:gd name="connsiteX2" fmla="*/ 818515 w 818515"/>
              <a:gd name="connsiteY2" fmla="*/ 498475 h 1022985"/>
              <a:gd name="connsiteX3" fmla="*/ 809625 w 818515"/>
              <a:gd name="connsiteY3" fmla="*/ 0 h 1022985"/>
              <a:gd name="connsiteX0" fmla="*/ 809625 w 818515"/>
              <a:gd name="connsiteY0" fmla="*/ 0 h 1022985"/>
              <a:gd name="connsiteX1" fmla="*/ 0 w 818515"/>
              <a:gd name="connsiteY1" fmla="*/ 1022985 h 1022985"/>
              <a:gd name="connsiteX2" fmla="*/ 818515 w 818515"/>
              <a:gd name="connsiteY2" fmla="*/ 498475 h 1022985"/>
              <a:gd name="connsiteX3" fmla="*/ 809625 w 818515"/>
              <a:gd name="connsiteY3" fmla="*/ 0 h 1022985"/>
              <a:gd name="connsiteX0" fmla="*/ 733425 w 742315"/>
              <a:gd name="connsiteY0" fmla="*/ 0 h 1186815"/>
              <a:gd name="connsiteX1" fmla="*/ 0 w 742315"/>
              <a:gd name="connsiteY1" fmla="*/ 1186815 h 1186815"/>
              <a:gd name="connsiteX2" fmla="*/ 742315 w 742315"/>
              <a:gd name="connsiteY2" fmla="*/ 498475 h 1186815"/>
              <a:gd name="connsiteX3" fmla="*/ 733425 w 742315"/>
              <a:gd name="connsiteY3" fmla="*/ 0 h 1186815"/>
              <a:gd name="connsiteX0" fmla="*/ 733425 w 742315"/>
              <a:gd name="connsiteY0" fmla="*/ 0 h 1186815"/>
              <a:gd name="connsiteX1" fmla="*/ 0 w 742315"/>
              <a:gd name="connsiteY1" fmla="*/ 1186815 h 1186815"/>
              <a:gd name="connsiteX2" fmla="*/ 742315 w 742315"/>
              <a:gd name="connsiteY2" fmla="*/ 498475 h 1186815"/>
              <a:gd name="connsiteX3" fmla="*/ 733425 w 742315"/>
              <a:gd name="connsiteY3" fmla="*/ 0 h 1186815"/>
              <a:gd name="connsiteX0" fmla="*/ 733425 w 742315"/>
              <a:gd name="connsiteY0" fmla="*/ 0 h 1186815"/>
              <a:gd name="connsiteX1" fmla="*/ 0 w 742315"/>
              <a:gd name="connsiteY1" fmla="*/ 1186815 h 1186815"/>
              <a:gd name="connsiteX2" fmla="*/ 742315 w 742315"/>
              <a:gd name="connsiteY2" fmla="*/ 498475 h 1186815"/>
              <a:gd name="connsiteX3" fmla="*/ 733425 w 742315"/>
              <a:gd name="connsiteY3" fmla="*/ 0 h 1186815"/>
              <a:gd name="connsiteX0" fmla="*/ 733425 w 752087"/>
              <a:gd name="connsiteY0" fmla="*/ 0 h 1186815"/>
              <a:gd name="connsiteX1" fmla="*/ 0 w 752087"/>
              <a:gd name="connsiteY1" fmla="*/ 1186815 h 1186815"/>
              <a:gd name="connsiteX2" fmla="*/ 752087 w 752087"/>
              <a:gd name="connsiteY2" fmla="*/ 699171 h 1186815"/>
              <a:gd name="connsiteX3" fmla="*/ 733425 w 752087"/>
              <a:gd name="connsiteY3" fmla="*/ 0 h 1186815"/>
              <a:gd name="connsiteX0" fmla="*/ 733425 w 1018168"/>
              <a:gd name="connsiteY0" fmla="*/ 0 h 1186815"/>
              <a:gd name="connsiteX1" fmla="*/ 0 w 1018168"/>
              <a:gd name="connsiteY1" fmla="*/ 1186815 h 1186815"/>
              <a:gd name="connsiteX2" fmla="*/ 1018168 w 1018168"/>
              <a:gd name="connsiteY2" fmla="*/ 708302 h 1186815"/>
              <a:gd name="connsiteX3" fmla="*/ 733425 w 1018168"/>
              <a:gd name="connsiteY3" fmla="*/ 0 h 1186815"/>
              <a:gd name="connsiteX0" fmla="*/ 980397 w 1018168"/>
              <a:gd name="connsiteY0" fmla="*/ -1 h 1381989"/>
              <a:gd name="connsiteX1" fmla="*/ 0 w 1018168"/>
              <a:gd name="connsiteY1" fmla="*/ 1381989 h 1381989"/>
              <a:gd name="connsiteX2" fmla="*/ 1018168 w 1018168"/>
              <a:gd name="connsiteY2" fmla="*/ 903476 h 1381989"/>
              <a:gd name="connsiteX3" fmla="*/ 980397 w 1018168"/>
              <a:gd name="connsiteY3" fmla="*/ -1 h 1381989"/>
              <a:gd name="connsiteX0" fmla="*/ 949973 w 1018168"/>
              <a:gd name="connsiteY0" fmla="*/ 1 h 1442465"/>
              <a:gd name="connsiteX1" fmla="*/ 0 w 1018168"/>
              <a:gd name="connsiteY1" fmla="*/ 1442465 h 1442465"/>
              <a:gd name="connsiteX2" fmla="*/ 1018168 w 1018168"/>
              <a:gd name="connsiteY2" fmla="*/ 963952 h 1442465"/>
              <a:gd name="connsiteX3" fmla="*/ 949973 w 1018168"/>
              <a:gd name="connsiteY3" fmla="*/ 1 h 1442465"/>
            </a:gdLst>
            <a:ahLst/>
            <a:cxnLst>
              <a:cxn ang="0">
                <a:pos x="connsiteX0" y="connsiteY0"/>
              </a:cxn>
              <a:cxn ang="0">
                <a:pos x="connsiteX1" y="connsiteY1"/>
              </a:cxn>
              <a:cxn ang="0">
                <a:pos x="connsiteX2" y="connsiteY2"/>
              </a:cxn>
              <a:cxn ang="0">
                <a:pos x="connsiteX3" y="connsiteY3"/>
              </a:cxn>
            </a:cxnLst>
            <a:rect l="l" t="t" r="r" b="b"/>
            <a:pathLst>
              <a:path w="1018168" h="1442465">
                <a:moveTo>
                  <a:pt x="949973" y="1"/>
                </a:moveTo>
                <a:cubicBezTo>
                  <a:pt x="457213" y="132716"/>
                  <a:pt x="88265" y="1030985"/>
                  <a:pt x="0" y="1442465"/>
                </a:cubicBezTo>
                <a:cubicBezTo>
                  <a:pt x="245110" y="1090040"/>
                  <a:pt x="650503" y="987447"/>
                  <a:pt x="1018168" y="963952"/>
                </a:cubicBezTo>
                <a:cubicBezTo>
                  <a:pt x="1017110" y="797794"/>
                  <a:pt x="951031" y="166159"/>
                  <a:pt x="949973" y="1"/>
                </a:cubicBezTo>
                <a:close/>
              </a:path>
            </a:pathLst>
          </a:custGeom>
          <a:solidFill>
            <a:schemeClr val="bg2">
              <a:lumMod val="95000"/>
            </a:schemeClr>
          </a:solidFill>
          <a:ln w="25400" cap="flat" cmpd="sng" algn="ctr">
            <a:noFill/>
            <a:prstDash val="solid"/>
          </a:ln>
          <a:effectLst/>
        </p:spPr>
        <p:txBody>
          <a:bodyPr rtlCol="0" anchor="t"/>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iscoSansTT ExtraLight" panose="020B0303020201020303" pitchFamily="34" charset="0"/>
              <a:cs typeface="CiscoSansTT ExtraLight" panose="020B0303020201020303" pitchFamily="34" charset="0"/>
            </a:endParaRPr>
          </a:p>
        </p:txBody>
      </p:sp>
      <p:sp>
        <p:nvSpPr>
          <p:cNvPr id="323" name="Freeform: Shape 34">
            <a:extLst>
              <a:ext uri="{FF2B5EF4-FFF2-40B4-BE49-F238E27FC236}">
                <a16:creationId xmlns:a16="http://schemas.microsoft.com/office/drawing/2014/main" id="{967EC771-D36D-A447-B7B0-98122E715E46}"/>
              </a:ext>
            </a:extLst>
          </p:cNvPr>
          <p:cNvSpPr/>
          <p:nvPr/>
        </p:nvSpPr>
        <p:spPr>
          <a:xfrm rot="424948">
            <a:off x="4889480" y="1817835"/>
            <a:ext cx="948350" cy="526510"/>
          </a:xfrm>
          <a:custGeom>
            <a:avLst/>
            <a:gdLst>
              <a:gd name="connsiteX0" fmla="*/ 1188720 w 1196340"/>
              <a:gd name="connsiteY0" fmla="*/ 0 h 784860"/>
              <a:gd name="connsiteX1" fmla="*/ 0 w 1196340"/>
              <a:gd name="connsiteY1" fmla="*/ 784860 h 784860"/>
              <a:gd name="connsiteX2" fmla="*/ 1196340 w 1196340"/>
              <a:gd name="connsiteY2" fmla="*/ 487680 h 784860"/>
              <a:gd name="connsiteX3" fmla="*/ 1188720 w 1196340"/>
              <a:gd name="connsiteY3" fmla="*/ 0 h 784860"/>
              <a:gd name="connsiteX0" fmla="*/ 1188720 w 1196340"/>
              <a:gd name="connsiteY0" fmla="*/ 0 h 784860"/>
              <a:gd name="connsiteX1" fmla="*/ 0 w 1196340"/>
              <a:gd name="connsiteY1" fmla="*/ 784860 h 784860"/>
              <a:gd name="connsiteX2" fmla="*/ 1196340 w 1196340"/>
              <a:gd name="connsiteY2" fmla="*/ 487680 h 784860"/>
              <a:gd name="connsiteX3" fmla="*/ 1188720 w 1196340"/>
              <a:gd name="connsiteY3" fmla="*/ 0 h 784860"/>
              <a:gd name="connsiteX0" fmla="*/ 1188720 w 1196340"/>
              <a:gd name="connsiteY0" fmla="*/ 0 h 784860"/>
              <a:gd name="connsiteX1" fmla="*/ 0 w 1196340"/>
              <a:gd name="connsiteY1" fmla="*/ 784860 h 784860"/>
              <a:gd name="connsiteX2" fmla="*/ 1196340 w 1196340"/>
              <a:gd name="connsiteY2" fmla="*/ 487680 h 784860"/>
              <a:gd name="connsiteX3" fmla="*/ 1188720 w 119634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1188720 w 1201420"/>
              <a:gd name="connsiteY0" fmla="*/ 0 h 784860"/>
              <a:gd name="connsiteX1" fmla="*/ 0 w 1201420"/>
              <a:gd name="connsiteY1" fmla="*/ 784860 h 784860"/>
              <a:gd name="connsiteX2" fmla="*/ 1201420 w 1201420"/>
              <a:gd name="connsiteY2" fmla="*/ 500380 h 784860"/>
              <a:gd name="connsiteX3" fmla="*/ 1188720 w 1201420"/>
              <a:gd name="connsiteY3" fmla="*/ 0 h 784860"/>
              <a:gd name="connsiteX0" fmla="*/ 822960 w 835660"/>
              <a:gd name="connsiteY0" fmla="*/ 0 h 1005840"/>
              <a:gd name="connsiteX1" fmla="*/ 0 w 835660"/>
              <a:gd name="connsiteY1" fmla="*/ 1005840 h 1005840"/>
              <a:gd name="connsiteX2" fmla="*/ 835660 w 835660"/>
              <a:gd name="connsiteY2" fmla="*/ 500380 h 1005840"/>
              <a:gd name="connsiteX3" fmla="*/ 822960 w 835660"/>
              <a:gd name="connsiteY3" fmla="*/ 0 h 1005840"/>
              <a:gd name="connsiteX0" fmla="*/ 822960 w 835660"/>
              <a:gd name="connsiteY0" fmla="*/ 0 h 1005840"/>
              <a:gd name="connsiteX1" fmla="*/ 0 w 835660"/>
              <a:gd name="connsiteY1" fmla="*/ 1005840 h 1005840"/>
              <a:gd name="connsiteX2" fmla="*/ 835660 w 835660"/>
              <a:gd name="connsiteY2" fmla="*/ 500380 h 1005840"/>
              <a:gd name="connsiteX3" fmla="*/ 822960 w 835660"/>
              <a:gd name="connsiteY3" fmla="*/ 0 h 1005840"/>
              <a:gd name="connsiteX0" fmla="*/ 822960 w 835660"/>
              <a:gd name="connsiteY0" fmla="*/ 0 h 1005840"/>
              <a:gd name="connsiteX1" fmla="*/ 0 w 835660"/>
              <a:gd name="connsiteY1" fmla="*/ 1005840 h 1005840"/>
              <a:gd name="connsiteX2" fmla="*/ 835660 w 835660"/>
              <a:gd name="connsiteY2" fmla="*/ 500380 h 1005840"/>
              <a:gd name="connsiteX3" fmla="*/ 822960 w 835660"/>
              <a:gd name="connsiteY3" fmla="*/ 0 h 1005840"/>
              <a:gd name="connsiteX0" fmla="*/ 800100 w 812800"/>
              <a:gd name="connsiteY0" fmla="*/ 0 h 1024890"/>
              <a:gd name="connsiteX1" fmla="*/ 0 w 812800"/>
              <a:gd name="connsiteY1" fmla="*/ 1024890 h 1024890"/>
              <a:gd name="connsiteX2" fmla="*/ 812800 w 812800"/>
              <a:gd name="connsiteY2" fmla="*/ 500380 h 1024890"/>
              <a:gd name="connsiteX3" fmla="*/ 800100 w 812800"/>
              <a:gd name="connsiteY3" fmla="*/ 0 h 1024890"/>
              <a:gd name="connsiteX0" fmla="*/ 800100 w 812800"/>
              <a:gd name="connsiteY0" fmla="*/ 0 h 1024890"/>
              <a:gd name="connsiteX1" fmla="*/ 0 w 812800"/>
              <a:gd name="connsiteY1" fmla="*/ 1024890 h 1024890"/>
              <a:gd name="connsiteX2" fmla="*/ 812800 w 812800"/>
              <a:gd name="connsiteY2" fmla="*/ 500380 h 1024890"/>
              <a:gd name="connsiteX3" fmla="*/ 800100 w 812800"/>
              <a:gd name="connsiteY3" fmla="*/ 0 h 1024890"/>
              <a:gd name="connsiteX0" fmla="*/ 809625 w 812800"/>
              <a:gd name="connsiteY0" fmla="*/ 0 h 1022985"/>
              <a:gd name="connsiteX1" fmla="*/ 0 w 812800"/>
              <a:gd name="connsiteY1" fmla="*/ 1022985 h 1022985"/>
              <a:gd name="connsiteX2" fmla="*/ 812800 w 812800"/>
              <a:gd name="connsiteY2" fmla="*/ 498475 h 1022985"/>
              <a:gd name="connsiteX3" fmla="*/ 809625 w 812800"/>
              <a:gd name="connsiteY3" fmla="*/ 0 h 1022985"/>
              <a:gd name="connsiteX0" fmla="*/ 809625 w 812800"/>
              <a:gd name="connsiteY0" fmla="*/ 0 h 1022985"/>
              <a:gd name="connsiteX1" fmla="*/ 0 w 812800"/>
              <a:gd name="connsiteY1" fmla="*/ 1022985 h 1022985"/>
              <a:gd name="connsiteX2" fmla="*/ 812800 w 812800"/>
              <a:gd name="connsiteY2" fmla="*/ 498475 h 1022985"/>
              <a:gd name="connsiteX3" fmla="*/ 809625 w 812800"/>
              <a:gd name="connsiteY3" fmla="*/ 0 h 1022985"/>
              <a:gd name="connsiteX0" fmla="*/ 809625 w 812800"/>
              <a:gd name="connsiteY0" fmla="*/ 0 h 1022985"/>
              <a:gd name="connsiteX1" fmla="*/ 0 w 812800"/>
              <a:gd name="connsiteY1" fmla="*/ 1022985 h 1022985"/>
              <a:gd name="connsiteX2" fmla="*/ 812800 w 812800"/>
              <a:gd name="connsiteY2" fmla="*/ 498475 h 1022985"/>
              <a:gd name="connsiteX3" fmla="*/ 809625 w 812800"/>
              <a:gd name="connsiteY3" fmla="*/ 0 h 1022985"/>
              <a:gd name="connsiteX0" fmla="*/ 809625 w 818515"/>
              <a:gd name="connsiteY0" fmla="*/ 0 h 1022985"/>
              <a:gd name="connsiteX1" fmla="*/ 0 w 818515"/>
              <a:gd name="connsiteY1" fmla="*/ 1022985 h 1022985"/>
              <a:gd name="connsiteX2" fmla="*/ 818515 w 818515"/>
              <a:gd name="connsiteY2" fmla="*/ 498475 h 1022985"/>
              <a:gd name="connsiteX3" fmla="*/ 809625 w 818515"/>
              <a:gd name="connsiteY3" fmla="*/ 0 h 1022985"/>
              <a:gd name="connsiteX0" fmla="*/ 809625 w 818515"/>
              <a:gd name="connsiteY0" fmla="*/ 0 h 1022985"/>
              <a:gd name="connsiteX1" fmla="*/ 0 w 818515"/>
              <a:gd name="connsiteY1" fmla="*/ 1022985 h 1022985"/>
              <a:gd name="connsiteX2" fmla="*/ 818515 w 818515"/>
              <a:gd name="connsiteY2" fmla="*/ 498475 h 1022985"/>
              <a:gd name="connsiteX3" fmla="*/ 809625 w 818515"/>
              <a:gd name="connsiteY3" fmla="*/ 0 h 1022985"/>
              <a:gd name="connsiteX0" fmla="*/ 733425 w 742315"/>
              <a:gd name="connsiteY0" fmla="*/ 0 h 1186815"/>
              <a:gd name="connsiteX1" fmla="*/ 0 w 742315"/>
              <a:gd name="connsiteY1" fmla="*/ 1186815 h 1186815"/>
              <a:gd name="connsiteX2" fmla="*/ 742315 w 742315"/>
              <a:gd name="connsiteY2" fmla="*/ 498475 h 1186815"/>
              <a:gd name="connsiteX3" fmla="*/ 733425 w 742315"/>
              <a:gd name="connsiteY3" fmla="*/ 0 h 1186815"/>
              <a:gd name="connsiteX0" fmla="*/ 733425 w 742315"/>
              <a:gd name="connsiteY0" fmla="*/ 0 h 1186815"/>
              <a:gd name="connsiteX1" fmla="*/ 0 w 742315"/>
              <a:gd name="connsiteY1" fmla="*/ 1186815 h 1186815"/>
              <a:gd name="connsiteX2" fmla="*/ 742315 w 742315"/>
              <a:gd name="connsiteY2" fmla="*/ 498475 h 1186815"/>
              <a:gd name="connsiteX3" fmla="*/ 733425 w 742315"/>
              <a:gd name="connsiteY3" fmla="*/ 0 h 1186815"/>
              <a:gd name="connsiteX0" fmla="*/ 733425 w 742315"/>
              <a:gd name="connsiteY0" fmla="*/ 0 h 1186815"/>
              <a:gd name="connsiteX1" fmla="*/ 0 w 742315"/>
              <a:gd name="connsiteY1" fmla="*/ 1186815 h 1186815"/>
              <a:gd name="connsiteX2" fmla="*/ 742315 w 742315"/>
              <a:gd name="connsiteY2" fmla="*/ 498475 h 1186815"/>
              <a:gd name="connsiteX3" fmla="*/ 733425 w 742315"/>
              <a:gd name="connsiteY3" fmla="*/ 0 h 1186815"/>
              <a:gd name="connsiteX0" fmla="*/ 733425 w 752087"/>
              <a:gd name="connsiteY0" fmla="*/ 0 h 1186815"/>
              <a:gd name="connsiteX1" fmla="*/ 0 w 752087"/>
              <a:gd name="connsiteY1" fmla="*/ 1186815 h 1186815"/>
              <a:gd name="connsiteX2" fmla="*/ 752087 w 752087"/>
              <a:gd name="connsiteY2" fmla="*/ 699171 h 1186815"/>
              <a:gd name="connsiteX3" fmla="*/ 733425 w 752087"/>
              <a:gd name="connsiteY3" fmla="*/ 0 h 1186815"/>
              <a:gd name="connsiteX0" fmla="*/ 733425 w 1018168"/>
              <a:gd name="connsiteY0" fmla="*/ 0 h 1186815"/>
              <a:gd name="connsiteX1" fmla="*/ 0 w 1018168"/>
              <a:gd name="connsiteY1" fmla="*/ 1186815 h 1186815"/>
              <a:gd name="connsiteX2" fmla="*/ 1018168 w 1018168"/>
              <a:gd name="connsiteY2" fmla="*/ 708302 h 1186815"/>
              <a:gd name="connsiteX3" fmla="*/ 733425 w 1018168"/>
              <a:gd name="connsiteY3" fmla="*/ 0 h 1186815"/>
              <a:gd name="connsiteX0" fmla="*/ 980397 w 1018168"/>
              <a:gd name="connsiteY0" fmla="*/ -1 h 1381989"/>
              <a:gd name="connsiteX1" fmla="*/ 0 w 1018168"/>
              <a:gd name="connsiteY1" fmla="*/ 1381989 h 1381989"/>
              <a:gd name="connsiteX2" fmla="*/ 1018168 w 1018168"/>
              <a:gd name="connsiteY2" fmla="*/ 903476 h 1381989"/>
              <a:gd name="connsiteX3" fmla="*/ 980397 w 1018168"/>
              <a:gd name="connsiteY3" fmla="*/ -1 h 1381989"/>
              <a:gd name="connsiteX0" fmla="*/ 949973 w 1018168"/>
              <a:gd name="connsiteY0" fmla="*/ 1 h 1442465"/>
              <a:gd name="connsiteX1" fmla="*/ 0 w 1018168"/>
              <a:gd name="connsiteY1" fmla="*/ 1442465 h 1442465"/>
              <a:gd name="connsiteX2" fmla="*/ 1018168 w 1018168"/>
              <a:gd name="connsiteY2" fmla="*/ 963952 h 1442465"/>
              <a:gd name="connsiteX3" fmla="*/ 949973 w 1018168"/>
              <a:gd name="connsiteY3" fmla="*/ 1 h 1442465"/>
            </a:gdLst>
            <a:ahLst/>
            <a:cxnLst>
              <a:cxn ang="0">
                <a:pos x="connsiteX0" y="connsiteY0"/>
              </a:cxn>
              <a:cxn ang="0">
                <a:pos x="connsiteX1" y="connsiteY1"/>
              </a:cxn>
              <a:cxn ang="0">
                <a:pos x="connsiteX2" y="connsiteY2"/>
              </a:cxn>
              <a:cxn ang="0">
                <a:pos x="connsiteX3" y="connsiteY3"/>
              </a:cxn>
            </a:cxnLst>
            <a:rect l="l" t="t" r="r" b="b"/>
            <a:pathLst>
              <a:path w="1018168" h="1442465">
                <a:moveTo>
                  <a:pt x="949973" y="1"/>
                </a:moveTo>
                <a:cubicBezTo>
                  <a:pt x="457213" y="132716"/>
                  <a:pt x="88265" y="1030985"/>
                  <a:pt x="0" y="1442465"/>
                </a:cubicBezTo>
                <a:cubicBezTo>
                  <a:pt x="245110" y="1090040"/>
                  <a:pt x="650503" y="987447"/>
                  <a:pt x="1018168" y="963952"/>
                </a:cubicBezTo>
                <a:cubicBezTo>
                  <a:pt x="1017110" y="797794"/>
                  <a:pt x="951031" y="166159"/>
                  <a:pt x="949973" y="1"/>
                </a:cubicBezTo>
                <a:close/>
              </a:path>
            </a:pathLst>
          </a:custGeom>
          <a:solidFill>
            <a:schemeClr val="bg2">
              <a:lumMod val="95000"/>
            </a:schemeClr>
          </a:solidFill>
          <a:ln w="25400" cap="flat" cmpd="sng" algn="ctr">
            <a:noFill/>
            <a:prstDash val="solid"/>
          </a:ln>
          <a:effectLst/>
        </p:spPr>
        <p:txBody>
          <a:bodyPr rtlCol="0" anchor="t"/>
          <a:lstStyle/>
          <a:p>
            <a:pPr algn="ctr"/>
            <a:endParaRPr lang="en-US" sz="1200" kern="0" dirty="0">
              <a:solidFill>
                <a:srgbClr val="FFFFFF"/>
              </a:solidFill>
              <a:latin typeface="CiscoSansTT ExtraLight" panose="020B0303020201020303" pitchFamily="34" charset="0"/>
              <a:cs typeface="CiscoSansTT ExtraLight" panose="020B0303020201020303" pitchFamily="34" charset="0"/>
            </a:endParaRPr>
          </a:p>
        </p:txBody>
      </p:sp>
      <p:grpSp>
        <p:nvGrpSpPr>
          <p:cNvPr id="43038" name="Group 43037"/>
          <p:cNvGrpSpPr/>
          <p:nvPr/>
        </p:nvGrpSpPr>
        <p:grpSpPr>
          <a:xfrm>
            <a:off x="543349" y="1815205"/>
            <a:ext cx="1582430" cy="1691094"/>
            <a:chOff x="543349" y="1823297"/>
            <a:chExt cx="1582430" cy="1691094"/>
          </a:xfrm>
        </p:grpSpPr>
        <p:sp>
          <p:nvSpPr>
            <p:cNvPr id="211" name="TextBox 210">
              <a:extLst>
                <a:ext uri="{FF2B5EF4-FFF2-40B4-BE49-F238E27FC236}">
                  <a16:creationId xmlns:a16="http://schemas.microsoft.com/office/drawing/2014/main" id="{E6E2C601-C782-5243-AFDC-F07921DF50CF}"/>
                </a:ext>
              </a:extLst>
            </p:cNvPr>
            <p:cNvSpPr txBox="1"/>
            <p:nvPr/>
          </p:nvSpPr>
          <p:spPr>
            <a:xfrm>
              <a:off x="543349" y="3175837"/>
              <a:ext cx="1582430" cy="338554"/>
            </a:xfrm>
            <a:prstGeom prst="rect">
              <a:avLst/>
            </a:prstGeom>
            <a:noFill/>
          </p:spPr>
          <p:txBody>
            <a:bodyPr wrap="square" lIns="0" rIns="0" rtlCol="0">
              <a:spAutoFit/>
            </a:bodyPr>
            <a:lstStyle/>
            <a:p>
              <a:pPr algn="ctr" defTabSz="914378">
                <a:defRPr/>
              </a:pPr>
              <a:r>
                <a:rPr lang="en-US" sz="1600" kern="0" dirty="0">
                  <a:solidFill>
                    <a:schemeClr val="bg1"/>
                  </a:solidFill>
                  <a:latin typeface="+mn-lt"/>
                </a:rPr>
                <a:t>Cisco Tetration</a:t>
              </a:r>
            </a:p>
          </p:txBody>
        </p:sp>
        <p:grpSp>
          <p:nvGrpSpPr>
            <p:cNvPr id="221" name="Group 220">
              <a:extLst>
                <a:ext uri="{FF2B5EF4-FFF2-40B4-BE49-F238E27FC236}">
                  <a16:creationId xmlns:a16="http://schemas.microsoft.com/office/drawing/2014/main" id="{ADCD7CCA-A964-BD4C-9659-DABB51AF6892}"/>
                </a:ext>
              </a:extLst>
            </p:cNvPr>
            <p:cNvGrpSpPr/>
            <p:nvPr/>
          </p:nvGrpSpPr>
          <p:grpSpPr>
            <a:xfrm>
              <a:off x="689859" y="1823297"/>
              <a:ext cx="1272226" cy="1273224"/>
              <a:chOff x="-889918" y="1661487"/>
              <a:chExt cx="966809" cy="967568"/>
            </a:xfrm>
          </p:grpSpPr>
          <p:sp>
            <p:nvSpPr>
              <p:cNvPr id="222" name="Oval 131">
                <a:extLst>
                  <a:ext uri="{FF2B5EF4-FFF2-40B4-BE49-F238E27FC236}">
                    <a16:creationId xmlns:a16="http://schemas.microsoft.com/office/drawing/2014/main" id="{7E9DFFFC-4B28-5345-A71D-D11ACF588DA6}"/>
                  </a:ext>
                </a:extLst>
              </p:cNvPr>
              <p:cNvSpPr>
                <a:spLocks noChangeArrowheads="1"/>
              </p:cNvSpPr>
              <p:nvPr/>
            </p:nvSpPr>
            <p:spPr bwMode="auto">
              <a:xfrm>
                <a:off x="-889918" y="1661487"/>
                <a:ext cx="966809" cy="967568"/>
              </a:xfrm>
              <a:prstGeom prst="ellipse">
                <a:avLst/>
              </a:pr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23" name="Freeform 132">
                <a:extLst>
                  <a:ext uri="{FF2B5EF4-FFF2-40B4-BE49-F238E27FC236}">
                    <a16:creationId xmlns:a16="http://schemas.microsoft.com/office/drawing/2014/main" id="{C1F04D37-5747-A343-A52C-4049FA56180C}"/>
                  </a:ext>
                </a:extLst>
              </p:cNvPr>
              <p:cNvSpPr>
                <a:spLocks/>
              </p:cNvSpPr>
              <p:nvPr/>
            </p:nvSpPr>
            <p:spPr bwMode="auto">
              <a:xfrm>
                <a:off x="-826832" y="1726093"/>
                <a:ext cx="903723" cy="902962"/>
              </a:xfrm>
              <a:custGeom>
                <a:avLst/>
                <a:gdLst>
                  <a:gd name="T0" fmla="*/ 1346 w 1346"/>
                  <a:gd name="T1" fmla="*/ 624 h 1344"/>
                  <a:gd name="T2" fmla="*/ 1345 w 1346"/>
                  <a:gd name="T3" fmla="*/ 588 h 1344"/>
                  <a:gd name="T4" fmla="*/ 1005 w 1346"/>
                  <a:gd name="T5" fmla="*/ 248 h 1344"/>
                  <a:gd name="T6" fmla="*/ 738 w 1346"/>
                  <a:gd name="T7" fmla="*/ 102 h 1344"/>
                  <a:gd name="T8" fmla="*/ 643 w 1346"/>
                  <a:gd name="T9" fmla="*/ 7 h 1344"/>
                  <a:gd name="T10" fmla="*/ 643 w 1346"/>
                  <a:gd name="T11" fmla="*/ 7 h 1344"/>
                  <a:gd name="T12" fmla="*/ 626 w 1346"/>
                  <a:gd name="T13" fmla="*/ 0 h 1344"/>
                  <a:gd name="T14" fmla="*/ 602 w 1346"/>
                  <a:gd name="T15" fmla="*/ 24 h 1344"/>
                  <a:gd name="T16" fmla="*/ 602 w 1346"/>
                  <a:gd name="T17" fmla="*/ 91 h 1344"/>
                  <a:gd name="T18" fmla="*/ 96 w 1346"/>
                  <a:gd name="T19" fmla="*/ 559 h 1344"/>
                  <a:gd name="T20" fmla="*/ 49 w 1346"/>
                  <a:gd name="T21" fmla="*/ 606 h 1344"/>
                  <a:gd name="T22" fmla="*/ 24 w 1346"/>
                  <a:gd name="T23" fmla="*/ 606 h 1344"/>
                  <a:gd name="T24" fmla="*/ 0 w 1346"/>
                  <a:gd name="T25" fmla="*/ 630 h 1344"/>
                  <a:gd name="T26" fmla="*/ 7 w 1346"/>
                  <a:gd name="T27" fmla="*/ 647 h 1344"/>
                  <a:gd name="T28" fmla="*/ 7 w 1346"/>
                  <a:gd name="T29" fmla="*/ 647 h 1344"/>
                  <a:gd name="T30" fmla="*/ 106 w 1346"/>
                  <a:gd name="T31" fmla="*/ 746 h 1344"/>
                  <a:gd name="T32" fmla="*/ 252 w 1346"/>
                  <a:gd name="T33" fmla="*/ 1005 h 1344"/>
                  <a:gd name="T34" fmla="*/ 590 w 1346"/>
                  <a:gd name="T35" fmla="*/ 1343 h 1344"/>
                  <a:gd name="T36" fmla="*/ 626 w 1346"/>
                  <a:gd name="T37" fmla="*/ 1344 h 1344"/>
                  <a:gd name="T38" fmla="*/ 1346 w 1346"/>
                  <a:gd name="T39" fmla="*/ 624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6" h="1344">
                    <a:moveTo>
                      <a:pt x="1346" y="624"/>
                    </a:moveTo>
                    <a:cubicBezTo>
                      <a:pt x="1346" y="612"/>
                      <a:pt x="1346" y="600"/>
                      <a:pt x="1345" y="588"/>
                    </a:cubicBezTo>
                    <a:cubicBezTo>
                      <a:pt x="1005" y="248"/>
                      <a:pt x="1005" y="248"/>
                      <a:pt x="1005" y="248"/>
                    </a:cubicBezTo>
                    <a:cubicBezTo>
                      <a:pt x="933" y="176"/>
                      <a:pt x="841" y="124"/>
                      <a:pt x="738" y="102"/>
                    </a:cubicBezTo>
                    <a:cubicBezTo>
                      <a:pt x="643" y="7"/>
                      <a:pt x="643" y="7"/>
                      <a:pt x="643" y="7"/>
                    </a:cubicBezTo>
                    <a:cubicBezTo>
                      <a:pt x="643" y="7"/>
                      <a:pt x="643" y="7"/>
                      <a:pt x="643" y="7"/>
                    </a:cubicBezTo>
                    <a:cubicBezTo>
                      <a:pt x="639" y="3"/>
                      <a:pt x="633" y="0"/>
                      <a:pt x="626" y="0"/>
                    </a:cubicBezTo>
                    <a:cubicBezTo>
                      <a:pt x="613" y="0"/>
                      <a:pt x="602" y="11"/>
                      <a:pt x="602" y="24"/>
                    </a:cubicBezTo>
                    <a:cubicBezTo>
                      <a:pt x="602" y="91"/>
                      <a:pt x="602" y="91"/>
                      <a:pt x="602" y="91"/>
                    </a:cubicBezTo>
                    <a:cubicBezTo>
                      <a:pt x="341" y="102"/>
                      <a:pt x="127" y="303"/>
                      <a:pt x="96" y="559"/>
                    </a:cubicBezTo>
                    <a:cubicBezTo>
                      <a:pt x="49" y="606"/>
                      <a:pt x="49" y="606"/>
                      <a:pt x="49" y="606"/>
                    </a:cubicBezTo>
                    <a:cubicBezTo>
                      <a:pt x="24" y="606"/>
                      <a:pt x="24" y="606"/>
                      <a:pt x="24" y="606"/>
                    </a:cubicBezTo>
                    <a:cubicBezTo>
                      <a:pt x="11" y="606"/>
                      <a:pt x="0" y="617"/>
                      <a:pt x="0" y="630"/>
                    </a:cubicBezTo>
                    <a:cubicBezTo>
                      <a:pt x="0" y="637"/>
                      <a:pt x="3" y="643"/>
                      <a:pt x="7" y="647"/>
                    </a:cubicBezTo>
                    <a:cubicBezTo>
                      <a:pt x="7" y="647"/>
                      <a:pt x="7" y="647"/>
                      <a:pt x="7" y="647"/>
                    </a:cubicBezTo>
                    <a:cubicBezTo>
                      <a:pt x="106" y="746"/>
                      <a:pt x="106" y="746"/>
                      <a:pt x="106" y="746"/>
                    </a:cubicBezTo>
                    <a:cubicBezTo>
                      <a:pt x="130" y="846"/>
                      <a:pt x="181" y="935"/>
                      <a:pt x="252" y="1005"/>
                    </a:cubicBezTo>
                    <a:cubicBezTo>
                      <a:pt x="590" y="1343"/>
                      <a:pt x="590" y="1343"/>
                      <a:pt x="590" y="1343"/>
                    </a:cubicBezTo>
                    <a:cubicBezTo>
                      <a:pt x="602" y="1344"/>
                      <a:pt x="614" y="1344"/>
                      <a:pt x="626" y="1344"/>
                    </a:cubicBezTo>
                    <a:cubicBezTo>
                      <a:pt x="1024" y="1344"/>
                      <a:pt x="1346" y="1022"/>
                      <a:pt x="1346" y="624"/>
                    </a:cubicBezTo>
                    <a:close/>
                  </a:path>
                </a:pathLst>
              </a:custGeom>
              <a:solidFill>
                <a:srgbClr val="00345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24" name="Oval 133">
                <a:extLst>
                  <a:ext uri="{FF2B5EF4-FFF2-40B4-BE49-F238E27FC236}">
                    <a16:creationId xmlns:a16="http://schemas.microsoft.com/office/drawing/2014/main" id="{E465CAD1-C50F-6F45-A486-1C01019486EE}"/>
                  </a:ext>
                </a:extLst>
              </p:cNvPr>
              <p:cNvSpPr>
                <a:spLocks noChangeArrowheads="1"/>
              </p:cNvSpPr>
              <p:nvPr/>
            </p:nvSpPr>
            <p:spPr bwMode="auto">
              <a:xfrm>
                <a:off x="-278822" y="1910030"/>
                <a:ext cx="66886" cy="67266"/>
              </a:xfrm>
              <a:prstGeom prst="ellipse">
                <a:avLst/>
              </a:pr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25" name="Oval 134">
                <a:extLst>
                  <a:ext uri="{FF2B5EF4-FFF2-40B4-BE49-F238E27FC236}">
                    <a16:creationId xmlns:a16="http://schemas.microsoft.com/office/drawing/2014/main" id="{CCCAB07F-2526-4B4B-AC4B-C0FBE57E1CF7}"/>
                  </a:ext>
                </a:extLst>
              </p:cNvPr>
              <p:cNvSpPr>
                <a:spLocks noChangeArrowheads="1"/>
              </p:cNvSpPr>
              <p:nvPr/>
            </p:nvSpPr>
            <p:spPr bwMode="auto">
              <a:xfrm>
                <a:off x="-617433" y="2295765"/>
                <a:ext cx="67266" cy="67266"/>
              </a:xfrm>
              <a:prstGeom prst="ellipse">
                <a:avLst/>
              </a:pr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26" name="Freeform 135">
                <a:extLst>
                  <a:ext uri="{FF2B5EF4-FFF2-40B4-BE49-F238E27FC236}">
                    <a16:creationId xmlns:a16="http://schemas.microsoft.com/office/drawing/2014/main" id="{F00D3C2F-03D5-BD4C-8794-E3951BEA403A}"/>
                  </a:ext>
                </a:extLst>
              </p:cNvPr>
              <p:cNvSpPr>
                <a:spLocks/>
              </p:cNvSpPr>
              <p:nvPr/>
            </p:nvSpPr>
            <p:spPr bwMode="auto">
              <a:xfrm>
                <a:off x="-826832" y="1726093"/>
                <a:ext cx="778692" cy="839876"/>
              </a:xfrm>
              <a:custGeom>
                <a:avLst/>
                <a:gdLst>
                  <a:gd name="T0" fmla="*/ 650 w 1160"/>
                  <a:gd name="T1" fmla="*/ 91 h 1250"/>
                  <a:gd name="T2" fmla="*/ 650 w 1160"/>
                  <a:gd name="T3" fmla="*/ 24 h 1250"/>
                  <a:gd name="T4" fmla="*/ 626 w 1160"/>
                  <a:gd name="T5" fmla="*/ 0 h 1250"/>
                  <a:gd name="T6" fmla="*/ 602 w 1160"/>
                  <a:gd name="T7" fmla="*/ 24 h 1250"/>
                  <a:gd name="T8" fmla="*/ 602 w 1160"/>
                  <a:gd name="T9" fmla="*/ 91 h 1250"/>
                  <a:gd name="T10" fmla="*/ 92 w 1160"/>
                  <a:gd name="T11" fmla="*/ 606 h 1250"/>
                  <a:gd name="T12" fmla="*/ 24 w 1160"/>
                  <a:gd name="T13" fmla="*/ 606 h 1250"/>
                  <a:gd name="T14" fmla="*/ 0 w 1160"/>
                  <a:gd name="T15" fmla="*/ 630 h 1250"/>
                  <a:gd name="T16" fmla="*/ 24 w 1160"/>
                  <a:gd name="T17" fmla="*/ 654 h 1250"/>
                  <a:gd name="T18" fmla="*/ 93 w 1160"/>
                  <a:gd name="T19" fmla="*/ 654 h 1250"/>
                  <a:gd name="T20" fmla="*/ 602 w 1160"/>
                  <a:gd name="T21" fmla="*/ 1157 h 1250"/>
                  <a:gd name="T22" fmla="*/ 602 w 1160"/>
                  <a:gd name="T23" fmla="*/ 1226 h 1250"/>
                  <a:gd name="T24" fmla="*/ 626 w 1160"/>
                  <a:gd name="T25" fmla="*/ 1250 h 1250"/>
                  <a:gd name="T26" fmla="*/ 650 w 1160"/>
                  <a:gd name="T27" fmla="*/ 1226 h 1250"/>
                  <a:gd name="T28" fmla="*/ 650 w 1160"/>
                  <a:gd name="T29" fmla="*/ 1157 h 1250"/>
                  <a:gd name="T30" fmla="*/ 977 w 1160"/>
                  <a:gd name="T31" fmla="*/ 1026 h 1250"/>
                  <a:gd name="T32" fmla="*/ 980 w 1160"/>
                  <a:gd name="T33" fmla="*/ 992 h 1250"/>
                  <a:gd name="T34" fmla="*/ 946 w 1160"/>
                  <a:gd name="T35" fmla="*/ 990 h 1250"/>
                  <a:gd name="T36" fmla="*/ 626 w 1160"/>
                  <a:gd name="T37" fmla="*/ 1110 h 1250"/>
                  <a:gd name="T38" fmla="*/ 140 w 1160"/>
                  <a:gd name="T39" fmla="*/ 624 h 1250"/>
                  <a:gd name="T40" fmla="*/ 626 w 1160"/>
                  <a:gd name="T41" fmla="*/ 138 h 1250"/>
                  <a:gd name="T42" fmla="*/ 1112 w 1160"/>
                  <a:gd name="T43" fmla="*/ 624 h 1250"/>
                  <a:gd name="T44" fmla="*/ 1136 w 1160"/>
                  <a:gd name="T45" fmla="*/ 648 h 1250"/>
                  <a:gd name="T46" fmla="*/ 1160 w 1160"/>
                  <a:gd name="T47" fmla="*/ 624 h 1250"/>
                  <a:gd name="T48" fmla="*/ 650 w 1160"/>
                  <a:gd name="T49" fmla="*/ 91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0" h="1250">
                    <a:moveTo>
                      <a:pt x="650" y="91"/>
                    </a:moveTo>
                    <a:cubicBezTo>
                      <a:pt x="650" y="24"/>
                      <a:pt x="650" y="24"/>
                      <a:pt x="650" y="24"/>
                    </a:cubicBezTo>
                    <a:cubicBezTo>
                      <a:pt x="650" y="11"/>
                      <a:pt x="639" y="0"/>
                      <a:pt x="626" y="0"/>
                    </a:cubicBezTo>
                    <a:cubicBezTo>
                      <a:pt x="613" y="0"/>
                      <a:pt x="602" y="11"/>
                      <a:pt x="602" y="24"/>
                    </a:cubicBezTo>
                    <a:cubicBezTo>
                      <a:pt x="602" y="91"/>
                      <a:pt x="602" y="91"/>
                      <a:pt x="602" y="91"/>
                    </a:cubicBezTo>
                    <a:cubicBezTo>
                      <a:pt x="325" y="103"/>
                      <a:pt x="102" y="328"/>
                      <a:pt x="92" y="606"/>
                    </a:cubicBezTo>
                    <a:cubicBezTo>
                      <a:pt x="24" y="606"/>
                      <a:pt x="24" y="606"/>
                      <a:pt x="24" y="606"/>
                    </a:cubicBezTo>
                    <a:cubicBezTo>
                      <a:pt x="11" y="606"/>
                      <a:pt x="0" y="617"/>
                      <a:pt x="0" y="630"/>
                    </a:cubicBezTo>
                    <a:cubicBezTo>
                      <a:pt x="0" y="643"/>
                      <a:pt x="11" y="654"/>
                      <a:pt x="24" y="654"/>
                    </a:cubicBezTo>
                    <a:cubicBezTo>
                      <a:pt x="93" y="654"/>
                      <a:pt x="93" y="654"/>
                      <a:pt x="93" y="654"/>
                    </a:cubicBezTo>
                    <a:cubicBezTo>
                      <a:pt x="108" y="927"/>
                      <a:pt x="329" y="1145"/>
                      <a:pt x="602" y="1157"/>
                    </a:cubicBezTo>
                    <a:cubicBezTo>
                      <a:pt x="602" y="1226"/>
                      <a:pt x="602" y="1226"/>
                      <a:pt x="602" y="1226"/>
                    </a:cubicBezTo>
                    <a:cubicBezTo>
                      <a:pt x="602" y="1239"/>
                      <a:pt x="613" y="1250"/>
                      <a:pt x="626" y="1250"/>
                    </a:cubicBezTo>
                    <a:cubicBezTo>
                      <a:pt x="639" y="1250"/>
                      <a:pt x="650" y="1239"/>
                      <a:pt x="650" y="1226"/>
                    </a:cubicBezTo>
                    <a:cubicBezTo>
                      <a:pt x="650" y="1157"/>
                      <a:pt x="650" y="1157"/>
                      <a:pt x="650" y="1157"/>
                    </a:cubicBezTo>
                    <a:cubicBezTo>
                      <a:pt x="771" y="1152"/>
                      <a:pt x="886" y="1106"/>
                      <a:pt x="977" y="1026"/>
                    </a:cubicBezTo>
                    <a:cubicBezTo>
                      <a:pt x="987" y="1017"/>
                      <a:pt x="988" y="1002"/>
                      <a:pt x="980" y="992"/>
                    </a:cubicBezTo>
                    <a:cubicBezTo>
                      <a:pt x="971" y="982"/>
                      <a:pt x="956" y="981"/>
                      <a:pt x="946" y="990"/>
                    </a:cubicBezTo>
                    <a:cubicBezTo>
                      <a:pt x="857" y="1067"/>
                      <a:pt x="744" y="1110"/>
                      <a:pt x="626" y="1110"/>
                    </a:cubicBezTo>
                    <a:cubicBezTo>
                      <a:pt x="358" y="1110"/>
                      <a:pt x="140" y="892"/>
                      <a:pt x="140" y="624"/>
                    </a:cubicBezTo>
                    <a:cubicBezTo>
                      <a:pt x="140" y="356"/>
                      <a:pt x="358" y="138"/>
                      <a:pt x="626" y="138"/>
                    </a:cubicBezTo>
                    <a:cubicBezTo>
                      <a:pt x="894" y="138"/>
                      <a:pt x="1112" y="356"/>
                      <a:pt x="1112" y="624"/>
                    </a:cubicBezTo>
                    <a:cubicBezTo>
                      <a:pt x="1112" y="637"/>
                      <a:pt x="1123" y="648"/>
                      <a:pt x="1136" y="648"/>
                    </a:cubicBezTo>
                    <a:cubicBezTo>
                      <a:pt x="1149" y="648"/>
                      <a:pt x="1160" y="637"/>
                      <a:pt x="1160" y="624"/>
                    </a:cubicBezTo>
                    <a:cubicBezTo>
                      <a:pt x="1160" y="338"/>
                      <a:pt x="933" y="103"/>
                      <a:pt x="650" y="91"/>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27" name="Freeform 136">
                <a:extLst>
                  <a:ext uri="{FF2B5EF4-FFF2-40B4-BE49-F238E27FC236}">
                    <a16:creationId xmlns:a16="http://schemas.microsoft.com/office/drawing/2014/main" id="{A278376D-5D07-B445-B91F-C899D90E061E}"/>
                  </a:ext>
                </a:extLst>
              </p:cNvPr>
              <p:cNvSpPr>
                <a:spLocks/>
              </p:cNvSpPr>
              <p:nvPr/>
            </p:nvSpPr>
            <p:spPr bwMode="auto">
              <a:xfrm>
                <a:off x="-212316" y="1980716"/>
                <a:ext cx="79807" cy="180516"/>
              </a:xfrm>
              <a:custGeom>
                <a:avLst/>
                <a:gdLst>
                  <a:gd name="T0" fmla="*/ 14 w 119"/>
                  <a:gd name="T1" fmla="*/ 7 h 269"/>
                  <a:gd name="T2" fmla="*/ 8 w 119"/>
                  <a:gd name="T3" fmla="*/ 41 h 269"/>
                  <a:gd name="T4" fmla="*/ 71 w 119"/>
                  <a:gd name="T5" fmla="*/ 245 h 269"/>
                  <a:gd name="T6" fmla="*/ 95 w 119"/>
                  <a:gd name="T7" fmla="*/ 269 h 269"/>
                  <a:gd name="T8" fmla="*/ 119 w 119"/>
                  <a:gd name="T9" fmla="*/ 245 h 269"/>
                  <a:gd name="T10" fmla="*/ 47 w 119"/>
                  <a:gd name="T11" fmla="*/ 14 h 269"/>
                  <a:gd name="T12" fmla="*/ 14 w 119"/>
                  <a:gd name="T13" fmla="*/ 7 h 269"/>
                </a:gdLst>
                <a:ahLst/>
                <a:cxnLst>
                  <a:cxn ang="0">
                    <a:pos x="T0" y="T1"/>
                  </a:cxn>
                  <a:cxn ang="0">
                    <a:pos x="T2" y="T3"/>
                  </a:cxn>
                  <a:cxn ang="0">
                    <a:pos x="T4" y="T5"/>
                  </a:cxn>
                  <a:cxn ang="0">
                    <a:pos x="T6" y="T7"/>
                  </a:cxn>
                  <a:cxn ang="0">
                    <a:pos x="T8" y="T9"/>
                  </a:cxn>
                  <a:cxn ang="0">
                    <a:pos x="T10" y="T11"/>
                  </a:cxn>
                  <a:cxn ang="0">
                    <a:pos x="T12" y="T13"/>
                  </a:cxn>
                </a:cxnLst>
                <a:rect l="0" t="0" r="r" b="b"/>
                <a:pathLst>
                  <a:path w="119" h="269">
                    <a:moveTo>
                      <a:pt x="14" y="7"/>
                    </a:moveTo>
                    <a:cubicBezTo>
                      <a:pt x="3" y="15"/>
                      <a:pt x="0" y="30"/>
                      <a:pt x="8" y="41"/>
                    </a:cubicBezTo>
                    <a:cubicBezTo>
                      <a:pt x="49" y="101"/>
                      <a:pt x="71" y="172"/>
                      <a:pt x="71" y="245"/>
                    </a:cubicBezTo>
                    <a:cubicBezTo>
                      <a:pt x="71" y="258"/>
                      <a:pt x="82" y="269"/>
                      <a:pt x="95" y="269"/>
                    </a:cubicBezTo>
                    <a:cubicBezTo>
                      <a:pt x="108" y="269"/>
                      <a:pt x="119" y="258"/>
                      <a:pt x="119" y="245"/>
                    </a:cubicBezTo>
                    <a:cubicBezTo>
                      <a:pt x="119" y="162"/>
                      <a:pt x="94" y="82"/>
                      <a:pt x="47" y="14"/>
                    </a:cubicBezTo>
                    <a:cubicBezTo>
                      <a:pt x="39" y="3"/>
                      <a:pt x="25" y="0"/>
                      <a:pt x="14" y="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28" name="Freeform 137">
                <a:extLst>
                  <a:ext uri="{FF2B5EF4-FFF2-40B4-BE49-F238E27FC236}">
                    <a16:creationId xmlns:a16="http://schemas.microsoft.com/office/drawing/2014/main" id="{7265693C-8C8A-304B-AF82-A40CAC3BEC8F}"/>
                  </a:ext>
                </a:extLst>
              </p:cNvPr>
              <p:cNvSpPr>
                <a:spLocks/>
              </p:cNvSpPr>
              <p:nvPr/>
            </p:nvSpPr>
            <p:spPr bwMode="auto">
              <a:xfrm>
                <a:off x="-680519" y="1871266"/>
                <a:ext cx="388016" cy="420318"/>
              </a:xfrm>
              <a:custGeom>
                <a:avLst/>
                <a:gdLst>
                  <a:gd name="T0" fmla="*/ 408 w 578"/>
                  <a:gd name="T1" fmla="*/ 48 h 626"/>
                  <a:gd name="T2" fmla="*/ 541 w 578"/>
                  <a:gd name="T3" fmla="*/ 74 h 626"/>
                  <a:gd name="T4" fmla="*/ 573 w 578"/>
                  <a:gd name="T5" fmla="*/ 60 h 626"/>
                  <a:gd name="T6" fmla="*/ 559 w 578"/>
                  <a:gd name="T7" fmla="*/ 29 h 626"/>
                  <a:gd name="T8" fmla="*/ 408 w 578"/>
                  <a:gd name="T9" fmla="*/ 0 h 626"/>
                  <a:gd name="T10" fmla="*/ 0 w 578"/>
                  <a:gd name="T11" fmla="*/ 408 h 626"/>
                  <a:gd name="T12" fmla="*/ 56 w 578"/>
                  <a:gd name="T13" fmla="*/ 615 h 626"/>
                  <a:gd name="T14" fmla="*/ 77 w 578"/>
                  <a:gd name="T15" fmla="*/ 626 h 626"/>
                  <a:gd name="T16" fmla="*/ 89 w 578"/>
                  <a:gd name="T17" fmla="*/ 623 h 626"/>
                  <a:gd name="T18" fmla="*/ 97 w 578"/>
                  <a:gd name="T19" fmla="*/ 590 h 626"/>
                  <a:gd name="T20" fmla="*/ 48 w 578"/>
                  <a:gd name="T21" fmla="*/ 408 h 626"/>
                  <a:gd name="T22" fmla="*/ 408 w 578"/>
                  <a:gd name="T23" fmla="*/ 48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626">
                    <a:moveTo>
                      <a:pt x="408" y="48"/>
                    </a:moveTo>
                    <a:cubicBezTo>
                      <a:pt x="454" y="48"/>
                      <a:pt x="499" y="57"/>
                      <a:pt x="541" y="74"/>
                    </a:cubicBezTo>
                    <a:cubicBezTo>
                      <a:pt x="554" y="78"/>
                      <a:pt x="568" y="72"/>
                      <a:pt x="573" y="60"/>
                    </a:cubicBezTo>
                    <a:cubicBezTo>
                      <a:pt x="578" y="48"/>
                      <a:pt x="572" y="34"/>
                      <a:pt x="559" y="29"/>
                    </a:cubicBezTo>
                    <a:cubicBezTo>
                      <a:pt x="511" y="10"/>
                      <a:pt x="460" y="0"/>
                      <a:pt x="408" y="0"/>
                    </a:cubicBezTo>
                    <a:cubicBezTo>
                      <a:pt x="183" y="0"/>
                      <a:pt x="0" y="183"/>
                      <a:pt x="0" y="408"/>
                    </a:cubicBezTo>
                    <a:cubicBezTo>
                      <a:pt x="0" y="481"/>
                      <a:pt x="19" y="552"/>
                      <a:pt x="56" y="615"/>
                    </a:cubicBezTo>
                    <a:cubicBezTo>
                      <a:pt x="61" y="622"/>
                      <a:pt x="69" y="626"/>
                      <a:pt x="77" y="626"/>
                    </a:cubicBezTo>
                    <a:cubicBezTo>
                      <a:pt x="81" y="626"/>
                      <a:pt x="85" y="625"/>
                      <a:pt x="89" y="623"/>
                    </a:cubicBezTo>
                    <a:cubicBezTo>
                      <a:pt x="100" y="616"/>
                      <a:pt x="104" y="602"/>
                      <a:pt x="97" y="590"/>
                    </a:cubicBezTo>
                    <a:cubicBezTo>
                      <a:pt x="65" y="535"/>
                      <a:pt x="48" y="472"/>
                      <a:pt x="48" y="408"/>
                    </a:cubicBezTo>
                    <a:cubicBezTo>
                      <a:pt x="48" y="209"/>
                      <a:pt x="209" y="48"/>
                      <a:pt x="408" y="4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29" name="Freeform 138">
                <a:extLst>
                  <a:ext uri="{FF2B5EF4-FFF2-40B4-BE49-F238E27FC236}">
                    <a16:creationId xmlns:a16="http://schemas.microsoft.com/office/drawing/2014/main" id="{30C088B6-936F-0A4A-AEA5-36D306B388E9}"/>
                  </a:ext>
                </a:extLst>
              </p:cNvPr>
              <p:cNvSpPr>
                <a:spLocks/>
              </p:cNvSpPr>
              <p:nvPr/>
            </p:nvSpPr>
            <p:spPr bwMode="auto">
              <a:xfrm>
                <a:off x="-548647" y="2319327"/>
                <a:ext cx="332151" cy="99949"/>
              </a:xfrm>
              <a:custGeom>
                <a:avLst/>
                <a:gdLst>
                  <a:gd name="T0" fmla="*/ 452 w 495"/>
                  <a:gd name="T1" fmla="*/ 9 h 149"/>
                  <a:gd name="T2" fmla="*/ 212 w 495"/>
                  <a:gd name="T3" fmla="*/ 101 h 149"/>
                  <a:gd name="T4" fmla="*/ 39 w 495"/>
                  <a:gd name="T5" fmla="*/ 57 h 149"/>
                  <a:gd name="T6" fmla="*/ 6 w 495"/>
                  <a:gd name="T7" fmla="*/ 66 h 149"/>
                  <a:gd name="T8" fmla="*/ 16 w 495"/>
                  <a:gd name="T9" fmla="*/ 99 h 149"/>
                  <a:gd name="T10" fmla="*/ 212 w 495"/>
                  <a:gd name="T11" fmla="*/ 149 h 149"/>
                  <a:gd name="T12" fmla="*/ 484 w 495"/>
                  <a:gd name="T13" fmla="*/ 45 h 149"/>
                  <a:gd name="T14" fmla="*/ 486 w 495"/>
                  <a:gd name="T15" fmla="*/ 11 h 149"/>
                  <a:gd name="T16" fmla="*/ 452 w 495"/>
                  <a:gd name="T17" fmla="*/ 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5" h="149">
                    <a:moveTo>
                      <a:pt x="452" y="9"/>
                    </a:moveTo>
                    <a:cubicBezTo>
                      <a:pt x="386" y="68"/>
                      <a:pt x="301" y="101"/>
                      <a:pt x="212" y="101"/>
                    </a:cubicBezTo>
                    <a:cubicBezTo>
                      <a:pt x="152" y="101"/>
                      <a:pt x="92" y="86"/>
                      <a:pt x="39" y="57"/>
                    </a:cubicBezTo>
                    <a:cubicBezTo>
                      <a:pt x="27" y="50"/>
                      <a:pt x="13" y="55"/>
                      <a:pt x="6" y="66"/>
                    </a:cubicBezTo>
                    <a:cubicBezTo>
                      <a:pt x="0" y="78"/>
                      <a:pt x="4" y="93"/>
                      <a:pt x="16" y="99"/>
                    </a:cubicBezTo>
                    <a:cubicBezTo>
                      <a:pt x="76" y="132"/>
                      <a:pt x="143" y="149"/>
                      <a:pt x="212" y="149"/>
                    </a:cubicBezTo>
                    <a:cubicBezTo>
                      <a:pt x="313" y="149"/>
                      <a:pt x="409" y="112"/>
                      <a:pt x="484" y="45"/>
                    </a:cubicBezTo>
                    <a:cubicBezTo>
                      <a:pt x="494" y="36"/>
                      <a:pt x="495" y="21"/>
                      <a:pt x="486" y="11"/>
                    </a:cubicBezTo>
                    <a:cubicBezTo>
                      <a:pt x="477" y="1"/>
                      <a:pt x="462" y="0"/>
                      <a:pt x="452" y="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30" name="Freeform 139">
                <a:extLst>
                  <a:ext uri="{FF2B5EF4-FFF2-40B4-BE49-F238E27FC236}">
                    <a16:creationId xmlns:a16="http://schemas.microsoft.com/office/drawing/2014/main" id="{1B20EA36-2064-C240-AE20-766B0F200AC0}"/>
                  </a:ext>
                </a:extLst>
              </p:cNvPr>
              <p:cNvSpPr>
                <a:spLocks/>
              </p:cNvSpPr>
              <p:nvPr/>
            </p:nvSpPr>
            <p:spPr bwMode="auto">
              <a:xfrm>
                <a:off x="-594631" y="1957154"/>
                <a:ext cx="376235" cy="376234"/>
              </a:xfrm>
              <a:custGeom>
                <a:avLst/>
                <a:gdLst>
                  <a:gd name="T0" fmla="*/ 280 w 560"/>
                  <a:gd name="T1" fmla="*/ 0 h 560"/>
                  <a:gd name="T2" fmla="*/ 0 w 560"/>
                  <a:gd name="T3" fmla="*/ 280 h 560"/>
                  <a:gd name="T4" fmla="*/ 280 w 560"/>
                  <a:gd name="T5" fmla="*/ 560 h 560"/>
                  <a:gd name="T6" fmla="*/ 468 w 560"/>
                  <a:gd name="T7" fmla="*/ 487 h 560"/>
                  <a:gd name="T8" fmla="*/ 470 w 560"/>
                  <a:gd name="T9" fmla="*/ 453 h 560"/>
                  <a:gd name="T10" fmla="*/ 436 w 560"/>
                  <a:gd name="T11" fmla="*/ 452 h 560"/>
                  <a:gd name="T12" fmla="*/ 280 w 560"/>
                  <a:gd name="T13" fmla="*/ 512 h 560"/>
                  <a:gd name="T14" fmla="*/ 48 w 560"/>
                  <a:gd name="T15" fmla="*/ 280 h 560"/>
                  <a:gd name="T16" fmla="*/ 280 w 560"/>
                  <a:gd name="T17" fmla="*/ 48 h 560"/>
                  <a:gd name="T18" fmla="*/ 512 w 560"/>
                  <a:gd name="T19" fmla="*/ 280 h 560"/>
                  <a:gd name="T20" fmla="*/ 536 w 560"/>
                  <a:gd name="T21" fmla="*/ 304 h 560"/>
                  <a:gd name="T22" fmla="*/ 560 w 560"/>
                  <a:gd name="T23" fmla="*/ 280 h 560"/>
                  <a:gd name="T24" fmla="*/ 280 w 560"/>
                  <a:gd name="T25"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560">
                    <a:moveTo>
                      <a:pt x="280" y="0"/>
                    </a:moveTo>
                    <a:cubicBezTo>
                      <a:pt x="126" y="0"/>
                      <a:pt x="0" y="126"/>
                      <a:pt x="0" y="280"/>
                    </a:cubicBezTo>
                    <a:cubicBezTo>
                      <a:pt x="0" y="434"/>
                      <a:pt x="126" y="560"/>
                      <a:pt x="280" y="560"/>
                    </a:cubicBezTo>
                    <a:cubicBezTo>
                      <a:pt x="350" y="560"/>
                      <a:pt x="417" y="534"/>
                      <a:pt x="468" y="487"/>
                    </a:cubicBezTo>
                    <a:cubicBezTo>
                      <a:pt x="478" y="478"/>
                      <a:pt x="479" y="463"/>
                      <a:pt x="470" y="453"/>
                    </a:cubicBezTo>
                    <a:cubicBezTo>
                      <a:pt x="461" y="444"/>
                      <a:pt x="446" y="443"/>
                      <a:pt x="436" y="452"/>
                    </a:cubicBezTo>
                    <a:cubicBezTo>
                      <a:pt x="393" y="491"/>
                      <a:pt x="338" y="512"/>
                      <a:pt x="280" y="512"/>
                    </a:cubicBezTo>
                    <a:cubicBezTo>
                      <a:pt x="152" y="512"/>
                      <a:pt x="48" y="408"/>
                      <a:pt x="48" y="280"/>
                    </a:cubicBezTo>
                    <a:cubicBezTo>
                      <a:pt x="48" y="152"/>
                      <a:pt x="152" y="48"/>
                      <a:pt x="280" y="48"/>
                    </a:cubicBezTo>
                    <a:cubicBezTo>
                      <a:pt x="408" y="48"/>
                      <a:pt x="512" y="152"/>
                      <a:pt x="512" y="280"/>
                    </a:cubicBezTo>
                    <a:cubicBezTo>
                      <a:pt x="512" y="293"/>
                      <a:pt x="523" y="304"/>
                      <a:pt x="536" y="304"/>
                    </a:cubicBezTo>
                    <a:cubicBezTo>
                      <a:pt x="549" y="304"/>
                      <a:pt x="560" y="293"/>
                      <a:pt x="560" y="280"/>
                    </a:cubicBezTo>
                    <a:cubicBezTo>
                      <a:pt x="560" y="126"/>
                      <a:pt x="434" y="0"/>
                      <a:pt x="280" y="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31" name="Freeform 140">
                <a:extLst>
                  <a:ext uri="{FF2B5EF4-FFF2-40B4-BE49-F238E27FC236}">
                    <a16:creationId xmlns:a16="http://schemas.microsoft.com/office/drawing/2014/main" id="{7C3E2A5F-DBC1-384D-B987-C1749A87BA9B}"/>
                  </a:ext>
                </a:extLst>
              </p:cNvPr>
              <p:cNvSpPr>
                <a:spLocks/>
              </p:cNvSpPr>
              <p:nvPr/>
            </p:nvSpPr>
            <p:spPr bwMode="auto">
              <a:xfrm>
                <a:off x="-418675" y="2133110"/>
                <a:ext cx="443121" cy="32303"/>
              </a:xfrm>
              <a:custGeom>
                <a:avLst/>
                <a:gdLst>
                  <a:gd name="T0" fmla="*/ 636 w 660"/>
                  <a:gd name="T1" fmla="*/ 48 h 48"/>
                  <a:gd name="T2" fmla="*/ 24 w 660"/>
                  <a:gd name="T3" fmla="*/ 48 h 48"/>
                  <a:gd name="T4" fmla="*/ 0 w 660"/>
                  <a:gd name="T5" fmla="*/ 24 h 48"/>
                  <a:gd name="T6" fmla="*/ 24 w 660"/>
                  <a:gd name="T7" fmla="*/ 0 h 48"/>
                  <a:gd name="T8" fmla="*/ 636 w 660"/>
                  <a:gd name="T9" fmla="*/ 0 h 48"/>
                  <a:gd name="T10" fmla="*/ 660 w 660"/>
                  <a:gd name="T11" fmla="*/ 24 h 48"/>
                  <a:gd name="T12" fmla="*/ 636 w 66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660" h="48">
                    <a:moveTo>
                      <a:pt x="636" y="48"/>
                    </a:moveTo>
                    <a:cubicBezTo>
                      <a:pt x="24" y="48"/>
                      <a:pt x="24" y="48"/>
                      <a:pt x="24" y="48"/>
                    </a:cubicBezTo>
                    <a:cubicBezTo>
                      <a:pt x="11" y="48"/>
                      <a:pt x="0" y="37"/>
                      <a:pt x="0" y="24"/>
                    </a:cubicBezTo>
                    <a:cubicBezTo>
                      <a:pt x="0" y="11"/>
                      <a:pt x="11" y="0"/>
                      <a:pt x="24" y="0"/>
                    </a:cubicBezTo>
                    <a:cubicBezTo>
                      <a:pt x="636" y="0"/>
                      <a:pt x="636" y="0"/>
                      <a:pt x="636" y="0"/>
                    </a:cubicBezTo>
                    <a:cubicBezTo>
                      <a:pt x="649" y="0"/>
                      <a:pt x="660" y="11"/>
                      <a:pt x="660" y="24"/>
                    </a:cubicBezTo>
                    <a:cubicBezTo>
                      <a:pt x="660" y="37"/>
                      <a:pt x="649" y="48"/>
                      <a:pt x="636" y="48"/>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232" name="Group 231">
            <a:extLst>
              <a:ext uri="{FF2B5EF4-FFF2-40B4-BE49-F238E27FC236}">
                <a16:creationId xmlns:a16="http://schemas.microsoft.com/office/drawing/2014/main" id="{4F6426D7-1B20-FC49-A336-CA810148F486}"/>
              </a:ext>
            </a:extLst>
          </p:cNvPr>
          <p:cNvGrpSpPr>
            <a:grpSpLocks noChangeAspect="1"/>
          </p:cNvGrpSpPr>
          <p:nvPr/>
        </p:nvGrpSpPr>
        <p:grpSpPr>
          <a:xfrm>
            <a:off x="2577373" y="2099345"/>
            <a:ext cx="462588" cy="721128"/>
            <a:chOff x="8259763" y="908051"/>
            <a:chExt cx="316706" cy="493712"/>
          </a:xfrm>
        </p:grpSpPr>
        <p:sp>
          <p:nvSpPr>
            <p:cNvPr id="233" name="Freeform 62">
              <a:extLst>
                <a:ext uri="{FF2B5EF4-FFF2-40B4-BE49-F238E27FC236}">
                  <a16:creationId xmlns:a16="http://schemas.microsoft.com/office/drawing/2014/main" id="{83649345-2378-B74F-87AD-9CC6B58DEAE1}"/>
                </a:ext>
              </a:extLst>
            </p:cNvPr>
            <p:cNvSpPr>
              <a:spLocks/>
            </p:cNvSpPr>
            <p:nvPr/>
          </p:nvSpPr>
          <p:spPr bwMode="auto">
            <a:xfrm>
              <a:off x="8259763" y="908051"/>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234" name="Freeform 63">
              <a:extLst>
                <a:ext uri="{FF2B5EF4-FFF2-40B4-BE49-F238E27FC236}">
                  <a16:creationId xmlns:a16="http://schemas.microsoft.com/office/drawing/2014/main" id="{E71FF83B-5E6E-BD43-BA12-C20BC7C9C903}"/>
                </a:ext>
              </a:extLst>
            </p:cNvPr>
            <p:cNvSpPr>
              <a:spLocks noEditPoints="1"/>
            </p:cNvSpPr>
            <p:nvPr/>
          </p:nvSpPr>
          <p:spPr bwMode="auto">
            <a:xfrm>
              <a:off x="8362950" y="1093788"/>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dirty="0"/>
            </a:p>
          </p:txBody>
        </p:sp>
        <p:sp>
          <p:nvSpPr>
            <p:cNvPr id="235" name="Freeform 64">
              <a:extLst>
                <a:ext uri="{FF2B5EF4-FFF2-40B4-BE49-F238E27FC236}">
                  <a16:creationId xmlns:a16="http://schemas.microsoft.com/office/drawing/2014/main" id="{5868199F-4AF3-6E4E-AECB-40D6E8268038}"/>
                </a:ext>
              </a:extLst>
            </p:cNvPr>
            <p:cNvSpPr>
              <a:spLocks/>
            </p:cNvSpPr>
            <p:nvPr/>
          </p:nvSpPr>
          <p:spPr bwMode="auto">
            <a:xfrm>
              <a:off x="8259763" y="1198563"/>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236" name="Freeform 65">
              <a:extLst>
                <a:ext uri="{FF2B5EF4-FFF2-40B4-BE49-F238E27FC236}">
                  <a16:creationId xmlns:a16="http://schemas.microsoft.com/office/drawing/2014/main" id="{87D48EF0-123D-0047-9067-5EC355CE7216}"/>
                </a:ext>
              </a:extLst>
            </p:cNvPr>
            <p:cNvSpPr>
              <a:spLocks noEditPoints="1"/>
            </p:cNvSpPr>
            <p:nvPr/>
          </p:nvSpPr>
          <p:spPr bwMode="auto">
            <a:xfrm>
              <a:off x="8362950" y="1154113"/>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dirty="0"/>
            </a:p>
          </p:txBody>
        </p:sp>
        <p:sp>
          <p:nvSpPr>
            <p:cNvPr id="237" name="Freeform 66">
              <a:extLst>
                <a:ext uri="{FF2B5EF4-FFF2-40B4-BE49-F238E27FC236}">
                  <a16:creationId xmlns:a16="http://schemas.microsoft.com/office/drawing/2014/main" id="{AB55F0A2-17D9-EE49-9BB7-90EA33908BE3}"/>
                </a:ext>
              </a:extLst>
            </p:cNvPr>
            <p:cNvSpPr>
              <a:spLocks noEditPoints="1"/>
            </p:cNvSpPr>
            <p:nvPr/>
          </p:nvSpPr>
          <p:spPr bwMode="auto">
            <a:xfrm>
              <a:off x="8510588" y="1093788"/>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8" name="Freeform 67">
              <a:extLst>
                <a:ext uri="{FF2B5EF4-FFF2-40B4-BE49-F238E27FC236}">
                  <a16:creationId xmlns:a16="http://schemas.microsoft.com/office/drawing/2014/main" id="{C967E8A1-5137-7043-87E8-3C4DA0E1EA38}"/>
                </a:ext>
              </a:extLst>
            </p:cNvPr>
            <p:cNvSpPr>
              <a:spLocks/>
            </p:cNvSpPr>
            <p:nvPr/>
          </p:nvSpPr>
          <p:spPr bwMode="auto">
            <a:xfrm>
              <a:off x="8425656" y="1093788"/>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309" name="Group 308">
            <a:extLst>
              <a:ext uri="{FF2B5EF4-FFF2-40B4-BE49-F238E27FC236}">
                <a16:creationId xmlns:a16="http://schemas.microsoft.com/office/drawing/2014/main" id="{044D8B11-B0FA-2F42-9B48-A562632D8D50}"/>
              </a:ext>
            </a:extLst>
          </p:cNvPr>
          <p:cNvGrpSpPr>
            <a:grpSpLocks noChangeAspect="1"/>
          </p:cNvGrpSpPr>
          <p:nvPr/>
        </p:nvGrpSpPr>
        <p:grpSpPr>
          <a:xfrm>
            <a:off x="5832906" y="1101438"/>
            <a:ext cx="400978" cy="431964"/>
            <a:chOff x="1945857" y="347518"/>
            <a:chExt cx="966807" cy="967567"/>
          </a:xfrm>
        </p:grpSpPr>
        <p:sp>
          <p:nvSpPr>
            <p:cNvPr id="310" name="Oval 309">
              <a:extLst>
                <a:ext uri="{FF2B5EF4-FFF2-40B4-BE49-F238E27FC236}">
                  <a16:creationId xmlns:a16="http://schemas.microsoft.com/office/drawing/2014/main" id="{20F4E64C-723C-564C-8EAF-8E22B69F7EBC}"/>
                </a:ext>
              </a:extLst>
            </p:cNvPr>
            <p:cNvSpPr>
              <a:spLocks noChangeArrowheads="1"/>
            </p:cNvSpPr>
            <p:nvPr/>
          </p:nvSpPr>
          <p:spPr bwMode="auto">
            <a:xfrm>
              <a:off x="1945857" y="347518"/>
              <a:ext cx="966807" cy="96756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311" name="Freeform 75">
              <a:extLst>
                <a:ext uri="{FF2B5EF4-FFF2-40B4-BE49-F238E27FC236}">
                  <a16:creationId xmlns:a16="http://schemas.microsoft.com/office/drawing/2014/main" id="{9885F0B4-17EB-2F45-86CE-A94B72682E95}"/>
                </a:ext>
              </a:extLst>
            </p:cNvPr>
            <p:cNvSpPr>
              <a:spLocks noEditPoints="1"/>
            </p:cNvSpPr>
            <p:nvPr/>
          </p:nvSpPr>
          <p:spPr bwMode="auto">
            <a:xfrm>
              <a:off x="2060631" y="503332"/>
              <a:ext cx="848617" cy="808333"/>
            </a:xfrm>
            <a:custGeom>
              <a:avLst/>
              <a:gdLst>
                <a:gd name="T0" fmla="*/ 864 w 1264"/>
                <a:gd name="T1" fmla="*/ 173 h 1203"/>
                <a:gd name="T2" fmla="*/ 234 w 1264"/>
                <a:gd name="T3" fmla="*/ 173 h 1203"/>
                <a:gd name="T4" fmla="*/ 196 w 1264"/>
                <a:gd name="T5" fmla="*/ 758 h 1203"/>
                <a:gd name="T6" fmla="*/ 0 w 1264"/>
                <a:gd name="T7" fmla="*/ 954 h 1203"/>
                <a:gd name="T8" fmla="*/ 40 w 1264"/>
                <a:gd name="T9" fmla="*/ 997 h 1203"/>
                <a:gd name="T10" fmla="*/ 83 w 1264"/>
                <a:gd name="T11" fmla="*/ 1037 h 1203"/>
                <a:gd name="T12" fmla="*/ 276 w 1264"/>
                <a:gd name="T13" fmla="*/ 844 h 1203"/>
                <a:gd name="T14" fmla="*/ 635 w 1264"/>
                <a:gd name="T15" fmla="*/ 1203 h 1203"/>
                <a:gd name="T16" fmla="*/ 1058 w 1264"/>
                <a:gd name="T17" fmla="*/ 997 h 1203"/>
                <a:gd name="T18" fmla="*/ 1264 w 1264"/>
                <a:gd name="T19" fmla="*/ 574 h 1203"/>
                <a:gd name="T20" fmla="*/ 864 w 1264"/>
                <a:gd name="T21" fmla="*/ 173 h 1203"/>
                <a:gd name="T22" fmla="*/ 318 w 1264"/>
                <a:gd name="T23" fmla="*/ 257 h 1203"/>
                <a:gd name="T24" fmla="*/ 780 w 1264"/>
                <a:gd name="T25" fmla="*/ 257 h 1203"/>
                <a:gd name="T26" fmla="*/ 780 w 1264"/>
                <a:gd name="T27" fmla="*/ 719 h 1203"/>
                <a:gd name="T28" fmla="*/ 318 w 1264"/>
                <a:gd name="T29" fmla="*/ 719 h 1203"/>
                <a:gd name="T30" fmla="*/ 318 w 1264"/>
                <a:gd name="T31" fmla="*/ 719 h 1203"/>
                <a:gd name="T32" fmla="*/ 318 w 1264"/>
                <a:gd name="T33" fmla="*/ 719 h 1203"/>
                <a:gd name="T34" fmla="*/ 318 w 1264"/>
                <a:gd name="T35" fmla="*/ 719 h 1203"/>
                <a:gd name="T36" fmla="*/ 318 w 1264"/>
                <a:gd name="T37" fmla="*/ 257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4" h="1203">
                  <a:moveTo>
                    <a:pt x="864" y="173"/>
                  </a:moveTo>
                  <a:cubicBezTo>
                    <a:pt x="690" y="0"/>
                    <a:pt x="408" y="0"/>
                    <a:pt x="234" y="173"/>
                  </a:cubicBezTo>
                  <a:cubicBezTo>
                    <a:pt x="75" y="333"/>
                    <a:pt x="62" y="584"/>
                    <a:pt x="196" y="758"/>
                  </a:cubicBezTo>
                  <a:cubicBezTo>
                    <a:pt x="0" y="954"/>
                    <a:pt x="0" y="954"/>
                    <a:pt x="0" y="954"/>
                  </a:cubicBezTo>
                  <a:cubicBezTo>
                    <a:pt x="13" y="969"/>
                    <a:pt x="26" y="983"/>
                    <a:pt x="40" y="997"/>
                  </a:cubicBezTo>
                  <a:cubicBezTo>
                    <a:pt x="54" y="1011"/>
                    <a:pt x="68" y="1024"/>
                    <a:pt x="83" y="1037"/>
                  </a:cubicBezTo>
                  <a:cubicBezTo>
                    <a:pt x="276" y="844"/>
                    <a:pt x="276" y="844"/>
                    <a:pt x="276" y="844"/>
                  </a:cubicBezTo>
                  <a:cubicBezTo>
                    <a:pt x="635" y="1203"/>
                    <a:pt x="635" y="1203"/>
                    <a:pt x="635" y="1203"/>
                  </a:cubicBezTo>
                  <a:cubicBezTo>
                    <a:pt x="789" y="1184"/>
                    <a:pt x="939" y="1116"/>
                    <a:pt x="1058" y="997"/>
                  </a:cubicBezTo>
                  <a:cubicBezTo>
                    <a:pt x="1177" y="878"/>
                    <a:pt x="1245" y="728"/>
                    <a:pt x="1264" y="574"/>
                  </a:cubicBezTo>
                  <a:lnTo>
                    <a:pt x="864" y="173"/>
                  </a:lnTo>
                  <a:close/>
                  <a:moveTo>
                    <a:pt x="318" y="257"/>
                  </a:moveTo>
                  <a:cubicBezTo>
                    <a:pt x="445" y="129"/>
                    <a:pt x="653" y="129"/>
                    <a:pt x="780" y="257"/>
                  </a:cubicBezTo>
                  <a:cubicBezTo>
                    <a:pt x="908" y="384"/>
                    <a:pt x="908" y="592"/>
                    <a:pt x="780" y="719"/>
                  </a:cubicBezTo>
                  <a:cubicBezTo>
                    <a:pt x="653" y="847"/>
                    <a:pt x="445" y="847"/>
                    <a:pt x="318" y="719"/>
                  </a:cubicBezTo>
                  <a:cubicBezTo>
                    <a:pt x="318" y="719"/>
                    <a:pt x="318" y="719"/>
                    <a:pt x="318" y="719"/>
                  </a:cubicBezTo>
                  <a:cubicBezTo>
                    <a:pt x="318" y="719"/>
                    <a:pt x="318" y="719"/>
                    <a:pt x="318" y="719"/>
                  </a:cubicBezTo>
                  <a:cubicBezTo>
                    <a:pt x="318" y="719"/>
                    <a:pt x="318" y="719"/>
                    <a:pt x="318" y="719"/>
                  </a:cubicBezTo>
                  <a:cubicBezTo>
                    <a:pt x="190" y="592"/>
                    <a:pt x="190" y="384"/>
                    <a:pt x="318" y="257"/>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312" name="Freeform 76">
              <a:extLst>
                <a:ext uri="{FF2B5EF4-FFF2-40B4-BE49-F238E27FC236}">
                  <a16:creationId xmlns:a16="http://schemas.microsoft.com/office/drawing/2014/main" id="{52FC8980-5F44-5B4A-BE77-2BF30DCA4076}"/>
                </a:ext>
              </a:extLst>
            </p:cNvPr>
            <p:cNvSpPr>
              <a:spLocks noEditPoints="1"/>
            </p:cNvSpPr>
            <p:nvPr/>
          </p:nvSpPr>
          <p:spPr bwMode="auto">
            <a:xfrm>
              <a:off x="2060629" y="503332"/>
              <a:ext cx="696222" cy="696982"/>
            </a:xfrm>
            <a:custGeom>
              <a:avLst/>
              <a:gdLst>
                <a:gd name="T0" fmla="*/ 864 w 1037"/>
                <a:gd name="T1" fmla="*/ 173 h 1037"/>
                <a:gd name="T2" fmla="*/ 234 w 1037"/>
                <a:gd name="T3" fmla="*/ 173 h 1037"/>
                <a:gd name="T4" fmla="*/ 196 w 1037"/>
                <a:gd name="T5" fmla="*/ 758 h 1037"/>
                <a:gd name="T6" fmla="*/ 0 w 1037"/>
                <a:gd name="T7" fmla="*/ 954 h 1037"/>
                <a:gd name="T8" fmla="*/ 40 w 1037"/>
                <a:gd name="T9" fmla="*/ 997 h 1037"/>
                <a:gd name="T10" fmla="*/ 83 w 1037"/>
                <a:gd name="T11" fmla="*/ 1037 h 1037"/>
                <a:gd name="T12" fmla="*/ 279 w 1037"/>
                <a:gd name="T13" fmla="*/ 841 h 1037"/>
                <a:gd name="T14" fmla="*/ 864 w 1037"/>
                <a:gd name="T15" fmla="*/ 803 h 1037"/>
                <a:gd name="T16" fmla="*/ 864 w 1037"/>
                <a:gd name="T17" fmla="*/ 173 h 1037"/>
                <a:gd name="T18" fmla="*/ 780 w 1037"/>
                <a:gd name="T19" fmla="*/ 719 h 1037"/>
                <a:gd name="T20" fmla="*/ 318 w 1037"/>
                <a:gd name="T21" fmla="*/ 719 h 1037"/>
                <a:gd name="T22" fmla="*/ 318 w 1037"/>
                <a:gd name="T23" fmla="*/ 719 h 1037"/>
                <a:gd name="T24" fmla="*/ 318 w 1037"/>
                <a:gd name="T25" fmla="*/ 719 h 1037"/>
                <a:gd name="T26" fmla="*/ 318 w 1037"/>
                <a:gd name="T27" fmla="*/ 257 h 1037"/>
                <a:gd name="T28" fmla="*/ 780 w 1037"/>
                <a:gd name="T29" fmla="*/ 257 h 1037"/>
                <a:gd name="T30" fmla="*/ 780 w 1037"/>
                <a:gd name="T31" fmla="*/ 719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7" h="1037">
                  <a:moveTo>
                    <a:pt x="864" y="173"/>
                  </a:moveTo>
                  <a:cubicBezTo>
                    <a:pt x="690" y="0"/>
                    <a:pt x="408" y="0"/>
                    <a:pt x="234" y="173"/>
                  </a:cubicBezTo>
                  <a:cubicBezTo>
                    <a:pt x="75" y="333"/>
                    <a:pt x="62" y="584"/>
                    <a:pt x="196" y="758"/>
                  </a:cubicBezTo>
                  <a:cubicBezTo>
                    <a:pt x="0" y="954"/>
                    <a:pt x="0" y="954"/>
                    <a:pt x="0" y="954"/>
                  </a:cubicBezTo>
                  <a:cubicBezTo>
                    <a:pt x="13" y="969"/>
                    <a:pt x="26" y="983"/>
                    <a:pt x="40" y="997"/>
                  </a:cubicBezTo>
                  <a:cubicBezTo>
                    <a:pt x="54" y="1011"/>
                    <a:pt x="68" y="1024"/>
                    <a:pt x="83" y="1037"/>
                  </a:cubicBezTo>
                  <a:cubicBezTo>
                    <a:pt x="279" y="841"/>
                    <a:pt x="279" y="841"/>
                    <a:pt x="279" y="841"/>
                  </a:cubicBezTo>
                  <a:cubicBezTo>
                    <a:pt x="453" y="975"/>
                    <a:pt x="704" y="962"/>
                    <a:pt x="864" y="803"/>
                  </a:cubicBezTo>
                  <a:cubicBezTo>
                    <a:pt x="1037" y="629"/>
                    <a:pt x="1037" y="347"/>
                    <a:pt x="864" y="173"/>
                  </a:cubicBezTo>
                  <a:close/>
                  <a:moveTo>
                    <a:pt x="780" y="719"/>
                  </a:moveTo>
                  <a:cubicBezTo>
                    <a:pt x="653" y="847"/>
                    <a:pt x="445" y="847"/>
                    <a:pt x="318" y="719"/>
                  </a:cubicBezTo>
                  <a:cubicBezTo>
                    <a:pt x="318" y="719"/>
                    <a:pt x="318" y="719"/>
                    <a:pt x="318" y="719"/>
                  </a:cubicBezTo>
                  <a:cubicBezTo>
                    <a:pt x="318" y="719"/>
                    <a:pt x="318" y="719"/>
                    <a:pt x="318" y="719"/>
                  </a:cubicBezTo>
                  <a:cubicBezTo>
                    <a:pt x="190" y="592"/>
                    <a:pt x="190" y="384"/>
                    <a:pt x="318" y="257"/>
                  </a:cubicBezTo>
                  <a:cubicBezTo>
                    <a:pt x="445" y="129"/>
                    <a:pt x="653" y="129"/>
                    <a:pt x="780" y="257"/>
                  </a:cubicBezTo>
                  <a:cubicBezTo>
                    <a:pt x="908" y="384"/>
                    <a:pt x="908" y="592"/>
                    <a:pt x="780" y="7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313" name="Freeform 77">
              <a:extLst>
                <a:ext uri="{FF2B5EF4-FFF2-40B4-BE49-F238E27FC236}">
                  <a16:creationId xmlns:a16="http://schemas.microsoft.com/office/drawing/2014/main" id="{824C26FD-9E0C-6343-ADC8-E530516BF258}"/>
                </a:ext>
              </a:extLst>
            </p:cNvPr>
            <p:cNvSpPr>
              <a:spLocks/>
            </p:cNvSpPr>
            <p:nvPr/>
          </p:nvSpPr>
          <p:spPr bwMode="auto">
            <a:xfrm>
              <a:off x="2192120" y="971154"/>
              <a:ext cx="97667" cy="97289"/>
            </a:xfrm>
            <a:custGeom>
              <a:avLst/>
              <a:gdLst>
                <a:gd name="T0" fmla="*/ 122 w 145"/>
                <a:gd name="T1" fmla="*/ 23 h 145"/>
                <a:gd name="T2" fmla="*/ 38 w 145"/>
                <a:gd name="T3" fmla="*/ 23 h 145"/>
                <a:gd name="T4" fmla="*/ 0 w 145"/>
                <a:gd name="T5" fmla="*/ 62 h 145"/>
                <a:gd name="T6" fmla="*/ 38 w 145"/>
                <a:gd name="T7" fmla="*/ 107 h 145"/>
                <a:gd name="T8" fmla="*/ 83 w 145"/>
                <a:gd name="T9" fmla="*/ 145 h 145"/>
                <a:gd name="T10" fmla="*/ 122 w 145"/>
                <a:gd name="T11" fmla="*/ 107 h 145"/>
                <a:gd name="T12" fmla="*/ 122 w 145"/>
                <a:gd name="T13" fmla="*/ 23 h 145"/>
              </a:gdLst>
              <a:ahLst/>
              <a:cxnLst>
                <a:cxn ang="0">
                  <a:pos x="T0" y="T1"/>
                </a:cxn>
                <a:cxn ang="0">
                  <a:pos x="T2" y="T3"/>
                </a:cxn>
                <a:cxn ang="0">
                  <a:pos x="T4" y="T5"/>
                </a:cxn>
                <a:cxn ang="0">
                  <a:pos x="T6" y="T7"/>
                </a:cxn>
                <a:cxn ang="0">
                  <a:pos x="T8" y="T9"/>
                </a:cxn>
                <a:cxn ang="0">
                  <a:pos x="T10" y="T11"/>
                </a:cxn>
                <a:cxn ang="0">
                  <a:pos x="T12" y="T13"/>
                </a:cxn>
              </a:cxnLst>
              <a:rect l="0" t="0" r="r" b="b"/>
              <a:pathLst>
                <a:path w="145" h="145">
                  <a:moveTo>
                    <a:pt x="122" y="23"/>
                  </a:moveTo>
                  <a:cubicBezTo>
                    <a:pt x="99" y="0"/>
                    <a:pt x="61" y="0"/>
                    <a:pt x="38" y="23"/>
                  </a:cubicBezTo>
                  <a:cubicBezTo>
                    <a:pt x="0" y="62"/>
                    <a:pt x="0" y="62"/>
                    <a:pt x="0" y="62"/>
                  </a:cubicBezTo>
                  <a:cubicBezTo>
                    <a:pt x="11" y="78"/>
                    <a:pt x="24" y="93"/>
                    <a:pt x="38" y="107"/>
                  </a:cubicBezTo>
                  <a:cubicBezTo>
                    <a:pt x="52" y="121"/>
                    <a:pt x="67" y="134"/>
                    <a:pt x="83" y="145"/>
                  </a:cubicBezTo>
                  <a:cubicBezTo>
                    <a:pt x="122" y="107"/>
                    <a:pt x="122" y="107"/>
                    <a:pt x="122" y="107"/>
                  </a:cubicBezTo>
                  <a:cubicBezTo>
                    <a:pt x="145" y="84"/>
                    <a:pt x="145" y="46"/>
                    <a:pt x="122" y="2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grpSp>
          <p:nvGrpSpPr>
            <p:cNvPr id="314" name="Group 313">
              <a:extLst>
                <a:ext uri="{FF2B5EF4-FFF2-40B4-BE49-F238E27FC236}">
                  <a16:creationId xmlns:a16="http://schemas.microsoft.com/office/drawing/2014/main" id="{FCDCD95A-AEFA-034B-9FE3-B79E6E6F68BB}"/>
                </a:ext>
              </a:extLst>
            </p:cNvPr>
            <p:cNvGrpSpPr/>
            <p:nvPr/>
          </p:nvGrpSpPr>
          <p:grpSpPr>
            <a:xfrm>
              <a:off x="2290344" y="695717"/>
              <a:ext cx="277077" cy="275439"/>
              <a:chOff x="4904156" y="451303"/>
              <a:chExt cx="771851" cy="767290"/>
            </a:xfrm>
          </p:grpSpPr>
          <p:sp>
            <p:nvSpPr>
              <p:cNvPr id="315" name="Freeform 175">
                <a:extLst>
                  <a:ext uri="{FF2B5EF4-FFF2-40B4-BE49-F238E27FC236}">
                    <a16:creationId xmlns:a16="http://schemas.microsoft.com/office/drawing/2014/main" id="{53CE1EB9-EF4D-E243-8405-DA4271FA8F8F}"/>
                  </a:ext>
                </a:extLst>
              </p:cNvPr>
              <p:cNvSpPr>
                <a:spLocks/>
              </p:cNvSpPr>
              <p:nvPr/>
            </p:nvSpPr>
            <p:spPr bwMode="auto">
              <a:xfrm>
                <a:off x="4915557" y="451303"/>
                <a:ext cx="760450" cy="569672"/>
              </a:xfrm>
              <a:custGeom>
                <a:avLst/>
                <a:gdLst>
                  <a:gd name="T0" fmla="*/ 62 w 1133"/>
                  <a:gd name="T1" fmla="*/ 454 h 848"/>
                  <a:gd name="T2" fmla="*/ 101 w 1133"/>
                  <a:gd name="T3" fmla="*/ 346 h 848"/>
                  <a:gd name="T4" fmla="*/ 293 w 1133"/>
                  <a:gd name="T5" fmla="*/ 135 h 848"/>
                  <a:gd name="T6" fmla="*/ 561 w 1133"/>
                  <a:gd name="T7" fmla="*/ 60 h 848"/>
                  <a:gd name="T8" fmla="*/ 787 w 1133"/>
                  <a:gd name="T9" fmla="*/ 113 h 848"/>
                  <a:gd name="T10" fmla="*/ 998 w 1133"/>
                  <a:gd name="T11" fmla="*/ 306 h 848"/>
                  <a:gd name="T12" fmla="*/ 1073 w 1133"/>
                  <a:gd name="T13" fmla="*/ 574 h 848"/>
                  <a:gd name="T14" fmla="*/ 1020 w 1133"/>
                  <a:gd name="T15" fmla="*/ 800 h 848"/>
                  <a:gd name="T16" fmla="*/ 1034 w 1133"/>
                  <a:gd name="T17" fmla="*/ 840 h 848"/>
                  <a:gd name="T18" fmla="*/ 1074 w 1133"/>
                  <a:gd name="T19" fmla="*/ 827 h 848"/>
                  <a:gd name="T20" fmla="*/ 1133 w 1133"/>
                  <a:gd name="T21" fmla="*/ 574 h 848"/>
                  <a:gd name="T22" fmla="*/ 1050 w 1133"/>
                  <a:gd name="T23" fmla="*/ 275 h 848"/>
                  <a:gd name="T24" fmla="*/ 814 w 1133"/>
                  <a:gd name="T25" fmla="*/ 60 h 848"/>
                  <a:gd name="T26" fmla="*/ 561 w 1133"/>
                  <a:gd name="T27" fmla="*/ 0 h 848"/>
                  <a:gd name="T28" fmla="*/ 262 w 1133"/>
                  <a:gd name="T29" fmla="*/ 84 h 848"/>
                  <a:gd name="T30" fmla="*/ 47 w 1133"/>
                  <a:gd name="T31" fmla="*/ 320 h 848"/>
                  <a:gd name="T32" fmla="*/ 4 w 1133"/>
                  <a:gd name="T33" fmla="*/ 440 h 848"/>
                  <a:gd name="T34" fmla="*/ 26 w 1133"/>
                  <a:gd name="T35" fmla="*/ 476 h 848"/>
                  <a:gd name="T36" fmla="*/ 62 w 1133"/>
                  <a:gd name="T37" fmla="*/ 454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3" h="848">
                    <a:moveTo>
                      <a:pt x="62" y="454"/>
                    </a:moveTo>
                    <a:cubicBezTo>
                      <a:pt x="71" y="417"/>
                      <a:pt x="84" y="381"/>
                      <a:pt x="101" y="346"/>
                    </a:cubicBezTo>
                    <a:cubicBezTo>
                      <a:pt x="146" y="256"/>
                      <a:pt x="213" y="184"/>
                      <a:pt x="293" y="135"/>
                    </a:cubicBezTo>
                    <a:cubicBezTo>
                      <a:pt x="374" y="87"/>
                      <a:pt x="467" y="60"/>
                      <a:pt x="561" y="60"/>
                    </a:cubicBezTo>
                    <a:cubicBezTo>
                      <a:pt x="637" y="60"/>
                      <a:pt x="714" y="77"/>
                      <a:pt x="787" y="113"/>
                    </a:cubicBezTo>
                    <a:cubicBezTo>
                      <a:pt x="878" y="158"/>
                      <a:pt x="949" y="226"/>
                      <a:pt x="998" y="306"/>
                    </a:cubicBezTo>
                    <a:cubicBezTo>
                      <a:pt x="1047" y="386"/>
                      <a:pt x="1073" y="479"/>
                      <a:pt x="1073" y="574"/>
                    </a:cubicBezTo>
                    <a:cubicBezTo>
                      <a:pt x="1073" y="650"/>
                      <a:pt x="1056" y="727"/>
                      <a:pt x="1020" y="800"/>
                    </a:cubicBezTo>
                    <a:cubicBezTo>
                      <a:pt x="1013" y="815"/>
                      <a:pt x="1019" y="833"/>
                      <a:pt x="1034" y="840"/>
                    </a:cubicBezTo>
                    <a:cubicBezTo>
                      <a:pt x="1049" y="848"/>
                      <a:pt x="1067" y="841"/>
                      <a:pt x="1074" y="827"/>
                    </a:cubicBezTo>
                    <a:cubicBezTo>
                      <a:pt x="1114" y="745"/>
                      <a:pt x="1133" y="659"/>
                      <a:pt x="1133" y="574"/>
                    </a:cubicBezTo>
                    <a:cubicBezTo>
                      <a:pt x="1133" y="468"/>
                      <a:pt x="1104" y="364"/>
                      <a:pt x="1050" y="275"/>
                    </a:cubicBezTo>
                    <a:cubicBezTo>
                      <a:pt x="995" y="185"/>
                      <a:pt x="915" y="109"/>
                      <a:pt x="814" y="60"/>
                    </a:cubicBezTo>
                    <a:cubicBezTo>
                      <a:pt x="733" y="19"/>
                      <a:pt x="646" y="0"/>
                      <a:pt x="561" y="0"/>
                    </a:cubicBezTo>
                    <a:cubicBezTo>
                      <a:pt x="455" y="0"/>
                      <a:pt x="352" y="30"/>
                      <a:pt x="262" y="84"/>
                    </a:cubicBezTo>
                    <a:cubicBezTo>
                      <a:pt x="173" y="139"/>
                      <a:pt x="97" y="219"/>
                      <a:pt x="47" y="320"/>
                    </a:cubicBezTo>
                    <a:cubicBezTo>
                      <a:pt x="28" y="359"/>
                      <a:pt x="13" y="399"/>
                      <a:pt x="4" y="440"/>
                    </a:cubicBezTo>
                    <a:cubicBezTo>
                      <a:pt x="0" y="456"/>
                      <a:pt x="10" y="472"/>
                      <a:pt x="26" y="476"/>
                    </a:cubicBezTo>
                    <a:cubicBezTo>
                      <a:pt x="42" y="480"/>
                      <a:pt x="58" y="470"/>
                      <a:pt x="62" y="4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316" name="Freeform 176">
                <a:extLst>
                  <a:ext uri="{FF2B5EF4-FFF2-40B4-BE49-F238E27FC236}">
                    <a16:creationId xmlns:a16="http://schemas.microsoft.com/office/drawing/2014/main" id="{85291732-4801-0A40-BE63-9DC89493D488}"/>
                  </a:ext>
                </a:extLst>
              </p:cNvPr>
              <p:cNvSpPr>
                <a:spLocks/>
              </p:cNvSpPr>
              <p:nvPr/>
            </p:nvSpPr>
            <p:spPr bwMode="auto">
              <a:xfrm>
                <a:off x="4961162" y="725308"/>
                <a:ext cx="442361" cy="460222"/>
              </a:xfrm>
              <a:custGeom>
                <a:avLst/>
                <a:gdLst>
                  <a:gd name="T0" fmla="*/ 276 w 659"/>
                  <a:gd name="T1" fmla="*/ 677 h 685"/>
                  <a:gd name="T2" fmla="*/ 375 w 659"/>
                  <a:gd name="T3" fmla="*/ 611 h 685"/>
                  <a:gd name="T4" fmla="*/ 546 w 659"/>
                  <a:gd name="T5" fmla="*/ 438 h 685"/>
                  <a:gd name="T6" fmla="*/ 609 w 659"/>
                  <a:gd name="T7" fmla="*/ 319 h 685"/>
                  <a:gd name="T8" fmla="*/ 650 w 659"/>
                  <a:gd name="T9" fmla="*/ 207 h 685"/>
                  <a:gd name="T10" fmla="*/ 659 w 659"/>
                  <a:gd name="T11" fmla="*/ 152 h 685"/>
                  <a:gd name="T12" fmla="*/ 653 w 659"/>
                  <a:gd name="T13" fmla="*/ 110 h 685"/>
                  <a:gd name="T14" fmla="*/ 620 w 659"/>
                  <a:gd name="T15" fmla="*/ 56 h 685"/>
                  <a:gd name="T16" fmla="*/ 566 w 659"/>
                  <a:gd name="T17" fmla="*/ 17 h 685"/>
                  <a:gd name="T18" fmla="*/ 493 w 659"/>
                  <a:gd name="T19" fmla="*/ 0 h 685"/>
                  <a:gd name="T20" fmla="*/ 407 w 659"/>
                  <a:gd name="T21" fmla="*/ 24 h 685"/>
                  <a:gd name="T22" fmla="*/ 345 w 659"/>
                  <a:gd name="T23" fmla="*/ 92 h 685"/>
                  <a:gd name="T24" fmla="*/ 322 w 659"/>
                  <a:gd name="T25" fmla="*/ 141 h 685"/>
                  <a:gd name="T26" fmla="*/ 281 w 659"/>
                  <a:gd name="T27" fmla="*/ 226 h 685"/>
                  <a:gd name="T28" fmla="*/ 230 w 659"/>
                  <a:gd name="T29" fmla="*/ 310 h 685"/>
                  <a:gd name="T30" fmla="*/ 181 w 659"/>
                  <a:gd name="T31" fmla="*/ 354 h 685"/>
                  <a:gd name="T32" fmla="*/ 78 w 659"/>
                  <a:gd name="T33" fmla="*/ 406 h 685"/>
                  <a:gd name="T34" fmla="*/ 40 w 659"/>
                  <a:gd name="T35" fmla="*/ 420 h 685"/>
                  <a:gd name="T36" fmla="*/ 29 w 659"/>
                  <a:gd name="T37" fmla="*/ 424 h 685"/>
                  <a:gd name="T38" fmla="*/ 26 w 659"/>
                  <a:gd name="T39" fmla="*/ 425 h 685"/>
                  <a:gd name="T40" fmla="*/ 25 w 659"/>
                  <a:gd name="T41" fmla="*/ 425 h 685"/>
                  <a:gd name="T42" fmla="*/ 25 w 659"/>
                  <a:gd name="T43" fmla="*/ 425 h 685"/>
                  <a:gd name="T44" fmla="*/ 25 w 659"/>
                  <a:gd name="T45" fmla="*/ 425 h 685"/>
                  <a:gd name="T46" fmla="*/ 5 w 659"/>
                  <a:gd name="T47" fmla="*/ 463 h 685"/>
                  <a:gd name="T48" fmla="*/ 43 w 659"/>
                  <a:gd name="T49" fmla="*/ 482 h 685"/>
                  <a:gd name="T50" fmla="*/ 136 w 659"/>
                  <a:gd name="T51" fmla="*/ 446 h 685"/>
                  <a:gd name="T52" fmla="*/ 214 w 659"/>
                  <a:gd name="T53" fmla="*/ 404 h 685"/>
                  <a:gd name="T54" fmla="*/ 279 w 659"/>
                  <a:gd name="T55" fmla="*/ 346 h 685"/>
                  <a:gd name="T56" fmla="*/ 350 w 659"/>
                  <a:gd name="T57" fmla="*/ 223 h 685"/>
                  <a:gd name="T58" fmla="*/ 376 w 659"/>
                  <a:gd name="T59" fmla="*/ 165 h 685"/>
                  <a:gd name="T60" fmla="*/ 398 w 659"/>
                  <a:gd name="T61" fmla="*/ 119 h 685"/>
                  <a:gd name="T62" fmla="*/ 438 w 659"/>
                  <a:gd name="T63" fmla="*/ 76 h 685"/>
                  <a:gd name="T64" fmla="*/ 493 w 659"/>
                  <a:gd name="T65" fmla="*/ 60 h 685"/>
                  <a:gd name="T66" fmla="*/ 539 w 659"/>
                  <a:gd name="T67" fmla="*/ 71 h 685"/>
                  <a:gd name="T68" fmla="*/ 585 w 659"/>
                  <a:gd name="T69" fmla="*/ 107 h 685"/>
                  <a:gd name="T70" fmla="*/ 595 w 659"/>
                  <a:gd name="T71" fmla="*/ 128 h 685"/>
                  <a:gd name="T72" fmla="*/ 599 w 659"/>
                  <a:gd name="T73" fmla="*/ 152 h 685"/>
                  <a:gd name="T74" fmla="*/ 593 w 659"/>
                  <a:gd name="T75" fmla="*/ 189 h 685"/>
                  <a:gd name="T76" fmla="*/ 554 w 659"/>
                  <a:gd name="T77" fmla="*/ 295 h 685"/>
                  <a:gd name="T78" fmla="*/ 496 w 659"/>
                  <a:gd name="T79" fmla="*/ 405 h 685"/>
                  <a:gd name="T80" fmla="*/ 339 w 659"/>
                  <a:gd name="T81" fmla="*/ 563 h 685"/>
                  <a:gd name="T82" fmla="*/ 274 w 659"/>
                  <a:gd name="T83" fmla="*/ 608 h 685"/>
                  <a:gd name="T84" fmla="*/ 254 w 659"/>
                  <a:gd name="T85" fmla="*/ 620 h 685"/>
                  <a:gd name="T86" fmla="*/ 249 w 659"/>
                  <a:gd name="T87" fmla="*/ 623 h 685"/>
                  <a:gd name="T88" fmla="*/ 248 w 659"/>
                  <a:gd name="T89" fmla="*/ 624 h 685"/>
                  <a:gd name="T90" fmla="*/ 247 w 659"/>
                  <a:gd name="T91" fmla="*/ 624 h 685"/>
                  <a:gd name="T92" fmla="*/ 247 w 659"/>
                  <a:gd name="T93" fmla="*/ 624 h 685"/>
                  <a:gd name="T94" fmla="*/ 251 w 659"/>
                  <a:gd name="T95" fmla="*/ 631 h 685"/>
                  <a:gd name="T96" fmla="*/ 247 w 659"/>
                  <a:gd name="T97" fmla="*/ 624 h 685"/>
                  <a:gd name="T98" fmla="*/ 251 w 659"/>
                  <a:gd name="T99" fmla="*/ 631 h 685"/>
                  <a:gd name="T100" fmla="*/ 247 w 659"/>
                  <a:gd name="T101" fmla="*/ 624 h 685"/>
                  <a:gd name="T102" fmla="*/ 236 w 659"/>
                  <a:gd name="T103" fmla="*/ 665 h 685"/>
                  <a:gd name="T104" fmla="*/ 276 w 659"/>
                  <a:gd name="T105" fmla="*/ 677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9" h="685">
                    <a:moveTo>
                      <a:pt x="276" y="677"/>
                    </a:moveTo>
                    <a:cubicBezTo>
                      <a:pt x="277" y="676"/>
                      <a:pt x="320" y="653"/>
                      <a:pt x="375" y="611"/>
                    </a:cubicBezTo>
                    <a:cubicBezTo>
                      <a:pt x="430" y="570"/>
                      <a:pt x="498" y="511"/>
                      <a:pt x="546" y="438"/>
                    </a:cubicBezTo>
                    <a:cubicBezTo>
                      <a:pt x="571" y="401"/>
                      <a:pt x="592" y="360"/>
                      <a:pt x="609" y="319"/>
                    </a:cubicBezTo>
                    <a:cubicBezTo>
                      <a:pt x="626" y="279"/>
                      <a:pt x="640" y="239"/>
                      <a:pt x="650" y="207"/>
                    </a:cubicBezTo>
                    <a:cubicBezTo>
                      <a:pt x="656" y="188"/>
                      <a:pt x="659" y="170"/>
                      <a:pt x="659" y="152"/>
                    </a:cubicBezTo>
                    <a:cubicBezTo>
                      <a:pt x="659" y="137"/>
                      <a:pt x="657" y="123"/>
                      <a:pt x="653" y="110"/>
                    </a:cubicBezTo>
                    <a:cubicBezTo>
                      <a:pt x="646" y="90"/>
                      <a:pt x="635" y="71"/>
                      <a:pt x="620" y="56"/>
                    </a:cubicBezTo>
                    <a:cubicBezTo>
                      <a:pt x="605" y="40"/>
                      <a:pt x="587" y="28"/>
                      <a:pt x="566" y="17"/>
                    </a:cubicBezTo>
                    <a:cubicBezTo>
                      <a:pt x="542" y="6"/>
                      <a:pt x="517" y="0"/>
                      <a:pt x="493" y="0"/>
                    </a:cubicBezTo>
                    <a:cubicBezTo>
                      <a:pt x="463" y="0"/>
                      <a:pt x="433" y="9"/>
                      <a:pt x="407" y="24"/>
                    </a:cubicBezTo>
                    <a:cubicBezTo>
                      <a:pt x="381" y="40"/>
                      <a:pt x="359" y="63"/>
                      <a:pt x="345" y="92"/>
                    </a:cubicBezTo>
                    <a:cubicBezTo>
                      <a:pt x="337" y="106"/>
                      <a:pt x="330" y="123"/>
                      <a:pt x="322" y="141"/>
                    </a:cubicBezTo>
                    <a:cubicBezTo>
                      <a:pt x="310" y="167"/>
                      <a:pt x="296" y="197"/>
                      <a:pt x="281" y="226"/>
                    </a:cubicBezTo>
                    <a:cubicBezTo>
                      <a:pt x="266" y="255"/>
                      <a:pt x="249" y="284"/>
                      <a:pt x="230" y="310"/>
                    </a:cubicBezTo>
                    <a:cubicBezTo>
                      <a:pt x="220" y="324"/>
                      <a:pt x="202" y="340"/>
                      <a:pt x="181" y="354"/>
                    </a:cubicBezTo>
                    <a:cubicBezTo>
                      <a:pt x="149" y="375"/>
                      <a:pt x="109" y="393"/>
                      <a:pt x="78" y="406"/>
                    </a:cubicBezTo>
                    <a:cubicBezTo>
                      <a:pt x="63" y="412"/>
                      <a:pt x="49" y="417"/>
                      <a:pt x="40" y="420"/>
                    </a:cubicBezTo>
                    <a:cubicBezTo>
                      <a:pt x="35" y="422"/>
                      <a:pt x="31" y="423"/>
                      <a:pt x="29" y="424"/>
                    </a:cubicBezTo>
                    <a:cubicBezTo>
                      <a:pt x="27" y="424"/>
                      <a:pt x="26" y="425"/>
                      <a:pt x="26" y="425"/>
                    </a:cubicBezTo>
                    <a:cubicBezTo>
                      <a:pt x="25" y="425"/>
                      <a:pt x="25" y="425"/>
                      <a:pt x="25" y="425"/>
                    </a:cubicBezTo>
                    <a:cubicBezTo>
                      <a:pt x="25" y="425"/>
                      <a:pt x="25" y="425"/>
                      <a:pt x="25" y="425"/>
                    </a:cubicBezTo>
                    <a:cubicBezTo>
                      <a:pt x="25" y="425"/>
                      <a:pt x="25" y="425"/>
                      <a:pt x="25" y="425"/>
                    </a:cubicBezTo>
                    <a:cubicBezTo>
                      <a:pt x="9" y="430"/>
                      <a:pt x="0" y="447"/>
                      <a:pt x="5" y="463"/>
                    </a:cubicBezTo>
                    <a:cubicBezTo>
                      <a:pt x="10" y="479"/>
                      <a:pt x="27" y="487"/>
                      <a:pt x="43" y="482"/>
                    </a:cubicBezTo>
                    <a:cubicBezTo>
                      <a:pt x="44" y="482"/>
                      <a:pt x="86" y="469"/>
                      <a:pt x="136" y="446"/>
                    </a:cubicBezTo>
                    <a:cubicBezTo>
                      <a:pt x="162" y="434"/>
                      <a:pt x="189" y="420"/>
                      <a:pt x="214" y="404"/>
                    </a:cubicBezTo>
                    <a:cubicBezTo>
                      <a:pt x="239" y="387"/>
                      <a:pt x="262" y="369"/>
                      <a:pt x="279" y="346"/>
                    </a:cubicBezTo>
                    <a:cubicBezTo>
                      <a:pt x="308" y="307"/>
                      <a:pt x="331" y="263"/>
                      <a:pt x="350" y="223"/>
                    </a:cubicBezTo>
                    <a:cubicBezTo>
                      <a:pt x="360" y="203"/>
                      <a:pt x="368" y="183"/>
                      <a:pt x="376" y="165"/>
                    </a:cubicBezTo>
                    <a:cubicBezTo>
                      <a:pt x="384" y="148"/>
                      <a:pt x="392" y="132"/>
                      <a:pt x="398" y="119"/>
                    </a:cubicBezTo>
                    <a:cubicBezTo>
                      <a:pt x="408" y="100"/>
                      <a:pt x="422" y="86"/>
                      <a:pt x="438" y="76"/>
                    </a:cubicBezTo>
                    <a:cubicBezTo>
                      <a:pt x="455" y="66"/>
                      <a:pt x="474" y="60"/>
                      <a:pt x="493" y="60"/>
                    </a:cubicBezTo>
                    <a:cubicBezTo>
                      <a:pt x="509" y="60"/>
                      <a:pt x="524" y="64"/>
                      <a:pt x="539" y="71"/>
                    </a:cubicBezTo>
                    <a:cubicBezTo>
                      <a:pt x="561" y="82"/>
                      <a:pt x="576" y="94"/>
                      <a:pt x="585" y="107"/>
                    </a:cubicBezTo>
                    <a:cubicBezTo>
                      <a:pt x="590" y="114"/>
                      <a:pt x="593" y="120"/>
                      <a:pt x="595" y="128"/>
                    </a:cubicBezTo>
                    <a:cubicBezTo>
                      <a:pt x="598" y="135"/>
                      <a:pt x="599" y="143"/>
                      <a:pt x="599" y="152"/>
                    </a:cubicBezTo>
                    <a:cubicBezTo>
                      <a:pt x="599" y="163"/>
                      <a:pt x="597" y="175"/>
                      <a:pt x="593" y="189"/>
                    </a:cubicBezTo>
                    <a:cubicBezTo>
                      <a:pt x="583" y="220"/>
                      <a:pt x="570" y="257"/>
                      <a:pt x="554" y="295"/>
                    </a:cubicBezTo>
                    <a:cubicBezTo>
                      <a:pt x="537" y="334"/>
                      <a:pt x="518" y="372"/>
                      <a:pt x="496" y="405"/>
                    </a:cubicBezTo>
                    <a:cubicBezTo>
                      <a:pt x="454" y="469"/>
                      <a:pt x="391" y="524"/>
                      <a:pt x="339" y="563"/>
                    </a:cubicBezTo>
                    <a:cubicBezTo>
                      <a:pt x="313" y="583"/>
                      <a:pt x="290" y="598"/>
                      <a:pt x="274" y="608"/>
                    </a:cubicBezTo>
                    <a:cubicBezTo>
                      <a:pt x="265" y="614"/>
                      <a:pt x="259" y="618"/>
                      <a:pt x="254" y="620"/>
                    </a:cubicBezTo>
                    <a:cubicBezTo>
                      <a:pt x="252" y="622"/>
                      <a:pt x="250" y="623"/>
                      <a:pt x="249" y="623"/>
                    </a:cubicBezTo>
                    <a:cubicBezTo>
                      <a:pt x="248" y="624"/>
                      <a:pt x="248" y="624"/>
                      <a:pt x="248" y="624"/>
                    </a:cubicBezTo>
                    <a:cubicBezTo>
                      <a:pt x="247" y="624"/>
                      <a:pt x="247" y="624"/>
                      <a:pt x="247" y="624"/>
                    </a:cubicBezTo>
                    <a:cubicBezTo>
                      <a:pt x="247" y="624"/>
                      <a:pt x="247" y="624"/>
                      <a:pt x="247" y="624"/>
                    </a:cubicBezTo>
                    <a:cubicBezTo>
                      <a:pt x="251" y="631"/>
                      <a:pt x="251" y="631"/>
                      <a:pt x="251" y="631"/>
                    </a:cubicBezTo>
                    <a:cubicBezTo>
                      <a:pt x="247" y="624"/>
                      <a:pt x="247" y="624"/>
                      <a:pt x="247" y="624"/>
                    </a:cubicBezTo>
                    <a:cubicBezTo>
                      <a:pt x="251" y="631"/>
                      <a:pt x="251" y="631"/>
                      <a:pt x="251" y="631"/>
                    </a:cubicBezTo>
                    <a:cubicBezTo>
                      <a:pt x="247" y="624"/>
                      <a:pt x="247" y="624"/>
                      <a:pt x="247" y="624"/>
                    </a:cubicBezTo>
                    <a:cubicBezTo>
                      <a:pt x="233" y="632"/>
                      <a:pt x="228" y="650"/>
                      <a:pt x="236" y="665"/>
                    </a:cubicBezTo>
                    <a:cubicBezTo>
                      <a:pt x="244" y="679"/>
                      <a:pt x="262" y="685"/>
                      <a:pt x="276" y="67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317" name="Freeform 177">
                <a:extLst>
                  <a:ext uri="{FF2B5EF4-FFF2-40B4-BE49-F238E27FC236}">
                    <a16:creationId xmlns:a16="http://schemas.microsoft.com/office/drawing/2014/main" id="{53815271-5FE7-A64B-851C-3C7FFAD7B42F}"/>
                  </a:ext>
                </a:extLst>
              </p:cNvPr>
              <p:cNvSpPr>
                <a:spLocks/>
              </p:cNvSpPr>
              <p:nvPr/>
            </p:nvSpPr>
            <p:spPr bwMode="auto">
              <a:xfrm>
                <a:off x="4918598" y="634100"/>
                <a:ext cx="574993" cy="584493"/>
              </a:xfrm>
              <a:custGeom>
                <a:avLst/>
                <a:gdLst>
                  <a:gd name="T0" fmla="*/ 513 w 856"/>
                  <a:gd name="T1" fmla="*/ 860 h 870"/>
                  <a:gd name="T2" fmla="*/ 590 w 856"/>
                  <a:gd name="T3" fmla="*/ 794 h 870"/>
                  <a:gd name="T4" fmla="*/ 727 w 856"/>
                  <a:gd name="T5" fmla="*/ 640 h 870"/>
                  <a:gd name="T6" fmla="*/ 831 w 856"/>
                  <a:gd name="T7" fmla="*/ 418 h 870"/>
                  <a:gd name="T8" fmla="*/ 856 w 856"/>
                  <a:gd name="T9" fmla="*/ 276 h 870"/>
                  <a:gd name="T10" fmla="*/ 845 w 856"/>
                  <a:gd name="T11" fmla="*/ 197 h 870"/>
                  <a:gd name="T12" fmla="*/ 788 w 856"/>
                  <a:gd name="T13" fmla="*/ 100 h 870"/>
                  <a:gd name="T14" fmla="*/ 689 w 856"/>
                  <a:gd name="T15" fmla="*/ 31 h 870"/>
                  <a:gd name="T16" fmla="*/ 559 w 856"/>
                  <a:gd name="T17" fmla="*/ 0 h 870"/>
                  <a:gd name="T18" fmla="*/ 286 w 856"/>
                  <a:gd name="T19" fmla="*/ 166 h 870"/>
                  <a:gd name="T20" fmla="*/ 283 w 856"/>
                  <a:gd name="T21" fmla="*/ 172 h 870"/>
                  <a:gd name="T22" fmla="*/ 278 w 856"/>
                  <a:gd name="T23" fmla="*/ 184 h 870"/>
                  <a:gd name="T24" fmla="*/ 268 w 856"/>
                  <a:gd name="T25" fmla="*/ 212 h 870"/>
                  <a:gd name="T26" fmla="*/ 209 w 856"/>
                  <a:gd name="T27" fmla="*/ 335 h 870"/>
                  <a:gd name="T28" fmla="*/ 166 w 856"/>
                  <a:gd name="T29" fmla="*/ 378 h 870"/>
                  <a:gd name="T30" fmla="*/ 74 w 856"/>
                  <a:gd name="T31" fmla="*/ 423 h 870"/>
                  <a:gd name="T32" fmla="*/ 39 w 856"/>
                  <a:gd name="T33" fmla="*/ 435 h 870"/>
                  <a:gd name="T34" fmla="*/ 29 w 856"/>
                  <a:gd name="T35" fmla="*/ 438 h 870"/>
                  <a:gd name="T36" fmla="*/ 26 w 856"/>
                  <a:gd name="T37" fmla="*/ 439 h 870"/>
                  <a:gd name="T38" fmla="*/ 26 w 856"/>
                  <a:gd name="T39" fmla="*/ 439 h 870"/>
                  <a:gd name="T40" fmla="*/ 25 w 856"/>
                  <a:gd name="T41" fmla="*/ 439 h 870"/>
                  <a:gd name="T42" fmla="*/ 27 w 856"/>
                  <a:gd name="T43" fmla="*/ 443 h 870"/>
                  <a:gd name="T44" fmla="*/ 25 w 856"/>
                  <a:gd name="T45" fmla="*/ 439 h 870"/>
                  <a:gd name="T46" fmla="*/ 27 w 856"/>
                  <a:gd name="T47" fmla="*/ 443 h 870"/>
                  <a:gd name="T48" fmla="*/ 25 w 856"/>
                  <a:gd name="T49" fmla="*/ 439 h 870"/>
                  <a:gd name="T50" fmla="*/ 4 w 856"/>
                  <a:gd name="T51" fmla="*/ 475 h 870"/>
                  <a:gd name="T52" fmla="*/ 40 w 856"/>
                  <a:gd name="T53" fmla="*/ 497 h 870"/>
                  <a:gd name="T54" fmla="*/ 128 w 856"/>
                  <a:gd name="T55" fmla="*/ 466 h 870"/>
                  <a:gd name="T56" fmla="*/ 200 w 856"/>
                  <a:gd name="T57" fmla="*/ 427 h 870"/>
                  <a:gd name="T58" fmla="*/ 260 w 856"/>
                  <a:gd name="T59" fmla="*/ 367 h 870"/>
                  <a:gd name="T60" fmla="*/ 317 w 856"/>
                  <a:gd name="T61" fmla="*/ 253 h 870"/>
                  <a:gd name="T62" fmla="*/ 332 w 856"/>
                  <a:gd name="T63" fmla="*/ 213 h 870"/>
                  <a:gd name="T64" fmla="*/ 336 w 856"/>
                  <a:gd name="T65" fmla="*/ 200 h 870"/>
                  <a:gd name="T66" fmla="*/ 338 w 856"/>
                  <a:gd name="T67" fmla="*/ 196 h 870"/>
                  <a:gd name="T68" fmla="*/ 338 w 856"/>
                  <a:gd name="T69" fmla="*/ 195 h 870"/>
                  <a:gd name="T70" fmla="*/ 338 w 856"/>
                  <a:gd name="T71" fmla="*/ 195 h 870"/>
                  <a:gd name="T72" fmla="*/ 334 w 856"/>
                  <a:gd name="T73" fmla="*/ 193 h 870"/>
                  <a:gd name="T74" fmla="*/ 338 w 856"/>
                  <a:gd name="T75" fmla="*/ 195 h 870"/>
                  <a:gd name="T76" fmla="*/ 338 w 856"/>
                  <a:gd name="T77" fmla="*/ 195 h 870"/>
                  <a:gd name="T78" fmla="*/ 334 w 856"/>
                  <a:gd name="T79" fmla="*/ 193 h 870"/>
                  <a:gd name="T80" fmla="*/ 338 w 856"/>
                  <a:gd name="T81" fmla="*/ 195 h 870"/>
                  <a:gd name="T82" fmla="*/ 433 w 856"/>
                  <a:gd name="T83" fmla="*/ 96 h 870"/>
                  <a:gd name="T84" fmla="*/ 559 w 856"/>
                  <a:gd name="T85" fmla="*/ 60 h 870"/>
                  <a:gd name="T86" fmla="*/ 663 w 856"/>
                  <a:gd name="T87" fmla="*/ 84 h 870"/>
                  <a:gd name="T88" fmla="*/ 722 w 856"/>
                  <a:gd name="T89" fmla="*/ 121 h 870"/>
                  <a:gd name="T90" fmla="*/ 777 w 856"/>
                  <a:gd name="T91" fmla="*/ 188 h 870"/>
                  <a:gd name="T92" fmla="*/ 796 w 856"/>
                  <a:gd name="T93" fmla="*/ 276 h 870"/>
                  <a:gd name="T94" fmla="*/ 774 w 856"/>
                  <a:gd name="T95" fmla="*/ 399 h 870"/>
                  <a:gd name="T96" fmla="*/ 677 w 856"/>
                  <a:gd name="T97" fmla="*/ 607 h 870"/>
                  <a:gd name="T98" fmla="*/ 550 w 856"/>
                  <a:gd name="T99" fmla="*/ 750 h 870"/>
                  <a:gd name="T100" fmla="*/ 498 w 856"/>
                  <a:gd name="T101" fmla="*/ 796 h 870"/>
                  <a:gd name="T102" fmla="*/ 482 w 856"/>
                  <a:gd name="T103" fmla="*/ 808 h 870"/>
                  <a:gd name="T104" fmla="*/ 478 w 856"/>
                  <a:gd name="T105" fmla="*/ 811 h 870"/>
                  <a:gd name="T106" fmla="*/ 477 w 856"/>
                  <a:gd name="T107" fmla="*/ 812 h 870"/>
                  <a:gd name="T108" fmla="*/ 477 w 856"/>
                  <a:gd name="T109" fmla="*/ 812 h 870"/>
                  <a:gd name="T110" fmla="*/ 477 w 856"/>
                  <a:gd name="T111" fmla="*/ 812 h 870"/>
                  <a:gd name="T112" fmla="*/ 471 w 856"/>
                  <a:gd name="T113" fmla="*/ 854 h 870"/>
                  <a:gd name="T114" fmla="*/ 513 w 856"/>
                  <a:gd name="T115" fmla="*/ 86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6" h="870">
                    <a:moveTo>
                      <a:pt x="513" y="860"/>
                    </a:moveTo>
                    <a:cubicBezTo>
                      <a:pt x="513" y="860"/>
                      <a:pt x="547" y="834"/>
                      <a:pt x="590" y="794"/>
                    </a:cubicBezTo>
                    <a:cubicBezTo>
                      <a:pt x="634" y="754"/>
                      <a:pt x="687" y="700"/>
                      <a:pt x="727" y="640"/>
                    </a:cubicBezTo>
                    <a:cubicBezTo>
                      <a:pt x="767" y="580"/>
                      <a:pt x="802" y="505"/>
                      <a:pt x="831" y="418"/>
                    </a:cubicBezTo>
                    <a:cubicBezTo>
                      <a:pt x="848" y="366"/>
                      <a:pt x="856" y="319"/>
                      <a:pt x="856" y="276"/>
                    </a:cubicBezTo>
                    <a:cubicBezTo>
                      <a:pt x="856" y="248"/>
                      <a:pt x="852" y="221"/>
                      <a:pt x="845" y="197"/>
                    </a:cubicBezTo>
                    <a:cubicBezTo>
                      <a:pt x="834" y="160"/>
                      <a:pt x="814" y="128"/>
                      <a:pt x="788" y="100"/>
                    </a:cubicBezTo>
                    <a:cubicBezTo>
                      <a:pt x="761" y="72"/>
                      <a:pt x="728" y="50"/>
                      <a:pt x="689" y="31"/>
                    </a:cubicBezTo>
                    <a:cubicBezTo>
                      <a:pt x="647" y="10"/>
                      <a:pt x="603" y="0"/>
                      <a:pt x="559" y="0"/>
                    </a:cubicBezTo>
                    <a:cubicBezTo>
                      <a:pt x="448" y="0"/>
                      <a:pt x="343" y="63"/>
                      <a:pt x="286" y="166"/>
                    </a:cubicBezTo>
                    <a:cubicBezTo>
                      <a:pt x="284" y="169"/>
                      <a:pt x="284" y="170"/>
                      <a:pt x="283" y="172"/>
                    </a:cubicBezTo>
                    <a:cubicBezTo>
                      <a:pt x="281" y="176"/>
                      <a:pt x="280" y="180"/>
                      <a:pt x="278" y="184"/>
                    </a:cubicBezTo>
                    <a:cubicBezTo>
                      <a:pt x="275" y="192"/>
                      <a:pt x="272" y="201"/>
                      <a:pt x="268" y="212"/>
                    </a:cubicBezTo>
                    <a:cubicBezTo>
                      <a:pt x="256" y="244"/>
                      <a:pt x="238" y="290"/>
                      <a:pt x="209" y="335"/>
                    </a:cubicBezTo>
                    <a:cubicBezTo>
                      <a:pt x="200" y="350"/>
                      <a:pt x="185" y="365"/>
                      <a:pt x="166" y="378"/>
                    </a:cubicBezTo>
                    <a:cubicBezTo>
                      <a:pt x="137" y="397"/>
                      <a:pt x="102" y="413"/>
                      <a:pt x="74" y="423"/>
                    </a:cubicBezTo>
                    <a:cubicBezTo>
                      <a:pt x="59" y="429"/>
                      <a:pt x="47" y="433"/>
                      <a:pt x="39" y="435"/>
                    </a:cubicBezTo>
                    <a:cubicBezTo>
                      <a:pt x="34" y="436"/>
                      <a:pt x="31" y="437"/>
                      <a:pt x="29" y="438"/>
                    </a:cubicBezTo>
                    <a:cubicBezTo>
                      <a:pt x="28" y="438"/>
                      <a:pt x="27" y="439"/>
                      <a:pt x="26" y="439"/>
                    </a:cubicBezTo>
                    <a:cubicBezTo>
                      <a:pt x="26" y="439"/>
                      <a:pt x="26" y="439"/>
                      <a:pt x="26" y="439"/>
                    </a:cubicBezTo>
                    <a:cubicBezTo>
                      <a:pt x="25" y="439"/>
                      <a:pt x="25" y="439"/>
                      <a:pt x="25" y="439"/>
                    </a:cubicBezTo>
                    <a:cubicBezTo>
                      <a:pt x="27" y="443"/>
                      <a:pt x="27" y="443"/>
                      <a:pt x="27" y="443"/>
                    </a:cubicBezTo>
                    <a:cubicBezTo>
                      <a:pt x="25" y="439"/>
                      <a:pt x="25" y="439"/>
                      <a:pt x="25" y="439"/>
                    </a:cubicBezTo>
                    <a:cubicBezTo>
                      <a:pt x="27" y="443"/>
                      <a:pt x="27" y="443"/>
                      <a:pt x="27" y="443"/>
                    </a:cubicBezTo>
                    <a:cubicBezTo>
                      <a:pt x="25" y="439"/>
                      <a:pt x="25" y="439"/>
                      <a:pt x="25" y="439"/>
                    </a:cubicBezTo>
                    <a:cubicBezTo>
                      <a:pt x="9" y="443"/>
                      <a:pt x="0" y="459"/>
                      <a:pt x="4" y="475"/>
                    </a:cubicBezTo>
                    <a:cubicBezTo>
                      <a:pt x="8" y="491"/>
                      <a:pt x="24" y="501"/>
                      <a:pt x="40" y="497"/>
                    </a:cubicBezTo>
                    <a:cubicBezTo>
                      <a:pt x="41" y="497"/>
                      <a:pt x="81" y="487"/>
                      <a:pt x="128" y="466"/>
                    </a:cubicBezTo>
                    <a:cubicBezTo>
                      <a:pt x="151" y="456"/>
                      <a:pt x="176" y="443"/>
                      <a:pt x="200" y="427"/>
                    </a:cubicBezTo>
                    <a:cubicBezTo>
                      <a:pt x="223" y="411"/>
                      <a:pt x="245" y="392"/>
                      <a:pt x="260" y="367"/>
                    </a:cubicBezTo>
                    <a:cubicBezTo>
                      <a:pt x="286" y="326"/>
                      <a:pt x="304" y="285"/>
                      <a:pt x="317" y="253"/>
                    </a:cubicBezTo>
                    <a:cubicBezTo>
                      <a:pt x="323" y="237"/>
                      <a:pt x="328" y="223"/>
                      <a:pt x="332" y="213"/>
                    </a:cubicBezTo>
                    <a:cubicBezTo>
                      <a:pt x="333" y="208"/>
                      <a:pt x="335" y="203"/>
                      <a:pt x="336" y="200"/>
                    </a:cubicBezTo>
                    <a:cubicBezTo>
                      <a:pt x="337" y="198"/>
                      <a:pt x="337" y="197"/>
                      <a:pt x="338" y="196"/>
                    </a:cubicBezTo>
                    <a:cubicBezTo>
                      <a:pt x="338" y="195"/>
                      <a:pt x="338" y="195"/>
                      <a:pt x="338" y="195"/>
                    </a:cubicBezTo>
                    <a:cubicBezTo>
                      <a:pt x="338" y="195"/>
                      <a:pt x="338" y="195"/>
                      <a:pt x="338" y="195"/>
                    </a:cubicBezTo>
                    <a:cubicBezTo>
                      <a:pt x="334" y="193"/>
                      <a:pt x="334" y="193"/>
                      <a:pt x="334" y="193"/>
                    </a:cubicBezTo>
                    <a:cubicBezTo>
                      <a:pt x="338" y="195"/>
                      <a:pt x="338" y="195"/>
                      <a:pt x="338" y="195"/>
                    </a:cubicBezTo>
                    <a:cubicBezTo>
                      <a:pt x="338" y="195"/>
                      <a:pt x="338" y="195"/>
                      <a:pt x="338" y="195"/>
                    </a:cubicBezTo>
                    <a:cubicBezTo>
                      <a:pt x="334" y="193"/>
                      <a:pt x="334" y="193"/>
                      <a:pt x="334" y="193"/>
                    </a:cubicBezTo>
                    <a:cubicBezTo>
                      <a:pt x="338" y="195"/>
                      <a:pt x="338" y="195"/>
                      <a:pt x="338" y="195"/>
                    </a:cubicBezTo>
                    <a:cubicBezTo>
                      <a:pt x="362" y="153"/>
                      <a:pt x="395" y="119"/>
                      <a:pt x="433" y="96"/>
                    </a:cubicBezTo>
                    <a:cubicBezTo>
                      <a:pt x="472" y="72"/>
                      <a:pt x="515" y="60"/>
                      <a:pt x="559" y="60"/>
                    </a:cubicBezTo>
                    <a:cubicBezTo>
                      <a:pt x="594" y="60"/>
                      <a:pt x="629" y="68"/>
                      <a:pt x="663" y="84"/>
                    </a:cubicBezTo>
                    <a:cubicBezTo>
                      <a:pt x="685" y="96"/>
                      <a:pt x="705" y="108"/>
                      <a:pt x="722" y="121"/>
                    </a:cubicBezTo>
                    <a:cubicBezTo>
                      <a:pt x="747" y="141"/>
                      <a:pt x="765" y="163"/>
                      <a:pt x="777" y="188"/>
                    </a:cubicBezTo>
                    <a:cubicBezTo>
                      <a:pt x="789" y="213"/>
                      <a:pt x="796" y="242"/>
                      <a:pt x="796" y="276"/>
                    </a:cubicBezTo>
                    <a:cubicBezTo>
                      <a:pt x="796" y="311"/>
                      <a:pt x="789" y="352"/>
                      <a:pt x="774" y="399"/>
                    </a:cubicBezTo>
                    <a:cubicBezTo>
                      <a:pt x="746" y="483"/>
                      <a:pt x="713" y="552"/>
                      <a:pt x="677" y="607"/>
                    </a:cubicBezTo>
                    <a:cubicBezTo>
                      <a:pt x="642" y="660"/>
                      <a:pt x="591" y="712"/>
                      <a:pt x="550" y="750"/>
                    </a:cubicBezTo>
                    <a:cubicBezTo>
                      <a:pt x="529" y="769"/>
                      <a:pt x="511" y="785"/>
                      <a:pt x="498" y="796"/>
                    </a:cubicBezTo>
                    <a:cubicBezTo>
                      <a:pt x="491" y="801"/>
                      <a:pt x="486" y="805"/>
                      <a:pt x="482" y="808"/>
                    </a:cubicBezTo>
                    <a:cubicBezTo>
                      <a:pt x="480" y="810"/>
                      <a:pt x="479" y="811"/>
                      <a:pt x="478" y="811"/>
                    </a:cubicBezTo>
                    <a:cubicBezTo>
                      <a:pt x="477" y="812"/>
                      <a:pt x="477" y="812"/>
                      <a:pt x="477" y="812"/>
                    </a:cubicBezTo>
                    <a:cubicBezTo>
                      <a:pt x="477" y="812"/>
                      <a:pt x="477" y="812"/>
                      <a:pt x="477" y="812"/>
                    </a:cubicBezTo>
                    <a:cubicBezTo>
                      <a:pt x="477" y="812"/>
                      <a:pt x="477" y="812"/>
                      <a:pt x="477" y="812"/>
                    </a:cubicBezTo>
                    <a:cubicBezTo>
                      <a:pt x="463" y="822"/>
                      <a:pt x="461" y="841"/>
                      <a:pt x="471" y="854"/>
                    </a:cubicBezTo>
                    <a:cubicBezTo>
                      <a:pt x="481" y="868"/>
                      <a:pt x="500" y="870"/>
                      <a:pt x="513" y="86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318" name="Freeform 178">
                <a:extLst>
                  <a:ext uri="{FF2B5EF4-FFF2-40B4-BE49-F238E27FC236}">
                    <a16:creationId xmlns:a16="http://schemas.microsoft.com/office/drawing/2014/main" id="{156EB998-2D38-6B4D-9A3F-34D85558CC4E}"/>
                  </a:ext>
                </a:extLst>
              </p:cNvPr>
              <p:cNvSpPr>
                <a:spLocks/>
              </p:cNvSpPr>
              <p:nvPr/>
            </p:nvSpPr>
            <p:spPr bwMode="auto">
              <a:xfrm>
                <a:off x="4904156" y="541751"/>
                <a:ext cx="677982" cy="659360"/>
              </a:xfrm>
              <a:custGeom>
                <a:avLst/>
                <a:gdLst>
                  <a:gd name="T0" fmla="*/ 767 w 1010"/>
                  <a:gd name="T1" fmla="*/ 967 h 981"/>
                  <a:gd name="T2" fmla="*/ 836 w 1010"/>
                  <a:gd name="T3" fmla="*/ 878 h 981"/>
                  <a:gd name="T4" fmla="*/ 958 w 1010"/>
                  <a:gd name="T5" fmla="*/ 659 h 981"/>
                  <a:gd name="T6" fmla="*/ 1010 w 1010"/>
                  <a:gd name="T7" fmla="*/ 418 h 981"/>
                  <a:gd name="T8" fmla="*/ 947 w 1010"/>
                  <a:gd name="T9" fmla="*/ 196 h 981"/>
                  <a:gd name="T10" fmla="*/ 772 w 1010"/>
                  <a:gd name="T11" fmla="*/ 45 h 981"/>
                  <a:gd name="T12" fmla="*/ 578 w 1010"/>
                  <a:gd name="T13" fmla="*/ 0 h 981"/>
                  <a:gd name="T14" fmla="*/ 349 w 1010"/>
                  <a:gd name="T15" fmla="*/ 64 h 981"/>
                  <a:gd name="T16" fmla="*/ 184 w 1010"/>
                  <a:gd name="T17" fmla="*/ 244 h 981"/>
                  <a:gd name="T18" fmla="*/ 163 w 1010"/>
                  <a:gd name="T19" fmla="*/ 301 h 981"/>
                  <a:gd name="T20" fmla="*/ 148 w 1010"/>
                  <a:gd name="T21" fmla="*/ 352 h 981"/>
                  <a:gd name="T22" fmla="*/ 122 w 1010"/>
                  <a:gd name="T23" fmla="*/ 391 h 981"/>
                  <a:gd name="T24" fmla="*/ 60 w 1010"/>
                  <a:gd name="T25" fmla="*/ 429 h 981"/>
                  <a:gd name="T26" fmla="*/ 35 w 1010"/>
                  <a:gd name="T27" fmla="*/ 438 h 981"/>
                  <a:gd name="T28" fmla="*/ 28 w 1010"/>
                  <a:gd name="T29" fmla="*/ 440 h 981"/>
                  <a:gd name="T30" fmla="*/ 27 w 1010"/>
                  <a:gd name="T31" fmla="*/ 441 h 981"/>
                  <a:gd name="T32" fmla="*/ 26 w 1010"/>
                  <a:gd name="T33" fmla="*/ 441 h 981"/>
                  <a:gd name="T34" fmla="*/ 26 w 1010"/>
                  <a:gd name="T35" fmla="*/ 441 h 981"/>
                  <a:gd name="T36" fmla="*/ 26 w 1010"/>
                  <a:gd name="T37" fmla="*/ 441 h 981"/>
                  <a:gd name="T38" fmla="*/ 26 w 1010"/>
                  <a:gd name="T39" fmla="*/ 441 h 981"/>
                  <a:gd name="T40" fmla="*/ 26 w 1010"/>
                  <a:gd name="T41" fmla="*/ 441 h 981"/>
                  <a:gd name="T42" fmla="*/ 4 w 1010"/>
                  <a:gd name="T43" fmla="*/ 477 h 981"/>
                  <a:gd name="T44" fmla="*/ 40 w 1010"/>
                  <a:gd name="T45" fmla="*/ 499 h 981"/>
                  <a:gd name="T46" fmla="*/ 108 w 1010"/>
                  <a:gd name="T47" fmla="*/ 473 h 981"/>
                  <a:gd name="T48" fmla="*/ 163 w 1010"/>
                  <a:gd name="T49" fmla="*/ 435 h 981"/>
                  <a:gd name="T50" fmla="*/ 205 w 1010"/>
                  <a:gd name="T51" fmla="*/ 371 h 981"/>
                  <a:gd name="T52" fmla="*/ 220 w 1010"/>
                  <a:gd name="T53" fmla="*/ 318 h 981"/>
                  <a:gd name="T54" fmla="*/ 238 w 1010"/>
                  <a:gd name="T55" fmla="*/ 271 h 981"/>
                  <a:gd name="T56" fmla="*/ 380 w 1010"/>
                  <a:gd name="T57" fmla="*/ 115 h 981"/>
                  <a:gd name="T58" fmla="*/ 578 w 1010"/>
                  <a:gd name="T59" fmla="*/ 60 h 981"/>
                  <a:gd name="T60" fmla="*/ 745 w 1010"/>
                  <a:gd name="T61" fmla="*/ 99 h 981"/>
                  <a:gd name="T62" fmla="*/ 897 w 1010"/>
                  <a:gd name="T63" fmla="*/ 228 h 981"/>
                  <a:gd name="T64" fmla="*/ 950 w 1010"/>
                  <a:gd name="T65" fmla="*/ 418 h 981"/>
                  <a:gd name="T66" fmla="*/ 902 w 1010"/>
                  <a:gd name="T67" fmla="*/ 637 h 981"/>
                  <a:gd name="T68" fmla="*/ 787 w 1010"/>
                  <a:gd name="T69" fmla="*/ 843 h 981"/>
                  <a:gd name="T70" fmla="*/ 740 w 1010"/>
                  <a:gd name="T71" fmla="*/ 905 h 981"/>
                  <a:gd name="T72" fmla="*/ 727 w 1010"/>
                  <a:gd name="T73" fmla="*/ 922 h 981"/>
                  <a:gd name="T74" fmla="*/ 723 w 1010"/>
                  <a:gd name="T75" fmla="*/ 926 h 981"/>
                  <a:gd name="T76" fmla="*/ 722 w 1010"/>
                  <a:gd name="T77" fmla="*/ 927 h 981"/>
                  <a:gd name="T78" fmla="*/ 722 w 1010"/>
                  <a:gd name="T79" fmla="*/ 927 h 981"/>
                  <a:gd name="T80" fmla="*/ 722 w 1010"/>
                  <a:gd name="T81" fmla="*/ 927 h 981"/>
                  <a:gd name="T82" fmla="*/ 727 w 1010"/>
                  <a:gd name="T83" fmla="*/ 931 h 981"/>
                  <a:gd name="T84" fmla="*/ 722 w 1010"/>
                  <a:gd name="T85" fmla="*/ 927 h 981"/>
                  <a:gd name="T86" fmla="*/ 727 w 1010"/>
                  <a:gd name="T87" fmla="*/ 931 h 981"/>
                  <a:gd name="T88" fmla="*/ 722 w 1010"/>
                  <a:gd name="T89" fmla="*/ 927 h 981"/>
                  <a:gd name="T90" fmla="*/ 724 w 1010"/>
                  <a:gd name="T91" fmla="*/ 969 h 981"/>
                  <a:gd name="T92" fmla="*/ 767 w 1010"/>
                  <a:gd name="T93" fmla="*/ 967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0" h="981">
                    <a:moveTo>
                      <a:pt x="767" y="967"/>
                    </a:moveTo>
                    <a:cubicBezTo>
                      <a:pt x="767" y="966"/>
                      <a:pt x="797" y="933"/>
                      <a:pt x="836" y="878"/>
                    </a:cubicBezTo>
                    <a:cubicBezTo>
                      <a:pt x="874" y="823"/>
                      <a:pt x="922" y="746"/>
                      <a:pt x="958" y="659"/>
                    </a:cubicBezTo>
                    <a:cubicBezTo>
                      <a:pt x="993" y="573"/>
                      <a:pt x="1010" y="493"/>
                      <a:pt x="1010" y="418"/>
                    </a:cubicBezTo>
                    <a:cubicBezTo>
                      <a:pt x="1010" y="335"/>
                      <a:pt x="988" y="259"/>
                      <a:pt x="947" y="196"/>
                    </a:cubicBezTo>
                    <a:cubicBezTo>
                      <a:pt x="906" y="132"/>
                      <a:pt x="846" y="81"/>
                      <a:pt x="772" y="45"/>
                    </a:cubicBezTo>
                    <a:cubicBezTo>
                      <a:pt x="709" y="14"/>
                      <a:pt x="643" y="0"/>
                      <a:pt x="578" y="0"/>
                    </a:cubicBezTo>
                    <a:cubicBezTo>
                      <a:pt x="497" y="0"/>
                      <a:pt x="418" y="22"/>
                      <a:pt x="349" y="64"/>
                    </a:cubicBezTo>
                    <a:cubicBezTo>
                      <a:pt x="281" y="106"/>
                      <a:pt x="222" y="167"/>
                      <a:pt x="184" y="244"/>
                    </a:cubicBezTo>
                    <a:cubicBezTo>
                      <a:pt x="175" y="263"/>
                      <a:pt x="168" y="283"/>
                      <a:pt x="163" y="301"/>
                    </a:cubicBezTo>
                    <a:cubicBezTo>
                      <a:pt x="158" y="319"/>
                      <a:pt x="153" y="336"/>
                      <a:pt x="148" y="352"/>
                    </a:cubicBezTo>
                    <a:cubicBezTo>
                      <a:pt x="143" y="367"/>
                      <a:pt x="134" y="380"/>
                      <a:pt x="122" y="391"/>
                    </a:cubicBezTo>
                    <a:cubicBezTo>
                      <a:pt x="104" y="408"/>
                      <a:pt x="79" y="421"/>
                      <a:pt x="60" y="429"/>
                    </a:cubicBezTo>
                    <a:cubicBezTo>
                      <a:pt x="50" y="433"/>
                      <a:pt x="41" y="436"/>
                      <a:pt x="35" y="438"/>
                    </a:cubicBezTo>
                    <a:cubicBezTo>
                      <a:pt x="32" y="439"/>
                      <a:pt x="30" y="440"/>
                      <a:pt x="28" y="440"/>
                    </a:cubicBezTo>
                    <a:cubicBezTo>
                      <a:pt x="28" y="440"/>
                      <a:pt x="27" y="441"/>
                      <a:pt x="27" y="441"/>
                    </a:cubicBezTo>
                    <a:cubicBezTo>
                      <a:pt x="26" y="441"/>
                      <a:pt x="26" y="441"/>
                      <a:pt x="26" y="441"/>
                    </a:cubicBezTo>
                    <a:cubicBezTo>
                      <a:pt x="26" y="441"/>
                      <a:pt x="26" y="441"/>
                      <a:pt x="26" y="441"/>
                    </a:cubicBezTo>
                    <a:cubicBezTo>
                      <a:pt x="26" y="441"/>
                      <a:pt x="26" y="441"/>
                      <a:pt x="26" y="441"/>
                    </a:cubicBezTo>
                    <a:cubicBezTo>
                      <a:pt x="26" y="441"/>
                      <a:pt x="26" y="441"/>
                      <a:pt x="26" y="441"/>
                    </a:cubicBezTo>
                    <a:cubicBezTo>
                      <a:pt x="26" y="441"/>
                      <a:pt x="26" y="441"/>
                      <a:pt x="26" y="441"/>
                    </a:cubicBezTo>
                    <a:cubicBezTo>
                      <a:pt x="10" y="445"/>
                      <a:pt x="0" y="461"/>
                      <a:pt x="4" y="477"/>
                    </a:cubicBezTo>
                    <a:cubicBezTo>
                      <a:pt x="8" y="493"/>
                      <a:pt x="24" y="503"/>
                      <a:pt x="40" y="499"/>
                    </a:cubicBezTo>
                    <a:cubicBezTo>
                      <a:pt x="42" y="499"/>
                      <a:pt x="72" y="492"/>
                      <a:pt x="108" y="473"/>
                    </a:cubicBezTo>
                    <a:cubicBezTo>
                      <a:pt x="126" y="463"/>
                      <a:pt x="146" y="451"/>
                      <a:pt x="163" y="435"/>
                    </a:cubicBezTo>
                    <a:cubicBezTo>
                      <a:pt x="180" y="418"/>
                      <a:pt x="196" y="397"/>
                      <a:pt x="205" y="371"/>
                    </a:cubicBezTo>
                    <a:cubicBezTo>
                      <a:pt x="211" y="353"/>
                      <a:pt x="215" y="335"/>
                      <a:pt x="220" y="318"/>
                    </a:cubicBezTo>
                    <a:cubicBezTo>
                      <a:pt x="226" y="301"/>
                      <a:pt x="231" y="285"/>
                      <a:pt x="238" y="271"/>
                    </a:cubicBezTo>
                    <a:cubicBezTo>
                      <a:pt x="271" y="204"/>
                      <a:pt x="321" y="151"/>
                      <a:pt x="380" y="115"/>
                    </a:cubicBezTo>
                    <a:cubicBezTo>
                      <a:pt x="440" y="79"/>
                      <a:pt x="508" y="60"/>
                      <a:pt x="578" y="60"/>
                    </a:cubicBezTo>
                    <a:cubicBezTo>
                      <a:pt x="634" y="60"/>
                      <a:pt x="691" y="72"/>
                      <a:pt x="745" y="99"/>
                    </a:cubicBezTo>
                    <a:cubicBezTo>
                      <a:pt x="811" y="131"/>
                      <a:pt x="862" y="175"/>
                      <a:pt x="897" y="228"/>
                    </a:cubicBezTo>
                    <a:cubicBezTo>
                      <a:pt x="931" y="282"/>
                      <a:pt x="950" y="345"/>
                      <a:pt x="950" y="418"/>
                    </a:cubicBezTo>
                    <a:cubicBezTo>
                      <a:pt x="950" y="483"/>
                      <a:pt x="935" y="556"/>
                      <a:pt x="902" y="637"/>
                    </a:cubicBezTo>
                    <a:cubicBezTo>
                      <a:pt x="869" y="718"/>
                      <a:pt x="824" y="791"/>
                      <a:pt x="787" y="843"/>
                    </a:cubicBezTo>
                    <a:cubicBezTo>
                      <a:pt x="768" y="870"/>
                      <a:pt x="752" y="891"/>
                      <a:pt x="740" y="905"/>
                    </a:cubicBezTo>
                    <a:cubicBezTo>
                      <a:pt x="734" y="912"/>
                      <a:pt x="730" y="918"/>
                      <a:pt x="727" y="922"/>
                    </a:cubicBezTo>
                    <a:cubicBezTo>
                      <a:pt x="725" y="924"/>
                      <a:pt x="724" y="925"/>
                      <a:pt x="723" y="926"/>
                    </a:cubicBezTo>
                    <a:cubicBezTo>
                      <a:pt x="722" y="927"/>
                      <a:pt x="722" y="927"/>
                      <a:pt x="722" y="927"/>
                    </a:cubicBezTo>
                    <a:cubicBezTo>
                      <a:pt x="722" y="927"/>
                      <a:pt x="722" y="927"/>
                      <a:pt x="722" y="927"/>
                    </a:cubicBezTo>
                    <a:cubicBezTo>
                      <a:pt x="722" y="927"/>
                      <a:pt x="722" y="927"/>
                      <a:pt x="722" y="927"/>
                    </a:cubicBezTo>
                    <a:cubicBezTo>
                      <a:pt x="727" y="931"/>
                      <a:pt x="727" y="931"/>
                      <a:pt x="727" y="931"/>
                    </a:cubicBezTo>
                    <a:cubicBezTo>
                      <a:pt x="722" y="927"/>
                      <a:pt x="722" y="927"/>
                      <a:pt x="722" y="927"/>
                    </a:cubicBezTo>
                    <a:cubicBezTo>
                      <a:pt x="727" y="931"/>
                      <a:pt x="727" y="931"/>
                      <a:pt x="727" y="931"/>
                    </a:cubicBezTo>
                    <a:cubicBezTo>
                      <a:pt x="722" y="927"/>
                      <a:pt x="722" y="927"/>
                      <a:pt x="722" y="927"/>
                    </a:cubicBezTo>
                    <a:cubicBezTo>
                      <a:pt x="711" y="939"/>
                      <a:pt x="712" y="958"/>
                      <a:pt x="724" y="969"/>
                    </a:cubicBezTo>
                    <a:cubicBezTo>
                      <a:pt x="737" y="981"/>
                      <a:pt x="756" y="979"/>
                      <a:pt x="767" y="96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319" name="Freeform 179">
                <a:extLst>
                  <a:ext uri="{FF2B5EF4-FFF2-40B4-BE49-F238E27FC236}">
                    <a16:creationId xmlns:a16="http://schemas.microsoft.com/office/drawing/2014/main" id="{69D1A511-A076-3040-974B-36E2D1954F83}"/>
                  </a:ext>
                </a:extLst>
              </p:cNvPr>
              <p:cNvSpPr>
                <a:spLocks/>
              </p:cNvSpPr>
              <p:nvPr/>
            </p:nvSpPr>
            <p:spPr bwMode="auto">
              <a:xfrm>
                <a:off x="5022727" y="821457"/>
                <a:ext cx="285406" cy="308588"/>
              </a:xfrm>
              <a:custGeom>
                <a:avLst/>
                <a:gdLst>
                  <a:gd name="T0" fmla="*/ 47 w 425"/>
                  <a:gd name="T1" fmla="*/ 452 h 459"/>
                  <a:gd name="T2" fmla="*/ 135 w 425"/>
                  <a:gd name="T3" fmla="*/ 406 h 459"/>
                  <a:gd name="T4" fmla="*/ 211 w 425"/>
                  <a:gd name="T5" fmla="*/ 357 h 459"/>
                  <a:gd name="T6" fmla="*/ 281 w 425"/>
                  <a:gd name="T7" fmla="*/ 294 h 459"/>
                  <a:gd name="T8" fmla="*/ 394 w 425"/>
                  <a:gd name="T9" fmla="*/ 119 h 459"/>
                  <a:gd name="T10" fmla="*/ 422 w 425"/>
                  <a:gd name="T11" fmla="*/ 39 h 459"/>
                  <a:gd name="T12" fmla="*/ 399 w 425"/>
                  <a:gd name="T13" fmla="*/ 3 h 459"/>
                  <a:gd name="T14" fmla="*/ 363 w 425"/>
                  <a:gd name="T15" fmla="*/ 26 h 459"/>
                  <a:gd name="T16" fmla="*/ 377 w 425"/>
                  <a:gd name="T17" fmla="*/ 29 h 459"/>
                  <a:gd name="T18" fmla="*/ 363 w 425"/>
                  <a:gd name="T19" fmla="*/ 26 h 459"/>
                  <a:gd name="T20" fmla="*/ 363 w 425"/>
                  <a:gd name="T21" fmla="*/ 26 h 459"/>
                  <a:gd name="T22" fmla="*/ 377 w 425"/>
                  <a:gd name="T23" fmla="*/ 29 h 459"/>
                  <a:gd name="T24" fmla="*/ 363 w 425"/>
                  <a:gd name="T25" fmla="*/ 26 h 459"/>
                  <a:gd name="T26" fmla="*/ 338 w 425"/>
                  <a:gd name="T27" fmla="*/ 97 h 459"/>
                  <a:gd name="T28" fmla="*/ 236 w 425"/>
                  <a:gd name="T29" fmla="*/ 255 h 459"/>
                  <a:gd name="T30" fmla="*/ 176 w 425"/>
                  <a:gd name="T31" fmla="*/ 308 h 459"/>
                  <a:gd name="T32" fmla="*/ 72 w 425"/>
                  <a:gd name="T33" fmla="*/ 372 h 459"/>
                  <a:gd name="T34" fmla="*/ 36 w 425"/>
                  <a:gd name="T35" fmla="*/ 391 h 459"/>
                  <a:gd name="T36" fmla="*/ 25 w 425"/>
                  <a:gd name="T37" fmla="*/ 396 h 459"/>
                  <a:gd name="T38" fmla="*/ 23 w 425"/>
                  <a:gd name="T39" fmla="*/ 397 h 459"/>
                  <a:gd name="T40" fmla="*/ 22 w 425"/>
                  <a:gd name="T41" fmla="*/ 397 h 459"/>
                  <a:gd name="T42" fmla="*/ 22 w 425"/>
                  <a:gd name="T43" fmla="*/ 397 h 459"/>
                  <a:gd name="T44" fmla="*/ 7 w 425"/>
                  <a:gd name="T45" fmla="*/ 437 h 459"/>
                  <a:gd name="T46" fmla="*/ 47 w 425"/>
                  <a:gd name="T47" fmla="*/ 452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5" h="459">
                    <a:moveTo>
                      <a:pt x="47" y="452"/>
                    </a:moveTo>
                    <a:cubicBezTo>
                      <a:pt x="47" y="452"/>
                      <a:pt x="86" y="434"/>
                      <a:pt x="135" y="406"/>
                    </a:cubicBezTo>
                    <a:cubicBezTo>
                      <a:pt x="159" y="392"/>
                      <a:pt x="186" y="375"/>
                      <a:pt x="211" y="357"/>
                    </a:cubicBezTo>
                    <a:cubicBezTo>
                      <a:pt x="237" y="338"/>
                      <a:pt x="261" y="317"/>
                      <a:pt x="281" y="294"/>
                    </a:cubicBezTo>
                    <a:cubicBezTo>
                      <a:pt x="338" y="229"/>
                      <a:pt x="373" y="166"/>
                      <a:pt x="394" y="119"/>
                    </a:cubicBezTo>
                    <a:cubicBezTo>
                      <a:pt x="415" y="72"/>
                      <a:pt x="422" y="40"/>
                      <a:pt x="422" y="39"/>
                    </a:cubicBezTo>
                    <a:cubicBezTo>
                      <a:pt x="425" y="22"/>
                      <a:pt x="415" y="7"/>
                      <a:pt x="399" y="3"/>
                    </a:cubicBezTo>
                    <a:cubicBezTo>
                      <a:pt x="383" y="0"/>
                      <a:pt x="367" y="10"/>
                      <a:pt x="363" y="26"/>
                    </a:cubicBezTo>
                    <a:cubicBezTo>
                      <a:pt x="377" y="29"/>
                      <a:pt x="377" y="29"/>
                      <a:pt x="377" y="29"/>
                    </a:cubicBezTo>
                    <a:cubicBezTo>
                      <a:pt x="363" y="26"/>
                      <a:pt x="363" y="26"/>
                      <a:pt x="363" y="26"/>
                    </a:cubicBezTo>
                    <a:cubicBezTo>
                      <a:pt x="363" y="26"/>
                      <a:pt x="363" y="26"/>
                      <a:pt x="363" y="26"/>
                    </a:cubicBezTo>
                    <a:cubicBezTo>
                      <a:pt x="377" y="29"/>
                      <a:pt x="377" y="29"/>
                      <a:pt x="377" y="29"/>
                    </a:cubicBezTo>
                    <a:cubicBezTo>
                      <a:pt x="363" y="26"/>
                      <a:pt x="363" y="26"/>
                      <a:pt x="363" y="26"/>
                    </a:cubicBezTo>
                    <a:cubicBezTo>
                      <a:pt x="363" y="27"/>
                      <a:pt x="357" y="54"/>
                      <a:pt x="338" y="97"/>
                    </a:cubicBezTo>
                    <a:cubicBezTo>
                      <a:pt x="319" y="139"/>
                      <a:pt x="288" y="196"/>
                      <a:pt x="236" y="255"/>
                    </a:cubicBezTo>
                    <a:cubicBezTo>
                      <a:pt x="220" y="273"/>
                      <a:pt x="199" y="291"/>
                      <a:pt x="176" y="308"/>
                    </a:cubicBezTo>
                    <a:cubicBezTo>
                      <a:pt x="141" y="334"/>
                      <a:pt x="102" y="356"/>
                      <a:pt x="72" y="372"/>
                    </a:cubicBezTo>
                    <a:cubicBezTo>
                      <a:pt x="57" y="380"/>
                      <a:pt x="45" y="386"/>
                      <a:pt x="36" y="391"/>
                    </a:cubicBezTo>
                    <a:cubicBezTo>
                      <a:pt x="31" y="393"/>
                      <a:pt x="28" y="395"/>
                      <a:pt x="25" y="396"/>
                    </a:cubicBezTo>
                    <a:cubicBezTo>
                      <a:pt x="24" y="396"/>
                      <a:pt x="23" y="397"/>
                      <a:pt x="23" y="397"/>
                    </a:cubicBezTo>
                    <a:cubicBezTo>
                      <a:pt x="22" y="397"/>
                      <a:pt x="22" y="397"/>
                      <a:pt x="22" y="397"/>
                    </a:cubicBezTo>
                    <a:cubicBezTo>
                      <a:pt x="22" y="397"/>
                      <a:pt x="22" y="397"/>
                      <a:pt x="22" y="397"/>
                    </a:cubicBezTo>
                    <a:cubicBezTo>
                      <a:pt x="7" y="404"/>
                      <a:pt x="0" y="422"/>
                      <a:pt x="7" y="437"/>
                    </a:cubicBezTo>
                    <a:cubicBezTo>
                      <a:pt x="14" y="452"/>
                      <a:pt x="31" y="459"/>
                      <a:pt x="47" y="45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grpSp>
      </p:grpSp>
      <p:sp>
        <p:nvSpPr>
          <p:cNvPr id="308" name="Rounded Rectangle 307">
            <a:extLst>
              <a:ext uri="{FF2B5EF4-FFF2-40B4-BE49-F238E27FC236}">
                <a16:creationId xmlns:a16="http://schemas.microsoft.com/office/drawing/2014/main" id="{6EFDCA25-1945-0840-A143-554A67908F73}"/>
              </a:ext>
            </a:extLst>
          </p:cNvPr>
          <p:cNvSpPr/>
          <p:nvPr/>
        </p:nvSpPr>
        <p:spPr>
          <a:xfrm>
            <a:off x="5573290" y="1087707"/>
            <a:ext cx="3027362" cy="576930"/>
          </a:xfrm>
          <a:prstGeom prst="roundRect">
            <a:avLst>
              <a:gd name="adj" fmla="val 50000"/>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548640" tIns="0" rIns="0" bIns="0" rtlCol="0" anchor="ctr"/>
          <a:lstStyle/>
          <a:p>
            <a:r>
              <a:rPr lang="en-US" sz="1200" b="1" dirty="0">
                <a:solidFill>
                  <a:schemeClr val="tx2"/>
                </a:solidFill>
              </a:rPr>
              <a:t>Visibility and forensics</a:t>
            </a:r>
            <a:endParaRPr lang="en-US" sz="800" b="1" dirty="0">
              <a:solidFill>
                <a:schemeClr val="tx2"/>
              </a:solidFill>
            </a:endParaRPr>
          </a:p>
        </p:txBody>
      </p:sp>
      <p:sp>
        <p:nvSpPr>
          <p:cNvPr id="320" name="Rounded Rectangle 319">
            <a:extLst>
              <a:ext uri="{FF2B5EF4-FFF2-40B4-BE49-F238E27FC236}">
                <a16:creationId xmlns:a16="http://schemas.microsoft.com/office/drawing/2014/main" id="{6EFDCA25-1945-0840-A143-554A67908F73}"/>
              </a:ext>
            </a:extLst>
          </p:cNvPr>
          <p:cNvSpPr/>
          <p:nvPr/>
        </p:nvSpPr>
        <p:spPr>
          <a:xfrm>
            <a:off x="5573290" y="1751499"/>
            <a:ext cx="3027362" cy="576930"/>
          </a:xfrm>
          <a:prstGeom prst="roundRect">
            <a:avLst>
              <a:gd name="adj" fmla="val 50000"/>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548640" tIns="0" rIns="0" bIns="0" rtlCol="0" anchor="ctr"/>
          <a:lstStyle/>
          <a:p>
            <a:r>
              <a:rPr lang="en-US" sz="1200" b="1" dirty="0">
                <a:solidFill>
                  <a:schemeClr val="tx2"/>
                </a:solidFill>
              </a:rPr>
              <a:t>Process inventory</a:t>
            </a:r>
          </a:p>
        </p:txBody>
      </p:sp>
      <p:sp>
        <p:nvSpPr>
          <p:cNvPr id="321" name="Rounded Rectangle 320">
            <a:extLst>
              <a:ext uri="{FF2B5EF4-FFF2-40B4-BE49-F238E27FC236}">
                <a16:creationId xmlns:a16="http://schemas.microsoft.com/office/drawing/2014/main" id="{6EFDCA25-1945-0840-A143-554A67908F73}"/>
              </a:ext>
            </a:extLst>
          </p:cNvPr>
          <p:cNvSpPr/>
          <p:nvPr/>
        </p:nvSpPr>
        <p:spPr>
          <a:xfrm>
            <a:off x="5573290" y="2415291"/>
            <a:ext cx="3027362" cy="576930"/>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548640" tIns="0" rIns="0" bIns="0" rtlCol="0" anchor="ctr"/>
          <a:lstStyle/>
          <a:p>
            <a:r>
              <a:rPr lang="en-US" sz="1200" b="1" dirty="0">
                <a:solidFill>
                  <a:schemeClr val="tx2"/>
                </a:solidFill>
              </a:rPr>
              <a:t>Application insight</a:t>
            </a:r>
          </a:p>
        </p:txBody>
      </p:sp>
      <p:sp>
        <p:nvSpPr>
          <p:cNvPr id="322" name="Rounded Rectangle 321">
            <a:extLst>
              <a:ext uri="{FF2B5EF4-FFF2-40B4-BE49-F238E27FC236}">
                <a16:creationId xmlns:a16="http://schemas.microsoft.com/office/drawing/2014/main" id="{6EFDCA25-1945-0840-A143-554A67908F73}"/>
              </a:ext>
            </a:extLst>
          </p:cNvPr>
          <p:cNvSpPr/>
          <p:nvPr/>
        </p:nvSpPr>
        <p:spPr>
          <a:xfrm>
            <a:off x="5573290" y="3079084"/>
            <a:ext cx="3027362" cy="576930"/>
          </a:xfrm>
          <a:prstGeom prst="roundRect">
            <a:avLst>
              <a:gd name="adj" fmla="val 50000"/>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548640" tIns="0" rIns="0" bIns="0" rtlCol="0" anchor="ctr"/>
          <a:lstStyle/>
          <a:p>
            <a:r>
              <a:rPr lang="en-US" sz="1200" b="1" dirty="0">
                <a:solidFill>
                  <a:schemeClr val="tx2"/>
                </a:solidFill>
              </a:rPr>
              <a:t>Network performance insights</a:t>
            </a:r>
          </a:p>
        </p:txBody>
      </p:sp>
      <p:grpSp>
        <p:nvGrpSpPr>
          <p:cNvPr id="4" name="Group 3"/>
          <p:cNvGrpSpPr/>
          <p:nvPr/>
        </p:nvGrpSpPr>
        <p:grpSpPr>
          <a:xfrm>
            <a:off x="3491554" y="1539938"/>
            <a:ext cx="1839942" cy="1839942"/>
            <a:chOff x="3490908" y="1539938"/>
            <a:chExt cx="1839942" cy="1839942"/>
          </a:xfrm>
        </p:grpSpPr>
        <p:sp>
          <p:nvSpPr>
            <p:cNvPr id="106" name="Oval 40"/>
            <p:cNvSpPr>
              <a:spLocks noChangeArrowheads="1"/>
            </p:cNvSpPr>
            <p:nvPr/>
          </p:nvSpPr>
          <p:spPr bwMode="auto">
            <a:xfrm>
              <a:off x="3673694" y="1722726"/>
              <a:ext cx="1474370" cy="1474366"/>
            </a:xfrm>
            <a:prstGeom prst="ellipse">
              <a:avLst/>
            </a:pr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107" name="Group 106"/>
            <p:cNvGrpSpPr/>
            <p:nvPr/>
          </p:nvGrpSpPr>
          <p:grpSpPr>
            <a:xfrm>
              <a:off x="3490908" y="1539938"/>
              <a:ext cx="1839942" cy="1839942"/>
              <a:chOff x="3676382" y="1430509"/>
              <a:chExt cx="1644650" cy="1644650"/>
            </a:xfrm>
          </p:grpSpPr>
          <p:grpSp>
            <p:nvGrpSpPr>
              <p:cNvPr id="108" name="Group 107">
                <a:extLst>
                  <a:ext uri="{FF2B5EF4-FFF2-40B4-BE49-F238E27FC236}">
                    <a16:creationId xmlns:a16="http://schemas.microsoft.com/office/drawing/2014/main" id="{072CED67-43B3-4B41-9E8A-66BD2DB7EAE8}"/>
                  </a:ext>
                </a:extLst>
              </p:cNvPr>
              <p:cNvGrpSpPr/>
              <p:nvPr/>
            </p:nvGrpSpPr>
            <p:grpSpPr>
              <a:xfrm>
                <a:off x="3676382" y="1430509"/>
                <a:ext cx="1644650" cy="1644650"/>
                <a:chOff x="3783432" y="1850032"/>
                <a:chExt cx="1577136" cy="1577136"/>
              </a:xfrm>
            </p:grpSpPr>
            <p:sp>
              <p:nvSpPr>
                <p:cNvPr id="163" name="Donut 162"/>
                <p:cNvSpPr/>
                <p:nvPr/>
              </p:nvSpPr>
              <p:spPr>
                <a:xfrm>
                  <a:off x="3783432" y="1850032"/>
                  <a:ext cx="1577136" cy="1577136"/>
                </a:xfrm>
                <a:prstGeom prst="donut">
                  <a:avLst>
                    <a:gd name="adj" fmla="val 13208"/>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4" name="Rectangle 163">
                  <a:extLst>
                    <a:ext uri="{FF2B5EF4-FFF2-40B4-BE49-F238E27FC236}">
                      <a16:creationId xmlns:a16="http://schemas.microsoft.com/office/drawing/2014/main" id="{BF13A6A3-A0FB-4D40-8DFE-346331DA2403}"/>
                    </a:ext>
                  </a:extLst>
                </p:cNvPr>
                <p:cNvSpPr/>
                <p:nvPr/>
              </p:nvSpPr>
              <p:spPr>
                <a:xfrm>
                  <a:off x="3924102" y="1980836"/>
                  <a:ext cx="1295795" cy="1309650"/>
                </a:xfrm>
                <a:prstGeom prst="rect">
                  <a:avLst/>
                </a:prstGeom>
              </p:spPr>
              <p:txBody>
                <a:bodyPr spcFirstLastPara="1" numCol="1">
                  <a:prstTxWarp prst="textArchUp">
                    <a:avLst/>
                  </a:prstTxWarp>
                  <a:spAutoFit/>
                </a:bodyPr>
                <a:lstStyle/>
                <a:p>
                  <a:pPr algn="ctr"/>
                  <a:r>
                    <a:rPr lang="en-US" sz="1200" dirty="0">
                      <a:solidFill>
                        <a:schemeClr val="accent1">
                          <a:lumMod val="50000"/>
                        </a:schemeClr>
                      </a:solidFill>
                      <a:cs typeface="Arial" charset="0"/>
                    </a:rPr>
                    <a:t>What is running in your datacenter</a:t>
                  </a:r>
                </a:p>
              </p:txBody>
            </p:sp>
          </p:grpSp>
          <p:grpSp>
            <p:nvGrpSpPr>
              <p:cNvPr id="109" name="Group 108"/>
              <p:cNvGrpSpPr>
                <a:grpSpLocks noChangeAspect="1"/>
              </p:cNvGrpSpPr>
              <p:nvPr/>
            </p:nvGrpSpPr>
            <p:grpSpPr>
              <a:xfrm>
                <a:off x="3911332" y="1665460"/>
                <a:ext cx="1174751" cy="1174748"/>
                <a:chOff x="-12184522" y="-7356857"/>
                <a:chExt cx="18036084" cy="18036036"/>
              </a:xfrm>
            </p:grpSpPr>
            <p:sp>
              <p:nvSpPr>
                <p:cNvPr id="110" name="Oval 40"/>
                <p:cNvSpPr>
                  <a:spLocks noChangeArrowheads="1"/>
                </p:cNvSpPr>
                <p:nvPr/>
              </p:nvSpPr>
              <p:spPr bwMode="auto">
                <a:xfrm>
                  <a:off x="-12184522" y="-7356857"/>
                  <a:ext cx="18036084" cy="18036036"/>
                </a:xfrm>
                <a:prstGeom prst="ellipse">
                  <a:avLst/>
                </a:prstGeom>
                <a:solidFill>
                  <a:srgbClr val="01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1" name="Group 110"/>
                <p:cNvGrpSpPr/>
                <p:nvPr/>
              </p:nvGrpSpPr>
              <p:grpSpPr>
                <a:xfrm>
                  <a:off x="-10828429" y="-4596931"/>
                  <a:ext cx="15164770" cy="9731219"/>
                  <a:chOff x="-10828429" y="-4596931"/>
                  <a:chExt cx="15164770" cy="9731219"/>
                </a:xfrm>
              </p:grpSpPr>
              <p:grpSp>
                <p:nvGrpSpPr>
                  <p:cNvPr id="112" name="Group 111"/>
                  <p:cNvGrpSpPr/>
                  <p:nvPr/>
                </p:nvGrpSpPr>
                <p:grpSpPr>
                  <a:xfrm>
                    <a:off x="-8433987" y="-1097373"/>
                    <a:ext cx="12770328" cy="6231661"/>
                    <a:chOff x="-8433987" y="-1097373"/>
                    <a:chExt cx="12770328" cy="6231661"/>
                  </a:xfrm>
                </p:grpSpPr>
                <p:sp>
                  <p:nvSpPr>
                    <p:cNvPr id="160" name="Freeform 45"/>
                    <p:cNvSpPr>
                      <a:spLocks/>
                    </p:cNvSpPr>
                    <p:nvPr/>
                  </p:nvSpPr>
                  <p:spPr bwMode="auto">
                    <a:xfrm>
                      <a:off x="-8433987" y="2463576"/>
                      <a:ext cx="12770328" cy="2670712"/>
                    </a:xfrm>
                    <a:custGeom>
                      <a:avLst/>
                      <a:gdLst>
                        <a:gd name="T0" fmla="*/ 157 w 176"/>
                        <a:gd name="T1" fmla="*/ 37 h 37"/>
                        <a:gd name="T2" fmla="*/ 19 w 176"/>
                        <a:gd name="T3" fmla="*/ 37 h 37"/>
                        <a:gd name="T4" fmla="*/ 0 w 176"/>
                        <a:gd name="T5" fmla="*/ 19 h 37"/>
                        <a:gd name="T6" fmla="*/ 0 w 176"/>
                        <a:gd name="T7" fmla="*/ 19 h 37"/>
                        <a:gd name="T8" fmla="*/ 19 w 176"/>
                        <a:gd name="T9" fmla="*/ 0 h 37"/>
                        <a:gd name="T10" fmla="*/ 157 w 176"/>
                        <a:gd name="T11" fmla="*/ 0 h 37"/>
                        <a:gd name="T12" fmla="*/ 176 w 176"/>
                        <a:gd name="T13" fmla="*/ 19 h 37"/>
                        <a:gd name="T14" fmla="*/ 176 w 176"/>
                        <a:gd name="T15" fmla="*/ 19 h 37"/>
                        <a:gd name="T16" fmla="*/ 157 w 176"/>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37">
                          <a:moveTo>
                            <a:pt x="157" y="37"/>
                          </a:moveTo>
                          <a:cubicBezTo>
                            <a:pt x="19" y="37"/>
                            <a:pt x="19" y="37"/>
                            <a:pt x="19" y="37"/>
                          </a:cubicBezTo>
                          <a:cubicBezTo>
                            <a:pt x="9" y="37"/>
                            <a:pt x="0" y="29"/>
                            <a:pt x="0" y="19"/>
                          </a:cubicBezTo>
                          <a:cubicBezTo>
                            <a:pt x="0" y="19"/>
                            <a:pt x="0" y="19"/>
                            <a:pt x="0" y="19"/>
                          </a:cubicBezTo>
                          <a:cubicBezTo>
                            <a:pt x="0" y="8"/>
                            <a:pt x="9" y="0"/>
                            <a:pt x="19" y="0"/>
                          </a:cubicBezTo>
                          <a:cubicBezTo>
                            <a:pt x="157" y="0"/>
                            <a:pt x="157" y="0"/>
                            <a:pt x="157" y="0"/>
                          </a:cubicBezTo>
                          <a:cubicBezTo>
                            <a:pt x="167" y="0"/>
                            <a:pt x="176" y="8"/>
                            <a:pt x="176" y="19"/>
                          </a:cubicBezTo>
                          <a:cubicBezTo>
                            <a:pt x="176" y="19"/>
                            <a:pt x="176" y="19"/>
                            <a:pt x="176" y="19"/>
                          </a:cubicBezTo>
                          <a:cubicBezTo>
                            <a:pt x="176" y="29"/>
                            <a:pt x="167" y="37"/>
                            <a:pt x="15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6"/>
                    <p:cNvSpPr>
                      <a:spLocks/>
                    </p:cNvSpPr>
                    <p:nvPr/>
                  </p:nvSpPr>
                  <p:spPr bwMode="auto">
                    <a:xfrm>
                      <a:off x="-5609776" y="652394"/>
                      <a:ext cx="9055880" cy="2732132"/>
                    </a:xfrm>
                    <a:custGeom>
                      <a:avLst/>
                      <a:gdLst>
                        <a:gd name="T0" fmla="*/ 105 w 125"/>
                        <a:gd name="T1" fmla="*/ 38 h 38"/>
                        <a:gd name="T2" fmla="*/ 18 w 125"/>
                        <a:gd name="T3" fmla="*/ 38 h 38"/>
                        <a:gd name="T4" fmla="*/ 0 w 125"/>
                        <a:gd name="T5" fmla="*/ 19 h 38"/>
                        <a:gd name="T6" fmla="*/ 0 w 125"/>
                        <a:gd name="T7" fmla="*/ 19 h 38"/>
                        <a:gd name="T8" fmla="*/ 18 w 125"/>
                        <a:gd name="T9" fmla="*/ 0 h 38"/>
                        <a:gd name="T10" fmla="*/ 105 w 125"/>
                        <a:gd name="T11" fmla="*/ 0 h 38"/>
                        <a:gd name="T12" fmla="*/ 125 w 125"/>
                        <a:gd name="T13" fmla="*/ 19 h 38"/>
                        <a:gd name="T14" fmla="*/ 125 w 125"/>
                        <a:gd name="T15" fmla="*/ 19 h 38"/>
                        <a:gd name="T16" fmla="*/ 105 w 125"/>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38">
                          <a:moveTo>
                            <a:pt x="105" y="38"/>
                          </a:moveTo>
                          <a:cubicBezTo>
                            <a:pt x="18" y="38"/>
                            <a:pt x="18" y="38"/>
                            <a:pt x="18" y="38"/>
                          </a:cubicBezTo>
                          <a:cubicBezTo>
                            <a:pt x="8" y="38"/>
                            <a:pt x="0" y="29"/>
                            <a:pt x="0" y="19"/>
                          </a:cubicBezTo>
                          <a:cubicBezTo>
                            <a:pt x="0" y="19"/>
                            <a:pt x="0" y="19"/>
                            <a:pt x="0" y="19"/>
                          </a:cubicBezTo>
                          <a:cubicBezTo>
                            <a:pt x="0" y="8"/>
                            <a:pt x="8" y="0"/>
                            <a:pt x="18" y="0"/>
                          </a:cubicBezTo>
                          <a:cubicBezTo>
                            <a:pt x="105" y="0"/>
                            <a:pt x="105" y="0"/>
                            <a:pt x="105" y="0"/>
                          </a:cubicBezTo>
                          <a:cubicBezTo>
                            <a:pt x="116" y="0"/>
                            <a:pt x="125" y="8"/>
                            <a:pt x="125" y="19"/>
                          </a:cubicBezTo>
                          <a:cubicBezTo>
                            <a:pt x="125" y="19"/>
                            <a:pt x="125" y="19"/>
                            <a:pt x="125" y="19"/>
                          </a:cubicBezTo>
                          <a:cubicBezTo>
                            <a:pt x="125" y="29"/>
                            <a:pt x="116" y="38"/>
                            <a:pt x="105"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7"/>
                    <p:cNvSpPr>
                      <a:spLocks/>
                    </p:cNvSpPr>
                    <p:nvPr/>
                  </p:nvSpPr>
                  <p:spPr bwMode="auto">
                    <a:xfrm>
                      <a:off x="-2048823" y="-1097373"/>
                      <a:ext cx="4266992" cy="2670712"/>
                    </a:xfrm>
                    <a:custGeom>
                      <a:avLst/>
                      <a:gdLst>
                        <a:gd name="T0" fmla="*/ 40 w 59"/>
                        <a:gd name="T1" fmla="*/ 37 h 37"/>
                        <a:gd name="T2" fmla="*/ 19 w 59"/>
                        <a:gd name="T3" fmla="*/ 37 h 37"/>
                        <a:gd name="T4" fmla="*/ 0 w 59"/>
                        <a:gd name="T5" fmla="*/ 18 h 37"/>
                        <a:gd name="T6" fmla="*/ 0 w 59"/>
                        <a:gd name="T7" fmla="*/ 18 h 37"/>
                        <a:gd name="T8" fmla="*/ 19 w 59"/>
                        <a:gd name="T9" fmla="*/ 0 h 37"/>
                        <a:gd name="T10" fmla="*/ 40 w 59"/>
                        <a:gd name="T11" fmla="*/ 0 h 37"/>
                        <a:gd name="T12" fmla="*/ 59 w 59"/>
                        <a:gd name="T13" fmla="*/ 18 h 37"/>
                        <a:gd name="T14" fmla="*/ 59 w 59"/>
                        <a:gd name="T15" fmla="*/ 18 h 37"/>
                        <a:gd name="T16" fmla="*/ 40 w 59"/>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7">
                          <a:moveTo>
                            <a:pt x="40" y="37"/>
                          </a:moveTo>
                          <a:cubicBezTo>
                            <a:pt x="19" y="37"/>
                            <a:pt x="19" y="37"/>
                            <a:pt x="19" y="37"/>
                          </a:cubicBezTo>
                          <a:cubicBezTo>
                            <a:pt x="9" y="37"/>
                            <a:pt x="0" y="29"/>
                            <a:pt x="0" y="18"/>
                          </a:cubicBezTo>
                          <a:cubicBezTo>
                            <a:pt x="0" y="18"/>
                            <a:pt x="0" y="18"/>
                            <a:pt x="0" y="18"/>
                          </a:cubicBezTo>
                          <a:cubicBezTo>
                            <a:pt x="0" y="8"/>
                            <a:pt x="9" y="0"/>
                            <a:pt x="19" y="0"/>
                          </a:cubicBezTo>
                          <a:cubicBezTo>
                            <a:pt x="40" y="0"/>
                            <a:pt x="40" y="0"/>
                            <a:pt x="40" y="0"/>
                          </a:cubicBezTo>
                          <a:cubicBezTo>
                            <a:pt x="51" y="0"/>
                            <a:pt x="59" y="8"/>
                            <a:pt x="59" y="18"/>
                          </a:cubicBezTo>
                          <a:cubicBezTo>
                            <a:pt x="59" y="18"/>
                            <a:pt x="59" y="18"/>
                            <a:pt x="59" y="18"/>
                          </a:cubicBezTo>
                          <a:cubicBezTo>
                            <a:pt x="59" y="29"/>
                            <a:pt x="51" y="37"/>
                            <a:pt x="40"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3" name="Group 112"/>
                  <p:cNvGrpSpPr/>
                  <p:nvPr/>
                </p:nvGrpSpPr>
                <p:grpSpPr>
                  <a:xfrm>
                    <a:off x="-10828429" y="-4596931"/>
                    <a:ext cx="9792598" cy="4573966"/>
                    <a:chOff x="-10828429" y="-4596931"/>
                    <a:chExt cx="9792598" cy="4573966"/>
                  </a:xfrm>
                </p:grpSpPr>
                <p:sp>
                  <p:nvSpPr>
                    <p:cNvPr id="137" name="Freeform 43"/>
                    <p:cNvSpPr>
                      <a:spLocks/>
                    </p:cNvSpPr>
                    <p:nvPr/>
                  </p:nvSpPr>
                  <p:spPr bwMode="auto">
                    <a:xfrm>
                      <a:off x="-5456314" y="-4596931"/>
                      <a:ext cx="4420483" cy="2640000"/>
                    </a:xfrm>
                    <a:custGeom>
                      <a:avLst/>
                      <a:gdLst>
                        <a:gd name="T0" fmla="*/ 56 w 61"/>
                        <a:gd name="T1" fmla="*/ 36 h 36"/>
                        <a:gd name="T2" fmla="*/ 53 w 61"/>
                        <a:gd name="T3" fmla="*/ 35 h 36"/>
                        <a:gd name="T4" fmla="*/ 7 w 61"/>
                        <a:gd name="T5" fmla="*/ 31 h 36"/>
                        <a:gd name="T6" fmla="*/ 1 w 61"/>
                        <a:gd name="T7" fmla="*/ 30 h 36"/>
                        <a:gd name="T8" fmla="*/ 2 w 61"/>
                        <a:gd name="T9" fmla="*/ 24 h 36"/>
                        <a:gd name="T10" fmla="*/ 59 w 61"/>
                        <a:gd name="T11" fmla="*/ 29 h 36"/>
                        <a:gd name="T12" fmla="*/ 59 w 61"/>
                        <a:gd name="T13" fmla="*/ 35 h 36"/>
                        <a:gd name="T14" fmla="*/ 56 w 61"/>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36">
                          <a:moveTo>
                            <a:pt x="56" y="36"/>
                          </a:moveTo>
                          <a:cubicBezTo>
                            <a:pt x="55" y="36"/>
                            <a:pt x="54" y="36"/>
                            <a:pt x="53" y="35"/>
                          </a:cubicBezTo>
                          <a:cubicBezTo>
                            <a:pt x="52" y="34"/>
                            <a:pt x="32" y="11"/>
                            <a:pt x="7" y="31"/>
                          </a:cubicBezTo>
                          <a:cubicBezTo>
                            <a:pt x="5" y="32"/>
                            <a:pt x="3" y="32"/>
                            <a:pt x="1" y="30"/>
                          </a:cubicBezTo>
                          <a:cubicBezTo>
                            <a:pt x="0" y="28"/>
                            <a:pt x="0" y="26"/>
                            <a:pt x="2" y="24"/>
                          </a:cubicBezTo>
                          <a:cubicBezTo>
                            <a:pt x="33" y="0"/>
                            <a:pt x="59" y="29"/>
                            <a:pt x="59" y="29"/>
                          </a:cubicBezTo>
                          <a:cubicBezTo>
                            <a:pt x="61" y="31"/>
                            <a:pt x="60" y="34"/>
                            <a:pt x="59" y="35"/>
                          </a:cubicBezTo>
                          <a:cubicBezTo>
                            <a:pt x="58" y="36"/>
                            <a:pt x="57" y="36"/>
                            <a:pt x="56" y="36"/>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44"/>
                    <p:cNvSpPr>
                      <a:spLocks/>
                    </p:cNvSpPr>
                    <p:nvPr/>
                  </p:nvSpPr>
                  <p:spPr bwMode="auto">
                    <a:xfrm>
                      <a:off x="-2846989" y="-3706694"/>
                      <a:ext cx="1811158" cy="1964677"/>
                    </a:xfrm>
                    <a:custGeom>
                      <a:avLst/>
                      <a:gdLst>
                        <a:gd name="T0" fmla="*/ 5 w 25"/>
                        <a:gd name="T1" fmla="*/ 27 h 27"/>
                        <a:gd name="T2" fmla="*/ 1 w 25"/>
                        <a:gd name="T3" fmla="*/ 23 h 27"/>
                        <a:gd name="T4" fmla="*/ 4 w 25"/>
                        <a:gd name="T5" fmla="*/ 19 h 27"/>
                        <a:gd name="T6" fmla="*/ 17 w 25"/>
                        <a:gd name="T7" fmla="*/ 17 h 27"/>
                        <a:gd name="T8" fmla="*/ 16 w 25"/>
                        <a:gd name="T9" fmla="*/ 4 h 27"/>
                        <a:gd name="T10" fmla="*/ 20 w 25"/>
                        <a:gd name="T11" fmla="*/ 0 h 27"/>
                        <a:gd name="T12" fmla="*/ 24 w 25"/>
                        <a:gd name="T13" fmla="*/ 4 h 27"/>
                        <a:gd name="T14" fmla="*/ 25 w 25"/>
                        <a:gd name="T15" fmla="*/ 20 h 27"/>
                        <a:gd name="T16" fmla="*/ 22 w 25"/>
                        <a:gd name="T17" fmla="*/ 25 h 27"/>
                        <a:gd name="T18" fmla="*/ 5 w 25"/>
                        <a:gd name="T19" fmla="*/ 27 h 27"/>
                        <a:gd name="T20" fmla="*/ 5 w 25"/>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7">
                          <a:moveTo>
                            <a:pt x="5" y="27"/>
                          </a:moveTo>
                          <a:cubicBezTo>
                            <a:pt x="3" y="27"/>
                            <a:pt x="1" y="25"/>
                            <a:pt x="1" y="23"/>
                          </a:cubicBezTo>
                          <a:cubicBezTo>
                            <a:pt x="0" y="21"/>
                            <a:pt x="2" y="19"/>
                            <a:pt x="4" y="19"/>
                          </a:cubicBezTo>
                          <a:cubicBezTo>
                            <a:pt x="17" y="17"/>
                            <a:pt x="17" y="17"/>
                            <a:pt x="17" y="17"/>
                          </a:cubicBezTo>
                          <a:cubicBezTo>
                            <a:pt x="16" y="4"/>
                            <a:pt x="16" y="4"/>
                            <a:pt x="16" y="4"/>
                          </a:cubicBezTo>
                          <a:cubicBezTo>
                            <a:pt x="16" y="2"/>
                            <a:pt x="18" y="0"/>
                            <a:pt x="20" y="0"/>
                          </a:cubicBezTo>
                          <a:cubicBezTo>
                            <a:pt x="22" y="0"/>
                            <a:pt x="24" y="2"/>
                            <a:pt x="24" y="4"/>
                          </a:cubicBezTo>
                          <a:cubicBezTo>
                            <a:pt x="25" y="20"/>
                            <a:pt x="25" y="20"/>
                            <a:pt x="25" y="20"/>
                          </a:cubicBezTo>
                          <a:cubicBezTo>
                            <a:pt x="25" y="22"/>
                            <a:pt x="24" y="24"/>
                            <a:pt x="22" y="25"/>
                          </a:cubicBezTo>
                          <a:cubicBezTo>
                            <a:pt x="5" y="27"/>
                            <a:pt x="5" y="27"/>
                            <a:pt x="5" y="27"/>
                          </a:cubicBezTo>
                          <a:cubicBezTo>
                            <a:pt x="5" y="27"/>
                            <a:pt x="5" y="27"/>
                            <a:pt x="5" y="27"/>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66"/>
                    <p:cNvSpPr>
                      <a:spLocks/>
                    </p:cNvSpPr>
                    <p:nvPr/>
                  </p:nvSpPr>
                  <p:spPr bwMode="auto">
                    <a:xfrm>
                      <a:off x="-10828429" y="-1680657"/>
                      <a:ext cx="7613095" cy="1657692"/>
                    </a:xfrm>
                    <a:custGeom>
                      <a:avLst/>
                      <a:gdLst>
                        <a:gd name="T0" fmla="*/ 94 w 105"/>
                        <a:gd name="T1" fmla="*/ 23 h 23"/>
                        <a:gd name="T2" fmla="*/ 11 w 105"/>
                        <a:gd name="T3" fmla="*/ 23 h 23"/>
                        <a:gd name="T4" fmla="*/ 0 w 105"/>
                        <a:gd name="T5" fmla="*/ 12 h 23"/>
                        <a:gd name="T6" fmla="*/ 0 w 105"/>
                        <a:gd name="T7" fmla="*/ 12 h 23"/>
                        <a:gd name="T8" fmla="*/ 11 w 105"/>
                        <a:gd name="T9" fmla="*/ 0 h 23"/>
                        <a:gd name="T10" fmla="*/ 94 w 105"/>
                        <a:gd name="T11" fmla="*/ 0 h 23"/>
                        <a:gd name="T12" fmla="*/ 105 w 105"/>
                        <a:gd name="T13" fmla="*/ 12 h 23"/>
                        <a:gd name="T14" fmla="*/ 105 w 105"/>
                        <a:gd name="T15" fmla="*/ 12 h 23"/>
                        <a:gd name="T16" fmla="*/ 94 w 105"/>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23">
                          <a:moveTo>
                            <a:pt x="94" y="23"/>
                          </a:moveTo>
                          <a:cubicBezTo>
                            <a:pt x="11" y="23"/>
                            <a:pt x="11" y="23"/>
                            <a:pt x="11" y="23"/>
                          </a:cubicBezTo>
                          <a:cubicBezTo>
                            <a:pt x="5" y="23"/>
                            <a:pt x="0" y="18"/>
                            <a:pt x="0" y="12"/>
                          </a:cubicBezTo>
                          <a:cubicBezTo>
                            <a:pt x="0" y="12"/>
                            <a:pt x="0" y="12"/>
                            <a:pt x="0" y="12"/>
                          </a:cubicBezTo>
                          <a:cubicBezTo>
                            <a:pt x="0" y="5"/>
                            <a:pt x="5" y="0"/>
                            <a:pt x="11" y="0"/>
                          </a:cubicBezTo>
                          <a:cubicBezTo>
                            <a:pt x="94" y="0"/>
                            <a:pt x="94" y="0"/>
                            <a:pt x="94" y="0"/>
                          </a:cubicBezTo>
                          <a:cubicBezTo>
                            <a:pt x="100" y="0"/>
                            <a:pt x="105" y="5"/>
                            <a:pt x="105" y="12"/>
                          </a:cubicBezTo>
                          <a:cubicBezTo>
                            <a:pt x="105" y="12"/>
                            <a:pt x="105" y="12"/>
                            <a:pt x="105" y="12"/>
                          </a:cubicBezTo>
                          <a:cubicBezTo>
                            <a:pt x="105" y="18"/>
                            <a:pt x="100" y="23"/>
                            <a:pt x="94"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67"/>
                    <p:cNvSpPr>
                      <a:spLocks/>
                    </p:cNvSpPr>
                    <p:nvPr/>
                  </p:nvSpPr>
                  <p:spPr bwMode="auto">
                    <a:xfrm>
                      <a:off x="-9170762" y="-2755065"/>
                      <a:ext cx="5433535" cy="1657692"/>
                    </a:xfrm>
                    <a:custGeom>
                      <a:avLst/>
                      <a:gdLst>
                        <a:gd name="T0" fmla="*/ 63 w 75"/>
                        <a:gd name="T1" fmla="*/ 23 h 23"/>
                        <a:gd name="T2" fmla="*/ 11 w 75"/>
                        <a:gd name="T3" fmla="*/ 23 h 23"/>
                        <a:gd name="T4" fmla="*/ 0 w 75"/>
                        <a:gd name="T5" fmla="*/ 12 h 23"/>
                        <a:gd name="T6" fmla="*/ 0 w 75"/>
                        <a:gd name="T7" fmla="*/ 12 h 23"/>
                        <a:gd name="T8" fmla="*/ 11 w 75"/>
                        <a:gd name="T9" fmla="*/ 0 h 23"/>
                        <a:gd name="T10" fmla="*/ 63 w 75"/>
                        <a:gd name="T11" fmla="*/ 0 h 23"/>
                        <a:gd name="T12" fmla="*/ 75 w 75"/>
                        <a:gd name="T13" fmla="*/ 12 h 23"/>
                        <a:gd name="T14" fmla="*/ 75 w 75"/>
                        <a:gd name="T15" fmla="*/ 12 h 23"/>
                        <a:gd name="T16" fmla="*/ 63 w 75"/>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3">
                          <a:moveTo>
                            <a:pt x="63" y="23"/>
                          </a:moveTo>
                          <a:cubicBezTo>
                            <a:pt x="11" y="23"/>
                            <a:pt x="11" y="23"/>
                            <a:pt x="11" y="23"/>
                          </a:cubicBezTo>
                          <a:cubicBezTo>
                            <a:pt x="5" y="23"/>
                            <a:pt x="0" y="18"/>
                            <a:pt x="0" y="12"/>
                          </a:cubicBezTo>
                          <a:cubicBezTo>
                            <a:pt x="0" y="12"/>
                            <a:pt x="0" y="12"/>
                            <a:pt x="0" y="12"/>
                          </a:cubicBezTo>
                          <a:cubicBezTo>
                            <a:pt x="0" y="6"/>
                            <a:pt x="5" y="0"/>
                            <a:pt x="11" y="0"/>
                          </a:cubicBezTo>
                          <a:cubicBezTo>
                            <a:pt x="63" y="0"/>
                            <a:pt x="63" y="0"/>
                            <a:pt x="63" y="0"/>
                          </a:cubicBezTo>
                          <a:cubicBezTo>
                            <a:pt x="70" y="0"/>
                            <a:pt x="75" y="6"/>
                            <a:pt x="75" y="12"/>
                          </a:cubicBezTo>
                          <a:cubicBezTo>
                            <a:pt x="75" y="12"/>
                            <a:pt x="75" y="12"/>
                            <a:pt x="75" y="12"/>
                          </a:cubicBezTo>
                          <a:cubicBezTo>
                            <a:pt x="75" y="18"/>
                            <a:pt x="70" y="23"/>
                            <a:pt x="63"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68"/>
                    <p:cNvSpPr>
                      <a:spLocks/>
                    </p:cNvSpPr>
                    <p:nvPr/>
                  </p:nvSpPr>
                  <p:spPr bwMode="auto">
                    <a:xfrm>
                      <a:off x="-7052594" y="-3798793"/>
                      <a:ext cx="2609324" cy="1596304"/>
                    </a:xfrm>
                    <a:custGeom>
                      <a:avLst/>
                      <a:gdLst>
                        <a:gd name="T0" fmla="*/ 24 w 36"/>
                        <a:gd name="T1" fmla="*/ 22 h 22"/>
                        <a:gd name="T2" fmla="*/ 11 w 36"/>
                        <a:gd name="T3" fmla="*/ 22 h 22"/>
                        <a:gd name="T4" fmla="*/ 0 w 36"/>
                        <a:gd name="T5" fmla="*/ 11 h 22"/>
                        <a:gd name="T6" fmla="*/ 0 w 36"/>
                        <a:gd name="T7" fmla="*/ 11 h 22"/>
                        <a:gd name="T8" fmla="*/ 11 w 36"/>
                        <a:gd name="T9" fmla="*/ 0 h 22"/>
                        <a:gd name="T10" fmla="*/ 24 w 36"/>
                        <a:gd name="T11" fmla="*/ 0 h 22"/>
                        <a:gd name="T12" fmla="*/ 36 w 36"/>
                        <a:gd name="T13" fmla="*/ 11 h 22"/>
                        <a:gd name="T14" fmla="*/ 36 w 36"/>
                        <a:gd name="T15" fmla="*/ 11 h 22"/>
                        <a:gd name="T16" fmla="*/ 24 w 36"/>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2">
                          <a:moveTo>
                            <a:pt x="24" y="22"/>
                          </a:moveTo>
                          <a:cubicBezTo>
                            <a:pt x="11" y="22"/>
                            <a:pt x="11" y="22"/>
                            <a:pt x="11" y="22"/>
                          </a:cubicBezTo>
                          <a:cubicBezTo>
                            <a:pt x="5" y="22"/>
                            <a:pt x="0" y="17"/>
                            <a:pt x="0" y="11"/>
                          </a:cubicBezTo>
                          <a:cubicBezTo>
                            <a:pt x="0" y="11"/>
                            <a:pt x="0" y="11"/>
                            <a:pt x="0" y="11"/>
                          </a:cubicBezTo>
                          <a:cubicBezTo>
                            <a:pt x="0" y="5"/>
                            <a:pt x="5" y="0"/>
                            <a:pt x="11" y="0"/>
                          </a:cubicBezTo>
                          <a:cubicBezTo>
                            <a:pt x="24" y="0"/>
                            <a:pt x="24" y="0"/>
                            <a:pt x="24" y="0"/>
                          </a:cubicBezTo>
                          <a:cubicBezTo>
                            <a:pt x="31" y="0"/>
                            <a:pt x="36" y="5"/>
                            <a:pt x="36" y="11"/>
                          </a:cubicBezTo>
                          <a:cubicBezTo>
                            <a:pt x="36" y="11"/>
                            <a:pt x="36" y="11"/>
                            <a:pt x="36" y="11"/>
                          </a:cubicBezTo>
                          <a:cubicBezTo>
                            <a:pt x="36" y="17"/>
                            <a:pt x="31" y="22"/>
                            <a:pt x="2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69"/>
                    <p:cNvSpPr>
                      <a:spLocks/>
                    </p:cNvSpPr>
                    <p:nvPr/>
                  </p:nvSpPr>
                  <p:spPr bwMode="auto">
                    <a:xfrm>
                      <a:off x="-7574458" y="-2263880"/>
                      <a:ext cx="951629" cy="1749795"/>
                    </a:xfrm>
                    <a:prstGeom prst="round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70"/>
                    <p:cNvSpPr>
                      <a:spLocks/>
                    </p:cNvSpPr>
                    <p:nvPr/>
                  </p:nvSpPr>
                  <p:spPr bwMode="auto">
                    <a:xfrm>
                      <a:off x="-6500046" y="-2540182"/>
                      <a:ext cx="951629" cy="2240947"/>
                    </a:xfrm>
                    <a:prstGeom prst="roundRect">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71"/>
                    <p:cNvSpPr>
                      <a:spLocks/>
                    </p:cNvSpPr>
                    <p:nvPr/>
                  </p:nvSpPr>
                  <p:spPr bwMode="auto">
                    <a:xfrm>
                      <a:off x="-5394926" y="-2263880"/>
                      <a:ext cx="859529" cy="1749795"/>
                    </a:xfrm>
                    <a:prstGeom prst="roundRect">
                      <a:avLst/>
                    </a:prstGeom>
                    <a:solidFill>
                      <a:srgbClr val="00C7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72"/>
                    <p:cNvSpPr>
                      <a:spLocks/>
                    </p:cNvSpPr>
                    <p:nvPr/>
                  </p:nvSpPr>
                  <p:spPr bwMode="auto">
                    <a:xfrm>
                      <a:off x="-7390269" y="-1956930"/>
                      <a:ext cx="583258" cy="112606"/>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73"/>
                    <p:cNvSpPr>
                      <a:spLocks/>
                    </p:cNvSpPr>
                    <p:nvPr/>
                  </p:nvSpPr>
                  <p:spPr bwMode="auto">
                    <a:xfrm>
                      <a:off x="-7390269" y="-1688321"/>
                      <a:ext cx="583258" cy="112606"/>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74"/>
                    <p:cNvSpPr>
                      <a:spLocks/>
                    </p:cNvSpPr>
                    <p:nvPr/>
                  </p:nvSpPr>
                  <p:spPr bwMode="auto">
                    <a:xfrm>
                      <a:off x="-7390269" y="-1419711"/>
                      <a:ext cx="583258" cy="112606"/>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5"/>
                    <p:cNvSpPr>
                      <a:spLocks/>
                    </p:cNvSpPr>
                    <p:nvPr/>
                  </p:nvSpPr>
                  <p:spPr bwMode="auto">
                    <a:xfrm>
                      <a:off x="-7390269" y="-1151102"/>
                      <a:ext cx="583258" cy="112606"/>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6"/>
                    <p:cNvSpPr>
                      <a:spLocks/>
                    </p:cNvSpPr>
                    <p:nvPr/>
                  </p:nvSpPr>
                  <p:spPr bwMode="auto">
                    <a:xfrm>
                      <a:off x="-7390269" y="-882492"/>
                      <a:ext cx="583258" cy="112606"/>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7"/>
                    <p:cNvSpPr>
                      <a:spLocks/>
                    </p:cNvSpPr>
                    <p:nvPr/>
                  </p:nvSpPr>
                  <p:spPr bwMode="auto">
                    <a:xfrm>
                      <a:off x="-6315861" y="-2325301"/>
                      <a:ext cx="583258" cy="112606"/>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8"/>
                    <p:cNvSpPr>
                      <a:spLocks/>
                    </p:cNvSpPr>
                    <p:nvPr/>
                  </p:nvSpPr>
                  <p:spPr bwMode="auto">
                    <a:xfrm>
                      <a:off x="-6315861" y="-2056692"/>
                      <a:ext cx="583258" cy="112606"/>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79"/>
                    <p:cNvSpPr>
                      <a:spLocks/>
                    </p:cNvSpPr>
                    <p:nvPr/>
                  </p:nvSpPr>
                  <p:spPr bwMode="auto">
                    <a:xfrm>
                      <a:off x="-6315861" y="-1788082"/>
                      <a:ext cx="583258" cy="112606"/>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80"/>
                    <p:cNvSpPr>
                      <a:spLocks/>
                    </p:cNvSpPr>
                    <p:nvPr/>
                  </p:nvSpPr>
                  <p:spPr bwMode="auto">
                    <a:xfrm>
                      <a:off x="-6315861" y="-1519473"/>
                      <a:ext cx="583258" cy="112606"/>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81"/>
                    <p:cNvSpPr>
                      <a:spLocks/>
                    </p:cNvSpPr>
                    <p:nvPr/>
                  </p:nvSpPr>
                  <p:spPr bwMode="auto">
                    <a:xfrm>
                      <a:off x="-6315861" y="-1250863"/>
                      <a:ext cx="583258" cy="112606"/>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82"/>
                    <p:cNvSpPr>
                      <a:spLocks/>
                    </p:cNvSpPr>
                    <p:nvPr/>
                  </p:nvSpPr>
                  <p:spPr bwMode="auto">
                    <a:xfrm>
                      <a:off x="-5256791" y="-1956930"/>
                      <a:ext cx="583258" cy="112606"/>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83"/>
                    <p:cNvSpPr>
                      <a:spLocks/>
                    </p:cNvSpPr>
                    <p:nvPr/>
                  </p:nvSpPr>
                  <p:spPr bwMode="auto">
                    <a:xfrm>
                      <a:off x="-5256791" y="-1688321"/>
                      <a:ext cx="583258" cy="112606"/>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84"/>
                    <p:cNvSpPr>
                      <a:spLocks/>
                    </p:cNvSpPr>
                    <p:nvPr/>
                  </p:nvSpPr>
                  <p:spPr bwMode="auto">
                    <a:xfrm>
                      <a:off x="-5256791" y="-1419711"/>
                      <a:ext cx="583258" cy="112606"/>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85"/>
                    <p:cNvSpPr>
                      <a:spLocks/>
                    </p:cNvSpPr>
                    <p:nvPr/>
                  </p:nvSpPr>
                  <p:spPr bwMode="auto">
                    <a:xfrm>
                      <a:off x="-5256791" y="-1151102"/>
                      <a:ext cx="583258" cy="112606"/>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86"/>
                    <p:cNvSpPr>
                      <a:spLocks/>
                    </p:cNvSpPr>
                    <p:nvPr/>
                  </p:nvSpPr>
                  <p:spPr bwMode="auto">
                    <a:xfrm>
                      <a:off x="-5256791" y="-882492"/>
                      <a:ext cx="583258" cy="112606"/>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4" name="Group 113"/>
                  <p:cNvGrpSpPr/>
                  <p:nvPr/>
                </p:nvGrpSpPr>
                <p:grpSpPr>
                  <a:xfrm>
                    <a:off x="-9661918" y="498899"/>
                    <a:ext cx="6231645" cy="3837223"/>
                    <a:chOff x="-9661918" y="498899"/>
                    <a:chExt cx="6231645" cy="3837223"/>
                  </a:xfrm>
                </p:grpSpPr>
                <p:sp>
                  <p:nvSpPr>
                    <p:cNvPr id="135" name="Freeform 87"/>
                    <p:cNvSpPr>
                      <a:spLocks/>
                    </p:cNvSpPr>
                    <p:nvPr/>
                  </p:nvSpPr>
                  <p:spPr bwMode="auto">
                    <a:xfrm>
                      <a:off x="-8894488" y="652394"/>
                      <a:ext cx="5464215" cy="3683728"/>
                    </a:xfrm>
                    <a:custGeom>
                      <a:avLst/>
                      <a:gdLst>
                        <a:gd name="T0" fmla="*/ 57 w 75"/>
                        <a:gd name="T1" fmla="*/ 51 h 51"/>
                        <a:gd name="T2" fmla="*/ 1 w 75"/>
                        <a:gd name="T3" fmla="*/ 5 h 51"/>
                        <a:gd name="T4" fmla="*/ 4 w 75"/>
                        <a:gd name="T5" fmla="*/ 0 h 51"/>
                        <a:gd name="T6" fmla="*/ 9 w 75"/>
                        <a:gd name="T7" fmla="*/ 3 h 51"/>
                        <a:gd name="T8" fmla="*/ 69 w 75"/>
                        <a:gd name="T9" fmla="*/ 42 h 51"/>
                        <a:gd name="T10" fmla="*/ 74 w 75"/>
                        <a:gd name="T11" fmla="*/ 45 h 51"/>
                        <a:gd name="T12" fmla="*/ 71 w 75"/>
                        <a:gd name="T13" fmla="*/ 49 h 51"/>
                        <a:gd name="T14" fmla="*/ 57 w 7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51">
                          <a:moveTo>
                            <a:pt x="57" y="51"/>
                          </a:moveTo>
                          <a:cubicBezTo>
                            <a:pt x="21" y="51"/>
                            <a:pt x="5" y="22"/>
                            <a:pt x="1" y="5"/>
                          </a:cubicBezTo>
                          <a:cubicBezTo>
                            <a:pt x="0" y="3"/>
                            <a:pt x="2" y="1"/>
                            <a:pt x="4" y="0"/>
                          </a:cubicBezTo>
                          <a:cubicBezTo>
                            <a:pt x="6" y="0"/>
                            <a:pt x="8" y="1"/>
                            <a:pt x="9" y="3"/>
                          </a:cubicBezTo>
                          <a:cubicBezTo>
                            <a:pt x="9" y="5"/>
                            <a:pt x="21" y="51"/>
                            <a:pt x="69" y="42"/>
                          </a:cubicBezTo>
                          <a:cubicBezTo>
                            <a:pt x="72" y="41"/>
                            <a:pt x="74" y="43"/>
                            <a:pt x="74" y="45"/>
                          </a:cubicBezTo>
                          <a:cubicBezTo>
                            <a:pt x="75" y="47"/>
                            <a:pt x="73" y="49"/>
                            <a:pt x="71" y="49"/>
                          </a:cubicBezTo>
                          <a:cubicBezTo>
                            <a:pt x="66" y="50"/>
                            <a:pt x="61" y="51"/>
                            <a:pt x="57" y="51"/>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88"/>
                    <p:cNvSpPr>
                      <a:spLocks/>
                    </p:cNvSpPr>
                    <p:nvPr/>
                  </p:nvSpPr>
                  <p:spPr bwMode="auto">
                    <a:xfrm>
                      <a:off x="-9661918" y="498899"/>
                      <a:ext cx="3039089" cy="2240947"/>
                    </a:xfrm>
                    <a:custGeom>
                      <a:avLst/>
                      <a:gdLst>
                        <a:gd name="T0" fmla="*/ 5 w 42"/>
                        <a:gd name="T1" fmla="*/ 31 h 31"/>
                        <a:gd name="T2" fmla="*/ 3 w 42"/>
                        <a:gd name="T3" fmla="*/ 31 h 31"/>
                        <a:gd name="T4" fmla="*/ 1 w 42"/>
                        <a:gd name="T5" fmla="*/ 26 h 31"/>
                        <a:gd name="T6" fmla="*/ 11 w 42"/>
                        <a:gd name="T7" fmla="*/ 3 h 31"/>
                        <a:gd name="T8" fmla="*/ 16 w 42"/>
                        <a:gd name="T9" fmla="*/ 1 h 31"/>
                        <a:gd name="T10" fmla="*/ 39 w 42"/>
                        <a:gd name="T11" fmla="*/ 9 h 31"/>
                        <a:gd name="T12" fmla="*/ 42 w 42"/>
                        <a:gd name="T13" fmla="*/ 14 h 31"/>
                        <a:gd name="T14" fmla="*/ 37 w 42"/>
                        <a:gd name="T15" fmla="*/ 17 h 31"/>
                        <a:gd name="T16" fmla="*/ 17 w 42"/>
                        <a:gd name="T17" fmla="*/ 10 h 31"/>
                        <a:gd name="T18" fmla="*/ 9 w 42"/>
                        <a:gd name="T19" fmla="*/ 29 h 31"/>
                        <a:gd name="T20" fmla="*/ 5 w 42"/>
                        <a:gd name="T2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31">
                          <a:moveTo>
                            <a:pt x="5" y="31"/>
                          </a:moveTo>
                          <a:cubicBezTo>
                            <a:pt x="4" y="31"/>
                            <a:pt x="4" y="31"/>
                            <a:pt x="3" y="31"/>
                          </a:cubicBezTo>
                          <a:cubicBezTo>
                            <a:pt x="1" y="30"/>
                            <a:pt x="0" y="28"/>
                            <a:pt x="1" y="26"/>
                          </a:cubicBezTo>
                          <a:cubicBezTo>
                            <a:pt x="11" y="3"/>
                            <a:pt x="11" y="3"/>
                            <a:pt x="11" y="3"/>
                          </a:cubicBezTo>
                          <a:cubicBezTo>
                            <a:pt x="12" y="1"/>
                            <a:pt x="14" y="0"/>
                            <a:pt x="16" y="1"/>
                          </a:cubicBezTo>
                          <a:cubicBezTo>
                            <a:pt x="39" y="9"/>
                            <a:pt x="39" y="9"/>
                            <a:pt x="39" y="9"/>
                          </a:cubicBezTo>
                          <a:cubicBezTo>
                            <a:pt x="41" y="10"/>
                            <a:pt x="42" y="12"/>
                            <a:pt x="42" y="14"/>
                          </a:cubicBezTo>
                          <a:cubicBezTo>
                            <a:pt x="41" y="16"/>
                            <a:pt x="39" y="17"/>
                            <a:pt x="37" y="17"/>
                          </a:cubicBezTo>
                          <a:cubicBezTo>
                            <a:pt x="17" y="10"/>
                            <a:pt x="17" y="10"/>
                            <a:pt x="17" y="10"/>
                          </a:cubicBezTo>
                          <a:cubicBezTo>
                            <a:pt x="9" y="29"/>
                            <a:pt x="9" y="29"/>
                            <a:pt x="9" y="29"/>
                          </a:cubicBezTo>
                          <a:cubicBezTo>
                            <a:pt x="8" y="30"/>
                            <a:pt x="6" y="31"/>
                            <a:pt x="5" y="31"/>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5" name="Group 114"/>
                  <p:cNvGrpSpPr/>
                  <p:nvPr/>
                </p:nvGrpSpPr>
                <p:grpSpPr>
                  <a:xfrm>
                    <a:off x="-2846989" y="928692"/>
                    <a:ext cx="5065157" cy="3775860"/>
                    <a:chOff x="-2846989" y="928692"/>
                    <a:chExt cx="5065157" cy="3775860"/>
                  </a:xfrm>
                </p:grpSpPr>
                <p:sp>
                  <p:nvSpPr>
                    <p:cNvPr id="116" name="Freeform 48"/>
                    <p:cNvSpPr>
                      <a:spLocks/>
                    </p:cNvSpPr>
                    <p:nvPr/>
                  </p:nvSpPr>
                  <p:spPr bwMode="auto">
                    <a:xfrm>
                      <a:off x="-2846989" y="1450528"/>
                      <a:ext cx="1504177" cy="2824203"/>
                    </a:xfrm>
                    <a:prstGeom prst="round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49"/>
                    <p:cNvSpPr>
                      <a:spLocks/>
                    </p:cNvSpPr>
                    <p:nvPr/>
                  </p:nvSpPr>
                  <p:spPr bwMode="auto">
                    <a:xfrm>
                      <a:off x="-1127902" y="928692"/>
                      <a:ext cx="1596304" cy="3775860"/>
                    </a:xfrm>
                    <a:prstGeom prst="roundRect">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50"/>
                    <p:cNvSpPr>
                      <a:spLocks/>
                    </p:cNvSpPr>
                    <p:nvPr/>
                  </p:nvSpPr>
                  <p:spPr bwMode="auto">
                    <a:xfrm>
                      <a:off x="683284" y="1450528"/>
                      <a:ext cx="1534884" cy="2824203"/>
                    </a:xfrm>
                    <a:prstGeom prst="roundRect">
                      <a:avLst/>
                    </a:prstGeom>
                    <a:solidFill>
                      <a:srgbClr val="00C7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9" name="Group 118"/>
                    <p:cNvGrpSpPr/>
                    <p:nvPr/>
                  </p:nvGrpSpPr>
                  <p:grpSpPr>
                    <a:xfrm>
                      <a:off x="-2570715" y="1297059"/>
                      <a:ext cx="4497256" cy="2619621"/>
                      <a:chOff x="-2570715" y="1297059"/>
                      <a:chExt cx="4497256" cy="2619621"/>
                    </a:xfrm>
                  </p:grpSpPr>
                  <p:sp>
                    <p:nvSpPr>
                      <p:cNvPr id="120" name="Freeform 51"/>
                      <p:cNvSpPr>
                        <a:spLocks/>
                      </p:cNvSpPr>
                      <p:nvPr/>
                    </p:nvSpPr>
                    <p:spPr bwMode="auto">
                      <a:xfrm>
                        <a:off x="-2570715" y="1880317"/>
                        <a:ext cx="951630" cy="225212"/>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52"/>
                      <p:cNvSpPr>
                        <a:spLocks/>
                      </p:cNvSpPr>
                      <p:nvPr/>
                    </p:nvSpPr>
                    <p:spPr bwMode="auto">
                      <a:xfrm>
                        <a:off x="-2570715" y="2333106"/>
                        <a:ext cx="951630" cy="225212"/>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53"/>
                      <p:cNvSpPr>
                        <a:spLocks/>
                      </p:cNvSpPr>
                      <p:nvPr/>
                    </p:nvSpPr>
                    <p:spPr bwMode="auto">
                      <a:xfrm>
                        <a:off x="-2570715" y="2785895"/>
                        <a:ext cx="951630" cy="225212"/>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54"/>
                      <p:cNvSpPr>
                        <a:spLocks/>
                      </p:cNvSpPr>
                      <p:nvPr/>
                    </p:nvSpPr>
                    <p:spPr bwMode="auto">
                      <a:xfrm>
                        <a:off x="-2570715" y="3238678"/>
                        <a:ext cx="951630" cy="225212"/>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55"/>
                      <p:cNvSpPr>
                        <a:spLocks/>
                      </p:cNvSpPr>
                      <p:nvPr/>
                    </p:nvSpPr>
                    <p:spPr bwMode="auto">
                      <a:xfrm>
                        <a:off x="-2570715" y="3691468"/>
                        <a:ext cx="951630" cy="225212"/>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56"/>
                      <p:cNvSpPr>
                        <a:spLocks/>
                      </p:cNvSpPr>
                      <p:nvPr/>
                    </p:nvSpPr>
                    <p:spPr bwMode="auto">
                      <a:xfrm>
                        <a:off x="-820921" y="1297059"/>
                        <a:ext cx="951630" cy="225212"/>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57"/>
                      <p:cNvSpPr>
                        <a:spLocks/>
                      </p:cNvSpPr>
                      <p:nvPr/>
                    </p:nvSpPr>
                    <p:spPr bwMode="auto">
                      <a:xfrm>
                        <a:off x="-820921" y="1749848"/>
                        <a:ext cx="951630" cy="225212"/>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58"/>
                      <p:cNvSpPr>
                        <a:spLocks/>
                      </p:cNvSpPr>
                      <p:nvPr/>
                    </p:nvSpPr>
                    <p:spPr bwMode="auto">
                      <a:xfrm>
                        <a:off x="-820921" y="2202637"/>
                        <a:ext cx="951630" cy="225212"/>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59"/>
                      <p:cNvSpPr>
                        <a:spLocks/>
                      </p:cNvSpPr>
                      <p:nvPr/>
                    </p:nvSpPr>
                    <p:spPr bwMode="auto">
                      <a:xfrm>
                        <a:off x="-820921" y="2655426"/>
                        <a:ext cx="951630" cy="225212"/>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60"/>
                      <p:cNvSpPr>
                        <a:spLocks/>
                      </p:cNvSpPr>
                      <p:nvPr/>
                    </p:nvSpPr>
                    <p:spPr bwMode="auto">
                      <a:xfrm>
                        <a:off x="-820921" y="3108216"/>
                        <a:ext cx="951630" cy="225212"/>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61"/>
                      <p:cNvSpPr>
                        <a:spLocks/>
                      </p:cNvSpPr>
                      <p:nvPr/>
                    </p:nvSpPr>
                    <p:spPr bwMode="auto">
                      <a:xfrm>
                        <a:off x="974911" y="1880317"/>
                        <a:ext cx="951630" cy="225212"/>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62"/>
                      <p:cNvSpPr>
                        <a:spLocks/>
                      </p:cNvSpPr>
                      <p:nvPr/>
                    </p:nvSpPr>
                    <p:spPr bwMode="auto">
                      <a:xfrm>
                        <a:off x="974911" y="2333100"/>
                        <a:ext cx="951630" cy="225212"/>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63"/>
                      <p:cNvSpPr>
                        <a:spLocks/>
                      </p:cNvSpPr>
                      <p:nvPr/>
                    </p:nvSpPr>
                    <p:spPr bwMode="auto">
                      <a:xfrm>
                        <a:off x="974911" y="2785889"/>
                        <a:ext cx="951630" cy="225212"/>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64"/>
                      <p:cNvSpPr>
                        <a:spLocks/>
                      </p:cNvSpPr>
                      <p:nvPr/>
                    </p:nvSpPr>
                    <p:spPr bwMode="auto">
                      <a:xfrm>
                        <a:off x="974911" y="3238678"/>
                        <a:ext cx="951630" cy="225212"/>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65"/>
                      <p:cNvSpPr>
                        <a:spLocks/>
                      </p:cNvSpPr>
                      <p:nvPr/>
                    </p:nvSpPr>
                    <p:spPr bwMode="auto">
                      <a:xfrm>
                        <a:off x="974911" y="3691468"/>
                        <a:ext cx="951630" cy="225212"/>
                      </a:xfrm>
                      <a:prstGeom prst="roundRect">
                        <a:avLst>
                          <a:gd name="adj" fmla="val 50000"/>
                        </a:avLst>
                      </a:pr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grpSp>
      </p:grpSp>
      <p:grpSp>
        <p:nvGrpSpPr>
          <p:cNvPr id="8" name="Group 7"/>
          <p:cNvGrpSpPr/>
          <p:nvPr/>
        </p:nvGrpSpPr>
        <p:grpSpPr>
          <a:xfrm>
            <a:off x="5639195" y="3147814"/>
            <a:ext cx="454950" cy="439472"/>
            <a:chOff x="5907906" y="3147814"/>
            <a:chExt cx="454950" cy="439472"/>
          </a:xfrm>
        </p:grpSpPr>
        <p:sp>
          <p:nvSpPr>
            <p:cNvPr id="168" name="Oval 167">
              <a:extLst>
                <a:ext uri="{FF2B5EF4-FFF2-40B4-BE49-F238E27FC236}">
                  <a16:creationId xmlns:a16="http://schemas.microsoft.com/office/drawing/2014/main" id="{BFD42F27-8F2D-E04B-AC38-AB7D11152405}"/>
                </a:ext>
              </a:extLst>
            </p:cNvPr>
            <p:cNvSpPr>
              <a:spLocks noChangeArrowheads="1"/>
            </p:cNvSpPr>
            <p:nvPr/>
          </p:nvSpPr>
          <p:spPr bwMode="auto">
            <a:xfrm>
              <a:off x="5907906" y="3147814"/>
              <a:ext cx="454950" cy="439472"/>
            </a:xfrm>
            <a:prstGeom prst="ellipse">
              <a:avLst/>
            </a:prstGeom>
            <a:solidFill>
              <a:schemeClr val="bg2">
                <a:alpha val="90000"/>
              </a:schemeClr>
            </a:solidFill>
            <a:ln>
              <a:noFill/>
            </a:ln>
            <a:extLst/>
          </p:spPr>
          <p:txBody>
            <a:bodyPr vert="horz" wrap="square" lIns="91440" tIns="45720" rIns="91440" bIns="45720" numCol="1" anchor="t" anchorCtr="0" compatLnSpc="1">
              <a:prstTxWarp prst="textNoShape">
                <a:avLst/>
              </a:prstTxWarp>
            </a:bodyPr>
            <a:lstStyle/>
            <a:p>
              <a:endParaRPr lang="en-US" sz="1600" dirty="0">
                <a:solidFill>
                  <a:schemeClr val="accent2"/>
                </a:solidFill>
              </a:endParaRPr>
            </a:p>
          </p:txBody>
        </p:sp>
        <p:grpSp>
          <p:nvGrpSpPr>
            <p:cNvPr id="7" name="Group 6"/>
            <p:cNvGrpSpPr/>
            <p:nvPr/>
          </p:nvGrpSpPr>
          <p:grpSpPr>
            <a:xfrm>
              <a:off x="5954397" y="3179292"/>
              <a:ext cx="361968" cy="238993"/>
              <a:chOff x="5956711" y="3203102"/>
              <a:chExt cx="361968" cy="238993"/>
            </a:xfrm>
          </p:grpSpPr>
          <p:grpSp>
            <p:nvGrpSpPr>
              <p:cNvPr id="6" name="Group 5"/>
              <p:cNvGrpSpPr/>
              <p:nvPr/>
            </p:nvGrpSpPr>
            <p:grpSpPr>
              <a:xfrm>
                <a:off x="5956711" y="3230730"/>
                <a:ext cx="361968" cy="211365"/>
                <a:chOff x="5956711" y="3230730"/>
                <a:chExt cx="361968" cy="211365"/>
              </a:xfrm>
            </p:grpSpPr>
            <p:sp>
              <p:nvSpPr>
                <p:cNvPr id="169" name="Freeform 6">
                  <a:extLst>
                    <a:ext uri="{FF2B5EF4-FFF2-40B4-BE49-F238E27FC236}">
                      <a16:creationId xmlns:a16="http://schemas.microsoft.com/office/drawing/2014/main" id="{DF5D2D45-0EE3-9F44-AEC1-4A1AC58D5805}"/>
                    </a:ext>
                  </a:extLst>
                </p:cNvPr>
                <p:cNvSpPr>
                  <a:spLocks/>
                </p:cNvSpPr>
                <p:nvPr/>
              </p:nvSpPr>
              <p:spPr bwMode="auto">
                <a:xfrm>
                  <a:off x="6241658" y="3362245"/>
                  <a:ext cx="77021" cy="79850"/>
                </a:xfrm>
                <a:custGeom>
                  <a:avLst/>
                  <a:gdLst>
                    <a:gd name="T0" fmla="*/ 646 w 647"/>
                    <a:gd name="T1" fmla="*/ 521 h 668"/>
                    <a:gd name="T2" fmla="*/ 645 w 647"/>
                    <a:gd name="T3" fmla="*/ 481 h 668"/>
                    <a:gd name="T4" fmla="*/ 644 w 647"/>
                    <a:gd name="T5" fmla="*/ 473 h 668"/>
                    <a:gd name="T6" fmla="*/ 644 w 647"/>
                    <a:gd name="T7" fmla="*/ 467 h 668"/>
                    <a:gd name="T8" fmla="*/ 644 w 647"/>
                    <a:gd name="T9" fmla="*/ 466 h 668"/>
                    <a:gd name="T10" fmla="*/ 641 w 647"/>
                    <a:gd name="T11" fmla="*/ 424 h 668"/>
                    <a:gd name="T12" fmla="*/ 639 w 647"/>
                    <a:gd name="T13" fmla="*/ 404 h 668"/>
                    <a:gd name="T14" fmla="*/ 635 w 647"/>
                    <a:gd name="T15" fmla="*/ 361 h 668"/>
                    <a:gd name="T16" fmla="*/ 633 w 647"/>
                    <a:gd name="T17" fmla="*/ 340 h 668"/>
                    <a:gd name="T18" fmla="*/ 615 w 647"/>
                    <a:gd name="T19" fmla="*/ 226 h 668"/>
                    <a:gd name="T20" fmla="*/ 592 w 647"/>
                    <a:gd name="T21" fmla="*/ 128 h 668"/>
                    <a:gd name="T22" fmla="*/ 585 w 647"/>
                    <a:gd name="T23" fmla="*/ 100 h 668"/>
                    <a:gd name="T24" fmla="*/ 572 w 647"/>
                    <a:gd name="T25" fmla="*/ 52 h 668"/>
                    <a:gd name="T26" fmla="*/ 559 w 647"/>
                    <a:gd name="T27" fmla="*/ 13 h 668"/>
                    <a:gd name="T28" fmla="*/ 26 w 647"/>
                    <a:gd name="T29" fmla="*/ 149 h 668"/>
                    <a:gd name="T30" fmla="*/ 16 w 647"/>
                    <a:gd name="T31" fmla="*/ 178 h 668"/>
                    <a:gd name="T32" fmla="*/ 21 w 647"/>
                    <a:gd name="T33" fmla="*/ 205 h 668"/>
                    <a:gd name="T34" fmla="*/ 25 w 647"/>
                    <a:gd name="T35" fmla="*/ 232 h 668"/>
                    <a:gd name="T36" fmla="*/ 31 w 647"/>
                    <a:gd name="T37" fmla="*/ 285 h 668"/>
                    <a:gd name="T38" fmla="*/ 34 w 647"/>
                    <a:gd name="T39" fmla="*/ 333 h 668"/>
                    <a:gd name="T40" fmla="*/ 35 w 647"/>
                    <a:gd name="T41" fmla="*/ 391 h 668"/>
                    <a:gd name="T42" fmla="*/ 35 w 647"/>
                    <a:gd name="T43" fmla="*/ 409 h 668"/>
                    <a:gd name="T44" fmla="*/ 34 w 647"/>
                    <a:gd name="T45" fmla="*/ 426 h 668"/>
                    <a:gd name="T46" fmla="*/ 32 w 647"/>
                    <a:gd name="T47" fmla="*/ 468 h 668"/>
                    <a:gd name="T48" fmla="*/ 32 w 647"/>
                    <a:gd name="T49" fmla="*/ 477 h 668"/>
                    <a:gd name="T50" fmla="*/ 32 w 647"/>
                    <a:gd name="T51" fmla="*/ 472 h 668"/>
                    <a:gd name="T52" fmla="*/ 32 w 647"/>
                    <a:gd name="T53" fmla="*/ 475 h 668"/>
                    <a:gd name="T54" fmla="*/ 30 w 647"/>
                    <a:gd name="T55" fmla="*/ 491 h 668"/>
                    <a:gd name="T56" fmla="*/ 28 w 647"/>
                    <a:gd name="T57" fmla="*/ 517 h 668"/>
                    <a:gd name="T58" fmla="*/ 21 w 647"/>
                    <a:gd name="T59" fmla="*/ 566 h 668"/>
                    <a:gd name="T60" fmla="*/ 13 w 647"/>
                    <a:gd name="T61" fmla="*/ 610 h 668"/>
                    <a:gd name="T62" fmla="*/ 5 w 647"/>
                    <a:gd name="T63" fmla="*/ 649 h 668"/>
                    <a:gd name="T64" fmla="*/ 1 w 647"/>
                    <a:gd name="T65" fmla="*/ 664 h 668"/>
                    <a:gd name="T66" fmla="*/ 628 w 647"/>
                    <a:gd name="T67" fmla="*/ 668 h 668"/>
                    <a:gd name="T68" fmla="*/ 644 w 647"/>
                    <a:gd name="T69" fmla="*/ 653 h 668"/>
                    <a:gd name="T70" fmla="*/ 646 w 647"/>
                    <a:gd name="T71" fmla="*/ 579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7" h="668">
                      <a:moveTo>
                        <a:pt x="646" y="540"/>
                      </a:moveTo>
                      <a:cubicBezTo>
                        <a:pt x="646" y="534"/>
                        <a:pt x="646" y="527"/>
                        <a:pt x="646" y="521"/>
                      </a:cubicBezTo>
                      <a:cubicBezTo>
                        <a:pt x="646" y="514"/>
                        <a:pt x="646" y="507"/>
                        <a:pt x="645" y="501"/>
                      </a:cubicBezTo>
                      <a:cubicBezTo>
                        <a:pt x="645" y="494"/>
                        <a:pt x="645" y="487"/>
                        <a:pt x="645" y="481"/>
                      </a:cubicBezTo>
                      <a:cubicBezTo>
                        <a:pt x="644" y="476"/>
                        <a:pt x="644" y="476"/>
                        <a:pt x="644" y="476"/>
                      </a:cubicBezTo>
                      <a:cubicBezTo>
                        <a:pt x="644" y="473"/>
                        <a:pt x="644" y="473"/>
                        <a:pt x="644" y="473"/>
                      </a:cubicBezTo>
                      <a:cubicBezTo>
                        <a:pt x="644" y="473"/>
                        <a:pt x="644" y="473"/>
                        <a:pt x="644" y="473"/>
                      </a:cubicBezTo>
                      <a:cubicBezTo>
                        <a:pt x="644" y="467"/>
                        <a:pt x="644" y="467"/>
                        <a:pt x="644" y="467"/>
                      </a:cubicBezTo>
                      <a:cubicBezTo>
                        <a:pt x="644" y="467"/>
                        <a:pt x="644" y="467"/>
                        <a:pt x="644" y="467"/>
                      </a:cubicBezTo>
                      <a:cubicBezTo>
                        <a:pt x="644" y="466"/>
                        <a:pt x="644" y="466"/>
                        <a:pt x="644" y="466"/>
                      </a:cubicBezTo>
                      <a:cubicBezTo>
                        <a:pt x="644" y="457"/>
                        <a:pt x="644" y="457"/>
                        <a:pt x="644" y="457"/>
                      </a:cubicBezTo>
                      <a:cubicBezTo>
                        <a:pt x="643" y="446"/>
                        <a:pt x="642" y="435"/>
                        <a:pt x="641" y="424"/>
                      </a:cubicBezTo>
                      <a:cubicBezTo>
                        <a:pt x="640" y="415"/>
                        <a:pt x="640" y="415"/>
                        <a:pt x="640" y="415"/>
                      </a:cubicBezTo>
                      <a:cubicBezTo>
                        <a:pt x="639" y="404"/>
                        <a:pt x="639" y="404"/>
                        <a:pt x="639" y="404"/>
                      </a:cubicBezTo>
                      <a:cubicBezTo>
                        <a:pt x="639" y="397"/>
                        <a:pt x="638" y="390"/>
                        <a:pt x="637" y="382"/>
                      </a:cubicBezTo>
                      <a:cubicBezTo>
                        <a:pt x="637" y="375"/>
                        <a:pt x="636" y="368"/>
                        <a:pt x="635" y="361"/>
                      </a:cubicBezTo>
                      <a:cubicBezTo>
                        <a:pt x="635" y="357"/>
                        <a:pt x="634" y="353"/>
                        <a:pt x="634" y="350"/>
                      </a:cubicBezTo>
                      <a:cubicBezTo>
                        <a:pt x="634" y="347"/>
                        <a:pt x="633" y="343"/>
                        <a:pt x="633" y="340"/>
                      </a:cubicBezTo>
                      <a:cubicBezTo>
                        <a:pt x="629" y="314"/>
                        <a:pt x="626" y="288"/>
                        <a:pt x="621" y="263"/>
                      </a:cubicBezTo>
                      <a:cubicBezTo>
                        <a:pt x="619" y="250"/>
                        <a:pt x="617" y="238"/>
                        <a:pt x="615" y="226"/>
                      </a:cubicBezTo>
                      <a:cubicBezTo>
                        <a:pt x="612" y="214"/>
                        <a:pt x="610" y="202"/>
                        <a:pt x="607" y="191"/>
                      </a:cubicBezTo>
                      <a:cubicBezTo>
                        <a:pt x="603" y="168"/>
                        <a:pt x="597" y="147"/>
                        <a:pt x="592" y="128"/>
                      </a:cubicBezTo>
                      <a:cubicBezTo>
                        <a:pt x="591" y="123"/>
                        <a:pt x="590" y="118"/>
                        <a:pt x="589" y="113"/>
                      </a:cubicBezTo>
                      <a:cubicBezTo>
                        <a:pt x="588" y="108"/>
                        <a:pt x="586" y="104"/>
                        <a:pt x="585" y="100"/>
                      </a:cubicBezTo>
                      <a:cubicBezTo>
                        <a:pt x="583" y="91"/>
                        <a:pt x="580" y="82"/>
                        <a:pt x="578" y="74"/>
                      </a:cubicBezTo>
                      <a:cubicBezTo>
                        <a:pt x="576" y="66"/>
                        <a:pt x="574" y="59"/>
                        <a:pt x="572" y="52"/>
                      </a:cubicBezTo>
                      <a:cubicBezTo>
                        <a:pt x="569" y="46"/>
                        <a:pt x="567" y="39"/>
                        <a:pt x="566" y="34"/>
                      </a:cubicBezTo>
                      <a:cubicBezTo>
                        <a:pt x="563" y="26"/>
                        <a:pt x="561" y="19"/>
                        <a:pt x="559" y="13"/>
                      </a:cubicBezTo>
                      <a:cubicBezTo>
                        <a:pt x="556" y="5"/>
                        <a:pt x="548" y="0"/>
                        <a:pt x="540" y="3"/>
                      </a:cubicBezTo>
                      <a:cubicBezTo>
                        <a:pt x="26" y="149"/>
                        <a:pt x="26" y="149"/>
                        <a:pt x="26" y="149"/>
                      </a:cubicBezTo>
                      <a:cubicBezTo>
                        <a:pt x="18" y="151"/>
                        <a:pt x="13" y="159"/>
                        <a:pt x="15" y="167"/>
                      </a:cubicBezTo>
                      <a:cubicBezTo>
                        <a:pt x="15" y="170"/>
                        <a:pt x="16" y="174"/>
                        <a:pt x="16" y="178"/>
                      </a:cubicBezTo>
                      <a:cubicBezTo>
                        <a:pt x="17" y="181"/>
                        <a:pt x="18" y="186"/>
                        <a:pt x="19" y="190"/>
                      </a:cubicBezTo>
                      <a:cubicBezTo>
                        <a:pt x="20" y="195"/>
                        <a:pt x="20" y="200"/>
                        <a:pt x="21" y="205"/>
                      </a:cubicBezTo>
                      <a:cubicBezTo>
                        <a:pt x="22" y="211"/>
                        <a:pt x="23" y="217"/>
                        <a:pt x="24" y="223"/>
                      </a:cubicBezTo>
                      <a:cubicBezTo>
                        <a:pt x="24" y="226"/>
                        <a:pt x="25" y="229"/>
                        <a:pt x="25" y="232"/>
                      </a:cubicBezTo>
                      <a:cubicBezTo>
                        <a:pt x="26" y="235"/>
                        <a:pt x="26" y="239"/>
                        <a:pt x="26" y="242"/>
                      </a:cubicBezTo>
                      <a:cubicBezTo>
                        <a:pt x="28" y="255"/>
                        <a:pt x="30" y="270"/>
                        <a:pt x="31" y="285"/>
                      </a:cubicBezTo>
                      <a:cubicBezTo>
                        <a:pt x="32" y="293"/>
                        <a:pt x="32" y="301"/>
                        <a:pt x="33" y="309"/>
                      </a:cubicBezTo>
                      <a:cubicBezTo>
                        <a:pt x="33" y="317"/>
                        <a:pt x="34" y="325"/>
                        <a:pt x="34" y="333"/>
                      </a:cubicBezTo>
                      <a:cubicBezTo>
                        <a:pt x="35" y="350"/>
                        <a:pt x="35" y="367"/>
                        <a:pt x="35" y="385"/>
                      </a:cubicBezTo>
                      <a:cubicBezTo>
                        <a:pt x="35" y="391"/>
                        <a:pt x="35" y="391"/>
                        <a:pt x="35" y="391"/>
                      </a:cubicBezTo>
                      <a:cubicBezTo>
                        <a:pt x="35" y="397"/>
                        <a:pt x="35" y="397"/>
                        <a:pt x="35" y="397"/>
                      </a:cubicBezTo>
                      <a:cubicBezTo>
                        <a:pt x="35" y="401"/>
                        <a:pt x="35" y="405"/>
                        <a:pt x="35" y="409"/>
                      </a:cubicBezTo>
                      <a:cubicBezTo>
                        <a:pt x="35" y="413"/>
                        <a:pt x="34" y="416"/>
                        <a:pt x="34" y="420"/>
                      </a:cubicBezTo>
                      <a:cubicBezTo>
                        <a:pt x="34" y="426"/>
                        <a:pt x="34" y="426"/>
                        <a:pt x="34" y="426"/>
                      </a:cubicBezTo>
                      <a:cubicBezTo>
                        <a:pt x="34" y="434"/>
                        <a:pt x="34" y="434"/>
                        <a:pt x="34" y="434"/>
                      </a:cubicBezTo>
                      <a:cubicBezTo>
                        <a:pt x="33" y="446"/>
                        <a:pt x="33" y="457"/>
                        <a:pt x="32" y="468"/>
                      </a:cubicBezTo>
                      <a:cubicBezTo>
                        <a:pt x="32" y="476"/>
                        <a:pt x="32" y="476"/>
                        <a:pt x="32" y="476"/>
                      </a:cubicBezTo>
                      <a:cubicBezTo>
                        <a:pt x="32" y="477"/>
                        <a:pt x="32" y="477"/>
                        <a:pt x="32" y="477"/>
                      </a:cubicBezTo>
                      <a:cubicBezTo>
                        <a:pt x="32" y="478"/>
                        <a:pt x="32" y="478"/>
                        <a:pt x="32" y="478"/>
                      </a:cubicBezTo>
                      <a:cubicBezTo>
                        <a:pt x="32" y="477"/>
                        <a:pt x="32" y="468"/>
                        <a:pt x="32" y="472"/>
                      </a:cubicBezTo>
                      <a:cubicBezTo>
                        <a:pt x="32" y="473"/>
                        <a:pt x="32" y="473"/>
                        <a:pt x="32" y="473"/>
                      </a:cubicBezTo>
                      <a:cubicBezTo>
                        <a:pt x="32" y="475"/>
                        <a:pt x="32" y="475"/>
                        <a:pt x="32" y="475"/>
                      </a:cubicBezTo>
                      <a:cubicBezTo>
                        <a:pt x="31" y="478"/>
                        <a:pt x="31" y="478"/>
                        <a:pt x="31" y="478"/>
                      </a:cubicBezTo>
                      <a:cubicBezTo>
                        <a:pt x="31" y="482"/>
                        <a:pt x="31" y="487"/>
                        <a:pt x="30" y="491"/>
                      </a:cubicBezTo>
                      <a:cubicBezTo>
                        <a:pt x="30" y="495"/>
                        <a:pt x="30" y="500"/>
                        <a:pt x="29" y="504"/>
                      </a:cubicBezTo>
                      <a:cubicBezTo>
                        <a:pt x="29" y="508"/>
                        <a:pt x="28" y="513"/>
                        <a:pt x="28" y="517"/>
                      </a:cubicBezTo>
                      <a:cubicBezTo>
                        <a:pt x="27" y="525"/>
                        <a:pt x="26" y="534"/>
                        <a:pt x="25" y="542"/>
                      </a:cubicBezTo>
                      <a:cubicBezTo>
                        <a:pt x="23" y="550"/>
                        <a:pt x="22" y="558"/>
                        <a:pt x="21" y="566"/>
                      </a:cubicBezTo>
                      <a:cubicBezTo>
                        <a:pt x="20" y="574"/>
                        <a:pt x="18" y="581"/>
                        <a:pt x="17" y="589"/>
                      </a:cubicBezTo>
                      <a:cubicBezTo>
                        <a:pt x="16" y="596"/>
                        <a:pt x="14" y="604"/>
                        <a:pt x="13" y="610"/>
                      </a:cubicBezTo>
                      <a:cubicBezTo>
                        <a:pt x="11" y="617"/>
                        <a:pt x="10" y="624"/>
                        <a:pt x="9" y="631"/>
                      </a:cubicBezTo>
                      <a:cubicBezTo>
                        <a:pt x="7" y="637"/>
                        <a:pt x="6" y="643"/>
                        <a:pt x="5" y="649"/>
                      </a:cubicBezTo>
                      <a:cubicBezTo>
                        <a:pt x="4" y="652"/>
                        <a:pt x="3" y="655"/>
                        <a:pt x="3" y="657"/>
                      </a:cubicBezTo>
                      <a:cubicBezTo>
                        <a:pt x="2" y="660"/>
                        <a:pt x="1" y="662"/>
                        <a:pt x="1" y="664"/>
                      </a:cubicBezTo>
                      <a:cubicBezTo>
                        <a:pt x="0" y="665"/>
                        <a:pt x="0" y="667"/>
                        <a:pt x="0" y="668"/>
                      </a:cubicBezTo>
                      <a:cubicBezTo>
                        <a:pt x="628" y="668"/>
                        <a:pt x="628" y="668"/>
                        <a:pt x="628" y="668"/>
                      </a:cubicBezTo>
                      <a:cubicBezTo>
                        <a:pt x="637" y="668"/>
                        <a:pt x="644" y="661"/>
                        <a:pt x="644" y="653"/>
                      </a:cubicBezTo>
                      <a:cubicBezTo>
                        <a:pt x="644" y="653"/>
                        <a:pt x="644" y="653"/>
                        <a:pt x="644" y="653"/>
                      </a:cubicBezTo>
                      <a:cubicBezTo>
                        <a:pt x="645" y="641"/>
                        <a:pt x="645" y="629"/>
                        <a:pt x="646" y="617"/>
                      </a:cubicBezTo>
                      <a:cubicBezTo>
                        <a:pt x="646" y="605"/>
                        <a:pt x="646" y="592"/>
                        <a:pt x="646" y="579"/>
                      </a:cubicBezTo>
                      <a:cubicBezTo>
                        <a:pt x="647" y="566"/>
                        <a:pt x="646" y="554"/>
                        <a:pt x="646" y="540"/>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0" name="Freeform 7">
                  <a:extLst>
                    <a:ext uri="{FF2B5EF4-FFF2-40B4-BE49-F238E27FC236}">
                      <a16:creationId xmlns:a16="http://schemas.microsoft.com/office/drawing/2014/main" id="{34BF2574-3181-9648-A51E-FEB1757C7E3C}"/>
                    </a:ext>
                  </a:extLst>
                </p:cNvPr>
                <p:cNvSpPr>
                  <a:spLocks/>
                </p:cNvSpPr>
                <p:nvPr/>
              </p:nvSpPr>
              <p:spPr bwMode="auto">
                <a:xfrm>
                  <a:off x="6204509" y="3267417"/>
                  <a:ext cx="96074" cy="101507"/>
                </a:xfrm>
                <a:custGeom>
                  <a:avLst/>
                  <a:gdLst>
                    <a:gd name="T0" fmla="*/ 803 w 807"/>
                    <a:gd name="T1" fmla="*/ 633 h 849"/>
                    <a:gd name="T2" fmla="*/ 790 w 807"/>
                    <a:gd name="T3" fmla="*/ 605 h 849"/>
                    <a:gd name="T4" fmla="*/ 767 w 807"/>
                    <a:gd name="T5" fmla="*/ 558 h 849"/>
                    <a:gd name="T6" fmla="*/ 753 w 807"/>
                    <a:gd name="T7" fmla="*/ 532 h 849"/>
                    <a:gd name="T8" fmla="*/ 721 w 807"/>
                    <a:gd name="T9" fmla="*/ 476 h 849"/>
                    <a:gd name="T10" fmla="*/ 703 w 807"/>
                    <a:gd name="T11" fmla="*/ 446 h 849"/>
                    <a:gd name="T12" fmla="*/ 640 w 807"/>
                    <a:gd name="T13" fmla="*/ 351 h 849"/>
                    <a:gd name="T14" fmla="*/ 623 w 807"/>
                    <a:gd name="T15" fmla="*/ 327 h 849"/>
                    <a:gd name="T16" fmla="*/ 592 w 807"/>
                    <a:gd name="T17" fmla="*/ 288 h 849"/>
                    <a:gd name="T18" fmla="*/ 554 w 807"/>
                    <a:gd name="T19" fmla="*/ 242 h 849"/>
                    <a:gd name="T20" fmla="*/ 529 w 807"/>
                    <a:gd name="T21" fmla="*/ 213 h 849"/>
                    <a:gd name="T22" fmla="*/ 490 w 807"/>
                    <a:gd name="T23" fmla="*/ 171 h 849"/>
                    <a:gd name="T24" fmla="*/ 439 w 807"/>
                    <a:gd name="T25" fmla="*/ 121 h 849"/>
                    <a:gd name="T26" fmla="*/ 392 w 807"/>
                    <a:gd name="T27" fmla="*/ 78 h 849"/>
                    <a:gd name="T28" fmla="*/ 351 w 807"/>
                    <a:gd name="T29" fmla="*/ 43 h 849"/>
                    <a:gd name="T30" fmla="*/ 319 w 807"/>
                    <a:gd name="T31" fmla="*/ 17 h 849"/>
                    <a:gd name="T32" fmla="*/ 281 w 807"/>
                    <a:gd name="T33" fmla="*/ 7 h 849"/>
                    <a:gd name="T34" fmla="*/ 6 w 807"/>
                    <a:gd name="T35" fmla="*/ 362 h 849"/>
                    <a:gd name="T36" fmla="*/ 23 w 807"/>
                    <a:gd name="T37" fmla="*/ 380 h 849"/>
                    <a:gd name="T38" fmla="*/ 47 w 807"/>
                    <a:gd name="T39" fmla="*/ 404 h 849"/>
                    <a:gd name="T40" fmla="*/ 74 w 807"/>
                    <a:gd name="T41" fmla="*/ 436 h 849"/>
                    <a:gd name="T42" fmla="*/ 104 w 807"/>
                    <a:gd name="T43" fmla="*/ 472 h 849"/>
                    <a:gd name="T44" fmla="*/ 136 w 807"/>
                    <a:gd name="T45" fmla="*/ 514 h 849"/>
                    <a:gd name="T46" fmla="*/ 151 w 807"/>
                    <a:gd name="T47" fmla="*/ 536 h 849"/>
                    <a:gd name="T48" fmla="*/ 166 w 807"/>
                    <a:gd name="T49" fmla="*/ 559 h 849"/>
                    <a:gd name="T50" fmla="*/ 195 w 807"/>
                    <a:gd name="T51" fmla="*/ 606 h 849"/>
                    <a:gd name="T52" fmla="*/ 201 w 807"/>
                    <a:gd name="T53" fmla="*/ 618 h 849"/>
                    <a:gd name="T54" fmla="*/ 232 w 807"/>
                    <a:gd name="T55" fmla="*/ 677 h 849"/>
                    <a:gd name="T56" fmla="*/ 248 w 807"/>
                    <a:gd name="T57" fmla="*/ 711 h 849"/>
                    <a:gd name="T58" fmla="*/ 262 w 807"/>
                    <a:gd name="T59" fmla="*/ 743 h 849"/>
                    <a:gd name="T60" fmla="*/ 273 w 807"/>
                    <a:gd name="T61" fmla="*/ 772 h 849"/>
                    <a:gd name="T62" fmla="*/ 282 w 807"/>
                    <a:gd name="T63" fmla="*/ 795 h 849"/>
                    <a:gd name="T64" fmla="*/ 291 w 807"/>
                    <a:gd name="T65" fmla="*/ 823 h 849"/>
                    <a:gd name="T66" fmla="*/ 316 w 807"/>
                    <a:gd name="T67" fmla="*/ 846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7" h="849">
                      <a:moveTo>
                        <a:pt x="795" y="654"/>
                      </a:moveTo>
                      <a:cubicBezTo>
                        <a:pt x="803" y="651"/>
                        <a:pt x="807" y="641"/>
                        <a:pt x="803" y="633"/>
                      </a:cubicBezTo>
                      <a:cubicBezTo>
                        <a:pt x="801" y="629"/>
                        <a:pt x="799" y="625"/>
                        <a:pt x="797" y="620"/>
                      </a:cubicBezTo>
                      <a:cubicBezTo>
                        <a:pt x="795" y="615"/>
                        <a:pt x="792" y="610"/>
                        <a:pt x="790" y="605"/>
                      </a:cubicBezTo>
                      <a:cubicBezTo>
                        <a:pt x="787" y="598"/>
                        <a:pt x="783" y="591"/>
                        <a:pt x="779" y="583"/>
                      </a:cubicBezTo>
                      <a:cubicBezTo>
                        <a:pt x="775" y="575"/>
                        <a:pt x="771" y="566"/>
                        <a:pt x="767" y="558"/>
                      </a:cubicBezTo>
                      <a:cubicBezTo>
                        <a:pt x="764" y="553"/>
                        <a:pt x="762" y="549"/>
                        <a:pt x="760" y="545"/>
                      </a:cubicBezTo>
                      <a:cubicBezTo>
                        <a:pt x="758" y="541"/>
                        <a:pt x="755" y="536"/>
                        <a:pt x="753" y="532"/>
                      </a:cubicBezTo>
                      <a:cubicBezTo>
                        <a:pt x="748" y="523"/>
                        <a:pt x="743" y="514"/>
                        <a:pt x="738" y="505"/>
                      </a:cubicBezTo>
                      <a:cubicBezTo>
                        <a:pt x="732" y="495"/>
                        <a:pt x="727" y="486"/>
                        <a:pt x="721" y="476"/>
                      </a:cubicBezTo>
                      <a:cubicBezTo>
                        <a:pt x="718" y="471"/>
                        <a:pt x="715" y="466"/>
                        <a:pt x="712" y="461"/>
                      </a:cubicBezTo>
                      <a:cubicBezTo>
                        <a:pt x="709" y="456"/>
                        <a:pt x="706" y="451"/>
                        <a:pt x="703" y="446"/>
                      </a:cubicBezTo>
                      <a:cubicBezTo>
                        <a:pt x="696" y="436"/>
                        <a:pt x="690" y="425"/>
                        <a:pt x="683" y="415"/>
                      </a:cubicBezTo>
                      <a:cubicBezTo>
                        <a:pt x="669" y="394"/>
                        <a:pt x="655" y="372"/>
                        <a:pt x="640" y="351"/>
                      </a:cubicBezTo>
                      <a:cubicBezTo>
                        <a:pt x="636" y="346"/>
                        <a:pt x="632" y="341"/>
                        <a:pt x="628" y="335"/>
                      </a:cubicBezTo>
                      <a:cubicBezTo>
                        <a:pt x="623" y="327"/>
                        <a:pt x="623" y="327"/>
                        <a:pt x="623" y="327"/>
                      </a:cubicBezTo>
                      <a:cubicBezTo>
                        <a:pt x="616" y="320"/>
                        <a:pt x="616" y="320"/>
                        <a:pt x="616" y="320"/>
                      </a:cubicBezTo>
                      <a:cubicBezTo>
                        <a:pt x="608" y="309"/>
                        <a:pt x="600" y="299"/>
                        <a:pt x="592" y="288"/>
                      </a:cubicBezTo>
                      <a:cubicBezTo>
                        <a:pt x="584" y="278"/>
                        <a:pt x="575" y="268"/>
                        <a:pt x="567" y="258"/>
                      </a:cubicBezTo>
                      <a:cubicBezTo>
                        <a:pt x="563" y="252"/>
                        <a:pt x="559" y="247"/>
                        <a:pt x="554" y="242"/>
                      </a:cubicBezTo>
                      <a:cubicBezTo>
                        <a:pt x="550" y="237"/>
                        <a:pt x="546" y="233"/>
                        <a:pt x="542" y="228"/>
                      </a:cubicBezTo>
                      <a:cubicBezTo>
                        <a:pt x="537" y="223"/>
                        <a:pt x="533" y="218"/>
                        <a:pt x="529" y="213"/>
                      </a:cubicBezTo>
                      <a:cubicBezTo>
                        <a:pt x="524" y="208"/>
                        <a:pt x="520" y="203"/>
                        <a:pt x="516" y="199"/>
                      </a:cubicBezTo>
                      <a:cubicBezTo>
                        <a:pt x="507" y="190"/>
                        <a:pt x="498" y="180"/>
                        <a:pt x="490" y="171"/>
                      </a:cubicBezTo>
                      <a:cubicBezTo>
                        <a:pt x="482" y="162"/>
                        <a:pt x="473" y="154"/>
                        <a:pt x="464" y="146"/>
                      </a:cubicBezTo>
                      <a:cubicBezTo>
                        <a:pt x="456" y="137"/>
                        <a:pt x="448" y="129"/>
                        <a:pt x="439" y="121"/>
                      </a:cubicBezTo>
                      <a:cubicBezTo>
                        <a:pt x="431" y="113"/>
                        <a:pt x="423" y="106"/>
                        <a:pt x="415" y="99"/>
                      </a:cubicBezTo>
                      <a:cubicBezTo>
                        <a:pt x="408" y="91"/>
                        <a:pt x="400" y="85"/>
                        <a:pt x="392" y="78"/>
                      </a:cubicBezTo>
                      <a:cubicBezTo>
                        <a:pt x="385" y="72"/>
                        <a:pt x="378" y="65"/>
                        <a:pt x="371" y="60"/>
                      </a:cubicBezTo>
                      <a:cubicBezTo>
                        <a:pt x="364" y="54"/>
                        <a:pt x="358" y="48"/>
                        <a:pt x="351" y="43"/>
                      </a:cubicBezTo>
                      <a:cubicBezTo>
                        <a:pt x="345" y="38"/>
                        <a:pt x="339" y="34"/>
                        <a:pt x="334" y="29"/>
                      </a:cubicBezTo>
                      <a:cubicBezTo>
                        <a:pt x="329" y="25"/>
                        <a:pt x="324" y="21"/>
                        <a:pt x="319" y="17"/>
                      </a:cubicBezTo>
                      <a:cubicBezTo>
                        <a:pt x="312" y="12"/>
                        <a:pt x="307" y="8"/>
                        <a:pt x="302" y="5"/>
                      </a:cubicBezTo>
                      <a:cubicBezTo>
                        <a:pt x="296" y="0"/>
                        <a:pt x="286" y="1"/>
                        <a:pt x="281" y="7"/>
                      </a:cubicBezTo>
                      <a:cubicBezTo>
                        <a:pt x="5" y="341"/>
                        <a:pt x="5" y="341"/>
                        <a:pt x="5" y="341"/>
                      </a:cubicBezTo>
                      <a:cubicBezTo>
                        <a:pt x="0" y="347"/>
                        <a:pt x="0" y="357"/>
                        <a:pt x="6" y="362"/>
                      </a:cubicBezTo>
                      <a:cubicBezTo>
                        <a:pt x="8" y="365"/>
                        <a:pt x="11" y="367"/>
                        <a:pt x="14" y="370"/>
                      </a:cubicBezTo>
                      <a:cubicBezTo>
                        <a:pt x="17" y="373"/>
                        <a:pt x="20" y="376"/>
                        <a:pt x="23" y="380"/>
                      </a:cubicBezTo>
                      <a:cubicBezTo>
                        <a:pt x="27" y="383"/>
                        <a:pt x="30" y="387"/>
                        <a:pt x="34" y="391"/>
                      </a:cubicBezTo>
                      <a:cubicBezTo>
                        <a:pt x="38" y="395"/>
                        <a:pt x="42" y="400"/>
                        <a:pt x="47" y="404"/>
                      </a:cubicBezTo>
                      <a:cubicBezTo>
                        <a:pt x="51" y="409"/>
                        <a:pt x="55" y="414"/>
                        <a:pt x="60" y="419"/>
                      </a:cubicBezTo>
                      <a:cubicBezTo>
                        <a:pt x="65" y="425"/>
                        <a:pt x="70" y="430"/>
                        <a:pt x="74" y="436"/>
                      </a:cubicBezTo>
                      <a:cubicBezTo>
                        <a:pt x="79" y="441"/>
                        <a:pt x="84" y="447"/>
                        <a:pt x="89" y="453"/>
                      </a:cubicBezTo>
                      <a:cubicBezTo>
                        <a:pt x="94" y="459"/>
                        <a:pt x="99" y="466"/>
                        <a:pt x="104" y="472"/>
                      </a:cubicBezTo>
                      <a:cubicBezTo>
                        <a:pt x="109" y="479"/>
                        <a:pt x="115" y="486"/>
                        <a:pt x="120" y="493"/>
                      </a:cubicBezTo>
                      <a:cubicBezTo>
                        <a:pt x="125" y="500"/>
                        <a:pt x="130" y="507"/>
                        <a:pt x="136" y="514"/>
                      </a:cubicBezTo>
                      <a:cubicBezTo>
                        <a:pt x="138" y="518"/>
                        <a:pt x="141" y="521"/>
                        <a:pt x="143" y="525"/>
                      </a:cubicBezTo>
                      <a:cubicBezTo>
                        <a:pt x="146" y="529"/>
                        <a:pt x="148" y="532"/>
                        <a:pt x="151" y="536"/>
                      </a:cubicBezTo>
                      <a:cubicBezTo>
                        <a:pt x="153" y="540"/>
                        <a:pt x="156" y="544"/>
                        <a:pt x="159" y="547"/>
                      </a:cubicBezTo>
                      <a:cubicBezTo>
                        <a:pt x="161" y="551"/>
                        <a:pt x="163" y="555"/>
                        <a:pt x="166" y="559"/>
                      </a:cubicBezTo>
                      <a:cubicBezTo>
                        <a:pt x="171" y="567"/>
                        <a:pt x="176" y="574"/>
                        <a:pt x="181" y="582"/>
                      </a:cubicBezTo>
                      <a:cubicBezTo>
                        <a:pt x="185" y="590"/>
                        <a:pt x="190" y="598"/>
                        <a:pt x="195" y="606"/>
                      </a:cubicBezTo>
                      <a:cubicBezTo>
                        <a:pt x="198" y="612"/>
                        <a:pt x="198" y="612"/>
                        <a:pt x="198" y="612"/>
                      </a:cubicBezTo>
                      <a:cubicBezTo>
                        <a:pt x="201" y="618"/>
                        <a:pt x="201" y="618"/>
                        <a:pt x="201" y="618"/>
                      </a:cubicBezTo>
                      <a:cubicBezTo>
                        <a:pt x="204" y="622"/>
                        <a:pt x="206" y="626"/>
                        <a:pt x="208" y="630"/>
                      </a:cubicBezTo>
                      <a:cubicBezTo>
                        <a:pt x="217" y="645"/>
                        <a:pt x="224" y="662"/>
                        <a:pt x="232" y="677"/>
                      </a:cubicBezTo>
                      <a:cubicBezTo>
                        <a:pt x="236" y="685"/>
                        <a:pt x="239" y="692"/>
                        <a:pt x="243" y="700"/>
                      </a:cubicBezTo>
                      <a:cubicBezTo>
                        <a:pt x="245" y="703"/>
                        <a:pt x="246" y="707"/>
                        <a:pt x="248" y="711"/>
                      </a:cubicBezTo>
                      <a:cubicBezTo>
                        <a:pt x="250" y="714"/>
                        <a:pt x="251" y="718"/>
                        <a:pt x="253" y="722"/>
                      </a:cubicBezTo>
                      <a:cubicBezTo>
                        <a:pt x="256" y="729"/>
                        <a:pt x="259" y="736"/>
                        <a:pt x="262" y="743"/>
                      </a:cubicBezTo>
                      <a:cubicBezTo>
                        <a:pt x="264" y="750"/>
                        <a:pt x="267" y="756"/>
                        <a:pt x="270" y="762"/>
                      </a:cubicBezTo>
                      <a:cubicBezTo>
                        <a:pt x="271" y="766"/>
                        <a:pt x="272" y="769"/>
                        <a:pt x="273" y="772"/>
                      </a:cubicBezTo>
                      <a:cubicBezTo>
                        <a:pt x="274" y="775"/>
                        <a:pt x="276" y="778"/>
                        <a:pt x="276" y="780"/>
                      </a:cubicBezTo>
                      <a:cubicBezTo>
                        <a:pt x="278" y="786"/>
                        <a:pt x="280" y="791"/>
                        <a:pt x="282" y="795"/>
                      </a:cubicBezTo>
                      <a:cubicBezTo>
                        <a:pt x="283" y="800"/>
                        <a:pt x="285" y="804"/>
                        <a:pt x="286" y="808"/>
                      </a:cubicBezTo>
                      <a:cubicBezTo>
                        <a:pt x="288" y="813"/>
                        <a:pt x="290" y="819"/>
                        <a:pt x="291" y="823"/>
                      </a:cubicBezTo>
                      <a:cubicBezTo>
                        <a:pt x="293" y="828"/>
                        <a:pt x="294" y="833"/>
                        <a:pt x="296" y="836"/>
                      </a:cubicBezTo>
                      <a:cubicBezTo>
                        <a:pt x="298" y="845"/>
                        <a:pt x="308" y="849"/>
                        <a:pt x="316" y="846"/>
                      </a:cubicBezTo>
                      <a:lnTo>
                        <a:pt x="795" y="654"/>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1" name="Freeform 8">
                  <a:extLst>
                    <a:ext uri="{FF2B5EF4-FFF2-40B4-BE49-F238E27FC236}">
                      <a16:creationId xmlns:a16="http://schemas.microsoft.com/office/drawing/2014/main" id="{931070C4-5AA1-FD42-877B-5A91A344A917}"/>
                    </a:ext>
                  </a:extLst>
                </p:cNvPr>
                <p:cNvSpPr>
                  <a:spLocks/>
                </p:cNvSpPr>
                <p:nvPr/>
              </p:nvSpPr>
              <p:spPr bwMode="auto">
                <a:xfrm>
                  <a:off x="6128748" y="3230730"/>
                  <a:ext cx="31706" cy="44934"/>
                </a:xfrm>
                <a:custGeom>
                  <a:avLst/>
                  <a:gdLst>
                    <a:gd name="T0" fmla="*/ 14 w 266"/>
                    <a:gd name="T1" fmla="*/ 363 h 376"/>
                    <a:gd name="T2" fmla="*/ 26 w 266"/>
                    <a:gd name="T3" fmla="*/ 364 h 376"/>
                    <a:gd name="T4" fmla="*/ 40 w 266"/>
                    <a:gd name="T5" fmla="*/ 366 h 376"/>
                    <a:gd name="T6" fmla="*/ 56 w 266"/>
                    <a:gd name="T7" fmla="*/ 369 h 376"/>
                    <a:gd name="T8" fmla="*/ 74 w 266"/>
                    <a:gd name="T9" fmla="*/ 372 h 376"/>
                    <a:gd name="T10" fmla="*/ 92 w 266"/>
                    <a:gd name="T11" fmla="*/ 376 h 376"/>
                    <a:gd name="T12" fmla="*/ 266 w 266"/>
                    <a:gd name="T13" fmla="*/ 20 h 376"/>
                    <a:gd name="T14" fmla="*/ 240 w 266"/>
                    <a:gd name="T15" fmla="*/ 16 h 376"/>
                    <a:gd name="T16" fmla="*/ 223 w 266"/>
                    <a:gd name="T17" fmla="*/ 13 h 376"/>
                    <a:gd name="T18" fmla="*/ 207 w 266"/>
                    <a:gd name="T19" fmla="*/ 11 h 376"/>
                    <a:gd name="T20" fmla="*/ 175 w 266"/>
                    <a:gd name="T21" fmla="*/ 7 h 376"/>
                    <a:gd name="T22" fmla="*/ 145 w 266"/>
                    <a:gd name="T23" fmla="*/ 5 h 376"/>
                    <a:gd name="T24" fmla="*/ 117 w 266"/>
                    <a:gd name="T25" fmla="*/ 3 h 376"/>
                    <a:gd name="T26" fmla="*/ 92 w 266"/>
                    <a:gd name="T27" fmla="*/ 2 h 376"/>
                    <a:gd name="T28" fmla="*/ 71 w 266"/>
                    <a:gd name="T29" fmla="*/ 1 h 376"/>
                    <a:gd name="T30" fmla="*/ 52 w 266"/>
                    <a:gd name="T31" fmla="*/ 0 h 376"/>
                    <a:gd name="T32" fmla="*/ 32 w 266"/>
                    <a:gd name="T33" fmla="*/ 0 h 376"/>
                    <a:gd name="T34" fmla="*/ 16 w 266"/>
                    <a:gd name="T35" fmla="*/ 15 h 376"/>
                    <a:gd name="T36" fmla="*/ 0 w 266"/>
                    <a:gd name="T37" fmla="*/ 346 h 376"/>
                    <a:gd name="T38" fmla="*/ 14 w 266"/>
                    <a:gd name="T39" fmla="*/ 3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6" h="376">
                      <a:moveTo>
                        <a:pt x="14" y="363"/>
                      </a:moveTo>
                      <a:cubicBezTo>
                        <a:pt x="17" y="363"/>
                        <a:pt x="21" y="364"/>
                        <a:pt x="26" y="364"/>
                      </a:cubicBezTo>
                      <a:cubicBezTo>
                        <a:pt x="30" y="365"/>
                        <a:pt x="35" y="366"/>
                        <a:pt x="40" y="366"/>
                      </a:cubicBezTo>
                      <a:cubicBezTo>
                        <a:pt x="45" y="367"/>
                        <a:pt x="50" y="368"/>
                        <a:pt x="56" y="369"/>
                      </a:cubicBezTo>
                      <a:cubicBezTo>
                        <a:pt x="62" y="370"/>
                        <a:pt x="68" y="371"/>
                        <a:pt x="74" y="372"/>
                      </a:cubicBezTo>
                      <a:cubicBezTo>
                        <a:pt x="80" y="373"/>
                        <a:pt x="86" y="375"/>
                        <a:pt x="92" y="376"/>
                      </a:cubicBezTo>
                      <a:cubicBezTo>
                        <a:pt x="266" y="20"/>
                        <a:pt x="266" y="20"/>
                        <a:pt x="266" y="20"/>
                      </a:cubicBezTo>
                      <a:cubicBezTo>
                        <a:pt x="257" y="18"/>
                        <a:pt x="249" y="17"/>
                        <a:pt x="240" y="16"/>
                      </a:cubicBezTo>
                      <a:cubicBezTo>
                        <a:pt x="235" y="15"/>
                        <a:pt x="229" y="14"/>
                        <a:pt x="223" y="13"/>
                      </a:cubicBezTo>
                      <a:cubicBezTo>
                        <a:pt x="218" y="13"/>
                        <a:pt x="212" y="12"/>
                        <a:pt x="207" y="11"/>
                      </a:cubicBezTo>
                      <a:cubicBezTo>
                        <a:pt x="196" y="10"/>
                        <a:pt x="185" y="9"/>
                        <a:pt x="175" y="7"/>
                      </a:cubicBezTo>
                      <a:cubicBezTo>
                        <a:pt x="164" y="7"/>
                        <a:pt x="154" y="6"/>
                        <a:pt x="145" y="5"/>
                      </a:cubicBezTo>
                      <a:cubicBezTo>
                        <a:pt x="135" y="4"/>
                        <a:pt x="126" y="3"/>
                        <a:pt x="117" y="3"/>
                      </a:cubicBezTo>
                      <a:cubicBezTo>
                        <a:pt x="108" y="2"/>
                        <a:pt x="100" y="2"/>
                        <a:pt x="92" y="2"/>
                      </a:cubicBezTo>
                      <a:cubicBezTo>
                        <a:pt x="85" y="1"/>
                        <a:pt x="77" y="1"/>
                        <a:pt x="71" y="1"/>
                      </a:cubicBezTo>
                      <a:cubicBezTo>
                        <a:pt x="64" y="0"/>
                        <a:pt x="58" y="0"/>
                        <a:pt x="52" y="0"/>
                      </a:cubicBezTo>
                      <a:cubicBezTo>
                        <a:pt x="44" y="0"/>
                        <a:pt x="37" y="0"/>
                        <a:pt x="32" y="0"/>
                      </a:cubicBezTo>
                      <a:cubicBezTo>
                        <a:pt x="24" y="0"/>
                        <a:pt x="17" y="7"/>
                        <a:pt x="16" y="15"/>
                      </a:cubicBezTo>
                      <a:cubicBezTo>
                        <a:pt x="0" y="346"/>
                        <a:pt x="0" y="346"/>
                        <a:pt x="0" y="346"/>
                      </a:cubicBezTo>
                      <a:cubicBezTo>
                        <a:pt x="0" y="355"/>
                        <a:pt x="6" y="362"/>
                        <a:pt x="14" y="36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2" name="Freeform 9">
                  <a:extLst>
                    <a:ext uri="{FF2B5EF4-FFF2-40B4-BE49-F238E27FC236}">
                      <a16:creationId xmlns:a16="http://schemas.microsoft.com/office/drawing/2014/main" id="{D7B9DBAE-3131-4F47-921C-6F29016DE775}"/>
                    </a:ext>
                  </a:extLst>
                </p:cNvPr>
                <p:cNvSpPr>
                  <a:spLocks/>
                </p:cNvSpPr>
                <p:nvPr/>
              </p:nvSpPr>
              <p:spPr bwMode="auto">
                <a:xfrm>
                  <a:off x="6183640" y="3242672"/>
                  <a:ext cx="40022" cy="58344"/>
                </a:xfrm>
                <a:custGeom>
                  <a:avLst/>
                  <a:gdLst>
                    <a:gd name="T0" fmla="*/ 326 w 336"/>
                    <a:gd name="T1" fmla="*/ 110 h 488"/>
                    <a:gd name="T2" fmla="*/ 314 w 336"/>
                    <a:gd name="T3" fmla="*/ 103 h 488"/>
                    <a:gd name="T4" fmla="*/ 307 w 336"/>
                    <a:gd name="T5" fmla="*/ 99 h 488"/>
                    <a:gd name="T6" fmla="*/ 299 w 336"/>
                    <a:gd name="T7" fmla="*/ 95 h 488"/>
                    <a:gd name="T8" fmla="*/ 278 w 336"/>
                    <a:gd name="T9" fmla="*/ 83 h 488"/>
                    <a:gd name="T10" fmla="*/ 254 w 336"/>
                    <a:gd name="T11" fmla="*/ 70 h 488"/>
                    <a:gd name="T12" fmla="*/ 229 w 336"/>
                    <a:gd name="T13" fmla="*/ 58 h 488"/>
                    <a:gd name="T14" fmla="*/ 202 w 336"/>
                    <a:gd name="T15" fmla="*/ 44 h 488"/>
                    <a:gd name="T16" fmla="*/ 172 w 336"/>
                    <a:gd name="T17" fmla="*/ 31 h 488"/>
                    <a:gd name="T18" fmla="*/ 141 w 336"/>
                    <a:gd name="T19" fmla="*/ 17 h 488"/>
                    <a:gd name="T20" fmla="*/ 107 w 336"/>
                    <a:gd name="T21" fmla="*/ 3 h 488"/>
                    <a:gd name="T22" fmla="*/ 99 w 336"/>
                    <a:gd name="T23" fmla="*/ 0 h 488"/>
                    <a:gd name="T24" fmla="*/ 0 w 336"/>
                    <a:gd name="T25" fmla="*/ 426 h 488"/>
                    <a:gd name="T26" fmla="*/ 16 w 336"/>
                    <a:gd name="T27" fmla="*/ 436 h 488"/>
                    <a:gd name="T28" fmla="*/ 33 w 336"/>
                    <a:gd name="T29" fmla="*/ 447 h 488"/>
                    <a:gd name="T30" fmla="*/ 46 w 336"/>
                    <a:gd name="T31" fmla="*/ 457 h 488"/>
                    <a:gd name="T32" fmla="*/ 58 w 336"/>
                    <a:gd name="T33" fmla="*/ 465 h 488"/>
                    <a:gd name="T34" fmla="*/ 64 w 336"/>
                    <a:gd name="T35" fmla="*/ 470 h 488"/>
                    <a:gd name="T36" fmla="*/ 70 w 336"/>
                    <a:gd name="T37" fmla="*/ 474 h 488"/>
                    <a:gd name="T38" fmla="*/ 82 w 336"/>
                    <a:gd name="T39" fmla="*/ 483 h 488"/>
                    <a:gd name="T40" fmla="*/ 104 w 336"/>
                    <a:gd name="T41" fmla="*/ 479 h 488"/>
                    <a:gd name="T42" fmla="*/ 331 w 336"/>
                    <a:gd name="T43" fmla="*/ 132 h 488"/>
                    <a:gd name="T44" fmla="*/ 326 w 336"/>
                    <a:gd name="T45" fmla="*/ 11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 h="488">
                      <a:moveTo>
                        <a:pt x="326" y="110"/>
                      </a:moveTo>
                      <a:cubicBezTo>
                        <a:pt x="323" y="108"/>
                        <a:pt x="319" y="106"/>
                        <a:pt x="314" y="103"/>
                      </a:cubicBezTo>
                      <a:cubicBezTo>
                        <a:pt x="312" y="102"/>
                        <a:pt x="310" y="101"/>
                        <a:pt x="307" y="99"/>
                      </a:cubicBezTo>
                      <a:cubicBezTo>
                        <a:pt x="305" y="98"/>
                        <a:pt x="302" y="96"/>
                        <a:pt x="299" y="95"/>
                      </a:cubicBezTo>
                      <a:cubicBezTo>
                        <a:pt x="293" y="91"/>
                        <a:pt x="286" y="87"/>
                        <a:pt x="278" y="83"/>
                      </a:cubicBezTo>
                      <a:cubicBezTo>
                        <a:pt x="271" y="79"/>
                        <a:pt x="263" y="75"/>
                        <a:pt x="254" y="70"/>
                      </a:cubicBezTo>
                      <a:cubicBezTo>
                        <a:pt x="246" y="66"/>
                        <a:pt x="238" y="62"/>
                        <a:pt x="229" y="58"/>
                      </a:cubicBezTo>
                      <a:cubicBezTo>
                        <a:pt x="220" y="53"/>
                        <a:pt x="211" y="49"/>
                        <a:pt x="202" y="44"/>
                      </a:cubicBezTo>
                      <a:cubicBezTo>
                        <a:pt x="192" y="40"/>
                        <a:pt x="182" y="35"/>
                        <a:pt x="172" y="31"/>
                      </a:cubicBezTo>
                      <a:cubicBezTo>
                        <a:pt x="162" y="26"/>
                        <a:pt x="151" y="21"/>
                        <a:pt x="141" y="17"/>
                      </a:cubicBezTo>
                      <a:cubicBezTo>
                        <a:pt x="130" y="12"/>
                        <a:pt x="119" y="8"/>
                        <a:pt x="107" y="3"/>
                      </a:cubicBezTo>
                      <a:cubicBezTo>
                        <a:pt x="104" y="2"/>
                        <a:pt x="101" y="1"/>
                        <a:pt x="99" y="0"/>
                      </a:cubicBezTo>
                      <a:cubicBezTo>
                        <a:pt x="0" y="426"/>
                        <a:pt x="0" y="426"/>
                        <a:pt x="0" y="426"/>
                      </a:cubicBezTo>
                      <a:cubicBezTo>
                        <a:pt x="6" y="429"/>
                        <a:pt x="11" y="433"/>
                        <a:pt x="16" y="436"/>
                      </a:cubicBezTo>
                      <a:cubicBezTo>
                        <a:pt x="22" y="440"/>
                        <a:pt x="27" y="443"/>
                        <a:pt x="33" y="447"/>
                      </a:cubicBezTo>
                      <a:cubicBezTo>
                        <a:pt x="37" y="450"/>
                        <a:pt x="42" y="454"/>
                        <a:pt x="46" y="457"/>
                      </a:cubicBezTo>
                      <a:cubicBezTo>
                        <a:pt x="50" y="460"/>
                        <a:pt x="54" y="462"/>
                        <a:pt x="58" y="465"/>
                      </a:cubicBezTo>
                      <a:cubicBezTo>
                        <a:pt x="59" y="466"/>
                        <a:pt x="62" y="468"/>
                        <a:pt x="64" y="470"/>
                      </a:cubicBezTo>
                      <a:cubicBezTo>
                        <a:pt x="66" y="471"/>
                        <a:pt x="68" y="473"/>
                        <a:pt x="70" y="474"/>
                      </a:cubicBezTo>
                      <a:cubicBezTo>
                        <a:pt x="75" y="477"/>
                        <a:pt x="78" y="480"/>
                        <a:pt x="82" y="483"/>
                      </a:cubicBezTo>
                      <a:cubicBezTo>
                        <a:pt x="89" y="488"/>
                        <a:pt x="99" y="486"/>
                        <a:pt x="104" y="479"/>
                      </a:cubicBezTo>
                      <a:cubicBezTo>
                        <a:pt x="331" y="132"/>
                        <a:pt x="331" y="132"/>
                        <a:pt x="331" y="132"/>
                      </a:cubicBezTo>
                      <a:cubicBezTo>
                        <a:pt x="336" y="125"/>
                        <a:pt x="334" y="115"/>
                        <a:pt x="326" y="110"/>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3" name="Freeform 10">
                  <a:extLst>
                    <a:ext uri="{FF2B5EF4-FFF2-40B4-BE49-F238E27FC236}">
                      <a16:creationId xmlns:a16="http://schemas.microsoft.com/office/drawing/2014/main" id="{85564339-CA33-8944-99A2-0979DD40C0C1}"/>
                    </a:ext>
                  </a:extLst>
                </p:cNvPr>
                <p:cNvSpPr>
                  <a:spLocks/>
                </p:cNvSpPr>
                <p:nvPr/>
              </p:nvSpPr>
              <p:spPr bwMode="auto">
                <a:xfrm>
                  <a:off x="6026725" y="3231692"/>
                  <a:ext cx="89421" cy="60014"/>
                </a:xfrm>
                <a:custGeom>
                  <a:avLst/>
                  <a:gdLst>
                    <a:gd name="T0" fmla="*/ 578 w 751"/>
                    <a:gd name="T1" fmla="*/ 355 h 502"/>
                    <a:gd name="T2" fmla="*/ 603 w 751"/>
                    <a:gd name="T3" fmla="*/ 352 h 502"/>
                    <a:gd name="T4" fmla="*/ 651 w 751"/>
                    <a:gd name="T5" fmla="*/ 348 h 502"/>
                    <a:gd name="T6" fmla="*/ 671 w 751"/>
                    <a:gd name="T7" fmla="*/ 346 h 502"/>
                    <a:gd name="T8" fmla="*/ 704 w 751"/>
                    <a:gd name="T9" fmla="*/ 345 h 502"/>
                    <a:gd name="T10" fmla="*/ 734 w 751"/>
                    <a:gd name="T11" fmla="*/ 345 h 502"/>
                    <a:gd name="T12" fmla="*/ 730 w 751"/>
                    <a:gd name="T13" fmla="*/ 16 h 502"/>
                    <a:gd name="T14" fmla="*/ 698 w 751"/>
                    <a:gd name="T15" fmla="*/ 3 h 502"/>
                    <a:gd name="T16" fmla="*/ 659 w 751"/>
                    <a:gd name="T17" fmla="*/ 9 h 502"/>
                    <a:gd name="T18" fmla="*/ 620 w 751"/>
                    <a:gd name="T19" fmla="*/ 15 h 502"/>
                    <a:gd name="T20" fmla="*/ 577 w 751"/>
                    <a:gd name="T21" fmla="*/ 23 h 502"/>
                    <a:gd name="T22" fmla="*/ 530 w 751"/>
                    <a:gd name="T23" fmla="*/ 34 h 502"/>
                    <a:gd name="T24" fmla="*/ 480 w 751"/>
                    <a:gd name="T25" fmla="*/ 47 h 502"/>
                    <a:gd name="T26" fmla="*/ 428 w 751"/>
                    <a:gd name="T27" fmla="*/ 63 h 502"/>
                    <a:gd name="T28" fmla="*/ 393 w 751"/>
                    <a:gd name="T29" fmla="*/ 75 h 502"/>
                    <a:gd name="T30" fmla="*/ 341 w 751"/>
                    <a:gd name="T31" fmla="*/ 95 h 502"/>
                    <a:gd name="T32" fmla="*/ 289 w 751"/>
                    <a:gd name="T33" fmla="*/ 116 h 502"/>
                    <a:gd name="T34" fmla="*/ 255 w 751"/>
                    <a:gd name="T35" fmla="*/ 132 h 502"/>
                    <a:gd name="T36" fmla="*/ 207 w 751"/>
                    <a:gd name="T37" fmla="*/ 156 h 502"/>
                    <a:gd name="T38" fmla="*/ 149 w 751"/>
                    <a:gd name="T39" fmla="*/ 188 h 502"/>
                    <a:gd name="T40" fmla="*/ 97 w 751"/>
                    <a:gd name="T41" fmla="*/ 219 h 502"/>
                    <a:gd name="T42" fmla="*/ 55 w 751"/>
                    <a:gd name="T43" fmla="*/ 247 h 502"/>
                    <a:gd name="T44" fmla="*/ 23 w 751"/>
                    <a:gd name="T45" fmla="*/ 270 h 502"/>
                    <a:gd name="T46" fmla="*/ 5 w 751"/>
                    <a:gd name="T47" fmla="*/ 302 h 502"/>
                    <a:gd name="T48" fmla="*/ 155 w 751"/>
                    <a:gd name="T49" fmla="*/ 498 h 502"/>
                    <a:gd name="T50" fmla="*/ 179 w 751"/>
                    <a:gd name="T51" fmla="*/ 484 h 502"/>
                    <a:gd name="T52" fmla="*/ 212 w 751"/>
                    <a:gd name="T53" fmla="*/ 467 h 502"/>
                    <a:gd name="T54" fmla="*/ 253 w 751"/>
                    <a:gd name="T55" fmla="*/ 448 h 502"/>
                    <a:gd name="T56" fmla="*/ 300 w 751"/>
                    <a:gd name="T57" fmla="*/ 428 h 502"/>
                    <a:gd name="T58" fmla="*/ 353 w 751"/>
                    <a:gd name="T59" fmla="*/ 408 h 502"/>
                    <a:gd name="T60" fmla="*/ 381 w 751"/>
                    <a:gd name="T61" fmla="*/ 399 h 502"/>
                    <a:gd name="T62" fmla="*/ 409 w 751"/>
                    <a:gd name="T63" fmla="*/ 390 h 502"/>
                    <a:gd name="T64" fmla="*/ 466 w 751"/>
                    <a:gd name="T65" fmla="*/ 375 h 502"/>
                    <a:gd name="T66" fmla="*/ 495 w 751"/>
                    <a:gd name="T67" fmla="*/ 369 h 502"/>
                    <a:gd name="T68" fmla="*/ 523 w 751"/>
                    <a:gd name="T69" fmla="*/ 363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1" h="502">
                      <a:moveTo>
                        <a:pt x="551" y="358"/>
                      </a:moveTo>
                      <a:cubicBezTo>
                        <a:pt x="560" y="357"/>
                        <a:pt x="569" y="356"/>
                        <a:pt x="578" y="355"/>
                      </a:cubicBezTo>
                      <a:cubicBezTo>
                        <a:pt x="582" y="354"/>
                        <a:pt x="586" y="353"/>
                        <a:pt x="591" y="353"/>
                      </a:cubicBezTo>
                      <a:cubicBezTo>
                        <a:pt x="595" y="353"/>
                        <a:pt x="599" y="352"/>
                        <a:pt x="603" y="352"/>
                      </a:cubicBezTo>
                      <a:cubicBezTo>
                        <a:pt x="612" y="351"/>
                        <a:pt x="620" y="350"/>
                        <a:pt x="628" y="349"/>
                      </a:cubicBezTo>
                      <a:cubicBezTo>
                        <a:pt x="636" y="349"/>
                        <a:pt x="643" y="348"/>
                        <a:pt x="651" y="348"/>
                      </a:cubicBezTo>
                      <a:cubicBezTo>
                        <a:pt x="654" y="347"/>
                        <a:pt x="658" y="347"/>
                        <a:pt x="661" y="347"/>
                      </a:cubicBezTo>
                      <a:cubicBezTo>
                        <a:pt x="665" y="347"/>
                        <a:pt x="668" y="346"/>
                        <a:pt x="671" y="346"/>
                      </a:cubicBezTo>
                      <a:cubicBezTo>
                        <a:pt x="678" y="346"/>
                        <a:pt x="683" y="346"/>
                        <a:pt x="689" y="346"/>
                      </a:cubicBezTo>
                      <a:cubicBezTo>
                        <a:pt x="694" y="346"/>
                        <a:pt x="700" y="346"/>
                        <a:pt x="704" y="345"/>
                      </a:cubicBezTo>
                      <a:cubicBezTo>
                        <a:pt x="710" y="345"/>
                        <a:pt x="716" y="345"/>
                        <a:pt x="720" y="345"/>
                      </a:cubicBezTo>
                      <a:cubicBezTo>
                        <a:pt x="726" y="345"/>
                        <a:pt x="730" y="345"/>
                        <a:pt x="734" y="345"/>
                      </a:cubicBezTo>
                      <a:cubicBezTo>
                        <a:pt x="744" y="345"/>
                        <a:pt x="751" y="337"/>
                        <a:pt x="750" y="328"/>
                      </a:cubicBezTo>
                      <a:cubicBezTo>
                        <a:pt x="730" y="16"/>
                        <a:pt x="730" y="16"/>
                        <a:pt x="730" y="16"/>
                      </a:cubicBezTo>
                      <a:cubicBezTo>
                        <a:pt x="729" y="7"/>
                        <a:pt x="721" y="0"/>
                        <a:pt x="712" y="2"/>
                      </a:cubicBezTo>
                      <a:cubicBezTo>
                        <a:pt x="708" y="2"/>
                        <a:pt x="703" y="3"/>
                        <a:pt x="698" y="3"/>
                      </a:cubicBezTo>
                      <a:cubicBezTo>
                        <a:pt x="693" y="4"/>
                        <a:pt x="688" y="5"/>
                        <a:pt x="682" y="5"/>
                      </a:cubicBezTo>
                      <a:cubicBezTo>
                        <a:pt x="675" y="6"/>
                        <a:pt x="667" y="8"/>
                        <a:pt x="659" y="9"/>
                      </a:cubicBezTo>
                      <a:cubicBezTo>
                        <a:pt x="651" y="10"/>
                        <a:pt x="642" y="11"/>
                        <a:pt x="633" y="13"/>
                      </a:cubicBezTo>
                      <a:cubicBezTo>
                        <a:pt x="629" y="13"/>
                        <a:pt x="624" y="14"/>
                        <a:pt x="620" y="15"/>
                      </a:cubicBezTo>
                      <a:cubicBezTo>
                        <a:pt x="615" y="16"/>
                        <a:pt x="611" y="17"/>
                        <a:pt x="606" y="18"/>
                      </a:cubicBezTo>
                      <a:cubicBezTo>
                        <a:pt x="597" y="19"/>
                        <a:pt x="587" y="21"/>
                        <a:pt x="577" y="23"/>
                      </a:cubicBezTo>
                      <a:cubicBezTo>
                        <a:pt x="567" y="26"/>
                        <a:pt x="557" y="28"/>
                        <a:pt x="546" y="30"/>
                      </a:cubicBezTo>
                      <a:cubicBezTo>
                        <a:pt x="541" y="32"/>
                        <a:pt x="536" y="33"/>
                        <a:pt x="530" y="34"/>
                      </a:cubicBezTo>
                      <a:cubicBezTo>
                        <a:pt x="525" y="35"/>
                        <a:pt x="519" y="37"/>
                        <a:pt x="514" y="38"/>
                      </a:cubicBezTo>
                      <a:cubicBezTo>
                        <a:pt x="503" y="41"/>
                        <a:pt x="492" y="44"/>
                        <a:pt x="480" y="47"/>
                      </a:cubicBezTo>
                      <a:cubicBezTo>
                        <a:pt x="469" y="51"/>
                        <a:pt x="458" y="54"/>
                        <a:pt x="446" y="58"/>
                      </a:cubicBezTo>
                      <a:cubicBezTo>
                        <a:pt x="440" y="59"/>
                        <a:pt x="434" y="61"/>
                        <a:pt x="428" y="63"/>
                      </a:cubicBezTo>
                      <a:cubicBezTo>
                        <a:pt x="423" y="65"/>
                        <a:pt x="417" y="67"/>
                        <a:pt x="411" y="69"/>
                      </a:cubicBezTo>
                      <a:cubicBezTo>
                        <a:pt x="405" y="71"/>
                        <a:pt x="399" y="73"/>
                        <a:pt x="393" y="75"/>
                      </a:cubicBezTo>
                      <a:cubicBezTo>
                        <a:pt x="387" y="77"/>
                        <a:pt x="382" y="79"/>
                        <a:pt x="376" y="81"/>
                      </a:cubicBezTo>
                      <a:cubicBezTo>
                        <a:pt x="364" y="86"/>
                        <a:pt x="352" y="90"/>
                        <a:pt x="341" y="95"/>
                      </a:cubicBezTo>
                      <a:cubicBezTo>
                        <a:pt x="329" y="99"/>
                        <a:pt x="317" y="104"/>
                        <a:pt x="306" y="109"/>
                      </a:cubicBezTo>
                      <a:cubicBezTo>
                        <a:pt x="300" y="112"/>
                        <a:pt x="295" y="114"/>
                        <a:pt x="289" y="116"/>
                      </a:cubicBezTo>
                      <a:cubicBezTo>
                        <a:pt x="283" y="119"/>
                        <a:pt x="278" y="122"/>
                        <a:pt x="272" y="124"/>
                      </a:cubicBezTo>
                      <a:cubicBezTo>
                        <a:pt x="266" y="127"/>
                        <a:pt x="261" y="129"/>
                        <a:pt x="255" y="132"/>
                      </a:cubicBezTo>
                      <a:cubicBezTo>
                        <a:pt x="250" y="134"/>
                        <a:pt x="244" y="137"/>
                        <a:pt x="239" y="140"/>
                      </a:cubicBezTo>
                      <a:cubicBezTo>
                        <a:pt x="228" y="145"/>
                        <a:pt x="218" y="150"/>
                        <a:pt x="207" y="156"/>
                      </a:cubicBezTo>
                      <a:cubicBezTo>
                        <a:pt x="197" y="161"/>
                        <a:pt x="187" y="167"/>
                        <a:pt x="177" y="172"/>
                      </a:cubicBezTo>
                      <a:cubicBezTo>
                        <a:pt x="167" y="177"/>
                        <a:pt x="158" y="183"/>
                        <a:pt x="149" y="188"/>
                      </a:cubicBezTo>
                      <a:cubicBezTo>
                        <a:pt x="139" y="194"/>
                        <a:pt x="130" y="199"/>
                        <a:pt x="122" y="204"/>
                      </a:cubicBezTo>
                      <a:cubicBezTo>
                        <a:pt x="113" y="209"/>
                        <a:pt x="105" y="214"/>
                        <a:pt x="97" y="219"/>
                      </a:cubicBezTo>
                      <a:cubicBezTo>
                        <a:pt x="89" y="224"/>
                        <a:pt x="82" y="229"/>
                        <a:pt x="75" y="234"/>
                      </a:cubicBezTo>
                      <a:cubicBezTo>
                        <a:pt x="68" y="239"/>
                        <a:pt x="61" y="243"/>
                        <a:pt x="55" y="247"/>
                      </a:cubicBezTo>
                      <a:cubicBezTo>
                        <a:pt x="49" y="252"/>
                        <a:pt x="43" y="256"/>
                        <a:pt x="38" y="259"/>
                      </a:cubicBezTo>
                      <a:cubicBezTo>
                        <a:pt x="32" y="263"/>
                        <a:pt x="28" y="267"/>
                        <a:pt x="23" y="270"/>
                      </a:cubicBezTo>
                      <a:cubicBezTo>
                        <a:pt x="17" y="274"/>
                        <a:pt x="12" y="278"/>
                        <a:pt x="8" y="281"/>
                      </a:cubicBezTo>
                      <a:cubicBezTo>
                        <a:pt x="1" y="286"/>
                        <a:pt x="0" y="295"/>
                        <a:pt x="5" y="302"/>
                      </a:cubicBezTo>
                      <a:cubicBezTo>
                        <a:pt x="134" y="493"/>
                        <a:pt x="134" y="493"/>
                        <a:pt x="134" y="493"/>
                      </a:cubicBezTo>
                      <a:cubicBezTo>
                        <a:pt x="139" y="500"/>
                        <a:pt x="148" y="502"/>
                        <a:pt x="155" y="498"/>
                      </a:cubicBezTo>
                      <a:cubicBezTo>
                        <a:pt x="158" y="496"/>
                        <a:pt x="162" y="494"/>
                        <a:pt x="167" y="491"/>
                      </a:cubicBezTo>
                      <a:cubicBezTo>
                        <a:pt x="171" y="489"/>
                        <a:pt x="175" y="487"/>
                        <a:pt x="179" y="484"/>
                      </a:cubicBezTo>
                      <a:cubicBezTo>
                        <a:pt x="184" y="482"/>
                        <a:pt x="189" y="479"/>
                        <a:pt x="195" y="476"/>
                      </a:cubicBezTo>
                      <a:cubicBezTo>
                        <a:pt x="200" y="473"/>
                        <a:pt x="206" y="470"/>
                        <a:pt x="212" y="467"/>
                      </a:cubicBezTo>
                      <a:cubicBezTo>
                        <a:pt x="218" y="464"/>
                        <a:pt x="225" y="461"/>
                        <a:pt x="232" y="458"/>
                      </a:cubicBezTo>
                      <a:cubicBezTo>
                        <a:pt x="238" y="455"/>
                        <a:pt x="245" y="451"/>
                        <a:pt x="253" y="448"/>
                      </a:cubicBezTo>
                      <a:cubicBezTo>
                        <a:pt x="260" y="445"/>
                        <a:pt x="268" y="441"/>
                        <a:pt x="276" y="438"/>
                      </a:cubicBezTo>
                      <a:cubicBezTo>
                        <a:pt x="284" y="434"/>
                        <a:pt x="292" y="431"/>
                        <a:pt x="300" y="428"/>
                      </a:cubicBezTo>
                      <a:cubicBezTo>
                        <a:pt x="309" y="424"/>
                        <a:pt x="317" y="421"/>
                        <a:pt x="326" y="418"/>
                      </a:cubicBezTo>
                      <a:cubicBezTo>
                        <a:pt x="335" y="414"/>
                        <a:pt x="344" y="411"/>
                        <a:pt x="353" y="408"/>
                      </a:cubicBezTo>
                      <a:cubicBezTo>
                        <a:pt x="357" y="406"/>
                        <a:pt x="362" y="405"/>
                        <a:pt x="367" y="403"/>
                      </a:cubicBezTo>
                      <a:cubicBezTo>
                        <a:pt x="371" y="402"/>
                        <a:pt x="376" y="400"/>
                        <a:pt x="381" y="399"/>
                      </a:cubicBezTo>
                      <a:cubicBezTo>
                        <a:pt x="385" y="397"/>
                        <a:pt x="390" y="396"/>
                        <a:pt x="395" y="394"/>
                      </a:cubicBezTo>
                      <a:cubicBezTo>
                        <a:pt x="399" y="393"/>
                        <a:pt x="404" y="392"/>
                        <a:pt x="409" y="390"/>
                      </a:cubicBezTo>
                      <a:cubicBezTo>
                        <a:pt x="418" y="388"/>
                        <a:pt x="428" y="385"/>
                        <a:pt x="437" y="382"/>
                      </a:cubicBezTo>
                      <a:cubicBezTo>
                        <a:pt x="447" y="380"/>
                        <a:pt x="457" y="377"/>
                        <a:pt x="466" y="375"/>
                      </a:cubicBezTo>
                      <a:cubicBezTo>
                        <a:pt x="471" y="374"/>
                        <a:pt x="476" y="373"/>
                        <a:pt x="481" y="372"/>
                      </a:cubicBezTo>
                      <a:cubicBezTo>
                        <a:pt x="485" y="371"/>
                        <a:pt x="490" y="370"/>
                        <a:pt x="495" y="369"/>
                      </a:cubicBezTo>
                      <a:cubicBezTo>
                        <a:pt x="500" y="368"/>
                        <a:pt x="504" y="367"/>
                        <a:pt x="509" y="366"/>
                      </a:cubicBezTo>
                      <a:cubicBezTo>
                        <a:pt x="514" y="365"/>
                        <a:pt x="518" y="364"/>
                        <a:pt x="523" y="363"/>
                      </a:cubicBezTo>
                      <a:cubicBezTo>
                        <a:pt x="533" y="362"/>
                        <a:pt x="542" y="360"/>
                        <a:pt x="551" y="358"/>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4" name="Freeform 11">
                  <a:extLst>
                    <a:ext uri="{FF2B5EF4-FFF2-40B4-BE49-F238E27FC236}">
                      <a16:creationId xmlns:a16="http://schemas.microsoft.com/office/drawing/2014/main" id="{37BD79C8-06A2-034F-B7C0-4F664124C744}"/>
                    </a:ext>
                  </a:extLst>
                </p:cNvPr>
                <p:cNvSpPr>
                  <a:spLocks/>
                </p:cNvSpPr>
                <p:nvPr/>
              </p:nvSpPr>
              <p:spPr bwMode="auto">
                <a:xfrm>
                  <a:off x="5965280" y="3277739"/>
                  <a:ext cx="66688" cy="82481"/>
                </a:xfrm>
                <a:custGeom>
                  <a:avLst/>
                  <a:gdLst>
                    <a:gd name="T0" fmla="*/ 393 w 560"/>
                    <a:gd name="T1" fmla="*/ 6 h 690"/>
                    <a:gd name="T2" fmla="*/ 378 w 560"/>
                    <a:gd name="T3" fmla="*/ 21 h 690"/>
                    <a:gd name="T4" fmla="*/ 356 w 560"/>
                    <a:gd name="T5" fmla="*/ 43 h 690"/>
                    <a:gd name="T6" fmla="*/ 321 w 560"/>
                    <a:gd name="T7" fmla="*/ 80 h 690"/>
                    <a:gd name="T8" fmla="*/ 282 w 560"/>
                    <a:gd name="T9" fmla="*/ 124 h 690"/>
                    <a:gd name="T10" fmla="*/ 241 w 560"/>
                    <a:gd name="T11" fmla="*/ 174 h 690"/>
                    <a:gd name="T12" fmla="*/ 210 w 560"/>
                    <a:gd name="T13" fmla="*/ 216 h 690"/>
                    <a:gd name="T14" fmla="*/ 189 w 560"/>
                    <a:gd name="T15" fmla="*/ 245 h 690"/>
                    <a:gd name="T16" fmla="*/ 159 w 560"/>
                    <a:gd name="T17" fmla="*/ 290 h 690"/>
                    <a:gd name="T18" fmla="*/ 136 w 560"/>
                    <a:gd name="T19" fmla="*/ 329 h 690"/>
                    <a:gd name="T20" fmla="*/ 123 w 560"/>
                    <a:gd name="T21" fmla="*/ 352 h 690"/>
                    <a:gd name="T22" fmla="*/ 75 w 560"/>
                    <a:gd name="T23" fmla="*/ 442 h 690"/>
                    <a:gd name="T24" fmla="*/ 62 w 560"/>
                    <a:gd name="T25" fmla="*/ 471 h 690"/>
                    <a:gd name="T26" fmla="*/ 39 w 560"/>
                    <a:gd name="T27" fmla="*/ 524 h 690"/>
                    <a:gd name="T28" fmla="*/ 21 w 560"/>
                    <a:gd name="T29" fmla="*/ 569 h 690"/>
                    <a:gd name="T30" fmla="*/ 9 w 560"/>
                    <a:gd name="T31" fmla="*/ 604 h 690"/>
                    <a:gd name="T32" fmla="*/ 12 w 560"/>
                    <a:gd name="T33" fmla="*/ 641 h 690"/>
                    <a:gd name="T34" fmla="*/ 153 w 560"/>
                    <a:gd name="T35" fmla="*/ 679 h 690"/>
                    <a:gd name="T36" fmla="*/ 166 w 560"/>
                    <a:gd name="T37" fmla="*/ 652 h 690"/>
                    <a:gd name="T38" fmla="*/ 184 w 560"/>
                    <a:gd name="T39" fmla="*/ 618 h 690"/>
                    <a:gd name="T40" fmla="*/ 207 w 560"/>
                    <a:gd name="T41" fmla="*/ 577 h 690"/>
                    <a:gd name="T42" fmla="*/ 227 w 560"/>
                    <a:gd name="T43" fmla="*/ 542 h 690"/>
                    <a:gd name="T44" fmla="*/ 251 w 560"/>
                    <a:gd name="T45" fmla="*/ 506 h 690"/>
                    <a:gd name="T46" fmla="*/ 295 w 560"/>
                    <a:gd name="T47" fmla="*/ 445 h 690"/>
                    <a:gd name="T48" fmla="*/ 304 w 560"/>
                    <a:gd name="T49" fmla="*/ 432 h 690"/>
                    <a:gd name="T50" fmla="*/ 344 w 560"/>
                    <a:gd name="T51" fmla="*/ 384 h 690"/>
                    <a:gd name="T52" fmla="*/ 364 w 560"/>
                    <a:gd name="T53" fmla="*/ 361 h 690"/>
                    <a:gd name="T54" fmla="*/ 385 w 560"/>
                    <a:gd name="T55" fmla="*/ 339 h 690"/>
                    <a:gd name="T56" fmla="*/ 426 w 560"/>
                    <a:gd name="T57" fmla="*/ 297 h 690"/>
                    <a:gd name="T58" fmla="*/ 465 w 560"/>
                    <a:gd name="T59" fmla="*/ 261 h 690"/>
                    <a:gd name="T60" fmla="*/ 500 w 560"/>
                    <a:gd name="T61" fmla="*/ 231 h 690"/>
                    <a:gd name="T62" fmla="*/ 527 w 560"/>
                    <a:gd name="T63" fmla="*/ 209 h 690"/>
                    <a:gd name="T64" fmla="*/ 540 w 560"/>
                    <a:gd name="T65" fmla="*/ 200 h 690"/>
                    <a:gd name="T66" fmla="*/ 554 w 560"/>
                    <a:gd name="T67" fmla="*/ 168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0" h="690">
                      <a:moveTo>
                        <a:pt x="416" y="7"/>
                      </a:moveTo>
                      <a:cubicBezTo>
                        <a:pt x="410" y="0"/>
                        <a:pt x="400" y="0"/>
                        <a:pt x="393" y="6"/>
                      </a:cubicBezTo>
                      <a:cubicBezTo>
                        <a:pt x="391" y="9"/>
                        <a:pt x="387" y="12"/>
                        <a:pt x="383" y="16"/>
                      </a:cubicBezTo>
                      <a:cubicBezTo>
                        <a:pt x="382" y="18"/>
                        <a:pt x="380" y="19"/>
                        <a:pt x="378" y="21"/>
                      </a:cubicBezTo>
                      <a:cubicBezTo>
                        <a:pt x="376" y="23"/>
                        <a:pt x="374" y="25"/>
                        <a:pt x="371" y="27"/>
                      </a:cubicBezTo>
                      <a:cubicBezTo>
                        <a:pt x="367" y="32"/>
                        <a:pt x="362" y="37"/>
                        <a:pt x="356" y="43"/>
                      </a:cubicBezTo>
                      <a:cubicBezTo>
                        <a:pt x="351" y="48"/>
                        <a:pt x="345" y="54"/>
                        <a:pt x="339" y="60"/>
                      </a:cubicBezTo>
                      <a:cubicBezTo>
                        <a:pt x="333" y="66"/>
                        <a:pt x="327" y="73"/>
                        <a:pt x="321" y="80"/>
                      </a:cubicBezTo>
                      <a:cubicBezTo>
                        <a:pt x="315" y="86"/>
                        <a:pt x="308" y="93"/>
                        <a:pt x="302" y="101"/>
                      </a:cubicBezTo>
                      <a:cubicBezTo>
                        <a:pt x="296" y="108"/>
                        <a:pt x="289" y="116"/>
                        <a:pt x="282" y="124"/>
                      </a:cubicBezTo>
                      <a:cubicBezTo>
                        <a:pt x="275" y="131"/>
                        <a:pt x="269" y="140"/>
                        <a:pt x="262" y="148"/>
                      </a:cubicBezTo>
                      <a:cubicBezTo>
                        <a:pt x="255" y="157"/>
                        <a:pt x="248" y="165"/>
                        <a:pt x="241" y="174"/>
                      </a:cubicBezTo>
                      <a:cubicBezTo>
                        <a:pt x="234" y="183"/>
                        <a:pt x="227" y="193"/>
                        <a:pt x="220" y="202"/>
                      </a:cubicBezTo>
                      <a:cubicBezTo>
                        <a:pt x="216" y="207"/>
                        <a:pt x="213" y="211"/>
                        <a:pt x="210" y="216"/>
                      </a:cubicBezTo>
                      <a:cubicBezTo>
                        <a:pt x="206" y="221"/>
                        <a:pt x="203" y="226"/>
                        <a:pt x="199" y="231"/>
                      </a:cubicBezTo>
                      <a:cubicBezTo>
                        <a:pt x="196" y="236"/>
                        <a:pt x="193" y="240"/>
                        <a:pt x="189" y="245"/>
                      </a:cubicBezTo>
                      <a:cubicBezTo>
                        <a:pt x="186" y="250"/>
                        <a:pt x="183" y="255"/>
                        <a:pt x="179" y="260"/>
                      </a:cubicBezTo>
                      <a:cubicBezTo>
                        <a:pt x="173" y="270"/>
                        <a:pt x="166" y="280"/>
                        <a:pt x="159" y="290"/>
                      </a:cubicBezTo>
                      <a:cubicBezTo>
                        <a:pt x="153" y="301"/>
                        <a:pt x="147" y="311"/>
                        <a:pt x="141" y="321"/>
                      </a:cubicBezTo>
                      <a:cubicBezTo>
                        <a:pt x="136" y="329"/>
                        <a:pt x="136" y="329"/>
                        <a:pt x="136" y="329"/>
                      </a:cubicBezTo>
                      <a:cubicBezTo>
                        <a:pt x="132" y="336"/>
                        <a:pt x="132" y="336"/>
                        <a:pt x="132" y="336"/>
                      </a:cubicBezTo>
                      <a:cubicBezTo>
                        <a:pt x="129" y="342"/>
                        <a:pt x="126" y="347"/>
                        <a:pt x="123" y="352"/>
                      </a:cubicBezTo>
                      <a:cubicBezTo>
                        <a:pt x="111" y="372"/>
                        <a:pt x="100" y="393"/>
                        <a:pt x="90" y="413"/>
                      </a:cubicBezTo>
                      <a:cubicBezTo>
                        <a:pt x="85" y="423"/>
                        <a:pt x="80" y="433"/>
                        <a:pt x="75" y="442"/>
                      </a:cubicBezTo>
                      <a:cubicBezTo>
                        <a:pt x="73" y="447"/>
                        <a:pt x="71" y="452"/>
                        <a:pt x="68" y="457"/>
                      </a:cubicBezTo>
                      <a:cubicBezTo>
                        <a:pt x="66" y="461"/>
                        <a:pt x="64" y="466"/>
                        <a:pt x="62" y="471"/>
                      </a:cubicBezTo>
                      <a:cubicBezTo>
                        <a:pt x="58" y="480"/>
                        <a:pt x="54" y="489"/>
                        <a:pt x="50" y="498"/>
                      </a:cubicBezTo>
                      <a:cubicBezTo>
                        <a:pt x="46" y="507"/>
                        <a:pt x="42" y="516"/>
                        <a:pt x="39" y="524"/>
                      </a:cubicBezTo>
                      <a:cubicBezTo>
                        <a:pt x="36" y="532"/>
                        <a:pt x="32" y="540"/>
                        <a:pt x="29" y="548"/>
                      </a:cubicBezTo>
                      <a:cubicBezTo>
                        <a:pt x="27" y="555"/>
                        <a:pt x="24" y="562"/>
                        <a:pt x="21" y="569"/>
                      </a:cubicBezTo>
                      <a:cubicBezTo>
                        <a:pt x="19" y="576"/>
                        <a:pt x="16" y="582"/>
                        <a:pt x="14" y="588"/>
                      </a:cubicBezTo>
                      <a:cubicBezTo>
                        <a:pt x="12" y="594"/>
                        <a:pt x="10" y="600"/>
                        <a:pt x="9" y="604"/>
                      </a:cubicBezTo>
                      <a:cubicBezTo>
                        <a:pt x="7" y="611"/>
                        <a:pt x="5" y="616"/>
                        <a:pt x="3" y="621"/>
                      </a:cubicBezTo>
                      <a:cubicBezTo>
                        <a:pt x="0" y="629"/>
                        <a:pt x="5" y="638"/>
                        <a:pt x="12" y="641"/>
                      </a:cubicBezTo>
                      <a:cubicBezTo>
                        <a:pt x="133" y="687"/>
                        <a:pt x="133" y="687"/>
                        <a:pt x="133" y="687"/>
                      </a:cubicBezTo>
                      <a:cubicBezTo>
                        <a:pt x="141" y="690"/>
                        <a:pt x="149" y="686"/>
                        <a:pt x="153" y="679"/>
                      </a:cubicBezTo>
                      <a:cubicBezTo>
                        <a:pt x="155" y="675"/>
                        <a:pt x="157" y="671"/>
                        <a:pt x="159" y="666"/>
                      </a:cubicBezTo>
                      <a:cubicBezTo>
                        <a:pt x="161" y="662"/>
                        <a:pt x="163" y="657"/>
                        <a:pt x="166" y="652"/>
                      </a:cubicBezTo>
                      <a:cubicBezTo>
                        <a:pt x="168" y="647"/>
                        <a:pt x="171" y="642"/>
                        <a:pt x="174" y="636"/>
                      </a:cubicBezTo>
                      <a:cubicBezTo>
                        <a:pt x="177" y="630"/>
                        <a:pt x="180" y="624"/>
                        <a:pt x="184" y="618"/>
                      </a:cubicBezTo>
                      <a:cubicBezTo>
                        <a:pt x="187" y="612"/>
                        <a:pt x="191" y="605"/>
                        <a:pt x="195" y="598"/>
                      </a:cubicBezTo>
                      <a:cubicBezTo>
                        <a:pt x="199" y="591"/>
                        <a:pt x="203" y="584"/>
                        <a:pt x="207" y="577"/>
                      </a:cubicBezTo>
                      <a:cubicBezTo>
                        <a:pt x="211" y="569"/>
                        <a:pt x="216" y="562"/>
                        <a:pt x="220" y="554"/>
                      </a:cubicBezTo>
                      <a:cubicBezTo>
                        <a:pt x="223" y="550"/>
                        <a:pt x="225" y="546"/>
                        <a:pt x="227" y="542"/>
                      </a:cubicBezTo>
                      <a:cubicBezTo>
                        <a:pt x="230" y="539"/>
                        <a:pt x="232" y="535"/>
                        <a:pt x="235" y="531"/>
                      </a:cubicBezTo>
                      <a:cubicBezTo>
                        <a:pt x="240" y="523"/>
                        <a:pt x="245" y="515"/>
                        <a:pt x="251" y="506"/>
                      </a:cubicBezTo>
                      <a:cubicBezTo>
                        <a:pt x="262" y="490"/>
                        <a:pt x="273" y="473"/>
                        <a:pt x="286" y="457"/>
                      </a:cubicBezTo>
                      <a:cubicBezTo>
                        <a:pt x="289" y="453"/>
                        <a:pt x="292" y="449"/>
                        <a:pt x="295" y="445"/>
                      </a:cubicBezTo>
                      <a:cubicBezTo>
                        <a:pt x="300" y="438"/>
                        <a:pt x="300" y="438"/>
                        <a:pt x="300" y="438"/>
                      </a:cubicBezTo>
                      <a:cubicBezTo>
                        <a:pt x="304" y="432"/>
                        <a:pt x="304" y="432"/>
                        <a:pt x="304" y="432"/>
                      </a:cubicBezTo>
                      <a:cubicBezTo>
                        <a:pt x="311" y="424"/>
                        <a:pt x="317" y="416"/>
                        <a:pt x="324" y="408"/>
                      </a:cubicBezTo>
                      <a:cubicBezTo>
                        <a:pt x="330" y="400"/>
                        <a:pt x="337" y="392"/>
                        <a:pt x="344" y="384"/>
                      </a:cubicBezTo>
                      <a:cubicBezTo>
                        <a:pt x="347" y="380"/>
                        <a:pt x="351" y="376"/>
                        <a:pt x="354" y="372"/>
                      </a:cubicBezTo>
                      <a:cubicBezTo>
                        <a:pt x="357" y="368"/>
                        <a:pt x="361" y="365"/>
                        <a:pt x="364" y="361"/>
                      </a:cubicBezTo>
                      <a:cubicBezTo>
                        <a:pt x="368" y="357"/>
                        <a:pt x="371" y="353"/>
                        <a:pt x="375" y="350"/>
                      </a:cubicBezTo>
                      <a:cubicBezTo>
                        <a:pt x="378" y="346"/>
                        <a:pt x="381" y="342"/>
                        <a:pt x="385" y="339"/>
                      </a:cubicBezTo>
                      <a:cubicBezTo>
                        <a:pt x="392" y="331"/>
                        <a:pt x="399" y="324"/>
                        <a:pt x="405" y="317"/>
                      </a:cubicBezTo>
                      <a:cubicBezTo>
                        <a:pt x="412" y="310"/>
                        <a:pt x="419" y="304"/>
                        <a:pt x="426" y="297"/>
                      </a:cubicBezTo>
                      <a:cubicBezTo>
                        <a:pt x="432" y="291"/>
                        <a:pt x="439" y="284"/>
                        <a:pt x="445" y="279"/>
                      </a:cubicBezTo>
                      <a:cubicBezTo>
                        <a:pt x="452" y="273"/>
                        <a:pt x="458" y="267"/>
                        <a:pt x="465" y="261"/>
                      </a:cubicBezTo>
                      <a:cubicBezTo>
                        <a:pt x="471" y="256"/>
                        <a:pt x="477" y="251"/>
                        <a:pt x="483" y="246"/>
                      </a:cubicBezTo>
                      <a:cubicBezTo>
                        <a:pt x="489" y="241"/>
                        <a:pt x="494" y="236"/>
                        <a:pt x="500" y="231"/>
                      </a:cubicBezTo>
                      <a:cubicBezTo>
                        <a:pt x="505" y="227"/>
                        <a:pt x="510" y="223"/>
                        <a:pt x="514" y="219"/>
                      </a:cubicBezTo>
                      <a:cubicBezTo>
                        <a:pt x="519" y="216"/>
                        <a:pt x="523" y="212"/>
                        <a:pt x="527" y="209"/>
                      </a:cubicBezTo>
                      <a:cubicBezTo>
                        <a:pt x="529" y="208"/>
                        <a:pt x="532" y="206"/>
                        <a:pt x="534" y="204"/>
                      </a:cubicBezTo>
                      <a:cubicBezTo>
                        <a:pt x="536" y="203"/>
                        <a:pt x="538" y="201"/>
                        <a:pt x="540" y="200"/>
                      </a:cubicBezTo>
                      <a:cubicBezTo>
                        <a:pt x="544" y="196"/>
                        <a:pt x="548" y="193"/>
                        <a:pt x="551" y="191"/>
                      </a:cubicBezTo>
                      <a:cubicBezTo>
                        <a:pt x="559" y="186"/>
                        <a:pt x="560" y="175"/>
                        <a:pt x="554" y="168"/>
                      </a:cubicBezTo>
                      <a:lnTo>
                        <a:pt x="416" y="7"/>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5" name="Freeform 12">
                  <a:extLst>
                    <a:ext uri="{FF2B5EF4-FFF2-40B4-BE49-F238E27FC236}">
                      <a16:creationId xmlns:a16="http://schemas.microsoft.com/office/drawing/2014/main" id="{A7C3E994-E196-E54B-88C6-19F9BB2C35A8}"/>
                    </a:ext>
                  </a:extLst>
                </p:cNvPr>
                <p:cNvSpPr>
                  <a:spLocks/>
                </p:cNvSpPr>
                <p:nvPr/>
              </p:nvSpPr>
              <p:spPr bwMode="auto">
                <a:xfrm>
                  <a:off x="5956711" y="3369278"/>
                  <a:ext cx="20465" cy="72816"/>
                </a:xfrm>
                <a:custGeom>
                  <a:avLst/>
                  <a:gdLst>
                    <a:gd name="T0" fmla="*/ 52 w 172"/>
                    <a:gd name="T1" fmla="*/ 2 h 609"/>
                    <a:gd name="T2" fmla="*/ 29 w 172"/>
                    <a:gd name="T3" fmla="*/ 28 h 609"/>
                    <a:gd name="T4" fmla="*/ 22 w 172"/>
                    <a:gd name="T5" fmla="*/ 64 h 609"/>
                    <a:gd name="T6" fmla="*/ 16 w 172"/>
                    <a:gd name="T7" fmla="*/ 100 h 609"/>
                    <a:gd name="T8" fmla="*/ 8 w 172"/>
                    <a:gd name="T9" fmla="*/ 169 h 609"/>
                    <a:gd name="T10" fmla="*/ 3 w 172"/>
                    <a:gd name="T11" fmla="*/ 232 h 609"/>
                    <a:gd name="T12" fmla="*/ 0 w 172"/>
                    <a:gd name="T13" fmla="*/ 308 h 609"/>
                    <a:gd name="T14" fmla="*/ 0 w 172"/>
                    <a:gd name="T15" fmla="*/ 334 h 609"/>
                    <a:gd name="T16" fmla="*/ 0 w 172"/>
                    <a:gd name="T17" fmla="*/ 360 h 609"/>
                    <a:gd name="T18" fmla="*/ 2 w 172"/>
                    <a:gd name="T19" fmla="*/ 403 h 609"/>
                    <a:gd name="T20" fmla="*/ 2 w 172"/>
                    <a:gd name="T21" fmla="*/ 414 h 609"/>
                    <a:gd name="T22" fmla="*/ 4 w 172"/>
                    <a:gd name="T23" fmla="*/ 437 h 609"/>
                    <a:gd name="T24" fmla="*/ 7 w 172"/>
                    <a:gd name="T25" fmla="*/ 471 h 609"/>
                    <a:gd name="T26" fmla="*/ 9 w 172"/>
                    <a:gd name="T27" fmla="*/ 496 h 609"/>
                    <a:gd name="T28" fmla="*/ 14 w 172"/>
                    <a:gd name="T29" fmla="*/ 535 h 609"/>
                    <a:gd name="T30" fmla="*/ 24 w 172"/>
                    <a:gd name="T31" fmla="*/ 594 h 609"/>
                    <a:gd name="T32" fmla="*/ 40 w 172"/>
                    <a:gd name="T33" fmla="*/ 609 h 609"/>
                    <a:gd name="T34" fmla="*/ 98 w 172"/>
                    <a:gd name="T35" fmla="*/ 592 h 609"/>
                    <a:gd name="T36" fmla="*/ 96 w 172"/>
                    <a:gd name="T37" fmla="*/ 558 h 609"/>
                    <a:gd name="T38" fmla="*/ 95 w 172"/>
                    <a:gd name="T39" fmla="*/ 499 h 609"/>
                    <a:gd name="T40" fmla="*/ 95 w 172"/>
                    <a:gd name="T41" fmla="*/ 483 h 609"/>
                    <a:gd name="T42" fmla="*/ 96 w 172"/>
                    <a:gd name="T43" fmla="*/ 452 h 609"/>
                    <a:gd name="T44" fmla="*/ 97 w 172"/>
                    <a:gd name="T45" fmla="*/ 419 h 609"/>
                    <a:gd name="T46" fmla="*/ 97 w 172"/>
                    <a:gd name="T47" fmla="*/ 413 h 609"/>
                    <a:gd name="T48" fmla="*/ 98 w 172"/>
                    <a:gd name="T49" fmla="*/ 413 h 609"/>
                    <a:gd name="T50" fmla="*/ 98 w 172"/>
                    <a:gd name="T51" fmla="*/ 412 h 609"/>
                    <a:gd name="T52" fmla="*/ 101 w 172"/>
                    <a:gd name="T53" fmla="*/ 371 h 609"/>
                    <a:gd name="T54" fmla="*/ 102 w 172"/>
                    <a:gd name="T55" fmla="*/ 355 h 609"/>
                    <a:gd name="T56" fmla="*/ 106 w 172"/>
                    <a:gd name="T57" fmla="*/ 323 h 609"/>
                    <a:gd name="T58" fmla="*/ 108 w 172"/>
                    <a:gd name="T59" fmla="*/ 307 h 609"/>
                    <a:gd name="T60" fmla="*/ 124 w 172"/>
                    <a:gd name="T61" fmla="*/ 216 h 609"/>
                    <a:gd name="T62" fmla="*/ 142 w 172"/>
                    <a:gd name="T63" fmla="*/ 138 h 609"/>
                    <a:gd name="T64" fmla="*/ 149 w 172"/>
                    <a:gd name="T65" fmla="*/ 116 h 609"/>
                    <a:gd name="T66" fmla="*/ 160 w 172"/>
                    <a:gd name="T67" fmla="*/ 80 h 609"/>
                    <a:gd name="T68" fmla="*/ 169 w 172"/>
                    <a:gd name="T69" fmla="*/ 5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 h="609">
                      <a:moveTo>
                        <a:pt x="158" y="31"/>
                      </a:moveTo>
                      <a:cubicBezTo>
                        <a:pt x="52" y="2"/>
                        <a:pt x="52" y="2"/>
                        <a:pt x="52" y="2"/>
                      </a:cubicBezTo>
                      <a:cubicBezTo>
                        <a:pt x="43" y="0"/>
                        <a:pt x="34" y="6"/>
                        <a:pt x="32" y="15"/>
                      </a:cubicBezTo>
                      <a:cubicBezTo>
                        <a:pt x="31" y="18"/>
                        <a:pt x="30" y="23"/>
                        <a:pt x="29" y="28"/>
                      </a:cubicBezTo>
                      <a:cubicBezTo>
                        <a:pt x="28" y="33"/>
                        <a:pt x="27" y="38"/>
                        <a:pt x="26" y="44"/>
                      </a:cubicBezTo>
                      <a:cubicBezTo>
                        <a:pt x="25" y="50"/>
                        <a:pt x="24" y="57"/>
                        <a:pt x="22" y="64"/>
                      </a:cubicBezTo>
                      <a:cubicBezTo>
                        <a:pt x="21" y="72"/>
                        <a:pt x="20" y="79"/>
                        <a:pt x="18" y="87"/>
                      </a:cubicBezTo>
                      <a:cubicBezTo>
                        <a:pt x="18" y="91"/>
                        <a:pt x="17" y="96"/>
                        <a:pt x="16" y="100"/>
                      </a:cubicBezTo>
                      <a:cubicBezTo>
                        <a:pt x="16" y="104"/>
                        <a:pt x="15" y="108"/>
                        <a:pt x="15" y="113"/>
                      </a:cubicBezTo>
                      <a:cubicBezTo>
                        <a:pt x="12" y="130"/>
                        <a:pt x="9" y="149"/>
                        <a:pt x="8" y="169"/>
                      </a:cubicBezTo>
                      <a:cubicBezTo>
                        <a:pt x="7" y="179"/>
                        <a:pt x="6" y="189"/>
                        <a:pt x="5" y="200"/>
                      </a:cubicBezTo>
                      <a:cubicBezTo>
                        <a:pt x="4" y="210"/>
                        <a:pt x="3" y="221"/>
                        <a:pt x="3" y="232"/>
                      </a:cubicBezTo>
                      <a:cubicBezTo>
                        <a:pt x="1" y="253"/>
                        <a:pt x="0" y="276"/>
                        <a:pt x="0" y="299"/>
                      </a:cubicBezTo>
                      <a:cubicBezTo>
                        <a:pt x="0" y="308"/>
                        <a:pt x="0" y="308"/>
                        <a:pt x="0" y="308"/>
                      </a:cubicBezTo>
                      <a:cubicBezTo>
                        <a:pt x="0" y="316"/>
                        <a:pt x="0" y="316"/>
                        <a:pt x="0" y="316"/>
                      </a:cubicBezTo>
                      <a:cubicBezTo>
                        <a:pt x="0" y="322"/>
                        <a:pt x="0" y="328"/>
                        <a:pt x="0" y="334"/>
                      </a:cubicBezTo>
                      <a:cubicBezTo>
                        <a:pt x="0" y="339"/>
                        <a:pt x="0" y="345"/>
                        <a:pt x="0" y="351"/>
                      </a:cubicBezTo>
                      <a:cubicBezTo>
                        <a:pt x="0" y="360"/>
                        <a:pt x="0" y="360"/>
                        <a:pt x="0" y="360"/>
                      </a:cubicBezTo>
                      <a:cubicBezTo>
                        <a:pt x="0" y="368"/>
                        <a:pt x="0" y="368"/>
                        <a:pt x="0" y="368"/>
                      </a:cubicBezTo>
                      <a:cubicBezTo>
                        <a:pt x="1" y="380"/>
                        <a:pt x="1" y="391"/>
                        <a:pt x="2" y="403"/>
                      </a:cubicBezTo>
                      <a:cubicBezTo>
                        <a:pt x="2" y="412"/>
                        <a:pt x="2" y="412"/>
                        <a:pt x="2" y="412"/>
                      </a:cubicBezTo>
                      <a:cubicBezTo>
                        <a:pt x="2" y="414"/>
                        <a:pt x="2" y="414"/>
                        <a:pt x="2" y="414"/>
                      </a:cubicBezTo>
                      <a:cubicBezTo>
                        <a:pt x="2" y="421"/>
                        <a:pt x="2" y="421"/>
                        <a:pt x="2" y="421"/>
                      </a:cubicBezTo>
                      <a:cubicBezTo>
                        <a:pt x="3" y="426"/>
                        <a:pt x="3" y="432"/>
                        <a:pt x="4" y="437"/>
                      </a:cubicBezTo>
                      <a:cubicBezTo>
                        <a:pt x="4" y="443"/>
                        <a:pt x="5" y="448"/>
                        <a:pt x="5" y="454"/>
                      </a:cubicBezTo>
                      <a:cubicBezTo>
                        <a:pt x="5" y="459"/>
                        <a:pt x="6" y="465"/>
                        <a:pt x="7" y="471"/>
                      </a:cubicBezTo>
                      <a:cubicBezTo>
                        <a:pt x="7" y="476"/>
                        <a:pt x="8" y="482"/>
                        <a:pt x="8" y="487"/>
                      </a:cubicBezTo>
                      <a:cubicBezTo>
                        <a:pt x="8" y="490"/>
                        <a:pt x="9" y="493"/>
                        <a:pt x="9" y="496"/>
                      </a:cubicBezTo>
                      <a:cubicBezTo>
                        <a:pt x="9" y="498"/>
                        <a:pt x="10" y="501"/>
                        <a:pt x="10" y="504"/>
                      </a:cubicBezTo>
                      <a:cubicBezTo>
                        <a:pt x="11" y="515"/>
                        <a:pt x="13" y="525"/>
                        <a:pt x="14" y="535"/>
                      </a:cubicBezTo>
                      <a:cubicBezTo>
                        <a:pt x="16" y="546"/>
                        <a:pt x="17" y="556"/>
                        <a:pt x="19" y="565"/>
                      </a:cubicBezTo>
                      <a:cubicBezTo>
                        <a:pt x="20" y="575"/>
                        <a:pt x="22" y="585"/>
                        <a:pt x="24" y="594"/>
                      </a:cubicBezTo>
                      <a:cubicBezTo>
                        <a:pt x="24" y="595"/>
                        <a:pt x="24" y="595"/>
                        <a:pt x="24" y="596"/>
                      </a:cubicBezTo>
                      <a:cubicBezTo>
                        <a:pt x="25" y="604"/>
                        <a:pt x="32" y="609"/>
                        <a:pt x="40" y="609"/>
                      </a:cubicBezTo>
                      <a:cubicBezTo>
                        <a:pt x="82" y="609"/>
                        <a:pt x="82" y="609"/>
                        <a:pt x="82" y="609"/>
                      </a:cubicBezTo>
                      <a:cubicBezTo>
                        <a:pt x="91" y="609"/>
                        <a:pt x="98" y="601"/>
                        <a:pt x="98" y="592"/>
                      </a:cubicBezTo>
                      <a:cubicBezTo>
                        <a:pt x="98" y="590"/>
                        <a:pt x="98" y="587"/>
                        <a:pt x="97" y="585"/>
                      </a:cubicBezTo>
                      <a:cubicBezTo>
                        <a:pt x="97" y="576"/>
                        <a:pt x="96" y="567"/>
                        <a:pt x="96" y="558"/>
                      </a:cubicBezTo>
                      <a:cubicBezTo>
                        <a:pt x="96" y="548"/>
                        <a:pt x="95" y="539"/>
                        <a:pt x="95" y="529"/>
                      </a:cubicBezTo>
                      <a:cubicBezTo>
                        <a:pt x="95" y="519"/>
                        <a:pt x="95" y="509"/>
                        <a:pt x="95" y="499"/>
                      </a:cubicBezTo>
                      <a:cubicBezTo>
                        <a:pt x="95" y="496"/>
                        <a:pt x="95" y="494"/>
                        <a:pt x="95" y="491"/>
                      </a:cubicBezTo>
                      <a:cubicBezTo>
                        <a:pt x="95" y="488"/>
                        <a:pt x="95" y="486"/>
                        <a:pt x="95" y="483"/>
                      </a:cubicBezTo>
                      <a:cubicBezTo>
                        <a:pt x="95" y="478"/>
                        <a:pt x="95" y="473"/>
                        <a:pt x="95" y="468"/>
                      </a:cubicBezTo>
                      <a:cubicBezTo>
                        <a:pt x="95" y="463"/>
                        <a:pt x="96" y="458"/>
                        <a:pt x="96" y="452"/>
                      </a:cubicBezTo>
                      <a:cubicBezTo>
                        <a:pt x="96" y="447"/>
                        <a:pt x="96" y="441"/>
                        <a:pt x="96" y="436"/>
                      </a:cubicBezTo>
                      <a:cubicBezTo>
                        <a:pt x="97" y="430"/>
                        <a:pt x="97" y="425"/>
                        <a:pt x="97" y="419"/>
                      </a:cubicBezTo>
                      <a:cubicBezTo>
                        <a:pt x="97" y="415"/>
                        <a:pt x="97" y="415"/>
                        <a:pt x="97" y="415"/>
                      </a:cubicBezTo>
                      <a:cubicBezTo>
                        <a:pt x="97" y="413"/>
                        <a:pt x="97" y="413"/>
                        <a:pt x="97" y="413"/>
                      </a:cubicBezTo>
                      <a:cubicBezTo>
                        <a:pt x="98" y="413"/>
                        <a:pt x="98" y="413"/>
                        <a:pt x="98" y="413"/>
                      </a:cubicBezTo>
                      <a:cubicBezTo>
                        <a:pt x="98" y="412"/>
                        <a:pt x="98" y="413"/>
                        <a:pt x="98" y="413"/>
                      </a:cubicBezTo>
                      <a:cubicBezTo>
                        <a:pt x="98" y="413"/>
                        <a:pt x="98" y="413"/>
                        <a:pt x="98" y="413"/>
                      </a:cubicBezTo>
                      <a:cubicBezTo>
                        <a:pt x="98" y="412"/>
                        <a:pt x="98" y="412"/>
                        <a:pt x="98" y="412"/>
                      </a:cubicBezTo>
                      <a:cubicBezTo>
                        <a:pt x="98" y="404"/>
                        <a:pt x="98" y="404"/>
                        <a:pt x="98" y="404"/>
                      </a:cubicBezTo>
                      <a:cubicBezTo>
                        <a:pt x="99" y="393"/>
                        <a:pt x="100" y="382"/>
                        <a:pt x="101" y="371"/>
                      </a:cubicBezTo>
                      <a:cubicBezTo>
                        <a:pt x="102" y="363"/>
                        <a:pt x="102" y="363"/>
                        <a:pt x="102" y="363"/>
                      </a:cubicBezTo>
                      <a:cubicBezTo>
                        <a:pt x="102" y="355"/>
                        <a:pt x="102" y="355"/>
                        <a:pt x="102" y="355"/>
                      </a:cubicBezTo>
                      <a:cubicBezTo>
                        <a:pt x="103" y="350"/>
                        <a:pt x="104" y="344"/>
                        <a:pt x="104" y="339"/>
                      </a:cubicBezTo>
                      <a:cubicBezTo>
                        <a:pt x="105" y="334"/>
                        <a:pt x="106" y="328"/>
                        <a:pt x="106" y="323"/>
                      </a:cubicBezTo>
                      <a:cubicBezTo>
                        <a:pt x="107" y="315"/>
                        <a:pt x="107" y="315"/>
                        <a:pt x="107" y="315"/>
                      </a:cubicBezTo>
                      <a:cubicBezTo>
                        <a:pt x="108" y="307"/>
                        <a:pt x="108" y="307"/>
                        <a:pt x="108" y="307"/>
                      </a:cubicBezTo>
                      <a:cubicBezTo>
                        <a:pt x="111" y="286"/>
                        <a:pt x="114" y="265"/>
                        <a:pt x="118" y="246"/>
                      </a:cubicBezTo>
                      <a:cubicBezTo>
                        <a:pt x="120" y="236"/>
                        <a:pt x="122" y="226"/>
                        <a:pt x="124" y="216"/>
                      </a:cubicBezTo>
                      <a:cubicBezTo>
                        <a:pt x="126" y="207"/>
                        <a:pt x="128" y="198"/>
                        <a:pt x="130" y="189"/>
                      </a:cubicBezTo>
                      <a:cubicBezTo>
                        <a:pt x="134" y="171"/>
                        <a:pt x="139" y="154"/>
                        <a:pt x="142" y="138"/>
                      </a:cubicBezTo>
                      <a:cubicBezTo>
                        <a:pt x="143" y="134"/>
                        <a:pt x="144" y="131"/>
                        <a:pt x="145" y="127"/>
                      </a:cubicBezTo>
                      <a:cubicBezTo>
                        <a:pt x="146" y="123"/>
                        <a:pt x="148" y="120"/>
                        <a:pt x="149" y="116"/>
                      </a:cubicBezTo>
                      <a:cubicBezTo>
                        <a:pt x="151" y="110"/>
                        <a:pt x="153" y="103"/>
                        <a:pt x="154" y="97"/>
                      </a:cubicBezTo>
                      <a:cubicBezTo>
                        <a:pt x="156" y="91"/>
                        <a:pt x="158" y="85"/>
                        <a:pt x="160" y="80"/>
                      </a:cubicBezTo>
                      <a:cubicBezTo>
                        <a:pt x="161" y="74"/>
                        <a:pt x="163" y="69"/>
                        <a:pt x="165" y="64"/>
                      </a:cubicBezTo>
                      <a:cubicBezTo>
                        <a:pt x="166" y="59"/>
                        <a:pt x="168" y="55"/>
                        <a:pt x="169" y="51"/>
                      </a:cubicBezTo>
                      <a:cubicBezTo>
                        <a:pt x="172" y="42"/>
                        <a:pt x="167" y="33"/>
                        <a:pt x="158" y="31"/>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176" name="Freeform 13">
                <a:extLst>
                  <a:ext uri="{FF2B5EF4-FFF2-40B4-BE49-F238E27FC236}">
                    <a16:creationId xmlns:a16="http://schemas.microsoft.com/office/drawing/2014/main" id="{92F2D8D2-B878-774D-8C94-A8D7CC9866EE}"/>
                  </a:ext>
                </a:extLst>
              </p:cNvPr>
              <p:cNvSpPr>
                <a:spLocks noEditPoints="1"/>
              </p:cNvSpPr>
              <p:nvPr/>
            </p:nvSpPr>
            <p:spPr bwMode="auto">
              <a:xfrm>
                <a:off x="6083735" y="3203102"/>
                <a:ext cx="110390" cy="236969"/>
              </a:xfrm>
              <a:custGeom>
                <a:avLst/>
                <a:gdLst>
                  <a:gd name="T0" fmla="*/ 920 w 927"/>
                  <a:gd name="T1" fmla="*/ 50 h 1982"/>
                  <a:gd name="T2" fmla="*/ 880 w 927"/>
                  <a:gd name="T3" fmla="*/ 0 h 1982"/>
                  <a:gd name="T4" fmla="*/ 844 w 927"/>
                  <a:gd name="T5" fmla="*/ 23 h 1982"/>
                  <a:gd name="T6" fmla="*/ 725 w 927"/>
                  <a:gd name="T7" fmla="*/ 267 h 1982"/>
                  <a:gd name="T8" fmla="*/ 549 w 927"/>
                  <a:gd name="T9" fmla="*/ 626 h 1982"/>
                  <a:gd name="T10" fmla="*/ 59 w 927"/>
                  <a:gd name="T11" fmla="*/ 1629 h 1982"/>
                  <a:gd name="T12" fmla="*/ 172 w 927"/>
                  <a:gd name="T13" fmla="*/ 1957 h 1982"/>
                  <a:gd name="T14" fmla="*/ 280 w 927"/>
                  <a:gd name="T15" fmla="*/ 1982 h 1982"/>
                  <a:gd name="T16" fmla="*/ 500 w 927"/>
                  <a:gd name="T17" fmla="*/ 1844 h 1982"/>
                  <a:gd name="T18" fmla="*/ 519 w 927"/>
                  <a:gd name="T19" fmla="*/ 1792 h 1982"/>
                  <a:gd name="T20" fmla="*/ 767 w 927"/>
                  <a:gd name="T21" fmla="*/ 714 h 1982"/>
                  <a:gd name="T22" fmla="*/ 862 w 927"/>
                  <a:gd name="T23" fmla="*/ 304 h 1982"/>
                  <a:gd name="T24" fmla="*/ 920 w 927"/>
                  <a:gd name="T25" fmla="*/ 50 h 1982"/>
                  <a:gd name="T26" fmla="*/ 289 w 927"/>
                  <a:gd name="T27" fmla="*/ 1851 h 1982"/>
                  <a:gd name="T28" fmla="*/ 168 w 927"/>
                  <a:gd name="T29" fmla="*/ 1730 h 1982"/>
                  <a:gd name="T30" fmla="*/ 289 w 927"/>
                  <a:gd name="T31" fmla="*/ 1610 h 1982"/>
                  <a:gd name="T32" fmla="*/ 409 w 927"/>
                  <a:gd name="T33" fmla="*/ 1730 h 1982"/>
                  <a:gd name="T34" fmla="*/ 289 w 927"/>
                  <a:gd name="T35" fmla="*/ 1851 h 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7" h="1982">
                    <a:moveTo>
                      <a:pt x="920" y="50"/>
                    </a:moveTo>
                    <a:cubicBezTo>
                      <a:pt x="927" y="20"/>
                      <a:pt x="904" y="0"/>
                      <a:pt x="880" y="0"/>
                    </a:cubicBezTo>
                    <a:cubicBezTo>
                      <a:pt x="866" y="0"/>
                      <a:pt x="852" y="7"/>
                      <a:pt x="844" y="23"/>
                    </a:cubicBezTo>
                    <a:cubicBezTo>
                      <a:pt x="725" y="267"/>
                      <a:pt x="725" y="267"/>
                      <a:pt x="725" y="267"/>
                    </a:cubicBezTo>
                    <a:cubicBezTo>
                      <a:pt x="549" y="626"/>
                      <a:pt x="549" y="626"/>
                      <a:pt x="549" y="626"/>
                    </a:cubicBezTo>
                    <a:cubicBezTo>
                      <a:pt x="59" y="1629"/>
                      <a:pt x="59" y="1629"/>
                      <a:pt x="59" y="1629"/>
                    </a:cubicBezTo>
                    <a:cubicBezTo>
                      <a:pt x="0" y="1751"/>
                      <a:pt x="50" y="1898"/>
                      <a:pt x="172" y="1957"/>
                    </a:cubicBezTo>
                    <a:cubicBezTo>
                      <a:pt x="207" y="1974"/>
                      <a:pt x="243" y="1982"/>
                      <a:pt x="280" y="1982"/>
                    </a:cubicBezTo>
                    <a:cubicBezTo>
                      <a:pt x="370" y="1982"/>
                      <a:pt x="458" y="1932"/>
                      <a:pt x="500" y="1844"/>
                    </a:cubicBezTo>
                    <a:cubicBezTo>
                      <a:pt x="508" y="1828"/>
                      <a:pt x="515" y="1809"/>
                      <a:pt x="519" y="1792"/>
                    </a:cubicBezTo>
                    <a:cubicBezTo>
                      <a:pt x="767" y="714"/>
                      <a:pt x="767" y="714"/>
                      <a:pt x="767" y="714"/>
                    </a:cubicBezTo>
                    <a:cubicBezTo>
                      <a:pt x="862" y="304"/>
                      <a:pt x="862" y="304"/>
                      <a:pt x="862" y="304"/>
                    </a:cubicBezTo>
                    <a:lnTo>
                      <a:pt x="920" y="50"/>
                    </a:lnTo>
                    <a:close/>
                    <a:moveTo>
                      <a:pt x="289" y="1851"/>
                    </a:moveTo>
                    <a:cubicBezTo>
                      <a:pt x="222" y="1851"/>
                      <a:pt x="168" y="1797"/>
                      <a:pt x="168" y="1730"/>
                    </a:cubicBezTo>
                    <a:cubicBezTo>
                      <a:pt x="168" y="1664"/>
                      <a:pt x="222" y="1610"/>
                      <a:pt x="289" y="1610"/>
                    </a:cubicBezTo>
                    <a:cubicBezTo>
                      <a:pt x="355" y="1610"/>
                      <a:pt x="409" y="1664"/>
                      <a:pt x="409" y="1730"/>
                    </a:cubicBezTo>
                    <a:cubicBezTo>
                      <a:pt x="409" y="1797"/>
                      <a:pt x="355" y="1851"/>
                      <a:pt x="289" y="1851"/>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grpSp>
        <p:nvGrpSpPr>
          <p:cNvPr id="18" name="Group 17"/>
          <p:cNvGrpSpPr/>
          <p:nvPr/>
        </p:nvGrpSpPr>
        <p:grpSpPr>
          <a:xfrm>
            <a:off x="5639195" y="2484020"/>
            <a:ext cx="454950" cy="439472"/>
            <a:chOff x="5907906" y="2484020"/>
            <a:chExt cx="454950" cy="439472"/>
          </a:xfrm>
        </p:grpSpPr>
        <p:sp>
          <p:nvSpPr>
            <p:cNvPr id="181" name="Oval 180">
              <a:extLst>
                <a:ext uri="{FF2B5EF4-FFF2-40B4-BE49-F238E27FC236}">
                  <a16:creationId xmlns:a16="http://schemas.microsoft.com/office/drawing/2014/main" id="{BFD42F27-8F2D-E04B-AC38-AB7D11152405}"/>
                </a:ext>
              </a:extLst>
            </p:cNvPr>
            <p:cNvSpPr>
              <a:spLocks noChangeArrowheads="1"/>
            </p:cNvSpPr>
            <p:nvPr/>
          </p:nvSpPr>
          <p:spPr bwMode="auto">
            <a:xfrm>
              <a:off x="5907906" y="2484020"/>
              <a:ext cx="454950" cy="439472"/>
            </a:xfrm>
            <a:prstGeom prst="ellipse">
              <a:avLst/>
            </a:prstGeom>
            <a:solidFill>
              <a:schemeClr val="bg2">
                <a:alpha val="90000"/>
              </a:schemeClr>
            </a:solidFill>
            <a:ln>
              <a:noFill/>
            </a:ln>
            <a:extLst/>
          </p:spPr>
          <p:txBody>
            <a:bodyPr vert="horz" wrap="square" lIns="91440" tIns="45720" rIns="91440" bIns="45720" numCol="1" anchor="t" anchorCtr="0" compatLnSpc="1">
              <a:prstTxWarp prst="textNoShape">
                <a:avLst/>
              </a:prstTxWarp>
            </a:bodyPr>
            <a:lstStyle/>
            <a:p>
              <a:endParaRPr lang="en-US" sz="1600" dirty="0">
                <a:solidFill>
                  <a:schemeClr val="accent2"/>
                </a:solidFill>
              </a:endParaRPr>
            </a:p>
          </p:txBody>
        </p:sp>
        <p:grpSp>
          <p:nvGrpSpPr>
            <p:cNvPr id="16" name="Group 15"/>
            <p:cNvGrpSpPr/>
            <p:nvPr/>
          </p:nvGrpSpPr>
          <p:grpSpPr>
            <a:xfrm>
              <a:off x="5927725" y="2562225"/>
              <a:ext cx="358775" cy="284163"/>
              <a:chOff x="5927725" y="2562225"/>
              <a:chExt cx="358775" cy="284163"/>
            </a:xfrm>
          </p:grpSpPr>
          <p:sp>
            <p:nvSpPr>
              <p:cNvPr id="11" name="AutoShape 4"/>
              <p:cNvSpPr>
                <a:spLocks noChangeAspect="1" noChangeArrowheads="1" noTextEdit="1"/>
              </p:cNvSpPr>
              <p:nvPr/>
            </p:nvSpPr>
            <p:spPr bwMode="auto">
              <a:xfrm>
                <a:off x="5927725" y="2562225"/>
                <a:ext cx="35718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p:nvSpPr>
            <p:spPr bwMode="auto">
              <a:xfrm>
                <a:off x="6056313" y="2614613"/>
                <a:ext cx="179388" cy="179388"/>
              </a:xfrm>
              <a:custGeom>
                <a:avLst/>
                <a:gdLst>
                  <a:gd name="T0" fmla="*/ 12 w 157"/>
                  <a:gd name="T1" fmla="*/ 62 h 158"/>
                  <a:gd name="T2" fmla="*/ 78 w 157"/>
                  <a:gd name="T3" fmla="*/ 11 h 158"/>
                  <a:gd name="T4" fmla="*/ 146 w 157"/>
                  <a:gd name="T5" fmla="*/ 79 h 158"/>
                  <a:gd name="T6" fmla="*/ 78 w 157"/>
                  <a:gd name="T7" fmla="*/ 147 h 158"/>
                  <a:gd name="T8" fmla="*/ 12 w 157"/>
                  <a:gd name="T9" fmla="*/ 96 h 158"/>
                  <a:gd name="T10" fmla="*/ 0 w 157"/>
                  <a:gd name="T11" fmla="*/ 96 h 158"/>
                  <a:gd name="T12" fmla="*/ 78 w 157"/>
                  <a:gd name="T13" fmla="*/ 158 h 158"/>
                  <a:gd name="T14" fmla="*/ 157 w 157"/>
                  <a:gd name="T15" fmla="*/ 79 h 158"/>
                  <a:gd name="T16" fmla="*/ 78 w 157"/>
                  <a:gd name="T17" fmla="*/ 0 h 158"/>
                  <a:gd name="T18" fmla="*/ 1 w 157"/>
                  <a:gd name="T19" fmla="*/ 59 h 158"/>
                  <a:gd name="T20" fmla="*/ 3 w 157"/>
                  <a:gd name="T21" fmla="*/ 62 h 158"/>
                  <a:gd name="T22" fmla="*/ 12 w 157"/>
                  <a:gd name="T23" fmla="*/ 6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58">
                    <a:moveTo>
                      <a:pt x="12" y="62"/>
                    </a:moveTo>
                    <a:cubicBezTo>
                      <a:pt x="19" y="33"/>
                      <a:pt x="46" y="11"/>
                      <a:pt x="78" y="11"/>
                    </a:cubicBezTo>
                    <a:cubicBezTo>
                      <a:pt x="115" y="11"/>
                      <a:pt x="146" y="41"/>
                      <a:pt x="146" y="79"/>
                    </a:cubicBezTo>
                    <a:cubicBezTo>
                      <a:pt x="146" y="117"/>
                      <a:pt x="115" y="147"/>
                      <a:pt x="78" y="147"/>
                    </a:cubicBezTo>
                    <a:cubicBezTo>
                      <a:pt x="46" y="147"/>
                      <a:pt x="19" y="125"/>
                      <a:pt x="12" y="96"/>
                    </a:cubicBezTo>
                    <a:cubicBezTo>
                      <a:pt x="0" y="96"/>
                      <a:pt x="0" y="96"/>
                      <a:pt x="0" y="96"/>
                    </a:cubicBezTo>
                    <a:cubicBezTo>
                      <a:pt x="8" y="132"/>
                      <a:pt x="40" y="158"/>
                      <a:pt x="78" y="158"/>
                    </a:cubicBezTo>
                    <a:cubicBezTo>
                      <a:pt x="121" y="158"/>
                      <a:pt x="157" y="123"/>
                      <a:pt x="157" y="79"/>
                    </a:cubicBezTo>
                    <a:cubicBezTo>
                      <a:pt x="157" y="35"/>
                      <a:pt x="121" y="0"/>
                      <a:pt x="78" y="0"/>
                    </a:cubicBezTo>
                    <a:cubicBezTo>
                      <a:pt x="41" y="0"/>
                      <a:pt x="10" y="25"/>
                      <a:pt x="1" y="59"/>
                    </a:cubicBezTo>
                    <a:cubicBezTo>
                      <a:pt x="3" y="62"/>
                      <a:pt x="3" y="62"/>
                      <a:pt x="3" y="62"/>
                    </a:cubicBezTo>
                    <a:cubicBezTo>
                      <a:pt x="12" y="62"/>
                      <a:pt x="12" y="62"/>
                      <a:pt x="12" y="6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p:cNvSpPr>
              <p:nvPr/>
            </p:nvSpPr>
            <p:spPr bwMode="auto">
              <a:xfrm>
                <a:off x="5927725" y="2647950"/>
                <a:ext cx="255588" cy="115888"/>
              </a:xfrm>
              <a:custGeom>
                <a:avLst/>
                <a:gdLst>
                  <a:gd name="T0" fmla="*/ 192 w 225"/>
                  <a:gd name="T1" fmla="*/ 15 h 101"/>
                  <a:gd name="T2" fmla="*/ 159 w 225"/>
                  <a:gd name="T3" fmla="*/ 43 h 101"/>
                  <a:gd name="T4" fmla="*/ 110 w 225"/>
                  <a:gd name="T5" fmla="*/ 43 h 101"/>
                  <a:gd name="T6" fmla="*/ 90 w 225"/>
                  <a:gd name="T7" fmla="*/ 3 h 101"/>
                  <a:gd name="T8" fmla="*/ 85 w 225"/>
                  <a:gd name="T9" fmla="*/ 0 h 101"/>
                  <a:gd name="T10" fmla="*/ 79 w 225"/>
                  <a:gd name="T11" fmla="*/ 4 h 101"/>
                  <a:gd name="T12" fmla="*/ 53 w 225"/>
                  <a:gd name="T13" fmla="*/ 79 h 101"/>
                  <a:gd name="T14" fmla="*/ 40 w 225"/>
                  <a:gd name="T15" fmla="*/ 47 h 101"/>
                  <a:gd name="T16" fmla="*/ 35 w 225"/>
                  <a:gd name="T17" fmla="*/ 43 h 101"/>
                  <a:gd name="T18" fmla="*/ 6 w 225"/>
                  <a:gd name="T19" fmla="*/ 43 h 101"/>
                  <a:gd name="T20" fmla="*/ 0 w 225"/>
                  <a:gd name="T21" fmla="*/ 49 h 101"/>
                  <a:gd name="T22" fmla="*/ 6 w 225"/>
                  <a:gd name="T23" fmla="*/ 55 h 101"/>
                  <a:gd name="T24" fmla="*/ 31 w 225"/>
                  <a:gd name="T25" fmla="*/ 55 h 101"/>
                  <a:gd name="T26" fmla="*/ 48 w 225"/>
                  <a:gd name="T27" fmla="*/ 98 h 101"/>
                  <a:gd name="T28" fmla="*/ 53 w 225"/>
                  <a:gd name="T29" fmla="*/ 101 h 101"/>
                  <a:gd name="T30" fmla="*/ 53 w 225"/>
                  <a:gd name="T31" fmla="*/ 101 h 101"/>
                  <a:gd name="T32" fmla="*/ 59 w 225"/>
                  <a:gd name="T33" fmla="*/ 97 h 101"/>
                  <a:gd name="T34" fmla="*/ 86 w 225"/>
                  <a:gd name="T35" fmla="*/ 20 h 101"/>
                  <a:gd name="T36" fmla="*/ 102 w 225"/>
                  <a:gd name="T37" fmla="*/ 52 h 101"/>
                  <a:gd name="T38" fmla="*/ 106 w 225"/>
                  <a:gd name="T39" fmla="*/ 55 h 101"/>
                  <a:gd name="T40" fmla="*/ 159 w 225"/>
                  <a:gd name="T41" fmla="*/ 55 h 101"/>
                  <a:gd name="T42" fmla="*/ 192 w 225"/>
                  <a:gd name="T43" fmla="*/ 83 h 101"/>
                  <a:gd name="T44" fmla="*/ 225 w 225"/>
                  <a:gd name="T45" fmla="*/ 49 h 101"/>
                  <a:gd name="T46" fmla="*/ 192 w 225"/>
                  <a:gd name="T47" fmla="*/ 1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5" h="101">
                    <a:moveTo>
                      <a:pt x="192" y="15"/>
                    </a:moveTo>
                    <a:cubicBezTo>
                      <a:pt x="175" y="15"/>
                      <a:pt x="161" y="27"/>
                      <a:pt x="159" y="43"/>
                    </a:cubicBezTo>
                    <a:cubicBezTo>
                      <a:pt x="110" y="43"/>
                      <a:pt x="110" y="43"/>
                      <a:pt x="110" y="43"/>
                    </a:cubicBezTo>
                    <a:cubicBezTo>
                      <a:pt x="90" y="3"/>
                      <a:pt x="90" y="3"/>
                      <a:pt x="90" y="3"/>
                    </a:cubicBezTo>
                    <a:cubicBezTo>
                      <a:pt x="89" y="1"/>
                      <a:pt x="87" y="0"/>
                      <a:pt x="85" y="0"/>
                    </a:cubicBezTo>
                    <a:cubicBezTo>
                      <a:pt x="82" y="0"/>
                      <a:pt x="80" y="2"/>
                      <a:pt x="79" y="4"/>
                    </a:cubicBezTo>
                    <a:cubicBezTo>
                      <a:pt x="53" y="79"/>
                      <a:pt x="53" y="79"/>
                      <a:pt x="53" y="79"/>
                    </a:cubicBezTo>
                    <a:cubicBezTo>
                      <a:pt x="40" y="47"/>
                      <a:pt x="40" y="47"/>
                      <a:pt x="40" y="47"/>
                    </a:cubicBezTo>
                    <a:cubicBezTo>
                      <a:pt x="39" y="45"/>
                      <a:pt x="37" y="43"/>
                      <a:pt x="35" y="43"/>
                    </a:cubicBezTo>
                    <a:cubicBezTo>
                      <a:pt x="6" y="43"/>
                      <a:pt x="6" y="43"/>
                      <a:pt x="6" y="43"/>
                    </a:cubicBezTo>
                    <a:cubicBezTo>
                      <a:pt x="2" y="43"/>
                      <a:pt x="0" y="46"/>
                      <a:pt x="0" y="49"/>
                    </a:cubicBezTo>
                    <a:cubicBezTo>
                      <a:pt x="0" y="52"/>
                      <a:pt x="2" y="55"/>
                      <a:pt x="6" y="55"/>
                    </a:cubicBezTo>
                    <a:cubicBezTo>
                      <a:pt x="31" y="55"/>
                      <a:pt x="31" y="55"/>
                      <a:pt x="31" y="55"/>
                    </a:cubicBezTo>
                    <a:cubicBezTo>
                      <a:pt x="48" y="98"/>
                      <a:pt x="48" y="98"/>
                      <a:pt x="48" y="98"/>
                    </a:cubicBezTo>
                    <a:cubicBezTo>
                      <a:pt x="49" y="100"/>
                      <a:pt x="51" y="101"/>
                      <a:pt x="53" y="101"/>
                    </a:cubicBezTo>
                    <a:cubicBezTo>
                      <a:pt x="53" y="101"/>
                      <a:pt x="53" y="101"/>
                      <a:pt x="53" y="101"/>
                    </a:cubicBezTo>
                    <a:cubicBezTo>
                      <a:pt x="56" y="101"/>
                      <a:pt x="58" y="99"/>
                      <a:pt x="59" y="97"/>
                    </a:cubicBezTo>
                    <a:cubicBezTo>
                      <a:pt x="86" y="20"/>
                      <a:pt x="86" y="20"/>
                      <a:pt x="86" y="20"/>
                    </a:cubicBezTo>
                    <a:cubicBezTo>
                      <a:pt x="102" y="52"/>
                      <a:pt x="102" y="52"/>
                      <a:pt x="102" y="52"/>
                    </a:cubicBezTo>
                    <a:cubicBezTo>
                      <a:pt x="102" y="53"/>
                      <a:pt x="104" y="55"/>
                      <a:pt x="106" y="55"/>
                    </a:cubicBezTo>
                    <a:cubicBezTo>
                      <a:pt x="159" y="55"/>
                      <a:pt x="159" y="55"/>
                      <a:pt x="159" y="55"/>
                    </a:cubicBezTo>
                    <a:cubicBezTo>
                      <a:pt x="161" y="71"/>
                      <a:pt x="175" y="83"/>
                      <a:pt x="192" y="83"/>
                    </a:cubicBezTo>
                    <a:cubicBezTo>
                      <a:pt x="210" y="83"/>
                      <a:pt x="225" y="67"/>
                      <a:pt x="225" y="49"/>
                    </a:cubicBezTo>
                    <a:cubicBezTo>
                      <a:pt x="225" y="30"/>
                      <a:pt x="210" y="15"/>
                      <a:pt x="192" y="1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p:nvSpPr>
            <p:spPr bwMode="auto">
              <a:xfrm>
                <a:off x="6010275" y="2562225"/>
                <a:ext cx="276225" cy="284163"/>
              </a:xfrm>
              <a:custGeom>
                <a:avLst/>
                <a:gdLst>
                  <a:gd name="T0" fmla="*/ 118 w 243"/>
                  <a:gd name="T1" fmla="*/ 0 h 250"/>
                  <a:gd name="T2" fmla="*/ 8 w 243"/>
                  <a:gd name="T3" fmla="*/ 66 h 250"/>
                  <a:gd name="T4" fmla="*/ 11 w 243"/>
                  <a:gd name="T5" fmla="*/ 66 h 250"/>
                  <a:gd name="T6" fmla="*/ 12 w 243"/>
                  <a:gd name="T7" fmla="*/ 66 h 250"/>
                  <a:gd name="T8" fmla="*/ 20 w 243"/>
                  <a:gd name="T9" fmla="*/ 68 h 250"/>
                  <a:gd name="T10" fmla="*/ 118 w 243"/>
                  <a:gd name="T11" fmla="*/ 11 h 250"/>
                  <a:gd name="T12" fmla="*/ 232 w 243"/>
                  <a:gd name="T13" fmla="*/ 125 h 250"/>
                  <a:gd name="T14" fmla="*/ 118 w 243"/>
                  <a:gd name="T15" fmla="*/ 239 h 250"/>
                  <a:gd name="T16" fmla="*/ 7 w 243"/>
                  <a:gd name="T17" fmla="*/ 148 h 250"/>
                  <a:gd name="T18" fmla="*/ 0 w 243"/>
                  <a:gd name="T19" fmla="*/ 166 h 250"/>
                  <a:gd name="T20" fmla="*/ 118 w 243"/>
                  <a:gd name="T21" fmla="*/ 250 h 250"/>
                  <a:gd name="T22" fmla="*/ 243 w 243"/>
                  <a:gd name="T23" fmla="*/ 125 h 250"/>
                  <a:gd name="T24" fmla="*/ 118 w 243"/>
                  <a:gd name="T2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50">
                    <a:moveTo>
                      <a:pt x="118" y="0"/>
                    </a:moveTo>
                    <a:cubicBezTo>
                      <a:pt x="71" y="0"/>
                      <a:pt x="29" y="26"/>
                      <a:pt x="8" y="66"/>
                    </a:cubicBezTo>
                    <a:cubicBezTo>
                      <a:pt x="9" y="66"/>
                      <a:pt x="10" y="66"/>
                      <a:pt x="11" y="66"/>
                    </a:cubicBezTo>
                    <a:cubicBezTo>
                      <a:pt x="11" y="66"/>
                      <a:pt x="12" y="66"/>
                      <a:pt x="12" y="66"/>
                    </a:cubicBezTo>
                    <a:cubicBezTo>
                      <a:pt x="15" y="66"/>
                      <a:pt x="18" y="66"/>
                      <a:pt x="20" y="68"/>
                    </a:cubicBezTo>
                    <a:cubicBezTo>
                      <a:pt x="40" y="34"/>
                      <a:pt x="76" y="11"/>
                      <a:pt x="118" y="11"/>
                    </a:cubicBezTo>
                    <a:cubicBezTo>
                      <a:pt x="181" y="11"/>
                      <a:pt x="232" y="62"/>
                      <a:pt x="232" y="125"/>
                    </a:cubicBezTo>
                    <a:cubicBezTo>
                      <a:pt x="232" y="188"/>
                      <a:pt x="181" y="239"/>
                      <a:pt x="118" y="239"/>
                    </a:cubicBezTo>
                    <a:cubicBezTo>
                      <a:pt x="63" y="239"/>
                      <a:pt x="17" y="200"/>
                      <a:pt x="7" y="148"/>
                    </a:cubicBezTo>
                    <a:cubicBezTo>
                      <a:pt x="0" y="166"/>
                      <a:pt x="0" y="166"/>
                      <a:pt x="0" y="166"/>
                    </a:cubicBezTo>
                    <a:cubicBezTo>
                      <a:pt x="17" y="215"/>
                      <a:pt x="64" y="250"/>
                      <a:pt x="118" y="250"/>
                    </a:cubicBezTo>
                    <a:cubicBezTo>
                      <a:pt x="187" y="250"/>
                      <a:pt x="243" y="194"/>
                      <a:pt x="243" y="125"/>
                    </a:cubicBezTo>
                    <a:cubicBezTo>
                      <a:pt x="243" y="56"/>
                      <a:pt x="187" y="0"/>
                      <a:pt x="118"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Oval 9"/>
              <p:cNvSpPr>
                <a:spLocks noChangeArrowheads="1"/>
              </p:cNvSpPr>
              <p:nvPr/>
            </p:nvSpPr>
            <p:spPr bwMode="auto">
              <a:xfrm>
                <a:off x="6107113" y="2663825"/>
                <a:ext cx="76200" cy="77788"/>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grpSp>
        <p:nvGrpSpPr>
          <p:cNvPr id="43030" name="Group 43029"/>
          <p:cNvGrpSpPr/>
          <p:nvPr/>
        </p:nvGrpSpPr>
        <p:grpSpPr>
          <a:xfrm>
            <a:off x="5639195" y="1817688"/>
            <a:ext cx="457969" cy="444501"/>
            <a:chOff x="5907906" y="1817688"/>
            <a:chExt cx="457969" cy="444501"/>
          </a:xfrm>
        </p:grpSpPr>
        <p:sp>
          <p:nvSpPr>
            <p:cNvPr id="201" name="Oval 200">
              <a:extLst>
                <a:ext uri="{FF2B5EF4-FFF2-40B4-BE49-F238E27FC236}">
                  <a16:creationId xmlns:a16="http://schemas.microsoft.com/office/drawing/2014/main" id="{BFD42F27-8F2D-E04B-AC38-AB7D11152405}"/>
                </a:ext>
              </a:extLst>
            </p:cNvPr>
            <p:cNvSpPr>
              <a:spLocks noChangeArrowheads="1"/>
            </p:cNvSpPr>
            <p:nvPr/>
          </p:nvSpPr>
          <p:spPr bwMode="auto">
            <a:xfrm>
              <a:off x="5907906" y="1820228"/>
              <a:ext cx="454950" cy="439472"/>
            </a:xfrm>
            <a:prstGeom prst="ellipse">
              <a:avLst/>
            </a:prstGeom>
            <a:solidFill>
              <a:schemeClr val="bg2">
                <a:alpha val="90000"/>
              </a:schemeClr>
            </a:solidFill>
            <a:ln>
              <a:noFill/>
            </a:ln>
            <a:extLst/>
          </p:spPr>
          <p:txBody>
            <a:bodyPr vert="horz" wrap="square" lIns="91440" tIns="45720" rIns="91440" bIns="45720" numCol="1" anchor="t" anchorCtr="0" compatLnSpc="1">
              <a:prstTxWarp prst="textNoShape">
                <a:avLst/>
              </a:prstTxWarp>
            </a:bodyPr>
            <a:lstStyle/>
            <a:p>
              <a:endParaRPr lang="en-US" sz="1600" dirty="0">
                <a:solidFill>
                  <a:schemeClr val="accent2"/>
                </a:solidFill>
              </a:endParaRPr>
            </a:p>
          </p:txBody>
        </p:sp>
        <p:grpSp>
          <p:nvGrpSpPr>
            <p:cNvPr id="43029" name="Group 43028"/>
            <p:cNvGrpSpPr/>
            <p:nvPr/>
          </p:nvGrpSpPr>
          <p:grpSpPr>
            <a:xfrm>
              <a:off x="6056313" y="1817688"/>
              <a:ext cx="309562" cy="444501"/>
              <a:chOff x="6056313" y="1817688"/>
              <a:chExt cx="309562" cy="444501"/>
            </a:xfrm>
          </p:grpSpPr>
          <p:sp>
            <p:nvSpPr>
              <p:cNvPr id="20" name="AutoShape 12"/>
              <p:cNvSpPr>
                <a:spLocks noChangeAspect="1" noChangeArrowheads="1" noTextEdit="1"/>
              </p:cNvSpPr>
              <p:nvPr/>
            </p:nvSpPr>
            <p:spPr bwMode="auto">
              <a:xfrm>
                <a:off x="6056313" y="1820863"/>
                <a:ext cx="3095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p:nvSpPr>
            <p:spPr bwMode="auto">
              <a:xfrm>
                <a:off x="6059488" y="1992313"/>
                <a:ext cx="306387" cy="92075"/>
              </a:xfrm>
              <a:custGeom>
                <a:avLst/>
                <a:gdLst>
                  <a:gd name="T0" fmla="*/ 96 w 98"/>
                  <a:gd name="T1" fmla="*/ 0 h 30"/>
                  <a:gd name="T2" fmla="*/ 5 w 98"/>
                  <a:gd name="T3" fmla="*/ 0 h 30"/>
                  <a:gd name="T4" fmla="*/ 0 w 98"/>
                  <a:gd name="T5" fmla="*/ 6 h 30"/>
                  <a:gd name="T6" fmla="*/ 0 w 98"/>
                  <a:gd name="T7" fmla="*/ 25 h 30"/>
                  <a:gd name="T8" fmla="*/ 0 w 98"/>
                  <a:gd name="T9" fmla="*/ 26 h 30"/>
                  <a:gd name="T10" fmla="*/ 5 w 98"/>
                  <a:gd name="T11" fmla="*/ 30 h 30"/>
                  <a:gd name="T12" fmla="*/ 96 w 98"/>
                  <a:gd name="T13" fmla="*/ 30 h 30"/>
                  <a:gd name="T14" fmla="*/ 98 w 98"/>
                  <a:gd name="T15" fmla="*/ 15 h 30"/>
                  <a:gd name="T16" fmla="*/ 96 w 98"/>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30">
                    <a:moveTo>
                      <a:pt x="96" y="0"/>
                    </a:moveTo>
                    <a:cubicBezTo>
                      <a:pt x="66" y="0"/>
                      <a:pt x="36" y="0"/>
                      <a:pt x="5" y="0"/>
                    </a:cubicBezTo>
                    <a:cubicBezTo>
                      <a:pt x="2" y="0"/>
                      <a:pt x="0" y="2"/>
                      <a:pt x="0" y="6"/>
                    </a:cubicBezTo>
                    <a:cubicBezTo>
                      <a:pt x="0" y="12"/>
                      <a:pt x="0" y="18"/>
                      <a:pt x="0" y="25"/>
                    </a:cubicBezTo>
                    <a:cubicBezTo>
                      <a:pt x="0" y="25"/>
                      <a:pt x="0" y="26"/>
                      <a:pt x="0" y="26"/>
                    </a:cubicBezTo>
                    <a:cubicBezTo>
                      <a:pt x="1" y="29"/>
                      <a:pt x="3" y="30"/>
                      <a:pt x="5" y="30"/>
                    </a:cubicBezTo>
                    <a:cubicBezTo>
                      <a:pt x="36" y="30"/>
                      <a:pt x="66" y="30"/>
                      <a:pt x="96" y="30"/>
                    </a:cubicBezTo>
                    <a:cubicBezTo>
                      <a:pt x="97" y="25"/>
                      <a:pt x="98" y="20"/>
                      <a:pt x="98" y="15"/>
                    </a:cubicBezTo>
                    <a:cubicBezTo>
                      <a:pt x="98" y="10"/>
                      <a:pt x="97" y="5"/>
                      <a:pt x="96" y="0"/>
                    </a:cubicBezTo>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p:nvSpPr>
            <p:spPr bwMode="auto">
              <a:xfrm>
                <a:off x="6059488" y="2097088"/>
                <a:ext cx="296862" cy="93663"/>
              </a:xfrm>
              <a:custGeom>
                <a:avLst/>
                <a:gdLst>
                  <a:gd name="T0" fmla="*/ 0 w 95"/>
                  <a:gd name="T1" fmla="*/ 5 h 30"/>
                  <a:gd name="T2" fmla="*/ 0 w 95"/>
                  <a:gd name="T3" fmla="*/ 24 h 30"/>
                  <a:gd name="T4" fmla="*/ 0 w 95"/>
                  <a:gd name="T5" fmla="*/ 27 h 30"/>
                  <a:gd name="T6" fmla="*/ 5 w 95"/>
                  <a:gd name="T7" fmla="*/ 30 h 30"/>
                  <a:gd name="T8" fmla="*/ 79 w 95"/>
                  <a:gd name="T9" fmla="*/ 30 h 30"/>
                  <a:gd name="T10" fmla="*/ 95 w 95"/>
                  <a:gd name="T11" fmla="*/ 0 h 30"/>
                  <a:gd name="T12" fmla="*/ 5 w 95"/>
                  <a:gd name="T13" fmla="*/ 0 h 30"/>
                  <a:gd name="T14" fmla="*/ 0 w 95"/>
                  <a:gd name="T15" fmla="*/ 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30">
                    <a:moveTo>
                      <a:pt x="0" y="5"/>
                    </a:moveTo>
                    <a:cubicBezTo>
                      <a:pt x="0" y="11"/>
                      <a:pt x="0" y="18"/>
                      <a:pt x="0" y="24"/>
                    </a:cubicBezTo>
                    <a:cubicBezTo>
                      <a:pt x="0" y="25"/>
                      <a:pt x="0" y="26"/>
                      <a:pt x="0" y="27"/>
                    </a:cubicBezTo>
                    <a:cubicBezTo>
                      <a:pt x="1" y="29"/>
                      <a:pt x="3" y="30"/>
                      <a:pt x="5" y="30"/>
                    </a:cubicBezTo>
                    <a:cubicBezTo>
                      <a:pt x="30" y="30"/>
                      <a:pt x="54" y="30"/>
                      <a:pt x="79" y="30"/>
                    </a:cubicBezTo>
                    <a:cubicBezTo>
                      <a:pt x="86" y="21"/>
                      <a:pt x="92" y="11"/>
                      <a:pt x="95" y="0"/>
                    </a:cubicBezTo>
                    <a:cubicBezTo>
                      <a:pt x="65" y="0"/>
                      <a:pt x="35" y="0"/>
                      <a:pt x="5" y="0"/>
                    </a:cubicBezTo>
                    <a:cubicBezTo>
                      <a:pt x="2" y="0"/>
                      <a:pt x="0" y="2"/>
                      <a:pt x="0" y="5"/>
                    </a:cubicBezTo>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p:nvSpPr>
            <p:spPr bwMode="auto">
              <a:xfrm>
                <a:off x="6059488" y="1889126"/>
                <a:ext cx="296862" cy="90488"/>
              </a:xfrm>
              <a:custGeom>
                <a:avLst/>
                <a:gdLst>
                  <a:gd name="T0" fmla="*/ 5 w 95"/>
                  <a:gd name="T1" fmla="*/ 0 h 29"/>
                  <a:gd name="T2" fmla="*/ 0 w 95"/>
                  <a:gd name="T3" fmla="*/ 5 h 29"/>
                  <a:gd name="T4" fmla="*/ 0 w 95"/>
                  <a:gd name="T5" fmla="*/ 24 h 29"/>
                  <a:gd name="T6" fmla="*/ 1 w 95"/>
                  <a:gd name="T7" fmla="*/ 28 h 29"/>
                  <a:gd name="T8" fmla="*/ 5 w 95"/>
                  <a:gd name="T9" fmla="*/ 29 h 29"/>
                  <a:gd name="T10" fmla="*/ 95 w 95"/>
                  <a:gd name="T11" fmla="*/ 29 h 29"/>
                  <a:gd name="T12" fmla="*/ 79 w 95"/>
                  <a:gd name="T13" fmla="*/ 0 h 29"/>
                  <a:gd name="T14" fmla="*/ 6 w 95"/>
                  <a:gd name="T15" fmla="*/ 0 h 29"/>
                  <a:gd name="T16" fmla="*/ 5 w 9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29">
                    <a:moveTo>
                      <a:pt x="5" y="0"/>
                    </a:moveTo>
                    <a:cubicBezTo>
                      <a:pt x="2" y="0"/>
                      <a:pt x="0" y="2"/>
                      <a:pt x="0" y="5"/>
                    </a:cubicBezTo>
                    <a:cubicBezTo>
                      <a:pt x="0" y="11"/>
                      <a:pt x="0" y="18"/>
                      <a:pt x="0" y="24"/>
                    </a:cubicBezTo>
                    <a:cubicBezTo>
                      <a:pt x="0" y="26"/>
                      <a:pt x="0" y="27"/>
                      <a:pt x="1" y="28"/>
                    </a:cubicBezTo>
                    <a:cubicBezTo>
                      <a:pt x="2" y="29"/>
                      <a:pt x="4" y="29"/>
                      <a:pt x="5" y="29"/>
                    </a:cubicBezTo>
                    <a:cubicBezTo>
                      <a:pt x="35" y="29"/>
                      <a:pt x="65" y="29"/>
                      <a:pt x="95" y="29"/>
                    </a:cubicBezTo>
                    <a:cubicBezTo>
                      <a:pt x="92" y="18"/>
                      <a:pt x="86" y="8"/>
                      <a:pt x="79" y="0"/>
                    </a:cubicBezTo>
                    <a:cubicBezTo>
                      <a:pt x="54" y="0"/>
                      <a:pt x="30" y="0"/>
                      <a:pt x="6" y="0"/>
                    </a:cubicBezTo>
                    <a:cubicBezTo>
                      <a:pt x="6" y="0"/>
                      <a:pt x="5" y="0"/>
                      <a:pt x="5" y="0"/>
                    </a:cubicBezTo>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p:nvSpPr>
            <p:spPr bwMode="auto">
              <a:xfrm>
                <a:off x="6059488" y="2200276"/>
                <a:ext cx="234950" cy="61913"/>
              </a:xfrm>
              <a:custGeom>
                <a:avLst/>
                <a:gdLst>
                  <a:gd name="T0" fmla="*/ 75 w 75"/>
                  <a:gd name="T1" fmla="*/ 1 h 20"/>
                  <a:gd name="T2" fmla="*/ 5 w 75"/>
                  <a:gd name="T3" fmla="*/ 0 h 20"/>
                  <a:gd name="T4" fmla="*/ 0 w 75"/>
                  <a:gd name="T5" fmla="*/ 5 h 20"/>
                  <a:gd name="T6" fmla="*/ 0 w 75"/>
                  <a:gd name="T7" fmla="*/ 15 h 20"/>
                  <a:gd name="T8" fmla="*/ 26 w 75"/>
                  <a:gd name="T9" fmla="*/ 20 h 20"/>
                  <a:gd name="T10" fmla="*/ 75 w 75"/>
                  <a:gd name="T11" fmla="*/ 1 h 20"/>
                </a:gdLst>
                <a:ahLst/>
                <a:cxnLst>
                  <a:cxn ang="0">
                    <a:pos x="T0" y="T1"/>
                  </a:cxn>
                  <a:cxn ang="0">
                    <a:pos x="T2" y="T3"/>
                  </a:cxn>
                  <a:cxn ang="0">
                    <a:pos x="T4" y="T5"/>
                  </a:cxn>
                  <a:cxn ang="0">
                    <a:pos x="T6" y="T7"/>
                  </a:cxn>
                  <a:cxn ang="0">
                    <a:pos x="T8" y="T9"/>
                  </a:cxn>
                  <a:cxn ang="0">
                    <a:pos x="T10" y="T11"/>
                  </a:cxn>
                </a:cxnLst>
                <a:rect l="0" t="0" r="r" b="b"/>
                <a:pathLst>
                  <a:path w="75" h="20">
                    <a:moveTo>
                      <a:pt x="75" y="1"/>
                    </a:moveTo>
                    <a:cubicBezTo>
                      <a:pt x="52" y="1"/>
                      <a:pt x="28" y="0"/>
                      <a:pt x="5" y="0"/>
                    </a:cubicBezTo>
                    <a:cubicBezTo>
                      <a:pt x="2" y="0"/>
                      <a:pt x="0" y="3"/>
                      <a:pt x="0" y="5"/>
                    </a:cubicBezTo>
                    <a:cubicBezTo>
                      <a:pt x="0" y="9"/>
                      <a:pt x="0" y="12"/>
                      <a:pt x="0" y="15"/>
                    </a:cubicBezTo>
                    <a:cubicBezTo>
                      <a:pt x="8" y="18"/>
                      <a:pt x="17" y="20"/>
                      <a:pt x="26" y="20"/>
                    </a:cubicBezTo>
                    <a:cubicBezTo>
                      <a:pt x="45" y="20"/>
                      <a:pt x="62" y="13"/>
                      <a:pt x="75" y="1"/>
                    </a:cubicBezTo>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p:nvSpPr>
            <p:spPr bwMode="auto">
              <a:xfrm>
                <a:off x="6059488" y="1817688"/>
                <a:ext cx="234950" cy="58738"/>
              </a:xfrm>
              <a:custGeom>
                <a:avLst/>
                <a:gdLst>
                  <a:gd name="T0" fmla="*/ 1 w 75"/>
                  <a:gd name="T1" fmla="*/ 17 h 19"/>
                  <a:gd name="T2" fmla="*/ 5 w 75"/>
                  <a:gd name="T3" fmla="*/ 19 h 19"/>
                  <a:gd name="T4" fmla="*/ 75 w 75"/>
                  <a:gd name="T5" fmla="*/ 19 h 19"/>
                  <a:gd name="T6" fmla="*/ 26 w 75"/>
                  <a:gd name="T7" fmla="*/ 0 h 19"/>
                  <a:gd name="T8" fmla="*/ 0 w 75"/>
                  <a:gd name="T9" fmla="*/ 4 h 19"/>
                  <a:gd name="T10" fmla="*/ 0 w 75"/>
                  <a:gd name="T11" fmla="*/ 14 h 19"/>
                  <a:gd name="T12" fmla="*/ 1 w 75"/>
                  <a:gd name="T13" fmla="*/ 17 h 19"/>
                </a:gdLst>
                <a:ahLst/>
                <a:cxnLst>
                  <a:cxn ang="0">
                    <a:pos x="T0" y="T1"/>
                  </a:cxn>
                  <a:cxn ang="0">
                    <a:pos x="T2" y="T3"/>
                  </a:cxn>
                  <a:cxn ang="0">
                    <a:pos x="T4" y="T5"/>
                  </a:cxn>
                  <a:cxn ang="0">
                    <a:pos x="T6" y="T7"/>
                  </a:cxn>
                  <a:cxn ang="0">
                    <a:pos x="T8" y="T9"/>
                  </a:cxn>
                  <a:cxn ang="0">
                    <a:pos x="T10" y="T11"/>
                  </a:cxn>
                  <a:cxn ang="0">
                    <a:pos x="T12" y="T13"/>
                  </a:cxn>
                </a:cxnLst>
                <a:rect l="0" t="0" r="r" b="b"/>
                <a:pathLst>
                  <a:path w="75" h="19">
                    <a:moveTo>
                      <a:pt x="1" y="17"/>
                    </a:moveTo>
                    <a:cubicBezTo>
                      <a:pt x="2" y="18"/>
                      <a:pt x="4" y="19"/>
                      <a:pt x="5" y="19"/>
                    </a:cubicBezTo>
                    <a:cubicBezTo>
                      <a:pt x="29" y="19"/>
                      <a:pt x="52" y="19"/>
                      <a:pt x="75" y="19"/>
                    </a:cubicBezTo>
                    <a:cubicBezTo>
                      <a:pt x="62" y="7"/>
                      <a:pt x="45" y="0"/>
                      <a:pt x="26" y="0"/>
                    </a:cubicBezTo>
                    <a:cubicBezTo>
                      <a:pt x="17" y="0"/>
                      <a:pt x="8" y="1"/>
                      <a:pt x="0" y="4"/>
                    </a:cubicBezTo>
                    <a:cubicBezTo>
                      <a:pt x="0" y="8"/>
                      <a:pt x="0" y="11"/>
                      <a:pt x="0" y="14"/>
                    </a:cubicBezTo>
                    <a:cubicBezTo>
                      <a:pt x="0" y="15"/>
                      <a:pt x="0" y="16"/>
                      <a:pt x="1" y="17"/>
                    </a:cubicBezTo>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p:nvSpPr>
            <p:spPr bwMode="auto">
              <a:xfrm>
                <a:off x="6078538" y="1908176"/>
                <a:ext cx="12700" cy="55563"/>
              </a:xfrm>
              <a:custGeom>
                <a:avLst/>
                <a:gdLst>
                  <a:gd name="T0" fmla="*/ 2 w 4"/>
                  <a:gd name="T1" fmla="*/ 18 h 18"/>
                  <a:gd name="T2" fmla="*/ 0 w 4"/>
                  <a:gd name="T3" fmla="*/ 16 h 18"/>
                  <a:gd name="T4" fmla="*/ 0 w 4"/>
                  <a:gd name="T5" fmla="*/ 1 h 18"/>
                  <a:gd name="T6" fmla="*/ 2 w 4"/>
                  <a:gd name="T7" fmla="*/ 0 h 18"/>
                  <a:gd name="T8" fmla="*/ 4 w 4"/>
                  <a:gd name="T9" fmla="*/ 1 h 18"/>
                  <a:gd name="T10" fmla="*/ 4 w 4"/>
                  <a:gd name="T11" fmla="*/ 16 h 18"/>
                  <a:gd name="T12" fmla="*/ 2 w 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 h="18">
                    <a:moveTo>
                      <a:pt x="2" y="18"/>
                    </a:moveTo>
                    <a:cubicBezTo>
                      <a:pt x="1" y="18"/>
                      <a:pt x="0" y="17"/>
                      <a:pt x="0" y="16"/>
                    </a:cubicBezTo>
                    <a:cubicBezTo>
                      <a:pt x="0" y="1"/>
                      <a:pt x="0" y="1"/>
                      <a:pt x="0" y="1"/>
                    </a:cubicBezTo>
                    <a:cubicBezTo>
                      <a:pt x="0" y="1"/>
                      <a:pt x="1" y="0"/>
                      <a:pt x="2" y="0"/>
                    </a:cubicBezTo>
                    <a:cubicBezTo>
                      <a:pt x="3" y="0"/>
                      <a:pt x="4" y="1"/>
                      <a:pt x="4" y="1"/>
                    </a:cubicBezTo>
                    <a:cubicBezTo>
                      <a:pt x="4" y="16"/>
                      <a:pt x="4" y="16"/>
                      <a:pt x="4" y="16"/>
                    </a:cubicBezTo>
                    <a:cubicBezTo>
                      <a:pt x="4" y="17"/>
                      <a:pt x="3" y="18"/>
                      <a:pt x="2" y="1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p:nvSpPr>
            <p:spPr bwMode="auto">
              <a:xfrm>
                <a:off x="6105525" y="1908176"/>
                <a:ext cx="9525" cy="55563"/>
              </a:xfrm>
              <a:custGeom>
                <a:avLst/>
                <a:gdLst>
                  <a:gd name="T0" fmla="*/ 2 w 3"/>
                  <a:gd name="T1" fmla="*/ 18 h 18"/>
                  <a:gd name="T2" fmla="*/ 0 w 3"/>
                  <a:gd name="T3" fmla="*/ 16 h 18"/>
                  <a:gd name="T4" fmla="*/ 0 w 3"/>
                  <a:gd name="T5" fmla="*/ 1 h 18"/>
                  <a:gd name="T6" fmla="*/ 2 w 3"/>
                  <a:gd name="T7" fmla="*/ 0 h 18"/>
                  <a:gd name="T8" fmla="*/ 3 w 3"/>
                  <a:gd name="T9" fmla="*/ 1 h 18"/>
                  <a:gd name="T10" fmla="*/ 3 w 3"/>
                  <a:gd name="T11" fmla="*/ 16 h 18"/>
                  <a:gd name="T12" fmla="*/ 2 w 3"/>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 h="18">
                    <a:moveTo>
                      <a:pt x="2" y="18"/>
                    </a:moveTo>
                    <a:cubicBezTo>
                      <a:pt x="1" y="18"/>
                      <a:pt x="0" y="17"/>
                      <a:pt x="0" y="16"/>
                    </a:cubicBezTo>
                    <a:cubicBezTo>
                      <a:pt x="0" y="1"/>
                      <a:pt x="0" y="1"/>
                      <a:pt x="0" y="1"/>
                    </a:cubicBezTo>
                    <a:cubicBezTo>
                      <a:pt x="0" y="1"/>
                      <a:pt x="1" y="0"/>
                      <a:pt x="2" y="0"/>
                    </a:cubicBezTo>
                    <a:cubicBezTo>
                      <a:pt x="3" y="0"/>
                      <a:pt x="3" y="1"/>
                      <a:pt x="3" y="1"/>
                    </a:cubicBezTo>
                    <a:cubicBezTo>
                      <a:pt x="3" y="16"/>
                      <a:pt x="3" y="16"/>
                      <a:pt x="3" y="16"/>
                    </a:cubicBezTo>
                    <a:cubicBezTo>
                      <a:pt x="3" y="17"/>
                      <a:pt x="3" y="18"/>
                      <a:pt x="2" y="1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p:nvSpPr>
            <p:spPr bwMode="auto">
              <a:xfrm>
                <a:off x="6134100" y="1908176"/>
                <a:ext cx="12700" cy="55563"/>
              </a:xfrm>
              <a:custGeom>
                <a:avLst/>
                <a:gdLst>
                  <a:gd name="T0" fmla="*/ 2 w 4"/>
                  <a:gd name="T1" fmla="*/ 18 h 18"/>
                  <a:gd name="T2" fmla="*/ 0 w 4"/>
                  <a:gd name="T3" fmla="*/ 16 h 18"/>
                  <a:gd name="T4" fmla="*/ 0 w 4"/>
                  <a:gd name="T5" fmla="*/ 1 h 18"/>
                  <a:gd name="T6" fmla="*/ 2 w 4"/>
                  <a:gd name="T7" fmla="*/ 0 h 18"/>
                  <a:gd name="T8" fmla="*/ 4 w 4"/>
                  <a:gd name="T9" fmla="*/ 1 h 18"/>
                  <a:gd name="T10" fmla="*/ 4 w 4"/>
                  <a:gd name="T11" fmla="*/ 16 h 18"/>
                  <a:gd name="T12" fmla="*/ 2 w 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 h="18">
                    <a:moveTo>
                      <a:pt x="2" y="18"/>
                    </a:moveTo>
                    <a:cubicBezTo>
                      <a:pt x="1" y="18"/>
                      <a:pt x="0" y="17"/>
                      <a:pt x="0" y="16"/>
                    </a:cubicBezTo>
                    <a:cubicBezTo>
                      <a:pt x="0" y="1"/>
                      <a:pt x="0" y="1"/>
                      <a:pt x="0" y="1"/>
                    </a:cubicBezTo>
                    <a:cubicBezTo>
                      <a:pt x="0" y="1"/>
                      <a:pt x="1" y="0"/>
                      <a:pt x="2" y="0"/>
                    </a:cubicBezTo>
                    <a:cubicBezTo>
                      <a:pt x="3" y="0"/>
                      <a:pt x="4" y="1"/>
                      <a:pt x="4" y="1"/>
                    </a:cubicBezTo>
                    <a:cubicBezTo>
                      <a:pt x="4" y="16"/>
                      <a:pt x="4" y="16"/>
                      <a:pt x="4" y="16"/>
                    </a:cubicBezTo>
                    <a:cubicBezTo>
                      <a:pt x="4" y="17"/>
                      <a:pt x="3" y="18"/>
                      <a:pt x="2" y="1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p:nvSpPr>
            <p:spPr bwMode="auto">
              <a:xfrm>
                <a:off x="6162675" y="1908176"/>
                <a:ext cx="9525" cy="55563"/>
              </a:xfrm>
              <a:custGeom>
                <a:avLst/>
                <a:gdLst>
                  <a:gd name="T0" fmla="*/ 2 w 3"/>
                  <a:gd name="T1" fmla="*/ 18 h 18"/>
                  <a:gd name="T2" fmla="*/ 0 w 3"/>
                  <a:gd name="T3" fmla="*/ 16 h 18"/>
                  <a:gd name="T4" fmla="*/ 0 w 3"/>
                  <a:gd name="T5" fmla="*/ 1 h 18"/>
                  <a:gd name="T6" fmla="*/ 2 w 3"/>
                  <a:gd name="T7" fmla="*/ 0 h 18"/>
                  <a:gd name="T8" fmla="*/ 3 w 3"/>
                  <a:gd name="T9" fmla="*/ 1 h 18"/>
                  <a:gd name="T10" fmla="*/ 3 w 3"/>
                  <a:gd name="T11" fmla="*/ 16 h 18"/>
                  <a:gd name="T12" fmla="*/ 2 w 3"/>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 h="18">
                    <a:moveTo>
                      <a:pt x="2" y="18"/>
                    </a:moveTo>
                    <a:cubicBezTo>
                      <a:pt x="1" y="18"/>
                      <a:pt x="0" y="17"/>
                      <a:pt x="0" y="16"/>
                    </a:cubicBezTo>
                    <a:cubicBezTo>
                      <a:pt x="0" y="1"/>
                      <a:pt x="0" y="1"/>
                      <a:pt x="0" y="1"/>
                    </a:cubicBezTo>
                    <a:cubicBezTo>
                      <a:pt x="0" y="1"/>
                      <a:pt x="1" y="0"/>
                      <a:pt x="2" y="0"/>
                    </a:cubicBezTo>
                    <a:cubicBezTo>
                      <a:pt x="3" y="0"/>
                      <a:pt x="3" y="1"/>
                      <a:pt x="3" y="1"/>
                    </a:cubicBezTo>
                    <a:cubicBezTo>
                      <a:pt x="3" y="16"/>
                      <a:pt x="3" y="16"/>
                      <a:pt x="3" y="16"/>
                    </a:cubicBezTo>
                    <a:cubicBezTo>
                      <a:pt x="3" y="17"/>
                      <a:pt x="3" y="18"/>
                      <a:pt x="2" y="1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p:nvSpPr>
            <p:spPr bwMode="auto">
              <a:xfrm>
                <a:off x="6191250" y="1908176"/>
                <a:ext cx="12700" cy="55563"/>
              </a:xfrm>
              <a:custGeom>
                <a:avLst/>
                <a:gdLst>
                  <a:gd name="T0" fmla="*/ 2 w 4"/>
                  <a:gd name="T1" fmla="*/ 18 h 18"/>
                  <a:gd name="T2" fmla="*/ 0 w 4"/>
                  <a:gd name="T3" fmla="*/ 16 h 18"/>
                  <a:gd name="T4" fmla="*/ 0 w 4"/>
                  <a:gd name="T5" fmla="*/ 1 h 18"/>
                  <a:gd name="T6" fmla="*/ 2 w 4"/>
                  <a:gd name="T7" fmla="*/ 0 h 18"/>
                  <a:gd name="T8" fmla="*/ 4 w 4"/>
                  <a:gd name="T9" fmla="*/ 1 h 18"/>
                  <a:gd name="T10" fmla="*/ 4 w 4"/>
                  <a:gd name="T11" fmla="*/ 16 h 18"/>
                  <a:gd name="T12" fmla="*/ 2 w 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 h="18">
                    <a:moveTo>
                      <a:pt x="2" y="18"/>
                    </a:moveTo>
                    <a:cubicBezTo>
                      <a:pt x="1" y="18"/>
                      <a:pt x="0" y="17"/>
                      <a:pt x="0" y="16"/>
                    </a:cubicBezTo>
                    <a:cubicBezTo>
                      <a:pt x="0" y="1"/>
                      <a:pt x="0" y="1"/>
                      <a:pt x="0" y="1"/>
                    </a:cubicBezTo>
                    <a:cubicBezTo>
                      <a:pt x="0" y="1"/>
                      <a:pt x="1" y="0"/>
                      <a:pt x="2" y="0"/>
                    </a:cubicBezTo>
                    <a:cubicBezTo>
                      <a:pt x="3" y="0"/>
                      <a:pt x="4" y="1"/>
                      <a:pt x="4" y="1"/>
                    </a:cubicBezTo>
                    <a:cubicBezTo>
                      <a:pt x="4" y="16"/>
                      <a:pt x="4" y="16"/>
                      <a:pt x="4" y="16"/>
                    </a:cubicBezTo>
                    <a:cubicBezTo>
                      <a:pt x="4" y="17"/>
                      <a:pt x="3" y="18"/>
                      <a:pt x="2" y="1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p:nvSpPr>
            <p:spPr bwMode="auto">
              <a:xfrm>
                <a:off x="6078538" y="2011363"/>
                <a:ext cx="12700" cy="55563"/>
              </a:xfrm>
              <a:custGeom>
                <a:avLst/>
                <a:gdLst>
                  <a:gd name="T0" fmla="*/ 2 w 4"/>
                  <a:gd name="T1" fmla="*/ 18 h 18"/>
                  <a:gd name="T2" fmla="*/ 0 w 4"/>
                  <a:gd name="T3" fmla="*/ 17 h 18"/>
                  <a:gd name="T4" fmla="*/ 0 w 4"/>
                  <a:gd name="T5" fmla="*/ 2 h 18"/>
                  <a:gd name="T6" fmla="*/ 2 w 4"/>
                  <a:gd name="T7" fmla="*/ 0 h 18"/>
                  <a:gd name="T8" fmla="*/ 4 w 4"/>
                  <a:gd name="T9" fmla="*/ 2 h 18"/>
                  <a:gd name="T10" fmla="*/ 4 w 4"/>
                  <a:gd name="T11" fmla="*/ 17 h 18"/>
                  <a:gd name="T12" fmla="*/ 2 w 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 h="18">
                    <a:moveTo>
                      <a:pt x="2" y="18"/>
                    </a:moveTo>
                    <a:cubicBezTo>
                      <a:pt x="1" y="18"/>
                      <a:pt x="0" y="17"/>
                      <a:pt x="0" y="17"/>
                    </a:cubicBezTo>
                    <a:cubicBezTo>
                      <a:pt x="0" y="2"/>
                      <a:pt x="0" y="2"/>
                      <a:pt x="0" y="2"/>
                    </a:cubicBezTo>
                    <a:cubicBezTo>
                      <a:pt x="0" y="1"/>
                      <a:pt x="1" y="0"/>
                      <a:pt x="2" y="0"/>
                    </a:cubicBezTo>
                    <a:cubicBezTo>
                      <a:pt x="3" y="0"/>
                      <a:pt x="4" y="1"/>
                      <a:pt x="4" y="2"/>
                    </a:cubicBezTo>
                    <a:cubicBezTo>
                      <a:pt x="4" y="17"/>
                      <a:pt x="4" y="17"/>
                      <a:pt x="4" y="17"/>
                    </a:cubicBezTo>
                    <a:cubicBezTo>
                      <a:pt x="4" y="17"/>
                      <a:pt x="3" y="18"/>
                      <a:pt x="2" y="1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08" name="Freeform 25"/>
              <p:cNvSpPr>
                <a:spLocks/>
              </p:cNvSpPr>
              <p:nvPr/>
            </p:nvSpPr>
            <p:spPr bwMode="auto">
              <a:xfrm>
                <a:off x="6105525" y="2011363"/>
                <a:ext cx="9525" cy="55563"/>
              </a:xfrm>
              <a:custGeom>
                <a:avLst/>
                <a:gdLst>
                  <a:gd name="T0" fmla="*/ 2 w 3"/>
                  <a:gd name="T1" fmla="*/ 18 h 18"/>
                  <a:gd name="T2" fmla="*/ 0 w 3"/>
                  <a:gd name="T3" fmla="*/ 17 h 18"/>
                  <a:gd name="T4" fmla="*/ 0 w 3"/>
                  <a:gd name="T5" fmla="*/ 2 h 18"/>
                  <a:gd name="T6" fmla="*/ 2 w 3"/>
                  <a:gd name="T7" fmla="*/ 0 h 18"/>
                  <a:gd name="T8" fmla="*/ 3 w 3"/>
                  <a:gd name="T9" fmla="*/ 2 h 18"/>
                  <a:gd name="T10" fmla="*/ 3 w 3"/>
                  <a:gd name="T11" fmla="*/ 17 h 18"/>
                  <a:gd name="T12" fmla="*/ 2 w 3"/>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 h="18">
                    <a:moveTo>
                      <a:pt x="2" y="18"/>
                    </a:moveTo>
                    <a:cubicBezTo>
                      <a:pt x="1" y="18"/>
                      <a:pt x="0" y="17"/>
                      <a:pt x="0" y="17"/>
                    </a:cubicBezTo>
                    <a:cubicBezTo>
                      <a:pt x="0" y="2"/>
                      <a:pt x="0" y="2"/>
                      <a:pt x="0" y="2"/>
                    </a:cubicBezTo>
                    <a:cubicBezTo>
                      <a:pt x="0" y="1"/>
                      <a:pt x="1" y="0"/>
                      <a:pt x="2" y="0"/>
                    </a:cubicBezTo>
                    <a:cubicBezTo>
                      <a:pt x="3" y="0"/>
                      <a:pt x="3" y="1"/>
                      <a:pt x="3" y="2"/>
                    </a:cubicBezTo>
                    <a:cubicBezTo>
                      <a:pt x="3" y="17"/>
                      <a:pt x="3" y="17"/>
                      <a:pt x="3" y="17"/>
                    </a:cubicBezTo>
                    <a:cubicBezTo>
                      <a:pt x="3" y="17"/>
                      <a:pt x="3" y="18"/>
                      <a:pt x="2" y="1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09" name="Freeform 26"/>
              <p:cNvSpPr>
                <a:spLocks/>
              </p:cNvSpPr>
              <p:nvPr/>
            </p:nvSpPr>
            <p:spPr bwMode="auto">
              <a:xfrm>
                <a:off x="6134100" y="2011363"/>
                <a:ext cx="12700" cy="55563"/>
              </a:xfrm>
              <a:custGeom>
                <a:avLst/>
                <a:gdLst>
                  <a:gd name="T0" fmla="*/ 2 w 4"/>
                  <a:gd name="T1" fmla="*/ 18 h 18"/>
                  <a:gd name="T2" fmla="*/ 0 w 4"/>
                  <a:gd name="T3" fmla="*/ 17 h 18"/>
                  <a:gd name="T4" fmla="*/ 0 w 4"/>
                  <a:gd name="T5" fmla="*/ 2 h 18"/>
                  <a:gd name="T6" fmla="*/ 2 w 4"/>
                  <a:gd name="T7" fmla="*/ 0 h 18"/>
                  <a:gd name="T8" fmla="*/ 4 w 4"/>
                  <a:gd name="T9" fmla="*/ 2 h 18"/>
                  <a:gd name="T10" fmla="*/ 4 w 4"/>
                  <a:gd name="T11" fmla="*/ 17 h 18"/>
                  <a:gd name="T12" fmla="*/ 2 w 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 h="18">
                    <a:moveTo>
                      <a:pt x="2" y="18"/>
                    </a:moveTo>
                    <a:cubicBezTo>
                      <a:pt x="1" y="18"/>
                      <a:pt x="0" y="17"/>
                      <a:pt x="0" y="17"/>
                    </a:cubicBezTo>
                    <a:cubicBezTo>
                      <a:pt x="0" y="2"/>
                      <a:pt x="0" y="2"/>
                      <a:pt x="0" y="2"/>
                    </a:cubicBezTo>
                    <a:cubicBezTo>
                      <a:pt x="0" y="1"/>
                      <a:pt x="1" y="0"/>
                      <a:pt x="2" y="0"/>
                    </a:cubicBezTo>
                    <a:cubicBezTo>
                      <a:pt x="3" y="0"/>
                      <a:pt x="4" y="1"/>
                      <a:pt x="4" y="2"/>
                    </a:cubicBezTo>
                    <a:cubicBezTo>
                      <a:pt x="4" y="17"/>
                      <a:pt x="4" y="17"/>
                      <a:pt x="4" y="17"/>
                    </a:cubicBezTo>
                    <a:cubicBezTo>
                      <a:pt x="4" y="17"/>
                      <a:pt x="3" y="18"/>
                      <a:pt x="2" y="1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11" name="Freeform 27"/>
              <p:cNvSpPr>
                <a:spLocks/>
              </p:cNvSpPr>
              <p:nvPr/>
            </p:nvSpPr>
            <p:spPr bwMode="auto">
              <a:xfrm>
                <a:off x="6162675" y="2011363"/>
                <a:ext cx="9525" cy="55563"/>
              </a:xfrm>
              <a:custGeom>
                <a:avLst/>
                <a:gdLst>
                  <a:gd name="T0" fmla="*/ 2 w 3"/>
                  <a:gd name="T1" fmla="*/ 18 h 18"/>
                  <a:gd name="T2" fmla="*/ 0 w 3"/>
                  <a:gd name="T3" fmla="*/ 17 h 18"/>
                  <a:gd name="T4" fmla="*/ 0 w 3"/>
                  <a:gd name="T5" fmla="*/ 2 h 18"/>
                  <a:gd name="T6" fmla="*/ 2 w 3"/>
                  <a:gd name="T7" fmla="*/ 0 h 18"/>
                  <a:gd name="T8" fmla="*/ 3 w 3"/>
                  <a:gd name="T9" fmla="*/ 2 h 18"/>
                  <a:gd name="T10" fmla="*/ 3 w 3"/>
                  <a:gd name="T11" fmla="*/ 17 h 18"/>
                  <a:gd name="T12" fmla="*/ 2 w 3"/>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 h="18">
                    <a:moveTo>
                      <a:pt x="2" y="18"/>
                    </a:moveTo>
                    <a:cubicBezTo>
                      <a:pt x="1" y="18"/>
                      <a:pt x="0" y="17"/>
                      <a:pt x="0" y="17"/>
                    </a:cubicBezTo>
                    <a:cubicBezTo>
                      <a:pt x="0" y="2"/>
                      <a:pt x="0" y="2"/>
                      <a:pt x="0" y="2"/>
                    </a:cubicBezTo>
                    <a:cubicBezTo>
                      <a:pt x="0" y="1"/>
                      <a:pt x="1" y="0"/>
                      <a:pt x="2" y="0"/>
                    </a:cubicBezTo>
                    <a:cubicBezTo>
                      <a:pt x="3" y="0"/>
                      <a:pt x="3" y="1"/>
                      <a:pt x="3" y="2"/>
                    </a:cubicBezTo>
                    <a:cubicBezTo>
                      <a:pt x="3" y="17"/>
                      <a:pt x="3" y="17"/>
                      <a:pt x="3" y="17"/>
                    </a:cubicBezTo>
                    <a:cubicBezTo>
                      <a:pt x="3" y="17"/>
                      <a:pt x="3" y="18"/>
                      <a:pt x="2" y="1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12" name="Freeform 28"/>
              <p:cNvSpPr>
                <a:spLocks/>
              </p:cNvSpPr>
              <p:nvPr/>
            </p:nvSpPr>
            <p:spPr bwMode="auto">
              <a:xfrm>
                <a:off x="6191250" y="2011363"/>
                <a:ext cx="12700" cy="55563"/>
              </a:xfrm>
              <a:custGeom>
                <a:avLst/>
                <a:gdLst>
                  <a:gd name="T0" fmla="*/ 2 w 4"/>
                  <a:gd name="T1" fmla="*/ 18 h 18"/>
                  <a:gd name="T2" fmla="*/ 0 w 4"/>
                  <a:gd name="T3" fmla="*/ 17 h 18"/>
                  <a:gd name="T4" fmla="*/ 0 w 4"/>
                  <a:gd name="T5" fmla="*/ 2 h 18"/>
                  <a:gd name="T6" fmla="*/ 2 w 4"/>
                  <a:gd name="T7" fmla="*/ 0 h 18"/>
                  <a:gd name="T8" fmla="*/ 4 w 4"/>
                  <a:gd name="T9" fmla="*/ 2 h 18"/>
                  <a:gd name="T10" fmla="*/ 4 w 4"/>
                  <a:gd name="T11" fmla="*/ 17 h 18"/>
                  <a:gd name="T12" fmla="*/ 2 w 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 h="18">
                    <a:moveTo>
                      <a:pt x="2" y="18"/>
                    </a:moveTo>
                    <a:cubicBezTo>
                      <a:pt x="1" y="18"/>
                      <a:pt x="0" y="17"/>
                      <a:pt x="0" y="17"/>
                    </a:cubicBezTo>
                    <a:cubicBezTo>
                      <a:pt x="0" y="2"/>
                      <a:pt x="0" y="2"/>
                      <a:pt x="0" y="2"/>
                    </a:cubicBezTo>
                    <a:cubicBezTo>
                      <a:pt x="0" y="1"/>
                      <a:pt x="1" y="0"/>
                      <a:pt x="2" y="0"/>
                    </a:cubicBezTo>
                    <a:cubicBezTo>
                      <a:pt x="3" y="0"/>
                      <a:pt x="4" y="1"/>
                      <a:pt x="4" y="2"/>
                    </a:cubicBezTo>
                    <a:cubicBezTo>
                      <a:pt x="4" y="17"/>
                      <a:pt x="4" y="17"/>
                      <a:pt x="4" y="17"/>
                    </a:cubicBezTo>
                    <a:cubicBezTo>
                      <a:pt x="4" y="17"/>
                      <a:pt x="3" y="18"/>
                      <a:pt x="2" y="1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13" name="Freeform 29"/>
              <p:cNvSpPr>
                <a:spLocks/>
              </p:cNvSpPr>
              <p:nvPr/>
            </p:nvSpPr>
            <p:spPr bwMode="auto">
              <a:xfrm>
                <a:off x="6078538" y="2116138"/>
                <a:ext cx="12700" cy="55563"/>
              </a:xfrm>
              <a:custGeom>
                <a:avLst/>
                <a:gdLst>
                  <a:gd name="T0" fmla="*/ 2 w 4"/>
                  <a:gd name="T1" fmla="*/ 18 h 18"/>
                  <a:gd name="T2" fmla="*/ 0 w 4"/>
                  <a:gd name="T3" fmla="*/ 16 h 18"/>
                  <a:gd name="T4" fmla="*/ 0 w 4"/>
                  <a:gd name="T5" fmla="*/ 2 h 18"/>
                  <a:gd name="T6" fmla="*/ 2 w 4"/>
                  <a:gd name="T7" fmla="*/ 0 h 18"/>
                  <a:gd name="T8" fmla="*/ 4 w 4"/>
                  <a:gd name="T9" fmla="*/ 2 h 18"/>
                  <a:gd name="T10" fmla="*/ 4 w 4"/>
                  <a:gd name="T11" fmla="*/ 16 h 18"/>
                  <a:gd name="T12" fmla="*/ 2 w 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 h="18">
                    <a:moveTo>
                      <a:pt x="2" y="18"/>
                    </a:moveTo>
                    <a:cubicBezTo>
                      <a:pt x="1" y="18"/>
                      <a:pt x="0" y="17"/>
                      <a:pt x="0" y="16"/>
                    </a:cubicBezTo>
                    <a:cubicBezTo>
                      <a:pt x="0" y="2"/>
                      <a:pt x="0" y="2"/>
                      <a:pt x="0" y="2"/>
                    </a:cubicBezTo>
                    <a:cubicBezTo>
                      <a:pt x="0" y="1"/>
                      <a:pt x="1" y="0"/>
                      <a:pt x="2" y="0"/>
                    </a:cubicBezTo>
                    <a:cubicBezTo>
                      <a:pt x="3" y="0"/>
                      <a:pt x="4" y="1"/>
                      <a:pt x="4" y="2"/>
                    </a:cubicBezTo>
                    <a:cubicBezTo>
                      <a:pt x="4" y="16"/>
                      <a:pt x="4" y="16"/>
                      <a:pt x="4" y="16"/>
                    </a:cubicBezTo>
                    <a:cubicBezTo>
                      <a:pt x="4" y="17"/>
                      <a:pt x="3" y="18"/>
                      <a:pt x="2" y="1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14" name="Freeform 30"/>
              <p:cNvSpPr>
                <a:spLocks/>
              </p:cNvSpPr>
              <p:nvPr/>
            </p:nvSpPr>
            <p:spPr bwMode="auto">
              <a:xfrm>
                <a:off x="6105525" y="2116138"/>
                <a:ext cx="9525" cy="55563"/>
              </a:xfrm>
              <a:custGeom>
                <a:avLst/>
                <a:gdLst>
                  <a:gd name="T0" fmla="*/ 2 w 3"/>
                  <a:gd name="T1" fmla="*/ 18 h 18"/>
                  <a:gd name="T2" fmla="*/ 0 w 3"/>
                  <a:gd name="T3" fmla="*/ 16 h 18"/>
                  <a:gd name="T4" fmla="*/ 0 w 3"/>
                  <a:gd name="T5" fmla="*/ 2 h 18"/>
                  <a:gd name="T6" fmla="*/ 2 w 3"/>
                  <a:gd name="T7" fmla="*/ 0 h 18"/>
                  <a:gd name="T8" fmla="*/ 3 w 3"/>
                  <a:gd name="T9" fmla="*/ 2 h 18"/>
                  <a:gd name="T10" fmla="*/ 3 w 3"/>
                  <a:gd name="T11" fmla="*/ 16 h 18"/>
                  <a:gd name="T12" fmla="*/ 2 w 3"/>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 h="18">
                    <a:moveTo>
                      <a:pt x="2" y="18"/>
                    </a:moveTo>
                    <a:cubicBezTo>
                      <a:pt x="1" y="18"/>
                      <a:pt x="0" y="17"/>
                      <a:pt x="0" y="16"/>
                    </a:cubicBezTo>
                    <a:cubicBezTo>
                      <a:pt x="0" y="2"/>
                      <a:pt x="0" y="2"/>
                      <a:pt x="0" y="2"/>
                    </a:cubicBezTo>
                    <a:cubicBezTo>
                      <a:pt x="0" y="1"/>
                      <a:pt x="1" y="0"/>
                      <a:pt x="2" y="0"/>
                    </a:cubicBezTo>
                    <a:cubicBezTo>
                      <a:pt x="3" y="0"/>
                      <a:pt x="3" y="1"/>
                      <a:pt x="3" y="2"/>
                    </a:cubicBezTo>
                    <a:cubicBezTo>
                      <a:pt x="3" y="16"/>
                      <a:pt x="3" y="16"/>
                      <a:pt x="3" y="16"/>
                    </a:cubicBezTo>
                    <a:cubicBezTo>
                      <a:pt x="3" y="17"/>
                      <a:pt x="3" y="18"/>
                      <a:pt x="2" y="1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15" name="Freeform 31"/>
              <p:cNvSpPr>
                <a:spLocks/>
              </p:cNvSpPr>
              <p:nvPr/>
            </p:nvSpPr>
            <p:spPr bwMode="auto">
              <a:xfrm>
                <a:off x="6134100" y="2116138"/>
                <a:ext cx="12700" cy="55563"/>
              </a:xfrm>
              <a:custGeom>
                <a:avLst/>
                <a:gdLst>
                  <a:gd name="T0" fmla="*/ 2 w 4"/>
                  <a:gd name="T1" fmla="*/ 18 h 18"/>
                  <a:gd name="T2" fmla="*/ 0 w 4"/>
                  <a:gd name="T3" fmla="*/ 16 h 18"/>
                  <a:gd name="T4" fmla="*/ 0 w 4"/>
                  <a:gd name="T5" fmla="*/ 2 h 18"/>
                  <a:gd name="T6" fmla="*/ 2 w 4"/>
                  <a:gd name="T7" fmla="*/ 0 h 18"/>
                  <a:gd name="T8" fmla="*/ 4 w 4"/>
                  <a:gd name="T9" fmla="*/ 2 h 18"/>
                  <a:gd name="T10" fmla="*/ 4 w 4"/>
                  <a:gd name="T11" fmla="*/ 16 h 18"/>
                  <a:gd name="T12" fmla="*/ 2 w 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 h="18">
                    <a:moveTo>
                      <a:pt x="2" y="18"/>
                    </a:moveTo>
                    <a:cubicBezTo>
                      <a:pt x="1" y="18"/>
                      <a:pt x="0" y="17"/>
                      <a:pt x="0" y="16"/>
                    </a:cubicBezTo>
                    <a:cubicBezTo>
                      <a:pt x="0" y="2"/>
                      <a:pt x="0" y="2"/>
                      <a:pt x="0" y="2"/>
                    </a:cubicBezTo>
                    <a:cubicBezTo>
                      <a:pt x="0" y="1"/>
                      <a:pt x="1" y="0"/>
                      <a:pt x="2" y="0"/>
                    </a:cubicBezTo>
                    <a:cubicBezTo>
                      <a:pt x="3" y="0"/>
                      <a:pt x="4" y="1"/>
                      <a:pt x="4" y="2"/>
                    </a:cubicBezTo>
                    <a:cubicBezTo>
                      <a:pt x="4" y="16"/>
                      <a:pt x="4" y="16"/>
                      <a:pt x="4" y="16"/>
                    </a:cubicBezTo>
                    <a:cubicBezTo>
                      <a:pt x="4" y="17"/>
                      <a:pt x="3" y="18"/>
                      <a:pt x="2" y="1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16" name="Freeform 32"/>
              <p:cNvSpPr>
                <a:spLocks/>
              </p:cNvSpPr>
              <p:nvPr/>
            </p:nvSpPr>
            <p:spPr bwMode="auto">
              <a:xfrm>
                <a:off x="6162675" y="2116138"/>
                <a:ext cx="9525" cy="55563"/>
              </a:xfrm>
              <a:custGeom>
                <a:avLst/>
                <a:gdLst>
                  <a:gd name="T0" fmla="*/ 2 w 3"/>
                  <a:gd name="T1" fmla="*/ 18 h 18"/>
                  <a:gd name="T2" fmla="*/ 0 w 3"/>
                  <a:gd name="T3" fmla="*/ 16 h 18"/>
                  <a:gd name="T4" fmla="*/ 0 w 3"/>
                  <a:gd name="T5" fmla="*/ 2 h 18"/>
                  <a:gd name="T6" fmla="*/ 2 w 3"/>
                  <a:gd name="T7" fmla="*/ 0 h 18"/>
                  <a:gd name="T8" fmla="*/ 3 w 3"/>
                  <a:gd name="T9" fmla="*/ 2 h 18"/>
                  <a:gd name="T10" fmla="*/ 3 w 3"/>
                  <a:gd name="T11" fmla="*/ 16 h 18"/>
                  <a:gd name="T12" fmla="*/ 2 w 3"/>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 h="18">
                    <a:moveTo>
                      <a:pt x="2" y="18"/>
                    </a:moveTo>
                    <a:cubicBezTo>
                      <a:pt x="1" y="18"/>
                      <a:pt x="0" y="17"/>
                      <a:pt x="0" y="16"/>
                    </a:cubicBezTo>
                    <a:cubicBezTo>
                      <a:pt x="0" y="2"/>
                      <a:pt x="0" y="2"/>
                      <a:pt x="0" y="2"/>
                    </a:cubicBezTo>
                    <a:cubicBezTo>
                      <a:pt x="0" y="1"/>
                      <a:pt x="1" y="0"/>
                      <a:pt x="2" y="0"/>
                    </a:cubicBezTo>
                    <a:cubicBezTo>
                      <a:pt x="3" y="0"/>
                      <a:pt x="3" y="1"/>
                      <a:pt x="3" y="2"/>
                    </a:cubicBezTo>
                    <a:cubicBezTo>
                      <a:pt x="3" y="16"/>
                      <a:pt x="3" y="16"/>
                      <a:pt x="3" y="16"/>
                    </a:cubicBezTo>
                    <a:cubicBezTo>
                      <a:pt x="3" y="17"/>
                      <a:pt x="3" y="18"/>
                      <a:pt x="2" y="1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17" name="Freeform 33"/>
              <p:cNvSpPr>
                <a:spLocks/>
              </p:cNvSpPr>
              <p:nvPr/>
            </p:nvSpPr>
            <p:spPr bwMode="auto">
              <a:xfrm>
                <a:off x="6191250" y="2116138"/>
                <a:ext cx="12700" cy="55563"/>
              </a:xfrm>
              <a:custGeom>
                <a:avLst/>
                <a:gdLst>
                  <a:gd name="T0" fmla="*/ 2 w 4"/>
                  <a:gd name="T1" fmla="*/ 18 h 18"/>
                  <a:gd name="T2" fmla="*/ 0 w 4"/>
                  <a:gd name="T3" fmla="*/ 16 h 18"/>
                  <a:gd name="T4" fmla="*/ 0 w 4"/>
                  <a:gd name="T5" fmla="*/ 2 h 18"/>
                  <a:gd name="T6" fmla="*/ 2 w 4"/>
                  <a:gd name="T7" fmla="*/ 0 h 18"/>
                  <a:gd name="T8" fmla="*/ 4 w 4"/>
                  <a:gd name="T9" fmla="*/ 2 h 18"/>
                  <a:gd name="T10" fmla="*/ 4 w 4"/>
                  <a:gd name="T11" fmla="*/ 16 h 18"/>
                  <a:gd name="T12" fmla="*/ 2 w 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 h="18">
                    <a:moveTo>
                      <a:pt x="2" y="18"/>
                    </a:moveTo>
                    <a:cubicBezTo>
                      <a:pt x="1" y="18"/>
                      <a:pt x="0" y="17"/>
                      <a:pt x="0" y="16"/>
                    </a:cubicBezTo>
                    <a:cubicBezTo>
                      <a:pt x="0" y="2"/>
                      <a:pt x="0" y="2"/>
                      <a:pt x="0" y="2"/>
                    </a:cubicBezTo>
                    <a:cubicBezTo>
                      <a:pt x="0" y="1"/>
                      <a:pt x="1" y="0"/>
                      <a:pt x="2" y="0"/>
                    </a:cubicBezTo>
                    <a:cubicBezTo>
                      <a:pt x="3" y="0"/>
                      <a:pt x="4" y="1"/>
                      <a:pt x="4" y="2"/>
                    </a:cubicBezTo>
                    <a:cubicBezTo>
                      <a:pt x="4" y="16"/>
                      <a:pt x="4" y="16"/>
                      <a:pt x="4" y="16"/>
                    </a:cubicBezTo>
                    <a:cubicBezTo>
                      <a:pt x="4" y="17"/>
                      <a:pt x="3" y="18"/>
                      <a:pt x="2" y="1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19" name="Freeform 34"/>
              <p:cNvSpPr>
                <a:spLocks/>
              </p:cNvSpPr>
              <p:nvPr/>
            </p:nvSpPr>
            <p:spPr bwMode="auto">
              <a:xfrm>
                <a:off x="6078538" y="1820863"/>
                <a:ext cx="12700" cy="38100"/>
              </a:xfrm>
              <a:custGeom>
                <a:avLst/>
                <a:gdLst>
                  <a:gd name="T0" fmla="*/ 2 w 4"/>
                  <a:gd name="T1" fmla="*/ 12 h 12"/>
                  <a:gd name="T2" fmla="*/ 4 w 4"/>
                  <a:gd name="T3" fmla="*/ 10 h 12"/>
                  <a:gd name="T4" fmla="*/ 4 w 4"/>
                  <a:gd name="T5" fmla="*/ 0 h 12"/>
                  <a:gd name="T6" fmla="*/ 0 w 4"/>
                  <a:gd name="T7" fmla="*/ 1 h 12"/>
                  <a:gd name="T8" fmla="*/ 0 w 4"/>
                  <a:gd name="T9" fmla="*/ 10 h 12"/>
                  <a:gd name="T10" fmla="*/ 2 w 4"/>
                  <a:gd name="T11" fmla="*/ 12 h 12"/>
                </a:gdLst>
                <a:ahLst/>
                <a:cxnLst>
                  <a:cxn ang="0">
                    <a:pos x="T0" y="T1"/>
                  </a:cxn>
                  <a:cxn ang="0">
                    <a:pos x="T2" y="T3"/>
                  </a:cxn>
                  <a:cxn ang="0">
                    <a:pos x="T4" y="T5"/>
                  </a:cxn>
                  <a:cxn ang="0">
                    <a:pos x="T6" y="T7"/>
                  </a:cxn>
                  <a:cxn ang="0">
                    <a:pos x="T8" y="T9"/>
                  </a:cxn>
                  <a:cxn ang="0">
                    <a:pos x="T10" y="T11"/>
                  </a:cxn>
                </a:cxnLst>
                <a:rect l="0" t="0" r="r" b="b"/>
                <a:pathLst>
                  <a:path w="4" h="12">
                    <a:moveTo>
                      <a:pt x="2" y="12"/>
                    </a:moveTo>
                    <a:cubicBezTo>
                      <a:pt x="3" y="12"/>
                      <a:pt x="4" y="11"/>
                      <a:pt x="4" y="10"/>
                    </a:cubicBezTo>
                    <a:cubicBezTo>
                      <a:pt x="4" y="0"/>
                      <a:pt x="4" y="0"/>
                      <a:pt x="4" y="0"/>
                    </a:cubicBezTo>
                    <a:cubicBezTo>
                      <a:pt x="3" y="1"/>
                      <a:pt x="2" y="1"/>
                      <a:pt x="0" y="1"/>
                    </a:cubicBezTo>
                    <a:cubicBezTo>
                      <a:pt x="0" y="10"/>
                      <a:pt x="0" y="10"/>
                      <a:pt x="0" y="10"/>
                    </a:cubicBezTo>
                    <a:cubicBezTo>
                      <a:pt x="0" y="11"/>
                      <a:pt x="1" y="12"/>
                      <a:pt x="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20" name="Freeform 35"/>
              <p:cNvSpPr>
                <a:spLocks/>
              </p:cNvSpPr>
              <p:nvPr/>
            </p:nvSpPr>
            <p:spPr bwMode="auto">
              <a:xfrm>
                <a:off x="6105525" y="1817688"/>
                <a:ext cx="9525" cy="41275"/>
              </a:xfrm>
              <a:custGeom>
                <a:avLst/>
                <a:gdLst>
                  <a:gd name="T0" fmla="*/ 2 w 3"/>
                  <a:gd name="T1" fmla="*/ 13 h 13"/>
                  <a:gd name="T2" fmla="*/ 3 w 3"/>
                  <a:gd name="T3" fmla="*/ 11 h 13"/>
                  <a:gd name="T4" fmla="*/ 3 w 3"/>
                  <a:gd name="T5" fmla="*/ 0 h 13"/>
                  <a:gd name="T6" fmla="*/ 0 w 3"/>
                  <a:gd name="T7" fmla="*/ 0 h 13"/>
                  <a:gd name="T8" fmla="*/ 0 w 3"/>
                  <a:gd name="T9" fmla="*/ 11 h 13"/>
                  <a:gd name="T10" fmla="*/ 2 w 3"/>
                  <a:gd name="T11" fmla="*/ 13 h 13"/>
                </a:gdLst>
                <a:ahLst/>
                <a:cxnLst>
                  <a:cxn ang="0">
                    <a:pos x="T0" y="T1"/>
                  </a:cxn>
                  <a:cxn ang="0">
                    <a:pos x="T2" y="T3"/>
                  </a:cxn>
                  <a:cxn ang="0">
                    <a:pos x="T4" y="T5"/>
                  </a:cxn>
                  <a:cxn ang="0">
                    <a:pos x="T6" y="T7"/>
                  </a:cxn>
                  <a:cxn ang="0">
                    <a:pos x="T8" y="T9"/>
                  </a:cxn>
                  <a:cxn ang="0">
                    <a:pos x="T10" y="T11"/>
                  </a:cxn>
                </a:cxnLst>
                <a:rect l="0" t="0" r="r" b="b"/>
                <a:pathLst>
                  <a:path w="3" h="13">
                    <a:moveTo>
                      <a:pt x="2" y="13"/>
                    </a:moveTo>
                    <a:cubicBezTo>
                      <a:pt x="3" y="13"/>
                      <a:pt x="3" y="12"/>
                      <a:pt x="3" y="11"/>
                    </a:cubicBezTo>
                    <a:cubicBezTo>
                      <a:pt x="3" y="0"/>
                      <a:pt x="3" y="0"/>
                      <a:pt x="3" y="0"/>
                    </a:cubicBezTo>
                    <a:cubicBezTo>
                      <a:pt x="2" y="0"/>
                      <a:pt x="1" y="0"/>
                      <a:pt x="0" y="0"/>
                    </a:cubicBezTo>
                    <a:cubicBezTo>
                      <a:pt x="0" y="11"/>
                      <a:pt x="0" y="11"/>
                      <a:pt x="0" y="11"/>
                    </a:cubicBezTo>
                    <a:cubicBezTo>
                      <a:pt x="0" y="12"/>
                      <a:pt x="1" y="13"/>
                      <a:pt x="2" y="13"/>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21" name="Freeform 36"/>
              <p:cNvSpPr>
                <a:spLocks/>
              </p:cNvSpPr>
              <p:nvPr/>
            </p:nvSpPr>
            <p:spPr bwMode="auto">
              <a:xfrm>
                <a:off x="6134100" y="1817688"/>
                <a:ext cx="12700" cy="41275"/>
              </a:xfrm>
              <a:custGeom>
                <a:avLst/>
                <a:gdLst>
                  <a:gd name="T0" fmla="*/ 2 w 4"/>
                  <a:gd name="T1" fmla="*/ 13 h 13"/>
                  <a:gd name="T2" fmla="*/ 4 w 4"/>
                  <a:gd name="T3" fmla="*/ 11 h 13"/>
                  <a:gd name="T4" fmla="*/ 4 w 4"/>
                  <a:gd name="T5" fmla="*/ 0 h 13"/>
                  <a:gd name="T6" fmla="*/ 2 w 4"/>
                  <a:gd name="T7" fmla="*/ 0 h 13"/>
                  <a:gd name="T8" fmla="*/ 0 w 4"/>
                  <a:gd name="T9" fmla="*/ 0 h 13"/>
                  <a:gd name="T10" fmla="*/ 0 w 4"/>
                  <a:gd name="T11" fmla="*/ 11 h 13"/>
                  <a:gd name="T12" fmla="*/ 2 w 4"/>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4" h="13">
                    <a:moveTo>
                      <a:pt x="2" y="13"/>
                    </a:moveTo>
                    <a:cubicBezTo>
                      <a:pt x="3" y="13"/>
                      <a:pt x="4" y="12"/>
                      <a:pt x="4" y="11"/>
                    </a:cubicBezTo>
                    <a:cubicBezTo>
                      <a:pt x="4" y="0"/>
                      <a:pt x="4" y="0"/>
                      <a:pt x="4" y="0"/>
                    </a:cubicBezTo>
                    <a:cubicBezTo>
                      <a:pt x="3" y="0"/>
                      <a:pt x="3" y="0"/>
                      <a:pt x="2" y="0"/>
                    </a:cubicBezTo>
                    <a:cubicBezTo>
                      <a:pt x="1" y="0"/>
                      <a:pt x="1" y="0"/>
                      <a:pt x="0" y="0"/>
                    </a:cubicBezTo>
                    <a:cubicBezTo>
                      <a:pt x="0" y="11"/>
                      <a:pt x="0" y="11"/>
                      <a:pt x="0" y="11"/>
                    </a:cubicBezTo>
                    <a:cubicBezTo>
                      <a:pt x="0" y="12"/>
                      <a:pt x="1" y="13"/>
                      <a:pt x="2" y="13"/>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22" name="Freeform 37"/>
              <p:cNvSpPr>
                <a:spLocks/>
              </p:cNvSpPr>
              <p:nvPr/>
            </p:nvSpPr>
            <p:spPr bwMode="auto">
              <a:xfrm>
                <a:off x="6162675" y="1817688"/>
                <a:ext cx="9525" cy="41275"/>
              </a:xfrm>
              <a:custGeom>
                <a:avLst/>
                <a:gdLst>
                  <a:gd name="T0" fmla="*/ 2 w 3"/>
                  <a:gd name="T1" fmla="*/ 13 h 13"/>
                  <a:gd name="T2" fmla="*/ 3 w 3"/>
                  <a:gd name="T3" fmla="*/ 11 h 13"/>
                  <a:gd name="T4" fmla="*/ 3 w 3"/>
                  <a:gd name="T5" fmla="*/ 0 h 13"/>
                  <a:gd name="T6" fmla="*/ 0 w 3"/>
                  <a:gd name="T7" fmla="*/ 0 h 13"/>
                  <a:gd name="T8" fmla="*/ 0 w 3"/>
                  <a:gd name="T9" fmla="*/ 11 h 13"/>
                  <a:gd name="T10" fmla="*/ 2 w 3"/>
                  <a:gd name="T11" fmla="*/ 13 h 13"/>
                </a:gdLst>
                <a:ahLst/>
                <a:cxnLst>
                  <a:cxn ang="0">
                    <a:pos x="T0" y="T1"/>
                  </a:cxn>
                  <a:cxn ang="0">
                    <a:pos x="T2" y="T3"/>
                  </a:cxn>
                  <a:cxn ang="0">
                    <a:pos x="T4" y="T5"/>
                  </a:cxn>
                  <a:cxn ang="0">
                    <a:pos x="T6" y="T7"/>
                  </a:cxn>
                  <a:cxn ang="0">
                    <a:pos x="T8" y="T9"/>
                  </a:cxn>
                  <a:cxn ang="0">
                    <a:pos x="T10" y="T11"/>
                  </a:cxn>
                </a:cxnLst>
                <a:rect l="0" t="0" r="r" b="b"/>
                <a:pathLst>
                  <a:path w="3" h="13">
                    <a:moveTo>
                      <a:pt x="2" y="13"/>
                    </a:moveTo>
                    <a:cubicBezTo>
                      <a:pt x="3" y="13"/>
                      <a:pt x="3" y="12"/>
                      <a:pt x="3" y="11"/>
                    </a:cubicBezTo>
                    <a:cubicBezTo>
                      <a:pt x="3" y="0"/>
                      <a:pt x="3" y="0"/>
                      <a:pt x="3" y="0"/>
                    </a:cubicBezTo>
                    <a:cubicBezTo>
                      <a:pt x="2" y="0"/>
                      <a:pt x="1" y="0"/>
                      <a:pt x="0" y="0"/>
                    </a:cubicBezTo>
                    <a:cubicBezTo>
                      <a:pt x="0" y="11"/>
                      <a:pt x="0" y="11"/>
                      <a:pt x="0" y="11"/>
                    </a:cubicBezTo>
                    <a:cubicBezTo>
                      <a:pt x="0" y="12"/>
                      <a:pt x="1" y="13"/>
                      <a:pt x="2" y="13"/>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23" name="Freeform 38"/>
              <p:cNvSpPr>
                <a:spLocks/>
              </p:cNvSpPr>
              <p:nvPr/>
            </p:nvSpPr>
            <p:spPr bwMode="auto">
              <a:xfrm>
                <a:off x="6191250" y="1820863"/>
                <a:ext cx="12700" cy="38100"/>
              </a:xfrm>
              <a:custGeom>
                <a:avLst/>
                <a:gdLst>
                  <a:gd name="T0" fmla="*/ 2 w 4"/>
                  <a:gd name="T1" fmla="*/ 12 h 12"/>
                  <a:gd name="T2" fmla="*/ 4 w 4"/>
                  <a:gd name="T3" fmla="*/ 10 h 12"/>
                  <a:gd name="T4" fmla="*/ 4 w 4"/>
                  <a:gd name="T5" fmla="*/ 1 h 12"/>
                  <a:gd name="T6" fmla="*/ 0 w 4"/>
                  <a:gd name="T7" fmla="*/ 0 h 12"/>
                  <a:gd name="T8" fmla="*/ 0 w 4"/>
                  <a:gd name="T9" fmla="*/ 10 h 12"/>
                  <a:gd name="T10" fmla="*/ 2 w 4"/>
                  <a:gd name="T11" fmla="*/ 12 h 12"/>
                </a:gdLst>
                <a:ahLst/>
                <a:cxnLst>
                  <a:cxn ang="0">
                    <a:pos x="T0" y="T1"/>
                  </a:cxn>
                  <a:cxn ang="0">
                    <a:pos x="T2" y="T3"/>
                  </a:cxn>
                  <a:cxn ang="0">
                    <a:pos x="T4" y="T5"/>
                  </a:cxn>
                  <a:cxn ang="0">
                    <a:pos x="T6" y="T7"/>
                  </a:cxn>
                  <a:cxn ang="0">
                    <a:pos x="T8" y="T9"/>
                  </a:cxn>
                  <a:cxn ang="0">
                    <a:pos x="T10" y="T11"/>
                  </a:cxn>
                </a:cxnLst>
                <a:rect l="0" t="0" r="r" b="b"/>
                <a:pathLst>
                  <a:path w="4" h="12">
                    <a:moveTo>
                      <a:pt x="2" y="12"/>
                    </a:moveTo>
                    <a:cubicBezTo>
                      <a:pt x="3" y="12"/>
                      <a:pt x="4" y="11"/>
                      <a:pt x="4" y="10"/>
                    </a:cubicBezTo>
                    <a:cubicBezTo>
                      <a:pt x="4" y="1"/>
                      <a:pt x="4" y="1"/>
                      <a:pt x="4" y="1"/>
                    </a:cubicBezTo>
                    <a:cubicBezTo>
                      <a:pt x="2" y="1"/>
                      <a:pt x="1" y="1"/>
                      <a:pt x="0" y="0"/>
                    </a:cubicBezTo>
                    <a:cubicBezTo>
                      <a:pt x="0" y="10"/>
                      <a:pt x="0" y="10"/>
                      <a:pt x="0" y="10"/>
                    </a:cubicBezTo>
                    <a:cubicBezTo>
                      <a:pt x="0" y="11"/>
                      <a:pt x="1" y="12"/>
                      <a:pt x="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24" name="Freeform 39"/>
              <p:cNvSpPr>
                <a:spLocks/>
              </p:cNvSpPr>
              <p:nvPr/>
            </p:nvSpPr>
            <p:spPr bwMode="auto">
              <a:xfrm>
                <a:off x="6078538" y="2222501"/>
                <a:ext cx="12700" cy="33338"/>
              </a:xfrm>
              <a:custGeom>
                <a:avLst/>
                <a:gdLst>
                  <a:gd name="T0" fmla="*/ 2 w 4"/>
                  <a:gd name="T1" fmla="*/ 0 h 11"/>
                  <a:gd name="T2" fmla="*/ 0 w 4"/>
                  <a:gd name="T3" fmla="*/ 2 h 11"/>
                  <a:gd name="T4" fmla="*/ 0 w 4"/>
                  <a:gd name="T5" fmla="*/ 10 h 11"/>
                  <a:gd name="T6" fmla="*/ 4 w 4"/>
                  <a:gd name="T7" fmla="*/ 11 h 11"/>
                  <a:gd name="T8" fmla="*/ 4 w 4"/>
                  <a:gd name="T9" fmla="*/ 2 h 11"/>
                  <a:gd name="T10" fmla="*/ 2 w 4"/>
                  <a:gd name="T11" fmla="*/ 0 h 11"/>
                </a:gdLst>
                <a:ahLst/>
                <a:cxnLst>
                  <a:cxn ang="0">
                    <a:pos x="T0" y="T1"/>
                  </a:cxn>
                  <a:cxn ang="0">
                    <a:pos x="T2" y="T3"/>
                  </a:cxn>
                  <a:cxn ang="0">
                    <a:pos x="T4" y="T5"/>
                  </a:cxn>
                  <a:cxn ang="0">
                    <a:pos x="T6" y="T7"/>
                  </a:cxn>
                  <a:cxn ang="0">
                    <a:pos x="T8" y="T9"/>
                  </a:cxn>
                  <a:cxn ang="0">
                    <a:pos x="T10" y="T11"/>
                  </a:cxn>
                </a:cxnLst>
                <a:rect l="0" t="0" r="r" b="b"/>
                <a:pathLst>
                  <a:path w="4" h="11">
                    <a:moveTo>
                      <a:pt x="2" y="0"/>
                    </a:moveTo>
                    <a:cubicBezTo>
                      <a:pt x="1" y="0"/>
                      <a:pt x="0" y="1"/>
                      <a:pt x="0" y="2"/>
                    </a:cubicBezTo>
                    <a:cubicBezTo>
                      <a:pt x="0" y="10"/>
                      <a:pt x="0" y="10"/>
                      <a:pt x="0" y="10"/>
                    </a:cubicBezTo>
                    <a:cubicBezTo>
                      <a:pt x="2" y="11"/>
                      <a:pt x="3" y="11"/>
                      <a:pt x="4" y="11"/>
                    </a:cubicBezTo>
                    <a:cubicBezTo>
                      <a:pt x="4" y="2"/>
                      <a:pt x="4" y="2"/>
                      <a:pt x="4" y="2"/>
                    </a:cubicBezTo>
                    <a:cubicBezTo>
                      <a:pt x="4" y="1"/>
                      <a:pt x="3" y="0"/>
                      <a:pt x="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25" name="Freeform 40"/>
              <p:cNvSpPr>
                <a:spLocks/>
              </p:cNvSpPr>
              <p:nvPr/>
            </p:nvSpPr>
            <p:spPr bwMode="auto">
              <a:xfrm>
                <a:off x="6105525" y="2222501"/>
                <a:ext cx="9525" cy="39688"/>
              </a:xfrm>
              <a:custGeom>
                <a:avLst/>
                <a:gdLst>
                  <a:gd name="T0" fmla="*/ 2 w 3"/>
                  <a:gd name="T1" fmla="*/ 0 h 13"/>
                  <a:gd name="T2" fmla="*/ 0 w 3"/>
                  <a:gd name="T3" fmla="*/ 2 h 13"/>
                  <a:gd name="T4" fmla="*/ 0 w 3"/>
                  <a:gd name="T5" fmla="*/ 12 h 13"/>
                  <a:gd name="T6" fmla="*/ 3 w 3"/>
                  <a:gd name="T7" fmla="*/ 13 h 13"/>
                  <a:gd name="T8" fmla="*/ 3 w 3"/>
                  <a:gd name="T9" fmla="*/ 2 h 13"/>
                  <a:gd name="T10" fmla="*/ 2 w 3"/>
                  <a:gd name="T11" fmla="*/ 0 h 13"/>
                </a:gdLst>
                <a:ahLst/>
                <a:cxnLst>
                  <a:cxn ang="0">
                    <a:pos x="T0" y="T1"/>
                  </a:cxn>
                  <a:cxn ang="0">
                    <a:pos x="T2" y="T3"/>
                  </a:cxn>
                  <a:cxn ang="0">
                    <a:pos x="T4" y="T5"/>
                  </a:cxn>
                  <a:cxn ang="0">
                    <a:pos x="T6" y="T7"/>
                  </a:cxn>
                  <a:cxn ang="0">
                    <a:pos x="T8" y="T9"/>
                  </a:cxn>
                  <a:cxn ang="0">
                    <a:pos x="T10" y="T11"/>
                  </a:cxn>
                </a:cxnLst>
                <a:rect l="0" t="0" r="r" b="b"/>
                <a:pathLst>
                  <a:path w="3" h="13">
                    <a:moveTo>
                      <a:pt x="2" y="0"/>
                    </a:moveTo>
                    <a:cubicBezTo>
                      <a:pt x="1" y="0"/>
                      <a:pt x="0" y="1"/>
                      <a:pt x="0" y="2"/>
                    </a:cubicBezTo>
                    <a:cubicBezTo>
                      <a:pt x="0" y="12"/>
                      <a:pt x="0" y="12"/>
                      <a:pt x="0" y="12"/>
                    </a:cubicBezTo>
                    <a:cubicBezTo>
                      <a:pt x="1" y="12"/>
                      <a:pt x="2" y="12"/>
                      <a:pt x="3" y="13"/>
                    </a:cubicBezTo>
                    <a:cubicBezTo>
                      <a:pt x="3" y="2"/>
                      <a:pt x="3" y="2"/>
                      <a:pt x="3" y="2"/>
                    </a:cubicBezTo>
                    <a:cubicBezTo>
                      <a:pt x="3" y="1"/>
                      <a:pt x="3" y="0"/>
                      <a:pt x="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26" name="Freeform 41"/>
              <p:cNvSpPr>
                <a:spLocks/>
              </p:cNvSpPr>
              <p:nvPr/>
            </p:nvSpPr>
            <p:spPr bwMode="auto">
              <a:xfrm>
                <a:off x="6134100" y="2222501"/>
                <a:ext cx="12700" cy="39688"/>
              </a:xfrm>
              <a:custGeom>
                <a:avLst/>
                <a:gdLst>
                  <a:gd name="T0" fmla="*/ 2 w 4"/>
                  <a:gd name="T1" fmla="*/ 0 h 13"/>
                  <a:gd name="T2" fmla="*/ 0 w 4"/>
                  <a:gd name="T3" fmla="*/ 2 h 13"/>
                  <a:gd name="T4" fmla="*/ 0 w 4"/>
                  <a:gd name="T5" fmla="*/ 13 h 13"/>
                  <a:gd name="T6" fmla="*/ 2 w 4"/>
                  <a:gd name="T7" fmla="*/ 13 h 13"/>
                  <a:gd name="T8" fmla="*/ 4 w 4"/>
                  <a:gd name="T9" fmla="*/ 13 h 13"/>
                  <a:gd name="T10" fmla="*/ 4 w 4"/>
                  <a:gd name="T11" fmla="*/ 2 h 13"/>
                  <a:gd name="T12" fmla="*/ 2 w 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4" h="13">
                    <a:moveTo>
                      <a:pt x="2" y="0"/>
                    </a:moveTo>
                    <a:cubicBezTo>
                      <a:pt x="1" y="0"/>
                      <a:pt x="0" y="1"/>
                      <a:pt x="0" y="2"/>
                    </a:cubicBezTo>
                    <a:cubicBezTo>
                      <a:pt x="0" y="13"/>
                      <a:pt x="0" y="13"/>
                      <a:pt x="0" y="13"/>
                    </a:cubicBezTo>
                    <a:cubicBezTo>
                      <a:pt x="1" y="13"/>
                      <a:pt x="1" y="13"/>
                      <a:pt x="2" y="13"/>
                    </a:cubicBezTo>
                    <a:cubicBezTo>
                      <a:pt x="3" y="13"/>
                      <a:pt x="3" y="13"/>
                      <a:pt x="4" y="13"/>
                    </a:cubicBezTo>
                    <a:cubicBezTo>
                      <a:pt x="4" y="2"/>
                      <a:pt x="4" y="2"/>
                      <a:pt x="4" y="2"/>
                    </a:cubicBezTo>
                    <a:cubicBezTo>
                      <a:pt x="4" y="1"/>
                      <a:pt x="3" y="0"/>
                      <a:pt x="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27" name="Freeform 42"/>
              <p:cNvSpPr>
                <a:spLocks/>
              </p:cNvSpPr>
              <p:nvPr/>
            </p:nvSpPr>
            <p:spPr bwMode="auto">
              <a:xfrm>
                <a:off x="6162675" y="2222501"/>
                <a:ext cx="9525" cy="39688"/>
              </a:xfrm>
              <a:custGeom>
                <a:avLst/>
                <a:gdLst>
                  <a:gd name="T0" fmla="*/ 2 w 3"/>
                  <a:gd name="T1" fmla="*/ 0 h 13"/>
                  <a:gd name="T2" fmla="*/ 0 w 3"/>
                  <a:gd name="T3" fmla="*/ 2 h 13"/>
                  <a:gd name="T4" fmla="*/ 0 w 3"/>
                  <a:gd name="T5" fmla="*/ 13 h 13"/>
                  <a:gd name="T6" fmla="*/ 3 w 3"/>
                  <a:gd name="T7" fmla="*/ 12 h 13"/>
                  <a:gd name="T8" fmla="*/ 3 w 3"/>
                  <a:gd name="T9" fmla="*/ 2 h 13"/>
                  <a:gd name="T10" fmla="*/ 2 w 3"/>
                  <a:gd name="T11" fmla="*/ 0 h 13"/>
                </a:gdLst>
                <a:ahLst/>
                <a:cxnLst>
                  <a:cxn ang="0">
                    <a:pos x="T0" y="T1"/>
                  </a:cxn>
                  <a:cxn ang="0">
                    <a:pos x="T2" y="T3"/>
                  </a:cxn>
                  <a:cxn ang="0">
                    <a:pos x="T4" y="T5"/>
                  </a:cxn>
                  <a:cxn ang="0">
                    <a:pos x="T6" y="T7"/>
                  </a:cxn>
                  <a:cxn ang="0">
                    <a:pos x="T8" y="T9"/>
                  </a:cxn>
                  <a:cxn ang="0">
                    <a:pos x="T10" y="T11"/>
                  </a:cxn>
                </a:cxnLst>
                <a:rect l="0" t="0" r="r" b="b"/>
                <a:pathLst>
                  <a:path w="3" h="13">
                    <a:moveTo>
                      <a:pt x="2" y="0"/>
                    </a:moveTo>
                    <a:cubicBezTo>
                      <a:pt x="1" y="0"/>
                      <a:pt x="0" y="1"/>
                      <a:pt x="0" y="2"/>
                    </a:cubicBezTo>
                    <a:cubicBezTo>
                      <a:pt x="0" y="13"/>
                      <a:pt x="0" y="13"/>
                      <a:pt x="0" y="13"/>
                    </a:cubicBezTo>
                    <a:cubicBezTo>
                      <a:pt x="1" y="12"/>
                      <a:pt x="2" y="12"/>
                      <a:pt x="3" y="12"/>
                    </a:cubicBezTo>
                    <a:cubicBezTo>
                      <a:pt x="3" y="2"/>
                      <a:pt x="3" y="2"/>
                      <a:pt x="3" y="2"/>
                    </a:cubicBezTo>
                    <a:cubicBezTo>
                      <a:pt x="3" y="1"/>
                      <a:pt x="3" y="0"/>
                      <a:pt x="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028" name="Freeform 43"/>
              <p:cNvSpPr>
                <a:spLocks/>
              </p:cNvSpPr>
              <p:nvPr/>
            </p:nvSpPr>
            <p:spPr bwMode="auto">
              <a:xfrm>
                <a:off x="6191250" y="2222501"/>
                <a:ext cx="12700" cy="33338"/>
              </a:xfrm>
              <a:custGeom>
                <a:avLst/>
                <a:gdLst>
                  <a:gd name="T0" fmla="*/ 2 w 4"/>
                  <a:gd name="T1" fmla="*/ 0 h 11"/>
                  <a:gd name="T2" fmla="*/ 0 w 4"/>
                  <a:gd name="T3" fmla="*/ 2 h 11"/>
                  <a:gd name="T4" fmla="*/ 0 w 4"/>
                  <a:gd name="T5" fmla="*/ 11 h 11"/>
                  <a:gd name="T6" fmla="*/ 4 w 4"/>
                  <a:gd name="T7" fmla="*/ 10 h 11"/>
                  <a:gd name="T8" fmla="*/ 4 w 4"/>
                  <a:gd name="T9" fmla="*/ 2 h 11"/>
                  <a:gd name="T10" fmla="*/ 2 w 4"/>
                  <a:gd name="T11" fmla="*/ 0 h 11"/>
                </a:gdLst>
                <a:ahLst/>
                <a:cxnLst>
                  <a:cxn ang="0">
                    <a:pos x="T0" y="T1"/>
                  </a:cxn>
                  <a:cxn ang="0">
                    <a:pos x="T2" y="T3"/>
                  </a:cxn>
                  <a:cxn ang="0">
                    <a:pos x="T4" y="T5"/>
                  </a:cxn>
                  <a:cxn ang="0">
                    <a:pos x="T6" y="T7"/>
                  </a:cxn>
                  <a:cxn ang="0">
                    <a:pos x="T8" y="T9"/>
                  </a:cxn>
                  <a:cxn ang="0">
                    <a:pos x="T10" y="T11"/>
                  </a:cxn>
                </a:cxnLst>
                <a:rect l="0" t="0" r="r" b="b"/>
                <a:pathLst>
                  <a:path w="4" h="11">
                    <a:moveTo>
                      <a:pt x="2" y="0"/>
                    </a:moveTo>
                    <a:cubicBezTo>
                      <a:pt x="1" y="0"/>
                      <a:pt x="0" y="1"/>
                      <a:pt x="0" y="2"/>
                    </a:cubicBezTo>
                    <a:cubicBezTo>
                      <a:pt x="0" y="11"/>
                      <a:pt x="0" y="11"/>
                      <a:pt x="0" y="11"/>
                    </a:cubicBezTo>
                    <a:cubicBezTo>
                      <a:pt x="1" y="11"/>
                      <a:pt x="2" y="11"/>
                      <a:pt x="4" y="10"/>
                    </a:cubicBezTo>
                    <a:cubicBezTo>
                      <a:pt x="4" y="2"/>
                      <a:pt x="4" y="2"/>
                      <a:pt x="4" y="2"/>
                    </a:cubicBezTo>
                    <a:cubicBezTo>
                      <a:pt x="4" y="1"/>
                      <a:pt x="3" y="0"/>
                      <a:pt x="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grpSp>
        <p:nvGrpSpPr>
          <p:cNvPr id="43036" name="Group 43035"/>
          <p:cNvGrpSpPr/>
          <p:nvPr/>
        </p:nvGrpSpPr>
        <p:grpSpPr>
          <a:xfrm>
            <a:off x="5639195" y="1156436"/>
            <a:ext cx="454950" cy="439472"/>
            <a:chOff x="5907906" y="1156436"/>
            <a:chExt cx="454950" cy="439472"/>
          </a:xfrm>
        </p:grpSpPr>
        <p:sp>
          <p:nvSpPr>
            <p:cNvPr id="297" name="Oval 296">
              <a:extLst>
                <a:ext uri="{FF2B5EF4-FFF2-40B4-BE49-F238E27FC236}">
                  <a16:creationId xmlns:a16="http://schemas.microsoft.com/office/drawing/2014/main" id="{BFD42F27-8F2D-E04B-AC38-AB7D11152405}"/>
                </a:ext>
              </a:extLst>
            </p:cNvPr>
            <p:cNvSpPr>
              <a:spLocks noChangeArrowheads="1"/>
            </p:cNvSpPr>
            <p:nvPr/>
          </p:nvSpPr>
          <p:spPr bwMode="auto">
            <a:xfrm>
              <a:off x="5907906" y="1156436"/>
              <a:ext cx="454950" cy="439472"/>
            </a:xfrm>
            <a:prstGeom prst="ellipse">
              <a:avLst/>
            </a:prstGeom>
            <a:solidFill>
              <a:schemeClr val="bg2">
                <a:alpha val="90000"/>
              </a:schemeClr>
            </a:solidFill>
            <a:ln>
              <a:noFill/>
            </a:ln>
            <a:extLst/>
          </p:spPr>
          <p:txBody>
            <a:bodyPr vert="horz" wrap="square" lIns="91440" tIns="45720" rIns="91440" bIns="45720" numCol="1" anchor="t" anchorCtr="0" compatLnSpc="1">
              <a:prstTxWarp prst="textNoShape">
                <a:avLst/>
              </a:prstTxWarp>
            </a:bodyPr>
            <a:lstStyle/>
            <a:p>
              <a:endParaRPr lang="en-US" sz="1600" dirty="0">
                <a:solidFill>
                  <a:schemeClr val="accent2"/>
                </a:solidFill>
              </a:endParaRPr>
            </a:p>
          </p:txBody>
        </p:sp>
        <p:sp>
          <p:nvSpPr>
            <p:cNvPr id="43033" name="Freeform 49"/>
            <p:cNvSpPr>
              <a:spLocks noEditPoints="1"/>
            </p:cNvSpPr>
            <p:nvPr/>
          </p:nvSpPr>
          <p:spPr bwMode="auto">
            <a:xfrm>
              <a:off x="5959475" y="1185863"/>
              <a:ext cx="352426" cy="354013"/>
            </a:xfrm>
            <a:custGeom>
              <a:avLst/>
              <a:gdLst>
                <a:gd name="T0" fmla="*/ 487 w 585"/>
                <a:gd name="T1" fmla="*/ 98 h 588"/>
                <a:gd name="T2" fmla="*/ 132 w 585"/>
                <a:gd name="T3" fmla="*/ 98 h 588"/>
                <a:gd name="T4" fmla="*/ 110 w 585"/>
                <a:gd name="T5" fmla="*/ 430 h 588"/>
                <a:gd name="T6" fmla="*/ 0 w 585"/>
                <a:gd name="T7" fmla="*/ 541 h 588"/>
                <a:gd name="T8" fmla="*/ 22 w 585"/>
                <a:gd name="T9" fmla="*/ 565 h 588"/>
                <a:gd name="T10" fmla="*/ 47 w 585"/>
                <a:gd name="T11" fmla="*/ 588 h 588"/>
                <a:gd name="T12" fmla="*/ 157 w 585"/>
                <a:gd name="T13" fmla="*/ 477 h 588"/>
                <a:gd name="T14" fmla="*/ 487 w 585"/>
                <a:gd name="T15" fmla="*/ 455 h 588"/>
                <a:gd name="T16" fmla="*/ 487 w 585"/>
                <a:gd name="T17" fmla="*/ 98 h 588"/>
                <a:gd name="T18" fmla="*/ 440 w 585"/>
                <a:gd name="T19" fmla="*/ 408 h 588"/>
                <a:gd name="T20" fmla="*/ 179 w 585"/>
                <a:gd name="T21" fmla="*/ 408 h 588"/>
                <a:gd name="T22" fmla="*/ 179 w 585"/>
                <a:gd name="T23" fmla="*/ 408 h 588"/>
                <a:gd name="T24" fmla="*/ 179 w 585"/>
                <a:gd name="T25" fmla="*/ 408 h 588"/>
                <a:gd name="T26" fmla="*/ 179 w 585"/>
                <a:gd name="T27" fmla="*/ 146 h 588"/>
                <a:gd name="T28" fmla="*/ 440 w 585"/>
                <a:gd name="T29" fmla="*/ 146 h 588"/>
                <a:gd name="T30" fmla="*/ 440 w 585"/>
                <a:gd name="T31" fmla="*/ 408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 h="588">
                  <a:moveTo>
                    <a:pt x="487" y="98"/>
                  </a:moveTo>
                  <a:cubicBezTo>
                    <a:pt x="389" y="0"/>
                    <a:pt x="230" y="0"/>
                    <a:pt x="132" y="98"/>
                  </a:cubicBezTo>
                  <a:cubicBezTo>
                    <a:pt x="42" y="189"/>
                    <a:pt x="35" y="331"/>
                    <a:pt x="110" y="430"/>
                  </a:cubicBezTo>
                  <a:cubicBezTo>
                    <a:pt x="0" y="541"/>
                    <a:pt x="0" y="541"/>
                    <a:pt x="0" y="541"/>
                  </a:cubicBezTo>
                  <a:cubicBezTo>
                    <a:pt x="7" y="549"/>
                    <a:pt x="14" y="557"/>
                    <a:pt x="22" y="565"/>
                  </a:cubicBezTo>
                  <a:cubicBezTo>
                    <a:pt x="30" y="573"/>
                    <a:pt x="38" y="581"/>
                    <a:pt x="47" y="588"/>
                  </a:cubicBezTo>
                  <a:cubicBezTo>
                    <a:pt x="157" y="477"/>
                    <a:pt x="157" y="477"/>
                    <a:pt x="157" y="477"/>
                  </a:cubicBezTo>
                  <a:cubicBezTo>
                    <a:pt x="255" y="553"/>
                    <a:pt x="397" y="545"/>
                    <a:pt x="487" y="455"/>
                  </a:cubicBezTo>
                  <a:cubicBezTo>
                    <a:pt x="585" y="357"/>
                    <a:pt x="585" y="197"/>
                    <a:pt x="487" y="98"/>
                  </a:cubicBezTo>
                  <a:close/>
                  <a:moveTo>
                    <a:pt x="440" y="408"/>
                  </a:moveTo>
                  <a:cubicBezTo>
                    <a:pt x="368" y="480"/>
                    <a:pt x="251" y="480"/>
                    <a:pt x="179" y="408"/>
                  </a:cubicBezTo>
                  <a:cubicBezTo>
                    <a:pt x="179" y="408"/>
                    <a:pt x="179" y="408"/>
                    <a:pt x="179" y="408"/>
                  </a:cubicBezTo>
                  <a:cubicBezTo>
                    <a:pt x="179" y="408"/>
                    <a:pt x="179" y="408"/>
                    <a:pt x="179" y="408"/>
                  </a:cubicBezTo>
                  <a:cubicBezTo>
                    <a:pt x="107" y="336"/>
                    <a:pt x="107" y="218"/>
                    <a:pt x="179" y="146"/>
                  </a:cubicBezTo>
                  <a:cubicBezTo>
                    <a:pt x="251" y="73"/>
                    <a:pt x="368" y="73"/>
                    <a:pt x="440" y="146"/>
                  </a:cubicBezTo>
                  <a:cubicBezTo>
                    <a:pt x="512" y="218"/>
                    <a:pt x="512" y="336"/>
                    <a:pt x="440" y="408"/>
                  </a:cubicBez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034" name="Freeform 50"/>
            <p:cNvSpPr>
              <a:spLocks/>
            </p:cNvSpPr>
            <p:nvPr/>
          </p:nvSpPr>
          <p:spPr bwMode="auto">
            <a:xfrm>
              <a:off x="6026150" y="1423988"/>
              <a:ext cx="49213" cy="47625"/>
            </a:xfrm>
            <a:custGeom>
              <a:avLst/>
              <a:gdLst>
                <a:gd name="T0" fmla="*/ 68 w 81"/>
                <a:gd name="T1" fmla="*/ 13 h 80"/>
                <a:gd name="T2" fmla="*/ 21 w 81"/>
                <a:gd name="T3" fmla="*/ 13 h 80"/>
                <a:gd name="T4" fmla="*/ 0 w 81"/>
                <a:gd name="T5" fmla="*/ 34 h 80"/>
                <a:gd name="T6" fmla="*/ 21 w 81"/>
                <a:gd name="T7" fmla="*/ 59 h 80"/>
                <a:gd name="T8" fmla="*/ 46 w 81"/>
                <a:gd name="T9" fmla="*/ 80 h 80"/>
                <a:gd name="T10" fmla="*/ 68 w 81"/>
                <a:gd name="T11" fmla="*/ 59 h 80"/>
                <a:gd name="T12" fmla="*/ 68 w 81"/>
                <a:gd name="T13" fmla="*/ 13 h 80"/>
              </a:gdLst>
              <a:ahLst/>
              <a:cxnLst>
                <a:cxn ang="0">
                  <a:pos x="T0" y="T1"/>
                </a:cxn>
                <a:cxn ang="0">
                  <a:pos x="T2" y="T3"/>
                </a:cxn>
                <a:cxn ang="0">
                  <a:pos x="T4" y="T5"/>
                </a:cxn>
                <a:cxn ang="0">
                  <a:pos x="T6" y="T7"/>
                </a:cxn>
                <a:cxn ang="0">
                  <a:pos x="T8" y="T9"/>
                </a:cxn>
                <a:cxn ang="0">
                  <a:pos x="T10" y="T11"/>
                </a:cxn>
                <a:cxn ang="0">
                  <a:pos x="T12" y="T13"/>
                </a:cxn>
              </a:cxnLst>
              <a:rect l="0" t="0" r="r" b="b"/>
              <a:pathLst>
                <a:path w="81" h="80">
                  <a:moveTo>
                    <a:pt x="68" y="13"/>
                  </a:moveTo>
                  <a:cubicBezTo>
                    <a:pt x="55" y="0"/>
                    <a:pt x="34" y="0"/>
                    <a:pt x="21" y="13"/>
                  </a:cubicBezTo>
                  <a:cubicBezTo>
                    <a:pt x="0" y="34"/>
                    <a:pt x="0" y="34"/>
                    <a:pt x="0" y="34"/>
                  </a:cubicBezTo>
                  <a:cubicBezTo>
                    <a:pt x="6" y="43"/>
                    <a:pt x="13" y="52"/>
                    <a:pt x="21" y="59"/>
                  </a:cubicBezTo>
                  <a:cubicBezTo>
                    <a:pt x="29" y="67"/>
                    <a:pt x="37" y="74"/>
                    <a:pt x="46" y="80"/>
                  </a:cubicBezTo>
                  <a:cubicBezTo>
                    <a:pt x="68" y="59"/>
                    <a:pt x="68" y="59"/>
                    <a:pt x="68" y="59"/>
                  </a:cubicBezTo>
                  <a:cubicBezTo>
                    <a:pt x="81" y="47"/>
                    <a:pt x="81" y="26"/>
                    <a:pt x="68" y="13"/>
                  </a:cubicBezTo>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035" name="Freeform 51"/>
            <p:cNvSpPr>
              <a:spLocks noEditPoints="1"/>
            </p:cNvSpPr>
            <p:nvPr/>
          </p:nvSpPr>
          <p:spPr bwMode="auto">
            <a:xfrm>
              <a:off x="6063830" y="1271167"/>
              <a:ext cx="164354" cy="164354"/>
            </a:xfrm>
            <a:custGeom>
              <a:avLst/>
              <a:gdLst>
                <a:gd name="T0" fmla="*/ 123 w 235"/>
                <a:gd name="T1" fmla="*/ 121 h 234"/>
                <a:gd name="T2" fmla="*/ 106 w 235"/>
                <a:gd name="T3" fmla="*/ 133 h 234"/>
                <a:gd name="T4" fmla="*/ 52 w 235"/>
                <a:gd name="T5" fmla="*/ 190 h 234"/>
                <a:gd name="T6" fmla="*/ 42 w 235"/>
                <a:gd name="T7" fmla="*/ 195 h 234"/>
                <a:gd name="T8" fmla="*/ 46 w 235"/>
                <a:gd name="T9" fmla="*/ 206 h 234"/>
                <a:gd name="T10" fmla="*/ 94 w 235"/>
                <a:gd name="T11" fmla="*/ 174 h 234"/>
                <a:gd name="T12" fmla="*/ 177 w 235"/>
                <a:gd name="T13" fmla="*/ 96 h 234"/>
                <a:gd name="T14" fmla="*/ 119 w 235"/>
                <a:gd name="T15" fmla="*/ 55 h 234"/>
                <a:gd name="T16" fmla="*/ 62 w 235"/>
                <a:gd name="T17" fmla="*/ 93 h 234"/>
                <a:gd name="T18" fmla="*/ 40 w 235"/>
                <a:gd name="T19" fmla="*/ 133 h 234"/>
                <a:gd name="T20" fmla="*/ 12 w 235"/>
                <a:gd name="T21" fmla="*/ 145 h 234"/>
                <a:gd name="T22" fmla="*/ 7 w 235"/>
                <a:gd name="T23" fmla="*/ 153 h 234"/>
                <a:gd name="T24" fmla="*/ 46 w 235"/>
                <a:gd name="T25" fmla="*/ 143 h 234"/>
                <a:gd name="T26" fmla="*/ 73 w 235"/>
                <a:gd name="T27" fmla="*/ 99 h 234"/>
                <a:gd name="T28" fmla="*/ 74 w 235"/>
                <a:gd name="T29" fmla="*/ 95 h 234"/>
                <a:gd name="T30" fmla="*/ 140 w 235"/>
                <a:gd name="T31" fmla="*/ 72 h 234"/>
                <a:gd name="T32" fmla="*/ 167 w 235"/>
                <a:gd name="T33" fmla="*/ 112 h 234"/>
                <a:gd name="T34" fmla="*/ 117 w 235"/>
                <a:gd name="T35" fmla="*/ 209 h 234"/>
                <a:gd name="T36" fmla="*/ 103 w 235"/>
                <a:gd name="T37" fmla="*/ 222 h 234"/>
                <a:gd name="T38" fmla="*/ 110 w 235"/>
                <a:gd name="T39" fmla="*/ 232 h 234"/>
                <a:gd name="T40" fmla="*/ 174 w 235"/>
                <a:gd name="T41" fmla="*/ 141 h 234"/>
                <a:gd name="T42" fmla="*/ 150 w 235"/>
                <a:gd name="T43" fmla="*/ 126 h 234"/>
                <a:gd name="T44" fmla="*/ 144 w 235"/>
                <a:gd name="T45" fmla="*/ 95 h 234"/>
                <a:gd name="T46" fmla="*/ 100 w 235"/>
                <a:gd name="T47" fmla="*/ 89 h 234"/>
                <a:gd name="T48" fmla="*/ 75 w 235"/>
                <a:gd name="T49" fmla="*/ 130 h 234"/>
                <a:gd name="T50" fmla="*/ 34 w 235"/>
                <a:gd name="T51" fmla="*/ 166 h 234"/>
                <a:gd name="T52" fmla="*/ 24 w 235"/>
                <a:gd name="T53" fmla="*/ 170 h 234"/>
                <a:gd name="T54" fmla="*/ 27 w 235"/>
                <a:gd name="T55" fmla="*/ 181 h 234"/>
                <a:gd name="T56" fmla="*/ 75 w 235"/>
                <a:gd name="T57" fmla="*/ 154 h 234"/>
                <a:gd name="T58" fmla="*/ 99 w 235"/>
                <a:gd name="T59" fmla="*/ 108 h 234"/>
                <a:gd name="T60" fmla="*/ 127 w 235"/>
                <a:gd name="T61" fmla="*/ 98 h 234"/>
                <a:gd name="T62" fmla="*/ 139 w 235"/>
                <a:gd name="T63" fmla="*/ 115 h 234"/>
                <a:gd name="T64" fmla="*/ 119 w 235"/>
                <a:gd name="T65" fmla="*/ 166 h 234"/>
                <a:gd name="T66" fmla="*/ 70 w 235"/>
                <a:gd name="T67" fmla="*/ 209 h 234"/>
                <a:gd name="T68" fmla="*/ 68 w 235"/>
                <a:gd name="T69" fmla="*/ 210 h 234"/>
                <a:gd name="T70" fmla="*/ 94 w 235"/>
                <a:gd name="T71" fmla="*/ 207 h 234"/>
                <a:gd name="T72" fmla="*/ 170 w 235"/>
                <a:gd name="T73" fmla="*/ 13 h 234"/>
                <a:gd name="T74" fmla="*/ 12 w 235"/>
                <a:gd name="T75" fmla="*/ 66 h 234"/>
                <a:gd name="T76" fmla="*/ 15 w 235"/>
                <a:gd name="T77" fmla="*/ 93 h 234"/>
                <a:gd name="T78" fmla="*/ 118 w 235"/>
                <a:gd name="T79" fmla="*/ 13 h 234"/>
                <a:gd name="T80" fmla="*/ 223 w 235"/>
                <a:gd name="T81" fmla="*/ 117 h 234"/>
                <a:gd name="T82" fmla="*/ 223 w 235"/>
                <a:gd name="T83" fmla="*/ 169 h 234"/>
                <a:gd name="T84" fmla="*/ 156 w 235"/>
                <a:gd name="T85" fmla="*/ 38 h 234"/>
                <a:gd name="T86" fmla="*/ 37 w 235"/>
                <a:gd name="T87" fmla="*/ 79 h 234"/>
                <a:gd name="T88" fmla="*/ 24 w 235"/>
                <a:gd name="T89" fmla="*/ 108 h 234"/>
                <a:gd name="T90" fmla="*/ 5 w 235"/>
                <a:gd name="T91" fmla="*/ 119 h 234"/>
                <a:gd name="T92" fmla="*/ 1 w 235"/>
                <a:gd name="T93" fmla="*/ 126 h 234"/>
                <a:gd name="T94" fmla="*/ 33 w 235"/>
                <a:gd name="T95" fmla="*/ 117 h 234"/>
                <a:gd name="T96" fmla="*/ 48 w 235"/>
                <a:gd name="T97" fmla="*/ 84 h 234"/>
                <a:gd name="T98" fmla="*/ 150 w 235"/>
                <a:gd name="T99" fmla="*/ 49 h 234"/>
                <a:gd name="T100" fmla="*/ 182 w 235"/>
                <a:gd name="T101" fmla="*/ 158 h 234"/>
                <a:gd name="T102" fmla="*/ 147 w 235"/>
                <a:gd name="T103" fmla="*/ 216 h 234"/>
                <a:gd name="T104" fmla="*/ 146 w 235"/>
                <a:gd name="T105" fmla="*/ 226 h 234"/>
                <a:gd name="T106" fmla="*/ 194 w 235"/>
                <a:gd name="T107" fmla="*/ 163 h 234"/>
                <a:gd name="T108" fmla="*/ 156 w 235"/>
                <a:gd name="T109" fmla="*/ 3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5" h="234">
                  <a:moveTo>
                    <a:pt x="94" y="174"/>
                  </a:moveTo>
                  <a:cubicBezTo>
                    <a:pt x="106" y="160"/>
                    <a:pt x="113" y="147"/>
                    <a:pt x="117" y="137"/>
                  </a:cubicBezTo>
                  <a:cubicBezTo>
                    <a:pt x="122" y="128"/>
                    <a:pt x="123" y="121"/>
                    <a:pt x="123" y="121"/>
                  </a:cubicBezTo>
                  <a:cubicBezTo>
                    <a:pt x="124" y="117"/>
                    <a:pt x="122" y="114"/>
                    <a:pt x="118" y="114"/>
                  </a:cubicBezTo>
                  <a:cubicBezTo>
                    <a:pt x="115" y="113"/>
                    <a:pt x="112" y="115"/>
                    <a:pt x="111" y="118"/>
                  </a:cubicBezTo>
                  <a:cubicBezTo>
                    <a:pt x="111" y="119"/>
                    <a:pt x="110" y="124"/>
                    <a:pt x="106" y="133"/>
                  </a:cubicBezTo>
                  <a:cubicBezTo>
                    <a:pt x="102" y="142"/>
                    <a:pt x="96" y="153"/>
                    <a:pt x="85" y="166"/>
                  </a:cubicBezTo>
                  <a:cubicBezTo>
                    <a:pt x="82" y="170"/>
                    <a:pt x="77" y="173"/>
                    <a:pt x="73" y="177"/>
                  </a:cubicBezTo>
                  <a:cubicBezTo>
                    <a:pt x="66" y="182"/>
                    <a:pt x="58" y="187"/>
                    <a:pt x="52" y="190"/>
                  </a:cubicBezTo>
                  <a:cubicBezTo>
                    <a:pt x="49" y="192"/>
                    <a:pt x="46" y="193"/>
                    <a:pt x="44" y="194"/>
                  </a:cubicBezTo>
                  <a:cubicBezTo>
                    <a:pt x="43" y="194"/>
                    <a:pt x="43" y="195"/>
                    <a:pt x="42" y="195"/>
                  </a:cubicBezTo>
                  <a:cubicBezTo>
                    <a:pt x="42" y="195"/>
                    <a:pt x="42" y="195"/>
                    <a:pt x="42" y="195"/>
                  </a:cubicBezTo>
                  <a:cubicBezTo>
                    <a:pt x="41" y="195"/>
                    <a:pt x="41" y="195"/>
                    <a:pt x="41" y="195"/>
                  </a:cubicBezTo>
                  <a:cubicBezTo>
                    <a:pt x="38" y="197"/>
                    <a:pt x="37" y="200"/>
                    <a:pt x="38" y="203"/>
                  </a:cubicBezTo>
                  <a:cubicBezTo>
                    <a:pt x="40" y="206"/>
                    <a:pt x="43" y="208"/>
                    <a:pt x="46" y="206"/>
                  </a:cubicBezTo>
                  <a:cubicBezTo>
                    <a:pt x="46" y="206"/>
                    <a:pt x="54" y="203"/>
                    <a:pt x="64" y="197"/>
                  </a:cubicBezTo>
                  <a:cubicBezTo>
                    <a:pt x="69" y="194"/>
                    <a:pt x="75" y="191"/>
                    <a:pt x="80" y="187"/>
                  </a:cubicBezTo>
                  <a:cubicBezTo>
                    <a:pt x="85" y="183"/>
                    <a:pt x="90" y="179"/>
                    <a:pt x="94" y="174"/>
                  </a:cubicBezTo>
                  <a:close/>
                  <a:moveTo>
                    <a:pt x="174" y="141"/>
                  </a:moveTo>
                  <a:cubicBezTo>
                    <a:pt x="178" y="130"/>
                    <a:pt x="179" y="121"/>
                    <a:pt x="179" y="112"/>
                  </a:cubicBezTo>
                  <a:cubicBezTo>
                    <a:pt x="179" y="106"/>
                    <a:pt x="179" y="101"/>
                    <a:pt x="177" y="96"/>
                  </a:cubicBezTo>
                  <a:cubicBezTo>
                    <a:pt x="175" y="88"/>
                    <a:pt x="171" y="81"/>
                    <a:pt x="166" y="76"/>
                  </a:cubicBezTo>
                  <a:cubicBezTo>
                    <a:pt x="160" y="70"/>
                    <a:pt x="153" y="65"/>
                    <a:pt x="146" y="62"/>
                  </a:cubicBezTo>
                  <a:cubicBezTo>
                    <a:pt x="137" y="57"/>
                    <a:pt x="128" y="55"/>
                    <a:pt x="119" y="55"/>
                  </a:cubicBezTo>
                  <a:cubicBezTo>
                    <a:pt x="97" y="55"/>
                    <a:pt x="75" y="68"/>
                    <a:pt x="64" y="89"/>
                  </a:cubicBezTo>
                  <a:cubicBezTo>
                    <a:pt x="64" y="90"/>
                    <a:pt x="64" y="90"/>
                    <a:pt x="63" y="91"/>
                  </a:cubicBezTo>
                  <a:cubicBezTo>
                    <a:pt x="63" y="91"/>
                    <a:pt x="63" y="92"/>
                    <a:pt x="62" y="93"/>
                  </a:cubicBezTo>
                  <a:cubicBezTo>
                    <a:pt x="62" y="95"/>
                    <a:pt x="61" y="97"/>
                    <a:pt x="60" y="99"/>
                  </a:cubicBezTo>
                  <a:cubicBezTo>
                    <a:pt x="58" y="105"/>
                    <a:pt x="54" y="115"/>
                    <a:pt x="48" y="124"/>
                  </a:cubicBezTo>
                  <a:cubicBezTo>
                    <a:pt x="46" y="127"/>
                    <a:pt x="43" y="130"/>
                    <a:pt x="40" y="133"/>
                  </a:cubicBezTo>
                  <a:cubicBezTo>
                    <a:pt x="34" y="137"/>
                    <a:pt x="27" y="140"/>
                    <a:pt x="21" y="142"/>
                  </a:cubicBezTo>
                  <a:cubicBezTo>
                    <a:pt x="18" y="143"/>
                    <a:pt x="15" y="144"/>
                    <a:pt x="14" y="144"/>
                  </a:cubicBezTo>
                  <a:cubicBezTo>
                    <a:pt x="13" y="145"/>
                    <a:pt x="12" y="145"/>
                    <a:pt x="12" y="145"/>
                  </a:cubicBezTo>
                  <a:cubicBezTo>
                    <a:pt x="12" y="145"/>
                    <a:pt x="11" y="145"/>
                    <a:pt x="11" y="145"/>
                  </a:cubicBezTo>
                  <a:cubicBezTo>
                    <a:pt x="11" y="145"/>
                    <a:pt x="11" y="145"/>
                    <a:pt x="11" y="145"/>
                  </a:cubicBezTo>
                  <a:cubicBezTo>
                    <a:pt x="8" y="146"/>
                    <a:pt x="6" y="150"/>
                    <a:pt x="7" y="153"/>
                  </a:cubicBezTo>
                  <a:cubicBezTo>
                    <a:pt x="8" y="156"/>
                    <a:pt x="11" y="158"/>
                    <a:pt x="14" y="157"/>
                  </a:cubicBezTo>
                  <a:cubicBezTo>
                    <a:pt x="14" y="157"/>
                    <a:pt x="22" y="155"/>
                    <a:pt x="32" y="151"/>
                  </a:cubicBezTo>
                  <a:cubicBezTo>
                    <a:pt x="37" y="149"/>
                    <a:pt x="42" y="146"/>
                    <a:pt x="46" y="143"/>
                  </a:cubicBezTo>
                  <a:cubicBezTo>
                    <a:pt x="51" y="140"/>
                    <a:pt x="56" y="136"/>
                    <a:pt x="59" y="131"/>
                  </a:cubicBezTo>
                  <a:cubicBezTo>
                    <a:pt x="64" y="122"/>
                    <a:pt x="68" y="114"/>
                    <a:pt x="70" y="107"/>
                  </a:cubicBezTo>
                  <a:cubicBezTo>
                    <a:pt x="71" y="104"/>
                    <a:pt x="72" y="101"/>
                    <a:pt x="73" y="99"/>
                  </a:cubicBezTo>
                  <a:cubicBezTo>
                    <a:pt x="73" y="98"/>
                    <a:pt x="74" y="97"/>
                    <a:pt x="74" y="96"/>
                  </a:cubicBezTo>
                  <a:cubicBezTo>
                    <a:pt x="74" y="96"/>
                    <a:pt x="74" y="96"/>
                    <a:pt x="74" y="96"/>
                  </a:cubicBezTo>
                  <a:cubicBezTo>
                    <a:pt x="74" y="95"/>
                    <a:pt x="74" y="95"/>
                    <a:pt x="74" y="95"/>
                  </a:cubicBezTo>
                  <a:cubicBezTo>
                    <a:pt x="79" y="87"/>
                    <a:pt x="86" y="80"/>
                    <a:pt x="94" y="75"/>
                  </a:cubicBezTo>
                  <a:cubicBezTo>
                    <a:pt x="102" y="70"/>
                    <a:pt x="110" y="68"/>
                    <a:pt x="119" y="68"/>
                  </a:cubicBezTo>
                  <a:cubicBezTo>
                    <a:pt x="126" y="68"/>
                    <a:pt x="133" y="69"/>
                    <a:pt x="140" y="72"/>
                  </a:cubicBezTo>
                  <a:cubicBezTo>
                    <a:pt x="145" y="75"/>
                    <a:pt x="149" y="78"/>
                    <a:pt x="152" y="80"/>
                  </a:cubicBezTo>
                  <a:cubicBezTo>
                    <a:pt x="157" y="84"/>
                    <a:pt x="161" y="89"/>
                    <a:pt x="163" y="94"/>
                  </a:cubicBezTo>
                  <a:cubicBezTo>
                    <a:pt x="166" y="99"/>
                    <a:pt x="167" y="105"/>
                    <a:pt x="167" y="112"/>
                  </a:cubicBezTo>
                  <a:cubicBezTo>
                    <a:pt x="167" y="119"/>
                    <a:pt x="166" y="128"/>
                    <a:pt x="163" y="137"/>
                  </a:cubicBezTo>
                  <a:cubicBezTo>
                    <a:pt x="157" y="154"/>
                    <a:pt x="150" y="169"/>
                    <a:pt x="143" y="180"/>
                  </a:cubicBezTo>
                  <a:cubicBezTo>
                    <a:pt x="136" y="191"/>
                    <a:pt x="126" y="201"/>
                    <a:pt x="117" y="209"/>
                  </a:cubicBezTo>
                  <a:cubicBezTo>
                    <a:pt x="113" y="213"/>
                    <a:pt x="109" y="216"/>
                    <a:pt x="107" y="219"/>
                  </a:cubicBezTo>
                  <a:cubicBezTo>
                    <a:pt x="105" y="220"/>
                    <a:pt x="104" y="220"/>
                    <a:pt x="104" y="221"/>
                  </a:cubicBezTo>
                  <a:cubicBezTo>
                    <a:pt x="103" y="222"/>
                    <a:pt x="103" y="222"/>
                    <a:pt x="103" y="222"/>
                  </a:cubicBezTo>
                  <a:cubicBezTo>
                    <a:pt x="103" y="222"/>
                    <a:pt x="103" y="222"/>
                    <a:pt x="103" y="222"/>
                  </a:cubicBezTo>
                  <a:cubicBezTo>
                    <a:pt x="100" y="224"/>
                    <a:pt x="99" y="228"/>
                    <a:pt x="101" y="231"/>
                  </a:cubicBezTo>
                  <a:cubicBezTo>
                    <a:pt x="103" y="233"/>
                    <a:pt x="107" y="234"/>
                    <a:pt x="110" y="232"/>
                  </a:cubicBezTo>
                  <a:cubicBezTo>
                    <a:pt x="110" y="232"/>
                    <a:pt x="117" y="226"/>
                    <a:pt x="125" y="218"/>
                  </a:cubicBezTo>
                  <a:cubicBezTo>
                    <a:pt x="134" y="210"/>
                    <a:pt x="145" y="199"/>
                    <a:pt x="153" y="187"/>
                  </a:cubicBezTo>
                  <a:cubicBezTo>
                    <a:pt x="161" y="174"/>
                    <a:pt x="168" y="159"/>
                    <a:pt x="174" y="141"/>
                  </a:cubicBezTo>
                  <a:close/>
                  <a:moveTo>
                    <a:pt x="129" y="173"/>
                  </a:moveTo>
                  <a:cubicBezTo>
                    <a:pt x="134" y="165"/>
                    <a:pt x="138" y="157"/>
                    <a:pt x="141" y="148"/>
                  </a:cubicBezTo>
                  <a:cubicBezTo>
                    <a:pt x="145" y="140"/>
                    <a:pt x="148" y="132"/>
                    <a:pt x="150" y="126"/>
                  </a:cubicBezTo>
                  <a:cubicBezTo>
                    <a:pt x="151" y="122"/>
                    <a:pt x="151" y="118"/>
                    <a:pt x="151" y="115"/>
                  </a:cubicBezTo>
                  <a:cubicBezTo>
                    <a:pt x="151" y="112"/>
                    <a:pt x="151" y="109"/>
                    <a:pt x="150" y="106"/>
                  </a:cubicBezTo>
                  <a:cubicBezTo>
                    <a:pt x="149" y="102"/>
                    <a:pt x="147" y="98"/>
                    <a:pt x="144" y="95"/>
                  </a:cubicBezTo>
                  <a:cubicBezTo>
                    <a:pt x="141" y="92"/>
                    <a:pt x="137" y="90"/>
                    <a:pt x="133" y="88"/>
                  </a:cubicBezTo>
                  <a:cubicBezTo>
                    <a:pt x="128" y="85"/>
                    <a:pt x="123" y="84"/>
                    <a:pt x="118" y="84"/>
                  </a:cubicBezTo>
                  <a:cubicBezTo>
                    <a:pt x="112" y="84"/>
                    <a:pt x="106" y="86"/>
                    <a:pt x="100" y="89"/>
                  </a:cubicBezTo>
                  <a:cubicBezTo>
                    <a:pt x="95" y="92"/>
                    <a:pt x="91" y="97"/>
                    <a:pt x="88" y="103"/>
                  </a:cubicBezTo>
                  <a:cubicBezTo>
                    <a:pt x="86" y="105"/>
                    <a:pt x="85" y="109"/>
                    <a:pt x="83" y="113"/>
                  </a:cubicBezTo>
                  <a:cubicBezTo>
                    <a:pt x="81" y="118"/>
                    <a:pt x="78" y="124"/>
                    <a:pt x="75" y="130"/>
                  </a:cubicBezTo>
                  <a:cubicBezTo>
                    <a:pt x="72" y="135"/>
                    <a:pt x="69" y="141"/>
                    <a:pt x="65" y="147"/>
                  </a:cubicBezTo>
                  <a:cubicBezTo>
                    <a:pt x="63" y="150"/>
                    <a:pt x="59" y="153"/>
                    <a:pt x="55" y="155"/>
                  </a:cubicBezTo>
                  <a:cubicBezTo>
                    <a:pt x="48" y="160"/>
                    <a:pt x="40" y="163"/>
                    <a:pt x="34" y="166"/>
                  </a:cubicBezTo>
                  <a:cubicBezTo>
                    <a:pt x="31" y="167"/>
                    <a:pt x="28" y="168"/>
                    <a:pt x="26" y="169"/>
                  </a:cubicBezTo>
                  <a:cubicBezTo>
                    <a:pt x="25" y="169"/>
                    <a:pt x="25" y="170"/>
                    <a:pt x="24" y="170"/>
                  </a:cubicBezTo>
                  <a:cubicBezTo>
                    <a:pt x="24" y="170"/>
                    <a:pt x="24" y="170"/>
                    <a:pt x="24" y="170"/>
                  </a:cubicBezTo>
                  <a:cubicBezTo>
                    <a:pt x="23" y="170"/>
                    <a:pt x="23" y="170"/>
                    <a:pt x="23" y="170"/>
                  </a:cubicBezTo>
                  <a:cubicBezTo>
                    <a:pt x="20" y="171"/>
                    <a:pt x="18" y="174"/>
                    <a:pt x="19" y="178"/>
                  </a:cubicBezTo>
                  <a:cubicBezTo>
                    <a:pt x="20" y="181"/>
                    <a:pt x="24" y="182"/>
                    <a:pt x="27" y="181"/>
                  </a:cubicBezTo>
                  <a:cubicBezTo>
                    <a:pt x="27" y="181"/>
                    <a:pt x="36" y="179"/>
                    <a:pt x="46" y="174"/>
                  </a:cubicBezTo>
                  <a:cubicBezTo>
                    <a:pt x="51" y="172"/>
                    <a:pt x="57" y="169"/>
                    <a:pt x="62" y="166"/>
                  </a:cubicBezTo>
                  <a:cubicBezTo>
                    <a:pt x="67" y="162"/>
                    <a:pt x="71" y="159"/>
                    <a:pt x="75" y="154"/>
                  </a:cubicBezTo>
                  <a:cubicBezTo>
                    <a:pt x="81" y="146"/>
                    <a:pt x="85" y="137"/>
                    <a:pt x="89" y="129"/>
                  </a:cubicBezTo>
                  <a:cubicBezTo>
                    <a:pt x="91" y="125"/>
                    <a:pt x="93" y="121"/>
                    <a:pt x="94" y="117"/>
                  </a:cubicBezTo>
                  <a:cubicBezTo>
                    <a:pt x="96" y="114"/>
                    <a:pt x="98" y="111"/>
                    <a:pt x="99" y="108"/>
                  </a:cubicBezTo>
                  <a:cubicBezTo>
                    <a:pt x="101" y="104"/>
                    <a:pt x="104" y="101"/>
                    <a:pt x="107" y="99"/>
                  </a:cubicBezTo>
                  <a:cubicBezTo>
                    <a:pt x="110" y="97"/>
                    <a:pt x="114" y="96"/>
                    <a:pt x="118" y="96"/>
                  </a:cubicBezTo>
                  <a:cubicBezTo>
                    <a:pt x="121" y="96"/>
                    <a:pt x="124" y="97"/>
                    <a:pt x="127" y="98"/>
                  </a:cubicBezTo>
                  <a:cubicBezTo>
                    <a:pt x="132" y="101"/>
                    <a:pt x="135" y="103"/>
                    <a:pt x="137" y="106"/>
                  </a:cubicBezTo>
                  <a:cubicBezTo>
                    <a:pt x="138" y="107"/>
                    <a:pt x="138" y="108"/>
                    <a:pt x="139" y="110"/>
                  </a:cubicBezTo>
                  <a:cubicBezTo>
                    <a:pt x="139" y="111"/>
                    <a:pt x="139" y="113"/>
                    <a:pt x="139" y="115"/>
                  </a:cubicBezTo>
                  <a:cubicBezTo>
                    <a:pt x="139" y="117"/>
                    <a:pt x="139" y="119"/>
                    <a:pt x="138" y="122"/>
                  </a:cubicBezTo>
                  <a:cubicBezTo>
                    <a:pt x="136" y="128"/>
                    <a:pt x="134" y="136"/>
                    <a:pt x="130" y="144"/>
                  </a:cubicBezTo>
                  <a:cubicBezTo>
                    <a:pt x="127" y="152"/>
                    <a:pt x="123" y="159"/>
                    <a:pt x="119" y="166"/>
                  </a:cubicBezTo>
                  <a:cubicBezTo>
                    <a:pt x="110" y="179"/>
                    <a:pt x="97" y="190"/>
                    <a:pt x="87" y="198"/>
                  </a:cubicBezTo>
                  <a:cubicBezTo>
                    <a:pt x="82" y="202"/>
                    <a:pt x="77" y="205"/>
                    <a:pt x="74" y="207"/>
                  </a:cubicBezTo>
                  <a:cubicBezTo>
                    <a:pt x="72" y="208"/>
                    <a:pt x="71" y="209"/>
                    <a:pt x="70" y="209"/>
                  </a:cubicBezTo>
                  <a:cubicBezTo>
                    <a:pt x="69" y="210"/>
                    <a:pt x="69" y="210"/>
                    <a:pt x="69" y="210"/>
                  </a:cubicBezTo>
                  <a:cubicBezTo>
                    <a:pt x="68" y="210"/>
                    <a:pt x="68" y="210"/>
                    <a:pt x="68" y="210"/>
                  </a:cubicBezTo>
                  <a:cubicBezTo>
                    <a:pt x="68" y="210"/>
                    <a:pt x="68" y="210"/>
                    <a:pt x="68" y="210"/>
                  </a:cubicBezTo>
                  <a:cubicBezTo>
                    <a:pt x="65" y="212"/>
                    <a:pt x="64" y="215"/>
                    <a:pt x="66" y="218"/>
                  </a:cubicBezTo>
                  <a:cubicBezTo>
                    <a:pt x="68" y="221"/>
                    <a:pt x="71" y="222"/>
                    <a:pt x="74" y="221"/>
                  </a:cubicBezTo>
                  <a:cubicBezTo>
                    <a:pt x="74" y="220"/>
                    <a:pt x="83" y="216"/>
                    <a:pt x="94" y="207"/>
                  </a:cubicBezTo>
                  <a:cubicBezTo>
                    <a:pt x="105" y="199"/>
                    <a:pt x="119" y="187"/>
                    <a:pt x="129" y="173"/>
                  </a:cubicBezTo>
                  <a:close/>
                  <a:moveTo>
                    <a:pt x="218" y="57"/>
                  </a:moveTo>
                  <a:cubicBezTo>
                    <a:pt x="207" y="38"/>
                    <a:pt x="191" y="23"/>
                    <a:pt x="170" y="13"/>
                  </a:cubicBezTo>
                  <a:cubicBezTo>
                    <a:pt x="153" y="4"/>
                    <a:pt x="135" y="0"/>
                    <a:pt x="118" y="0"/>
                  </a:cubicBezTo>
                  <a:cubicBezTo>
                    <a:pt x="96" y="0"/>
                    <a:pt x="75" y="7"/>
                    <a:pt x="57" y="18"/>
                  </a:cubicBezTo>
                  <a:cubicBezTo>
                    <a:pt x="38" y="29"/>
                    <a:pt x="23" y="45"/>
                    <a:pt x="12" y="66"/>
                  </a:cubicBezTo>
                  <a:cubicBezTo>
                    <a:pt x="9" y="74"/>
                    <a:pt x="5" y="82"/>
                    <a:pt x="4" y="90"/>
                  </a:cubicBezTo>
                  <a:cubicBezTo>
                    <a:pt x="3" y="94"/>
                    <a:pt x="5" y="97"/>
                    <a:pt x="8" y="97"/>
                  </a:cubicBezTo>
                  <a:cubicBezTo>
                    <a:pt x="11" y="98"/>
                    <a:pt x="15" y="96"/>
                    <a:pt x="15" y="93"/>
                  </a:cubicBezTo>
                  <a:cubicBezTo>
                    <a:pt x="17" y="86"/>
                    <a:pt x="20" y="78"/>
                    <a:pt x="23" y="71"/>
                  </a:cubicBezTo>
                  <a:cubicBezTo>
                    <a:pt x="33" y="53"/>
                    <a:pt x="46" y="38"/>
                    <a:pt x="63" y="28"/>
                  </a:cubicBezTo>
                  <a:cubicBezTo>
                    <a:pt x="80" y="18"/>
                    <a:pt x="99" y="13"/>
                    <a:pt x="118" y="13"/>
                  </a:cubicBezTo>
                  <a:cubicBezTo>
                    <a:pt x="133" y="13"/>
                    <a:pt x="149" y="16"/>
                    <a:pt x="164" y="24"/>
                  </a:cubicBezTo>
                  <a:cubicBezTo>
                    <a:pt x="183" y="33"/>
                    <a:pt x="198" y="47"/>
                    <a:pt x="207" y="63"/>
                  </a:cubicBezTo>
                  <a:cubicBezTo>
                    <a:pt x="217" y="79"/>
                    <a:pt x="223" y="98"/>
                    <a:pt x="223" y="117"/>
                  </a:cubicBezTo>
                  <a:cubicBezTo>
                    <a:pt x="223" y="133"/>
                    <a:pt x="219" y="149"/>
                    <a:pt x="212" y="164"/>
                  </a:cubicBezTo>
                  <a:cubicBezTo>
                    <a:pt x="210" y="167"/>
                    <a:pt x="212" y="170"/>
                    <a:pt x="215" y="172"/>
                  </a:cubicBezTo>
                  <a:cubicBezTo>
                    <a:pt x="218" y="173"/>
                    <a:pt x="222" y="172"/>
                    <a:pt x="223" y="169"/>
                  </a:cubicBezTo>
                  <a:cubicBezTo>
                    <a:pt x="231" y="152"/>
                    <a:pt x="235" y="135"/>
                    <a:pt x="235" y="117"/>
                  </a:cubicBezTo>
                  <a:cubicBezTo>
                    <a:pt x="235" y="96"/>
                    <a:pt x="229" y="75"/>
                    <a:pt x="218" y="57"/>
                  </a:cubicBezTo>
                  <a:close/>
                  <a:moveTo>
                    <a:pt x="156" y="38"/>
                  </a:moveTo>
                  <a:cubicBezTo>
                    <a:pt x="143" y="32"/>
                    <a:pt x="130" y="29"/>
                    <a:pt x="117" y="29"/>
                  </a:cubicBezTo>
                  <a:cubicBezTo>
                    <a:pt x="100" y="29"/>
                    <a:pt x="84" y="34"/>
                    <a:pt x="70" y="42"/>
                  </a:cubicBezTo>
                  <a:cubicBezTo>
                    <a:pt x="57" y="51"/>
                    <a:pt x="45" y="63"/>
                    <a:pt x="37" y="79"/>
                  </a:cubicBezTo>
                  <a:cubicBezTo>
                    <a:pt x="35" y="83"/>
                    <a:pt x="34" y="87"/>
                    <a:pt x="33" y="90"/>
                  </a:cubicBezTo>
                  <a:cubicBezTo>
                    <a:pt x="32" y="94"/>
                    <a:pt x="31" y="97"/>
                    <a:pt x="30" y="101"/>
                  </a:cubicBezTo>
                  <a:cubicBezTo>
                    <a:pt x="29" y="104"/>
                    <a:pt x="27" y="106"/>
                    <a:pt x="24" y="108"/>
                  </a:cubicBezTo>
                  <a:cubicBezTo>
                    <a:pt x="21" y="112"/>
                    <a:pt x="16" y="115"/>
                    <a:pt x="12" y="116"/>
                  </a:cubicBezTo>
                  <a:cubicBezTo>
                    <a:pt x="10" y="117"/>
                    <a:pt x="8" y="118"/>
                    <a:pt x="7" y="118"/>
                  </a:cubicBezTo>
                  <a:cubicBezTo>
                    <a:pt x="6" y="118"/>
                    <a:pt x="6" y="119"/>
                    <a:pt x="5" y="119"/>
                  </a:cubicBezTo>
                  <a:cubicBezTo>
                    <a:pt x="5" y="119"/>
                    <a:pt x="5" y="119"/>
                    <a:pt x="5" y="119"/>
                  </a:cubicBezTo>
                  <a:cubicBezTo>
                    <a:pt x="5" y="119"/>
                    <a:pt x="5" y="119"/>
                    <a:pt x="5" y="119"/>
                  </a:cubicBezTo>
                  <a:cubicBezTo>
                    <a:pt x="2" y="119"/>
                    <a:pt x="0" y="123"/>
                    <a:pt x="1" y="126"/>
                  </a:cubicBezTo>
                  <a:cubicBezTo>
                    <a:pt x="1" y="129"/>
                    <a:pt x="5" y="131"/>
                    <a:pt x="8" y="130"/>
                  </a:cubicBezTo>
                  <a:cubicBezTo>
                    <a:pt x="8" y="130"/>
                    <a:pt x="14" y="129"/>
                    <a:pt x="21" y="125"/>
                  </a:cubicBezTo>
                  <a:cubicBezTo>
                    <a:pt x="25" y="123"/>
                    <a:pt x="29" y="121"/>
                    <a:pt x="33" y="117"/>
                  </a:cubicBezTo>
                  <a:cubicBezTo>
                    <a:pt x="36" y="114"/>
                    <a:pt x="39" y="110"/>
                    <a:pt x="41" y="105"/>
                  </a:cubicBezTo>
                  <a:cubicBezTo>
                    <a:pt x="42" y="101"/>
                    <a:pt x="43" y="97"/>
                    <a:pt x="44" y="94"/>
                  </a:cubicBezTo>
                  <a:cubicBezTo>
                    <a:pt x="46" y="90"/>
                    <a:pt x="46" y="87"/>
                    <a:pt x="48" y="84"/>
                  </a:cubicBezTo>
                  <a:cubicBezTo>
                    <a:pt x="55" y="71"/>
                    <a:pt x="65" y="60"/>
                    <a:pt x="77" y="53"/>
                  </a:cubicBezTo>
                  <a:cubicBezTo>
                    <a:pt x="89" y="45"/>
                    <a:pt x="103" y="42"/>
                    <a:pt x="117" y="42"/>
                  </a:cubicBezTo>
                  <a:cubicBezTo>
                    <a:pt x="128" y="42"/>
                    <a:pt x="140" y="44"/>
                    <a:pt x="150" y="49"/>
                  </a:cubicBezTo>
                  <a:cubicBezTo>
                    <a:pt x="164" y="56"/>
                    <a:pt x="174" y="65"/>
                    <a:pt x="181" y="76"/>
                  </a:cubicBezTo>
                  <a:cubicBezTo>
                    <a:pt x="188" y="87"/>
                    <a:pt x="192" y="99"/>
                    <a:pt x="192" y="114"/>
                  </a:cubicBezTo>
                  <a:cubicBezTo>
                    <a:pt x="192" y="127"/>
                    <a:pt x="189" y="142"/>
                    <a:pt x="182" y="158"/>
                  </a:cubicBezTo>
                  <a:cubicBezTo>
                    <a:pt x="176" y="175"/>
                    <a:pt x="167" y="190"/>
                    <a:pt x="159" y="200"/>
                  </a:cubicBezTo>
                  <a:cubicBezTo>
                    <a:pt x="155" y="206"/>
                    <a:pt x="152" y="210"/>
                    <a:pt x="150" y="213"/>
                  </a:cubicBezTo>
                  <a:cubicBezTo>
                    <a:pt x="148" y="214"/>
                    <a:pt x="148" y="215"/>
                    <a:pt x="147" y="216"/>
                  </a:cubicBezTo>
                  <a:cubicBezTo>
                    <a:pt x="146" y="216"/>
                    <a:pt x="146" y="217"/>
                    <a:pt x="146" y="217"/>
                  </a:cubicBezTo>
                  <a:cubicBezTo>
                    <a:pt x="146" y="217"/>
                    <a:pt x="146" y="217"/>
                    <a:pt x="146" y="217"/>
                  </a:cubicBezTo>
                  <a:cubicBezTo>
                    <a:pt x="144" y="220"/>
                    <a:pt x="144" y="224"/>
                    <a:pt x="146" y="226"/>
                  </a:cubicBezTo>
                  <a:cubicBezTo>
                    <a:pt x="149" y="228"/>
                    <a:pt x="153" y="228"/>
                    <a:pt x="155" y="225"/>
                  </a:cubicBezTo>
                  <a:cubicBezTo>
                    <a:pt x="155" y="225"/>
                    <a:pt x="161" y="218"/>
                    <a:pt x="169" y="207"/>
                  </a:cubicBezTo>
                  <a:cubicBezTo>
                    <a:pt x="177" y="196"/>
                    <a:pt x="186" y="180"/>
                    <a:pt x="194" y="163"/>
                  </a:cubicBezTo>
                  <a:cubicBezTo>
                    <a:pt x="201" y="145"/>
                    <a:pt x="204" y="129"/>
                    <a:pt x="204" y="114"/>
                  </a:cubicBezTo>
                  <a:cubicBezTo>
                    <a:pt x="204" y="97"/>
                    <a:pt x="200" y="82"/>
                    <a:pt x="192" y="69"/>
                  </a:cubicBezTo>
                  <a:cubicBezTo>
                    <a:pt x="183" y="56"/>
                    <a:pt x="171" y="46"/>
                    <a:pt x="156" y="38"/>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7" name="Group 306"/>
          <p:cNvGrpSpPr/>
          <p:nvPr/>
        </p:nvGrpSpPr>
        <p:grpSpPr>
          <a:xfrm>
            <a:off x="309071" y="3875592"/>
            <a:ext cx="294153" cy="244013"/>
            <a:chOff x="11320463" y="4868863"/>
            <a:chExt cx="838199" cy="695325"/>
          </a:xfrm>
          <a:solidFill>
            <a:schemeClr val="accent5"/>
          </a:solidFill>
        </p:grpSpPr>
        <p:sp>
          <p:nvSpPr>
            <p:cNvPr id="324" name="Freeform 7"/>
            <p:cNvSpPr>
              <a:spLocks/>
            </p:cNvSpPr>
            <p:nvPr/>
          </p:nvSpPr>
          <p:spPr bwMode="auto">
            <a:xfrm>
              <a:off x="11320463" y="4868863"/>
              <a:ext cx="646112" cy="695325"/>
            </a:xfrm>
            <a:custGeom>
              <a:avLst/>
              <a:gdLst>
                <a:gd name="T0" fmla="*/ 617 w 1554"/>
                <a:gd name="T1" fmla="*/ 1585 h 1674"/>
                <a:gd name="T2" fmla="*/ 742 w 1554"/>
                <a:gd name="T3" fmla="*/ 1621 h 1674"/>
                <a:gd name="T4" fmla="*/ 1064 w 1554"/>
                <a:gd name="T5" fmla="*/ 1297 h 1674"/>
                <a:gd name="T6" fmla="*/ 1218 w 1554"/>
                <a:gd name="T7" fmla="*/ 1300 h 1674"/>
                <a:gd name="T8" fmla="*/ 1249 w 1554"/>
                <a:gd name="T9" fmla="*/ 1064 h 1674"/>
                <a:gd name="T10" fmla="*/ 1075 w 1554"/>
                <a:gd name="T11" fmla="*/ 906 h 1674"/>
                <a:gd name="T12" fmla="*/ 1041 w 1554"/>
                <a:gd name="T13" fmla="*/ 811 h 1674"/>
                <a:gd name="T14" fmla="*/ 1118 w 1554"/>
                <a:gd name="T15" fmla="*/ 746 h 1674"/>
                <a:gd name="T16" fmla="*/ 1347 w 1554"/>
                <a:gd name="T17" fmla="*/ 697 h 1674"/>
                <a:gd name="T18" fmla="*/ 1453 w 1554"/>
                <a:gd name="T19" fmla="*/ 486 h 1674"/>
                <a:gd name="T20" fmla="*/ 1461 w 1554"/>
                <a:gd name="T21" fmla="*/ 472 h 1674"/>
                <a:gd name="T22" fmla="*/ 1522 w 1554"/>
                <a:gd name="T23" fmla="*/ 346 h 1674"/>
                <a:gd name="T24" fmla="*/ 1448 w 1554"/>
                <a:gd name="T25" fmla="*/ 252 h 1674"/>
                <a:gd name="T26" fmla="*/ 992 w 1554"/>
                <a:gd name="T27" fmla="*/ 346 h 1674"/>
                <a:gd name="T28" fmla="*/ 629 w 1554"/>
                <a:gd name="T29" fmla="*/ 47 h 1674"/>
                <a:gd name="T30" fmla="*/ 510 w 1554"/>
                <a:gd name="T31" fmla="*/ 95 h 1674"/>
                <a:gd name="T32" fmla="*/ 456 w 1554"/>
                <a:gd name="T33" fmla="*/ 562 h 1674"/>
                <a:gd name="T34" fmla="*/ 63 w 1554"/>
                <a:gd name="T35" fmla="*/ 811 h 1674"/>
                <a:gd name="T36" fmla="*/ 74 w 1554"/>
                <a:gd name="T37" fmla="*/ 934 h 1674"/>
                <a:gd name="T38" fmla="*/ 511 w 1554"/>
                <a:gd name="T39" fmla="*/ 1111 h 1674"/>
                <a:gd name="T40" fmla="*/ 617 w 1554"/>
                <a:gd name="T41" fmla="*/ 1585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4" h="1674">
                  <a:moveTo>
                    <a:pt x="617" y="1585"/>
                  </a:moveTo>
                  <a:cubicBezTo>
                    <a:pt x="634" y="1657"/>
                    <a:pt x="690" y="1674"/>
                    <a:pt x="742" y="1621"/>
                  </a:cubicBezTo>
                  <a:cubicBezTo>
                    <a:pt x="1064" y="1297"/>
                    <a:pt x="1064" y="1297"/>
                    <a:pt x="1064" y="1297"/>
                  </a:cubicBezTo>
                  <a:cubicBezTo>
                    <a:pt x="1218" y="1300"/>
                    <a:pt x="1218" y="1300"/>
                    <a:pt x="1218" y="1300"/>
                  </a:cubicBezTo>
                  <a:cubicBezTo>
                    <a:pt x="1249" y="1064"/>
                    <a:pt x="1249" y="1064"/>
                    <a:pt x="1249" y="1064"/>
                  </a:cubicBezTo>
                  <a:cubicBezTo>
                    <a:pt x="1075" y="906"/>
                    <a:pt x="1075" y="906"/>
                    <a:pt x="1075" y="906"/>
                  </a:cubicBezTo>
                  <a:cubicBezTo>
                    <a:pt x="1044" y="878"/>
                    <a:pt x="1032" y="844"/>
                    <a:pt x="1041" y="811"/>
                  </a:cubicBezTo>
                  <a:cubicBezTo>
                    <a:pt x="1050" y="779"/>
                    <a:pt x="1078" y="755"/>
                    <a:pt x="1118" y="746"/>
                  </a:cubicBezTo>
                  <a:cubicBezTo>
                    <a:pt x="1347" y="697"/>
                    <a:pt x="1347" y="697"/>
                    <a:pt x="1347" y="697"/>
                  </a:cubicBezTo>
                  <a:cubicBezTo>
                    <a:pt x="1453" y="486"/>
                    <a:pt x="1453" y="486"/>
                    <a:pt x="1453" y="486"/>
                  </a:cubicBezTo>
                  <a:cubicBezTo>
                    <a:pt x="1456" y="481"/>
                    <a:pt x="1458" y="476"/>
                    <a:pt x="1461" y="472"/>
                  </a:cubicBezTo>
                  <a:cubicBezTo>
                    <a:pt x="1522" y="346"/>
                    <a:pt x="1522" y="346"/>
                    <a:pt x="1522" y="346"/>
                  </a:cubicBezTo>
                  <a:cubicBezTo>
                    <a:pt x="1554" y="279"/>
                    <a:pt x="1521" y="237"/>
                    <a:pt x="1448" y="252"/>
                  </a:cubicBezTo>
                  <a:cubicBezTo>
                    <a:pt x="992" y="346"/>
                    <a:pt x="992" y="346"/>
                    <a:pt x="992" y="346"/>
                  </a:cubicBezTo>
                  <a:cubicBezTo>
                    <a:pt x="629" y="47"/>
                    <a:pt x="629" y="47"/>
                    <a:pt x="629" y="47"/>
                  </a:cubicBezTo>
                  <a:cubicBezTo>
                    <a:pt x="572" y="0"/>
                    <a:pt x="518" y="21"/>
                    <a:pt x="510" y="95"/>
                  </a:cubicBezTo>
                  <a:cubicBezTo>
                    <a:pt x="456" y="562"/>
                    <a:pt x="456" y="562"/>
                    <a:pt x="456" y="562"/>
                  </a:cubicBezTo>
                  <a:cubicBezTo>
                    <a:pt x="63" y="811"/>
                    <a:pt x="63" y="811"/>
                    <a:pt x="63" y="811"/>
                  </a:cubicBezTo>
                  <a:cubicBezTo>
                    <a:pt x="0" y="851"/>
                    <a:pt x="5" y="906"/>
                    <a:pt x="74" y="934"/>
                  </a:cubicBezTo>
                  <a:cubicBezTo>
                    <a:pt x="511" y="1111"/>
                    <a:pt x="511" y="1111"/>
                    <a:pt x="511" y="1111"/>
                  </a:cubicBezTo>
                  <a:lnTo>
                    <a:pt x="617" y="158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Freeform 8"/>
            <p:cNvSpPr>
              <a:spLocks/>
            </p:cNvSpPr>
            <p:nvPr/>
          </p:nvSpPr>
          <p:spPr bwMode="auto">
            <a:xfrm>
              <a:off x="11769725" y="5068888"/>
              <a:ext cx="388937" cy="366713"/>
            </a:xfrm>
            <a:custGeom>
              <a:avLst/>
              <a:gdLst>
                <a:gd name="T0" fmla="*/ 884 w 934"/>
                <a:gd name="T1" fmla="*/ 292 h 881"/>
                <a:gd name="T2" fmla="*/ 626 w 934"/>
                <a:gd name="T3" fmla="*/ 253 h 881"/>
                <a:gd name="T4" fmla="*/ 493 w 934"/>
                <a:gd name="T5" fmla="*/ 27 h 881"/>
                <a:gd name="T6" fmla="*/ 458 w 934"/>
                <a:gd name="T7" fmla="*/ 0 h 881"/>
                <a:gd name="T8" fmla="*/ 422 w 934"/>
                <a:gd name="T9" fmla="*/ 29 h 881"/>
                <a:gd name="T10" fmla="*/ 304 w 934"/>
                <a:gd name="T11" fmla="*/ 263 h 881"/>
                <a:gd name="T12" fmla="*/ 244 w 934"/>
                <a:gd name="T13" fmla="*/ 276 h 881"/>
                <a:gd name="T14" fmla="*/ 49 w 934"/>
                <a:gd name="T15" fmla="*/ 318 h 881"/>
                <a:gd name="T16" fmla="*/ 31 w 934"/>
                <a:gd name="T17" fmla="*/ 385 h 881"/>
                <a:gd name="T18" fmla="*/ 226 w 934"/>
                <a:gd name="T19" fmla="*/ 562 h 881"/>
                <a:gd name="T20" fmla="*/ 192 w 934"/>
                <a:gd name="T21" fmla="*/ 820 h 881"/>
                <a:gd name="T22" fmla="*/ 191 w 934"/>
                <a:gd name="T23" fmla="*/ 831 h 881"/>
                <a:gd name="T24" fmla="*/ 223 w 934"/>
                <a:gd name="T25" fmla="*/ 881 h 881"/>
                <a:gd name="T26" fmla="*/ 249 w 934"/>
                <a:gd name="T27" fmla="*/ 874 h 881"/>
                <a:gd name="T28" fmla="*/ 357 w 934"/>
                <a:gd name="T29" fmla="*/ 824 h 881"/>
                <a:gd name="T30" fmla="*/ 481 w 934"/>
                <a:gd name="T31" fmla="*/ 766 h 881"/>
                <a:gd name="T32" fmla="*/ 519 w 934"/>
                <a:gd name="T33" fmla="*/ 781 h 881"/>
                <a:gd name="T34" fmla="*/ 718 w 934"/>
                <a:gd name="T35" fmla="*/ 859 h 881"/>
                <a:gd name="T36" fmla="*/ 742 w 934"/>
                <a:gd name="T37" fmla="*/ 864 h 881"/>
                <a:gd name="T38" fmla="*/ 771 w 934"/>
                <a:gd name="T39" fmla="*/ 814 h 881"/>
                <a:gd name="T40" fmla="*/ 707 w 934"/>
                <a:gd name="T41" fmla="*/ 547 h 881"/>
                <a:gd name="T42" fmla="*/ 904 w 934"/>
                <a:gd name="T43" fmla="*/ 356 h 881"/>
                <a:gd name="T44" fmla="*/ 884 w 934"/>
                <a:gd name="T45" fmla="*/ 292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4" h="881">
                  <a:moveTo>
                    <a:pt x="884" y="292"/>
                  </a:moveTo>
                  <a:cubicBezTo>
                    <a:pt x="626" y="253"/>
                    <a:pt x="626" y="253"/>
                    <a:pt x="626" y="253"/>
                  </a:cubicBezTo>
                  <a:cubicBezTo>
                    <a:pt x="493" y="27"/>
                    <a:pt x="493" y="27"/>
                    <a:pt x="493" y="27"/>
                  </a:cubicBezTo>
                  <a:cubicBezTo>
                    <a:pt x="483" y="9"/>
                    <a:pt x="470" y="0"/>
                    <a:pt x="458" y="0"/>
                  </a:cubicBezTo>
                  <a:cubicBezTo>
                    <a:pt x="444" y="0"/>
                    <a:pt x="431" y="10"/>
                    <a:pt x="422" y="29"/>
                  </a:cubicBezTo>
                  <a:cubicBezTo>
                    <a:pt x="304" y="263"/>
                    <a:pt x="304" y="263"/>
                    <a:pt x="304" y="263"/>
                  </a:cubicBezTo>
                  <a:cubicBezTo>
                    <a:pt x="244" y="276"/>
                    <a:pt x="244" y="276"/>
                    <a:pt x="244" y="276"/>
                  </a:cubicBezTo>
                  <a:cubicBezTo>
                    <a:pt x="49" y="318"/>
                    <a:pt x="49" y="318"/>
                    <a:pt x="49" y="318"/>
                  </a:cubicBezTo>
                  <a:cubicBezTo>
                    <a:pt x="8" y="327"/>
                    <a:pt x="0" y="357"/>
                    <a:pt x="31" y="385"/>
                  </a:cubicBezTo>
                  <a:cubicBezTo>
                    <a:pt x="226" y="562"/>
                    <a:pt x="226" y="562"/>
                    <a:pt x="226" y="562"/>
                  </a:cubicBezTo>
                  <a:cubicBezTo>
                    <a:pt x="192" y="820"/>
                    <a:pt x="192" y="820"/>
                    <a:pt x="192" y="820"/>
                  </a:cubicBezTo>
                  <a:cubicBezTo>
                    <a:pt x="191" y="831"/>
                    <a:pt x="191" y="831"/>
                    <a:pt x="191" y="831"/>
                  </a:cubicBezTo>
                  <a:cubicBezTo>
                    <a:pt x="187" y="862"/>
                    <a:pt x="200" y="881"/>
                    <a:pt x="223" y="881"/>
                  </a:cubicBezTo>
                  <a:cubicBezTo>
                    <a:pt x="231" y="881"/>
                    <a:pt x="240" y="879"/>
                    <a:pt x="249" y="874"/>
                  </a:cubicBezTo>
                  <a:cubicBezTo>
                    <a:pt x="357" y="824"/>
                    <a:pt x="357" y="824"/>
                    <a:pt x="357" y="824"/>
                  </a:cubicBezTo>
                  <a:cubicBezTo>
                    <a:pt x="481" y="766"/>
                    <a:pt x="481" y="766"/>
                    <a:pt x="481" y="766"/>
                  </a:cubicBezTo>
                  <a:cubicBezTo>
                    <a:pt x="519" y="781"/>
                    <a:pt x="519" y="781"/>
                    <a:pt x="519" y="781"/>
                  </a:cubicBezTo>
                  <a:cubicBezTo>
                    <a:pt x="718" y="859"/>
                    <a:pt x="718" y="859"/>
                    <a:pt x="718" y="859"/>
                  </a:cubicBezTo>
                  <a:cubicBezTo>
                    <a:pt x="727" y="863"/>
                    <a:pt x="735" y="864"/>
                    <a:pt x="742" y="864"/>
                  </a:cubicBezTo>
                  <a:cubicBezTo>
                    <a:pt x="766" y="864"/>
                    <a:pt x="778" y="845"/>
                    <a:pt x="771" y="814"/>
                  </a:cubicBezTo>
                  <a:cubicBezTo>
                    <a:pt x="707" y="547"/>
                    <a:pt x="707" y="547"/>
                    <a:pt x="707" y="547"/>
                  </a:cubicBezTo>
                  <a:cubicBezTo>
                    <a:pt x="904" y="356"/>
                    <a:pt x="904" y="356"/>
                    <a:pt x="904" y="356"/>
                  </a:cubicBezTo>
                  <a:cubicBezTo>
                    <a:pt x="934" y="327"/>
                    <a:pt x="925" y="298"/>
                    <a:pt x="884" y="2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78" name="Picture 177">
            <a:extLst>
              <a:ext uri="{FF2B5EF4-FFF2-40B4-BE49-F238E27FC236}">
                <a16:creationId xmlns:a16="http://schemas.microsoft.com/office/drawing/2014/main" id="{C791FA7E-B740-9048-B23C-2CBB2F5A66B4}"/>
              </a:ext>
            </a:extLst>
          </p:cNvPr>
          <p:cNvPicPr>
            <a:picLocks noChangeAspect="1"/>
          </p:cNvPicPr>
          <p:nvPr/>
        </p:nvPicPr>
        <p:blipFill>
          <a:blip r:embed="rId3"/>
          <a:stretch>
            <a:fillRect/>
          </a:stretch>
        </p:blipFill>
        <p:spPr>
          <a:xfrm>
            <a:off x="7712481" y="144395"/>
            <a:ext cx="1296704" cy="614671"/>
          </a:xfrm>
          <a:prstGeom prst="rect">
            <a:avLst/>
          </a:prstGeom>
        </p:spPr>
      </p:pic>
    </p:spTree>
    <p:extLst>
      <p:ext uri="{BB962C8B-B14F-4D97-AF65-F5344CB8AC3E}">
        <p14:creationId xmlns:p14="http://schemas.microsoft.com/office/powerpoint/2010/main" val="26907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 name="Object 8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1" name="think-cell Slide" r:id="rId5" imgW="216" imgH="216" progId="TCLayout.ActiveDocument.1">
                  <p:embed/>
                </p:oleObj>
              </mc:Choice>
              <mc:Fallback>
                <p:oleObj name="think-cell Slide" r:id="rId5" imgW="216" imgH="216" progId="TCLayout.ActiveDocument.1">
                  <p:embed/>
                  <p:pic>
                    <p:nvPicPr>
                      <p:cNvPr id="82" name="Object 8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Cisco </a:t>
            </a:r>
            <a:r>
              <a:rPr lang="en-US" dirty="0" err="1"/>
              <a:t>Tetration</a:t>
            </a:r>
            <a:r>
              <a:rPr lang="en-US" dirty="0"/>
              <a:t> platform</a:t>
            </a:r>
            <a:br>
              <a:rPr lang="en-US" dirty="0"/>
            </a:br>
            <a:r>
              <a:rPr lang="en-US" sz="1800" dirty="0"/>
              <a:t>Architecture overview</a:t>
            </a:r>
            <a:endParaRPr lang="en-US" dirty="0"/>
          </a:p>
        </p:txBody>
      </p:sp>
      <p:grpSp>
        <p:nvGrpSpPr>
          <p:cNvPr id="85" name="Group 84"/>
          <p:cNvGrpSpPr/>
          <p:nvPr/>
        </p:nvGrpSpPr>
        <p:grpSpPr>
          <a:xfrm>
            <a:off x="277813" y="1842861"/>
            <a:ext cx="2659062" cy="2635767"/>
            <a:chOff x="277813" y="1961084"/>
            <a:chExt cx="2659062" cy="2517544"/>
          </a:xfrm>
        </p:grpSpPr>
        <p:sp>
          <p:nvSpPr>
            <p:cNvPr id="3" name="Rounded Rectangle 2"/>
            <p:cNvSpPr/>
            <p:nvPr/>
          </p:nvSpPr>
          <p:spPr>
            <a:xfrm>
              <a:off x="277813" y="1961084"/>
              <a:ext cx="2659062" cy="2517544"/>
            </a:xfrm>
            <a:prstGeom prst="roundRect">
              <a:avLst>
                <a:gd name="adj" fmla="val 497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solidFill>
                    <a:schemeClr val="tx1"/>
                  </a:solidFill>
                </a:rPr>
                <a:t>Data collection layer</a:t>
              </a:r>
            </a:p>
          </p:txBody>
        </p:sp>
        <p:sp>
          <p:nvSpPr>
            <p:cNvPr id="9" name="Rectangle 8"/>
            <p:cNvSpPr/>
            <p:nvPr/>
          </p:nvSpPr>
          <p:spPr>
            <a:xfrm>
              <a:off x="376477" y="2328599"/>
              <a:ext cx="2468880" cy="62704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Software sensor and enforcement</a:t>
              </a:r>
            </a:p>
            <a:p>
              <a:pPr algn="ctr"/>
              <a:r>
                <a:rPr lang="en-US" sz="1100" dirty="0">
                  <a:solidFill>
                    <a:schemeClr val="bg2"/>
                  </a:solidFill>
                </a:rPr>
                <a:t>(Virtual/Bare metal/Containers)</a:t>
              </a:r>
            </a:p>
          </p:txBody>
        </p:sp>
        <p:sp>
          <p:nvSpPr>
            <p:cNvPr id="11" name="Rectangle 10"/>
            <p:cNvSpPr/>
            <p:nvPr/>
          </p:nvSpPr>
          <p:spPr>
            <a:xfrm>
              <a:off x="376477" y="3009618"/>
              <a:ext cx="2468880" cy="41148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Embedded network sensors*</a:t>
              </a:r>
              <a:br>
                <a:rPr lang="en-US" sz="1200" dirty="0">
                  <a:solidFill>
                    <a:schemeClr val="tx1"/>
                  </a:solidFill>
                </a:rPr>
              </a:br>
              <a:r>
                <a:rPr lang="en-US" sz="1000" dirty="0">
                  <a:solidFill>
                    <a:schemeClr val="tx1"/>
                  </a:solidFill>
                </a:rPr>
                <a:t>(telemetry only)</a:t>
              </a:r>
            </a:p>
          </p:txBody>
        </p:sp>
        <p:sp>
          <p:nvSpPr>
            <p:cNvPr id="12" name="Rectangle 11"/>
            <p:cNvSpPr/>
            <p:nvPr/>
          </p:nvSpPr>
          <p:spPr>
            <a:xfrm>
              <a:off x="376477" y="3475069"/>
              <a:ext cx="2468880" cy="41148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ERSPAN sensors*</a:t>
              </a:r>
              <a:br>
                <a:rPr lang="en-US" sz="1200" dirty="0">
                  <a:solidFill>
                    <a:schemeClr val="tx1"/>
                  </a:solidFill>
                </a:rPr>
              </a:br>
              <a:r>
                <a:rPr lang="en-US" sz="1000" dirty="0">
                  <a:solidFill>
                    <a:schemeClr val="tx1"/>
                  </a:solidFill>
                </a:rPr>
                <a:t>(telemetry only)</a:t>
              </a:r>
              <a:endParaRPr lang="en-US" sz="1200" dirty="0">
                <a:solidFill>
                  <a:schemeClr val="tx1"/>
                </a:solidFill>
              </a:endParaRPr>
            </a:p>
          </p:txBody>
        </p:sp>
      </p:grpSp>
      <p:grpSp>
        <p:nvGrpSpPr>
          <p:cNvPr id="13" name="Group 169">
            <a:extLst>
              <a:ext uri="{FF2B5EF4-FFF2-40B4-BE49-F238E27FC236}">
                <a16:creationId xmlns:a16="http://schemas.microsoft.com/office/drawing/2014/main" id="{90CA6C6E-ACBD-4AFD-A8E3-75BD02CD365A}"/>
              </a:ext>
            </a:extLst>
          </p:cNvPr>
          <p:cNvGrpSpPr>
            <a:grpSpLocks noChangeAspect="1"/>
          </p:cNvGrpSpPr>
          <p:nvPr/>
        </p:nvGrpSpPr>
        <p:grpSpPr bwMode="auto">
          <a:xfrm>
            <a:off x="3233240" y="2910790"/>
            <a:ext cx="456885" cy="714402"/>
            <a:chOff x="2525" y="1054"/>
            <a:chExt cx="715" cy="1118"/>
          </a:xfrm>
        </p:grpSpPr>
        <p:sp>
          <p:nvSpPr>
            <p:cNvPr id="14" name="Freeform 170">
              <a:extLst>
                <a:ext uri="{FF2B5EF4-FFF2-40B4-BE49-F238E27FC236}">
                  <a16:creationId xmlns:a16="http://schemas.microsoft.com/office/drawing/2014/main" id="{50A5B76C-FE6D-44C2-80EC-323F27BAA6F0}"/>
                </a:ext>
              </a:extLst>
            </p:cNvPr>
            <p:cNvSpPr>
              <a:spLocks/>
            </p:cNvSpPr>
            <p:nvPr/>
          </p:nvSpPr>
          <p:spPr bwMode="auto">
            <a:xfrm>
              <a:off x="3167" y="1509"/>
              <a:ext cx="20" cy="16"/>
            </a:xfrm>
            <a:custGeom>
              <a:avLst/>
              <a:gdLst>
                <a:gd name="T0" fmla="*/ 11 w 11"/>
                <a:gd name="T1" fmla="*/ 9 h 9"/>
                <a:gd name="T2" fmla="*/ 11 w 11"/>
                <a:gd name="T3" fmla="*/ 9 h 9"/>
                <a:gd name="T4" fmla="*/ 0 w 11"/>
                <a:gd name="T5" fmla="*/ 0 h 9"/>
                <a:gd name="T6" fmla="*/ 11 w 11"/>
                <a:gd name="T7" fmla="*/ 9 h 9"/>
              </a:gdLst>
              <a:ahLst/>
              <a:cxnLst>
                <a:cxn ang="0">
                  <a:pos x="T0" y="T1"/>
                </a:cxn>
                <a:cxn ang="0">
                  <a:pos x="T2" y="T3"/>
                </a:cxn>
                <a:cxn ang="0">
                  <a:pos x="T4" y="T5"/>
                </a:cxn>
                <a:cxn ang="0">
                  <a:pos x="T6" y="T7"/>
                </a:cxn>
              </a:cxnLst>
              <a:rect l="0" t="0" r="r" b="b"/>
              <a:pathLst>
                <a:path w="11" h="9">
                  <a:moveTo>
                    <a:pt x="11" y="9"/>
                  </a:moveTo>
                  <a:cubicBezTo>
                    <a:pt x="11" y="9"/>
                    <a:pt x="11" y="9"/>
                    <a:pt x="11" y="9"/>
                  </a:cubicBezTo>
                  <a:cubicBezTo>
                    <a:pt x="8" y="6"/>
                    <a:pt x="4" y="3"/>
                    <a:pt x="0" y="0"/>
                  </a:cubicBezTo>
                  <a:cubicBezTo>
                    <a:pt x="4" y="3"/>
                    <a:pt x="8" y="6"/>
                    <a:pt x="11" y="9"/>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Rectangle 14">
              <a:extLst>
                <a:ext uri="{FF2B5EF4-FFF2-40B4-BE49-F238E27FC236}">
                  <a16:creationId xmlns:a16="http://schemas.microsoft.com/office/drawing/2014/main" id="{E7CBA6EB-4017-4943-AB39-BADB85BBCD35}"/>
                </a:ext>
              </a:extLst>
            </p:cNvPr>
            <p:cNvSpPr>
              <a:spLocks noChangeArrowheads="1"/>
            </p:cNvSpPr>
            <p:nvPr/>
          </p:nvSpPr>
          <p:spPr bwMode="auto">
            <a:xfrm>
              <a:off x="3092" y="1486"/>
              <a:ext cx="1" cy="1"/>
            </a:xfrm>
            <a:prstGeom prst="rect">
              <a:avLst/>
            </a:prstGeom>
            <a:solidFill>
              <a:srgbClr val="6EBE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72">
              <a:extLst>
                <a:ext uri="{FF2B5EF4-FFF2-40B4-BE49-F238E27FC236}">
                  <a16:creationId xmlns:a16="http://schemas.microsoft.com/office/drawing/2014/main" id="{51F5C238-2F9E-4AE0-A7CF-043D4EC2DBE1}"/>
                </a:ext>
              </a:extLst>
            </p:cNvPr>
            <p:cNvSpPr>
              <a:spLocks/>
            </p:cNvSpPr>
            <p:nvPr/>
          </p:nvSpPr>
          <p:spPr bwMode="auto">
            <a:xfrm>
              <a:off x="3119" y="1490"/>
              <a:ext cx="13" cy="3"/>
            </a:xfrm>
            <a:custGeom>
              <a:avLst/>
              <a:gdLst>
                <a:gd name="T0" fmla="*/ 7 w 7"/>
                <a:gd name="T1" fmla="*/ 2 h 2"/>
                <a:gd name="T2" fmla="*/ 0 w 7"/>
                <a:gd name="T3" fmla="*/ 0 h 2"/>
                <a:gd name="T4" fmla="*/ 7 w 7"/>
                <a:gd name="T5" fmla="*/ 2 h 2"/>
              </a:gdLst>
              <a:ahLst/>
              <a:cxnLst>
                <a:cxn ang="0">
                  <a:pos x="T0" y="T1"/>
                </a:cxn>
                <a:cxn ang="0">
                  <a:pos x="T2" y="T3"/>
                </a:cxn>
                <a:cxn ang="0">
                  <a:pos x="T4" y="T5"/>
                </a:cxn>
              </a:cxnLst>
              <a:rect l="0" t="0" r="r" b="b"/>
              <a:pathLst>
                <a:path w="7" h="2">
                  <a:moveTo>
                    <a:pt x="7" y="2"/>
                  </a:moveTo>
                  <a:cubicBezTo>
                    <a:pt x="4" y="1"/>
                    <a:pt x="2" y="0"/>
                    <a:pt x="0" y="0"/>
                  </a:cubicBezTo>
                  <a:cubicBezTo>
                    <a:pt x="2" y="0"/>
                    <a:pt x="4" y="1"/>
                    <a:pt x="7" y="2"/>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3">
              <a:extLst>
                <a:ext uri="{FF2B5EF4-FFF2-40B4-BE49-F238E27FC236}">
                  <a16:creationId xmlns:a16="http://schemas.microsoft.com/office/drawing/2014/main" id="{C15E0996-BF0E-4760-91A1-3A6639947723}"/>
                </a:ext>
              </a:extLst>
            </p:cNvPr>
            <p:cNvSpPr>
              <a:spLocks/>
            </p:cNvSpPr>
            <p:nvPr/>
          </p:nvSpPr>
          <p:spPr bwMode="auto">
            <a:xfrm>
              <a:off x="3144" y="1497"/>
              <a:ext cx="13" cy="7"/>
            </a:xfrm>
            <a:custGeom>
              <a:avLst/>
              <a:gdLst>
                <a:gd name="T0" fmla="*/ 7 w 7"/>
                <a:gd name="T1" fmla="*/ 4 h 4"/>
                <a:gd name="T2" fmla="*/ 0 w 7"/>
                <a:gd name="T3" fmla="*/ 0 h 4"/>
                <a:gd name="T4" fmla="*/ 7 w 7"/>
                <a:gd name="T5" fmla="*/ 4 h 4"/>
              </a:gdLst>
              <a:ahLst/>
              <a:cxnLst>
                <a:cxn ang="0">
                  <a:pos x="T0" y="T1"/>
                </a:cxn>
                <a:cxn ang="0">
                  <a:pos x="T2" y="T3"/>
                </a:cxn>
                <a:cxn ang="0">
                  <a:pos x="T4" y="T5"/>
                </a:cxn>
              </a:cxnLst>
              <a:rect l="0" t="0" r="r" b="b"/>
              <a:pathLst>
                <a:path w="7" h="4">
                  <a:moveTo>
                    <a:pt x="7" y="4"/>
                  </a:moveTo>
                  <a:cubicBezTo>
                    <a:pt x="5" y="3"/>
                    <a:pt x="3" y="1"/>
                    <a:pt x="0" y="0"/>
                  </a:cubicBezTo>
                  <a:cubicBezTo>
                    <a:pt x="2" y="1"/>
                    <a:pt x="5" y="3"/>
                    <a:pt x="7" y="4"/>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74">
              <a:extLst>
                <a:ext uri="{FF2B5EF4-FFF2-40B4-BE49-F238E27FC236}">
                  <a16:creationId xmlns:a16="http://schemas.microsoft.com/office/drawing/2014/main" id="{1A0FE5CA-36E2-43A0-AFBF-F6F0AB5DE75A}"/>
                </a:ext>
              </a:extLst>
            </p:cNvPr>
            <p:cNvSpPr>
              <a:spLocks/>
            </p:cNvSpPr>
            <p:nvPr/>
          </p:nvSpPr>
          <p:spPr bwMode="auto">
            <a:xfrm>
              <a:off x="3167" y="1715"/>
              <a:ext cx="20" cy="16"/>
            </a:xfrm>
            <a:custGeom>
              <a:avLst/>
              <a:gdLst>
                <a:gd name="T0" fmla="*/ 0 w 11"/>
                <a:gd name="T1" fmla="*/ 9 h 9"/>
                <a:gd name="T2" fmla="*/ 11 w 11"/>
                <a:gd name="T3" fmla="*/ 0 h 9"/>
                <a:gd name="T4" fmla="*/ 11 w 11"/>
                <a:gd name="T5" fmla="*/ 0 h 9"/>
                <a:gd name="T6" fmla="*/ 0 w 11"/>
                <a:gd name="T7" fmla="*/ 9 h 9"/>
              </a:gdLst>
              <a:ahLst/>
              <a:cxnLst>
                <a:cxn ang="0">
                  <a:pos x="T0" y="T1"/>
                </a:cxn>
                <a:cxn ang="0">
                  <a:pos x="T2" y="T3"/>
                </a:cxn>
                <a:cxn ang="0">
                  <a:pos x="T4" y="T5"/>
                </a:cxn>
                <a:cxn ang="0">
                  <a:pos x="T6" y="T7"/>
                </a:cxn>
              </a:cxnLst>
              <a:rect l="0" t="0" r="r" b="b"/>
              <a:pathLst>
                <a:path w="11" h="9">
                  <a:moveTo>
                    <a:pt x="0" y="9"/>
                  </a:moveTo>
                  <a:cubicBezTo>
                    <a:pt x="4" y="6"/>
                    <a:pt x="8" y="3"/>
                    <a:pt x="11" y="0"/>
                  </a:cubicBezTo>
                  <a:cubicBezTo>
                    <a:pt x="11" y="0"/>
                    <a:pt x="11" y="0"/>
                    <a:pt x="11" y="0"/>
                  </a:cubicBezTo>
                  <a:cubicBezTo>
                    <a:pt x="8" y="3"/>
                    <a:pt x="4" y="6"/>
                    <a:pt x="0" y="9"/>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75">
              <a:extLst>
                <a:ext uri="{FF2B5EF4-FFF2-40B4-BE49-F238E27FC236}">
                  <a16:creationId xmlns:a16="http://schemas.microsoft.com/office/drawing/2014/main" id="{31858589-AE15-4A9D-8A02-521FD9913BEC}"/>
                </a:ext>
              </a:extLst>
            </p:cNvPr>
            <p:cNvSpPr>
              <a:spLocks/>
            </p:cNvSpPr>
            <p:nvPr/>
          </p:nvSpPr>
          <p:spPr bwMode="auto">
            <a:xfrm>
              <a:off x="3144" y="1736"/>
              <a:ext cx="13" cy="7"/>
            </a:xfrm>
            <a:custGeom>
              <a:avLst/>
              <a:gdLst>
                <a:gd name="T0" fmla="*/ 0 w 7"/>
                <a:gd name="T1" fmla="*/ 4 h 4"/>
                <a:gd name="T2" fmla="*/ 7 w 7"/>
                <a:gd name="T3" fmla="*/ 0 h 4"/>
                <a:gd name="T4" fmla="*/ 0 w 7"/>
                <a:gd name="T5" fmla="*/ 4 h 4"/>
              </a:gdLst>
              <a:ahLst/>
              <a:cxnLst>
                <a:cxn ang="0">
                  <a:pos x="T0" y="T1"/>
                </a:cxn>
                <a:cxn ang="0">
                  <a:pos x="T2" y="T3"/>
                </a:cxn>
                <a:cxn ang="0">
                  <a:pos x="T4" y="T5"/>
                </a:cxn>
              </a:cxnLst>
              <a:rect l="0" t="0" r="r" b="b"/>
              <a:pathLst>
                <a:path w="7" h="4">
                  <a:moveTo>
                    <a:pt x="0" y="4"/>
                  </a:moveTo>
                  <a:cubicBezTo>
                    <a:pt x="2" y="3"/>
                    <a:pt x="5" y="1"/>
                    <a:pt x="7" y="0"/>
                  </a:cubicBezTo>
                  <a:cubicBezTo>
                    <a:pt x="5" y="1"/>
                    <a:pt x="2" y="3"/>
                    <a:pt x="0" y="4"/>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76">
              <a:extLst>
                <a:ext uri="{FF2B5EF4-FFF2-40B4-BE49-F238E27FC236}">
                  <a16:creationId xmlns:a16="http://schemas.microsoft.com/office/drawing/2014/main" id="{7511C71B-1833-4A0A-8E7A-693E6B98005E}"/>
                </a:ext>
              </a:extLst>
            </p:cNvPr>
            <p:cNvSpPr>
              <a:spLocks/>
            </p:cNvSpPr>
            <p:nvPr/>
          </p:nvSpPr>
          <p:spPr bwMode="auto">
            <a:xfrm>
              <a:off x="3119" y="1747"/>
              <a:ext cx="11" cy="3"/>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1"/>
                    <a:pt x="6" y="0"/>
                  </a:cubicBezTo>
                  <a:cubicBezTo>
                    <a:pt x="4" y="1"/>
                    <a:pt x="2" y="2"/>
                    <a:pt x="0" y="2"/>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Line 177">
              <a:extLst>
                <a:ext uri="{FF2B5EF4-FFF2-40B4-BE49-F238E27FC236}">
                  <a16:creationId xmlns:a16="http://schemas.microsoft.com/office/drawing/2014/main" id="{27538FA6-828E-463E-87E9-9EC84354CA8B}"/>
                </a:ext>
              </a:extLst>
            </p:cNvPr>
            <p:cNvSpPr>
              <a:spLocks noChangeShapeType="1"/>
            </p:cNvSpPr>
            <p:nvPr/>
          </p:nvSpPr>
          <p:spPr bwMode="auto">
            <a:xfrm>
              <a:off x="2769" y="17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Line 178">
              <a:extLst>
                <a:ext uri="{FF2B5EF4-FFF2-40B4-BE49-F238E27FC236}">
                  <a16:creationId xmlns:a16="http://schemas.microsoft.com/office/drawing/2014/main" id="{D2EF785E-8713-4DDA-9286-8E2AFF9253CB}"/>
                </a:ext>
              </a:extLst>
            </p:cNvPr>
            <p:cNvSpPr>
              <a:spLocks noChangeShapeType="1"/>
            </p:cNvSpPr>
            <p:nvPr/>
          </p:nvSpPr>
          <p:spPr bwMode="auto">
            <a:xfrm>
              <a:off x="2769" y="17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79">
              <a:extLst>
                <a:ext uri="{FF2B5EF4-FFF2-40B4-BE49-F238E27FC236}">
                  <a16:creationId xmlns:a16="http://schemas.microsoft.com/office/drawing/2014/main" id="{208206A8-04AC-4669-A250-0E2FDE4961BE}"/>
                </a:ext>
              </a:extLst>
            </p:cNvPr>
            <p:cNvSpPr>
              <a:spLocks/>
            </p:cNvSpPr>
            <p:nvPr/>
          </p:nvSpPr>
          <p:spPr bwMode="auto">
            <a:xfrm>
              <a:off x="2525" y="1054"/>
              <a:ext cx="703" cy="1118"/>
            </a:xfrm>
            <a:custGeom>
              <a:avLst/>
              <a:gdLst>
                <a:gd name="T0" fmla="*/ 213 w 395"/>
                <a:gd name="T1" fmla="*/ 319 h 631"/>
                <a:gd name="T2" fmla="*/ 29 w 395"/>
                <a:gd name="T3" fmla="*/ 136 h 631"/>
                <a:gd name="T4" fmla="*/ 29 w 395"/>
                <a:gd name="T5" fmla="*/ 30 h 631"/>
                <a:gd name="T6" fmla="*/ 136 w 395"/>
                <a:gd name="T7" fmla="*/ 30 h 631"/>
                <a:gd name="T8" fmla="*/ 372 w 395"/>
                <a:gd name="T9" fmla="*/ 266 h 631"/>
                <a:gd name="T10" fmla="*/ 372 w 395"/>
                <a:gd name="T11" fmla="*/ 266 h 631"/>
                <a:gd name="T12" fmla="*/ 373 w 395"/>
                <a:gd name="T13" fmla="*/ 267 h 631"/>
                <a:gd name="T14" fmla="*/ 383 w 395"/>
                <a:gd name="T15" fmla="*/ 280 h 631"/>
                <a:gd name="T16" fmla="*/ 389 w 395"/>
                <a:gd name="T17" fmla="*/ 291 h 631"/>
                <a:gd name="T18" fmla="*/ 391 w 395"/>
                <a:gd name="T19" fmla="*/ 298 h 631"/>
                <a:gd name="T20" fmla="*/ 393 w 395"/>
                <a:gd name="T21" fmla="*/ 305 h 631"/>
                <a:gd name="T22" fmla="*/ 393 w 395"/>
                <a:gd name="T23" fmla="*/ 334 h 631"/>
                <a:gd name="T24" fmla="*/ 391 w 395"/>
                <a:gd name="T25" fmla="*/ 340 h 631"/>
                <a:gd name="T26" fmla="*/ 389 w 395"/>
                <a:gd name="T27" fmla="*/ 348 h 631"/>
                <a:gd name="T28" fmla="*/ 383 w 395"/>
                <a:gd name="T29" fmla="*/ 359 h 631"/>
                <a:gd name="T30" fmla="*/ 373 w 395"/>
                <a:gd name="T31" fmla="*/ 371 h 631"/>
                <a:gd name="T32" fmla="*/ 372 w 395"/>
                <a:gd name="T33" fmla="*/ 373 h 631"/>
                <a:gd name="T34" fmla="*/ 372 w 395"/>
                <a:gd name="T35" fmla="*/ 373 h 631"/>
                <a:gd name="T36" fmla="*/ 372 w 395"/>
                <a:gd name="T37" fmla="*/ 373 h 631"/>
                <a:gd name="T38" fmla="*/ 372 w 395"/>
                <a:gd name="T39" fmla="*/ 373 h 631"/>
                <a:gd name="T40" fmla="*/ 372 w 395"/>
                <a:gd name="T41" fmla="*/ 373 h 631"/>
                <a:gd name="T42" fmla="*/ 136 w 395"/>
                <a:gd name="T43" fmla="*/ 609 h 631"/>
                <a:gd name="T44" fmla="*/ 83 w 395"/>
                <a:gd name="T45" fmla="*/ 631 h 631"/>
                <a:gd name="T46" fmla="*/ 29 w 395"/>
                <a:gd name="T47" fmla="*/ 609 h 631"/>
                <a:gd name="T48" fmla="*/ 29 w 395"/>
                <a:gd name="T49" fmla="*/ 503 h 631"/>
                <a:gd name="T50" fmla="*/ 213 w 395"/>
                <a:gd name="T51" fmla="*/ 31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631">
                  <a:moveTo>
                    <a:pt x="213" y="319"/>
                  </a:moveTo>
                  <a:cubicBezTo>
                    <a:pt x="29" y="136"/>
                    <a:pt x="29" y="136"/>
                    <a:pt x="29" y="136"/>
                  </a:cubicBezTo>
                  <a:cubicBezTo>
                    <a:pt x="0" y="107"/>
                    <a:pt x="0" y="59"/>
                    <a:pt x="29" y="30"/>
                  </a:cubicBezTo>
                  <a:cubicBezTo>
                    <a:pt x="59" y="0"/>
                    <a:pt x="106" y="0"/>
                    <a:pt x="136" y="30"/>
                  </a:cubicBezTo>
                  <a:cubicBezTo>
                    <a:pt x="372" y="266"/>
                    <a:pt x="372" y="266"/>
                    <a:pt x="372" y="266"/>
                  </a:cubicBezTo>
                  <a:cubicBezTo>
                    <a:pt x="372" y="266"/>
                    <a:pt x="372" y="266"/>
                    <a:pt x="372" y="266"/>
                  </a:cubicBezTo>
                  <a:cubicBezTo>
                    <a:pt x="373" y="267"/>
                    <a:pt x="373" y="267"/>
                    <a:pt x="373" y="267"/>
                  </a:cubicBezTo>
                  <a:cubicBezTo>
                    <a:pt x="377" y="271"/>
                    <a:pt x="380" y="276"/>
                    <a:pt x="383" y="280"/>
                  </a:cubicBezTo>
                  <a:cubicBezTo>
                    <a:pt x="385" y="284"/>
                    <a:pt x="387" y="287"/>
                    <a:pt x="389" y="291"/>
                  </a:cubicBezTo>
                  <a:cubicBezTo>
                    <a:pt x="390" y="293"/>
                    <a:pt x="390" y="296"/>
                    <a:pt x="391" y="298"/>
                  </a:cubicBezTo>
                  <a:cubicBezTo>
                    <a:pt x="392" y="300"/>
                    <a:pt x="392" y="302"/>
                    <a:pt x="393" y="305"/>
                  </a:cubicBezTo>
                  <a:cubicBezTo>
                    <a:pt x="395" y="314"/>
                    <a:pt x="395" y="324"/>
                    <a:pt x="393" y="334"/>
                  </a:cubicBezTo>
                  <a:cubicBezTo>
                    <a:pt x="392" y="336"/>
                    <a:pt x="392" y="338"/>
                    <a:pt x="391" y="340"/>
                  </a:cubicBezTo>
                  <a:cubicBezTo>
                    <a:pt x="390" y="343"/>
                    <a:pt x="390" y="346"/>
                    <a:pt x="389" y="348"/>
                  </a:cubicBezTo>
                  <a:cubicBezTo>
                    <a:pt x="387" y="352"/>
                    <a:pt x="385" y="355"/>
                    <a:pt x="383" y="359"/>
                  </a:cubicBezTo>
                  <a:cubicBezTo>
                    <a:pt x="380" y="363"/>
                    <a:pt x="377" y="368"/>
                    <a:pt x="373" y="371"/>
                  </a:cubicBezTo>
                  <a:cubicBezTo>
                    <a:pt x="373" y="372"/>
                    <a:pt x="373" y="372"/>
                    <a:pt x="372" y="373"/>
                  </a:cubicBezTo>
                  <a:cubicBezTo>
                    <a:pt x="372" y="373"/>
                    <a:pt x="372" y="373"/>
                    <a:pt x="372" y="373"/>
                  </a:cubicBezTo>
                  <a:cubicBezTo>
                    <a:pt x="372" y="373"/>
                    <a:pt x="372" y="373"/>
                    <a:pt x="372" y="373"/>
                  </a:cubicBezTo>
                  <a:cubicBezTo>
                    <a:pt x="372" y="373"/>
                    <a:pt x="372" y="373"/>
                    <a:pt x="372" y="373"/>
                  </a:cubicBezTo>
                  <a:cubicBezTo>
                    <a:pt x="372" y="373"/>
                    <a:pt x="372" y="373"/>
                    <a:pt x="372" y="373"/>
                  </a:cubicBezTo>
                  <a:cubicBezTo>
                    <a:pt x="136" y="609"/>
                    <a:pt x="136" y="609"/>
                    <a:pt x="136" y="609"/>
                  </a:cubicBezTo>
                  <a:cubicBezTo>
                    <a:pt x="121" y="624"/>
                    <a:pt x="102" y="631"/>
                    <a:pt x="83" y="631"/>
                  </a:cubicBezTo>
                  <a:cubicBezTo>
                    <a:pt x="63" y="631"/>
                    <a:pt x="44" y="624"/>
                    <a:pt x="29" y="609"/>
                  </a:cubicBezTo>
                  <a:cubicBezTo>
                    <a:pt x="0" y="580"/>
                    <a:pt x="0" y="532"/>
                    <a:pt x="29" y="503"/>
                  </a:cubicBezTo>
                  <a:lnTo>
                    <a:pt x="213" y="3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80">
              <a:extLst>
                <a:ext uri="{FF2B5EF4-FFF2-40B4-BE49-F238E27FC236}">
                  <a16:creationId xmlns:a16="http://schemas.microsoft.com/office/drawing/2014/main" id="{CF8FD01F-6398-4006-82BB-87A8FF60EB12}"/>
                </a:ext>
              </a:extLst>
            </p:cNvPr>
            <p:cNvSpPr>
              <a:spLocks/>
            </p:cNvSpPr>
            <p:nvPr/>
          </p:nvSpPr>
          <p:spPr bwMode="auto">
            <a:xfrm>
              <a:off x="2769" y="1486"/>
              <a:ext cx="323" cy="133"/>
            </a:xfrm>
            <a:custGeom>
              <a:avLst/>
              <a:gdLst>
                <a:gd name="T0" fmla="*/ 129 w 182"/>
                <a:gd name="T1" fmla="*/ 22 h 75"/>
                <a:gd name="T2" fmla="*/ 182 w 182"/>
                <a:gd name="T3" fmla="*/ 0 h 75"/>
                <a:gd name="T4" fmla="*/ 0 w 182"/>
                <a:gd name="T5" fmla="*/ 0 h 75"/>
                <a:gd name="T6" fmla="*/ 76 w 182"/>
                <a:gd name="T7" fmla="*/ 75 h 75"/>
                <a:gd name="T8" fmla="*/ 129 w 182"/>
                <a:gd name="T9" fmla="*/ 22 h 75"/>
              </a:gdLst>
              <a:ahLst/>
              <a:cxnLst>
                <a:cxn ang="0">
                  <a:pos x="T0" y="T1"/>
                </a:cxn>
                <a:cxn ang="0">
                  <a:pos x="T2" y="T3"/>
                </a:cxn>
                <a:cxn ang="0">
                  <a:pos x="T4" y="T5"/>
                </a:cxn>
                <a:cxn ang="0">
                  <a:pos x="T6" y="T7"/>
                </a:cxn>
                <a:cxn ang="0">
                  <a:pos x="T8" y="T9"/>
                </a:cxn>
              </a:cxnLst>
              <a:rect l="0" t="0" r="r" b="b"/>
              <a:pathLst>
                <a:path w="182" h="75">
                  <a:moveTo>
                    <a:pt x="129" y="22"/>
                  </a:moveTo>
                  <a:cubicBezTo>
                    <a:pt x="144" y="8"/>
                    <a:pt x="163" y="0"/>
                    <a:pt x="182" y="0"/>
                  </a:cubicBezTo>
                  <a:cubicBezTo>
                    <a:pt x="0" y="0"/>
                    <a:pt x="0" y="0"/>
                    <a:pt x="0" y="0"/>
                  </a:cubicBezTo>
                  <a:cubicBezTo>
                    <a:pt x="76" y="75"/>
                    <a:pt x="76" y="75"/>
                    <a:pt x="76" y="75"/>
                  </a:cubicBezTo>
                  <a:lnTo>
                    <a:pt x="129" y="22"/>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1">
              <a:extLst>
                <a:ext uri="{FF2B5EF4-FFF2-40B4-BE49-F238E27FC236}">
                  <a16:creationId xmlns:a16="http://schemas.microsoft.com/office/drawing/2014/main" id="{872AB92D-295D-4180-9B1B-EB96079EE856}"/>
                </a:ext>
              </a:extLst>
            </p:cNvPr>
            <p:cNvSpPr>
              <a:spLocks/>
            </p:cNvSpPr>
            <p:nvPr/>
          </p:nvSpPr>
          <p:spPr bwMode="auto">
            <a:xfrm>
              <a:off x="2769" y="1619"/>
              <a:ext cx="323" cy="135"/>
            </a:xfrm>
            <a:custGeom>
              <a:avLst/>
              <a:gdLst>
                <a:gd name="T0" fmla="*/ 129 w 182"/>
                <a:gd name="T1" fmla="*/ 54 h 76"/>
                <a:gd name="T2" fmla="*/ 76 w 182"/>
                <a:gd name="T3" fmla="*/ 0 h 76"/>
                <a:gd name="T4" fmla="*/ 0 w 182"/>
                <a:gd name="T5" fmla="*/ 76 h 76"/>
                <a:gd name="T6" fmla="*/ 182 w 182"/>
                <a:gd name="T7" fmla="*/ 76 h 76"/>
                <a:gd name="T8" fmla="*/ 129 w 182"/>
                <a:gd name="T9" fmla="*/ 54 h 76"/>
              </a:gdLst>
              <a:ahLst/>
              <a:cxnLst>
                <a:cxn ang="0">
                  <a:pos x="T0" y="T1"/>
                </a:cxn>
                <a:cxn ang="0">
                  <a:pos x="T2" y="T3"/>
                </a:cxn>
                <a:cxn ang="0">
                  <a:pos x="T4" y="T5"/>
                </a:cxn>
                <a:cxn ang="0">
                  <a:pos x="T6" y="T7"/>
                </a:cxn>
                <a:cxn ang="0">
                  <a:pos x="T8" y="T9"/>
                </a:cxn>
              </a:cxnLst>
              <a:rect l="0" t="0" r="r" b="b"/>
              <a:pathLst>
                <a:path w="182" h="76">
                  <a:moveTo>
                    <a:pt x="129" y="54"/>
                  </a:moveTo>
                  <a:cubicBezTo>
                    <a:pt x="76" y="0"/>
                    <a:pt x="76" y="0"/>
                    <a:pt x="76" y="0"/>
                  </a:cubicBezTo>
                  <a:cubicBezTo>
                    <a:pt x="0" y="76"/>
                    <a:pt x="0" y="76"/>
                    <a:pt x="0" y="76"/>
                  </a:cubicBezTo>
                  <a:cubicBezTo>
                    <a:pt x="182" y="76"/>
                    <a:pt x="182" y="76"/>
                    <a:pt x="182" y="76"/>
                  </a:cubicBezTo>
                  <a:cubicBezTo>
                    <a:pt x="163" y="76"/>
                    <a:pt x="144" y="68"/>
                    <a:pt x="129" y="54"/>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82">
              <a:extLst>
                <a:ext uri="{FF2B5EF4-FFF2-40B4-BE49-F238E27FC236}">
                  <a16:creationId xmlns:a16="http://schemas.microsoft.com/office/drawing/2014/main" id="{CEBCA205-9462-4531-BD65-063175068563}"/>
                </a:ext>
              </a:extLst>
            </p:cNvPr>
            <p:cNvSpPr>
              <a:spLocks/>
            </p:cNvSpPr>
            <p:nvPr/>
          </p:nvSpPr>
          <p:spPr bwMode="auto">
            <a:xfrm>
              <a:off x="2904" y="1474"/>
              <a:ext cx="336" cy="280"/>
            </a:xfrm>
            <a:custGeom>
              <a:avLst/>
              <a:gdLst>
                <a:gd name="T0" fmla="*/ 159 w 189"/>
                <a:gd name="T1" fmla="*/ 29 h 158"/>
                <a:gd name="T2" fmla="*/ 53 w 189"/>
                <a:gd name="T3" fmla="*/ 29 h 158"/>
                <a:gd name="T4" fmla="*/ 0 w 189"/>
                <a:gd name="T5" fmla="*/ 82 h 158"/>
                <a:gd name="T6" fmla="*/ 53 w 189"/>
                <a:gd name="T7" fmla="*/ 136 h 158"/>
                <a:gd name="T8" fmla="*/ 106 w 189"/>
                <a:gd name="T9" fmla="*/ 158 h 158"/>
                <a:gd name="T10" fmla="*/ 159 w 189"/>
                <a:gd name="T11" fmla="*/ 136 h 158"/>
                <a:gd name="T12" fmla="*/ 159 w 189"/>
                <a:gd name="T13" fmla="*/ 29 h 158"/>
              </a:gdLst>
              <a:ahLst/>
              <a:cxnLst>
                <a:cxn ang="0">
                  <a:pos x="T0" y="T1"/>
                </a:cxn>
                <a:cxn ang="0">
                  <a:pos x="T2" y="T3"/>
                </a:cxn>
                <a:cxn ang="0">
                  <a:pos x="T4" y="T5"/>
                </a:cxn>
                <a:cxn ang="0">
                  <a:pos x="T6" y="T7"/>
                </a:cxn>
                <a:cxn ang="0">
                  <a:pos x="T8" y="T9"/>
                </a:cxn>
                <a:cxn ang="0">
                  <a:pos x="T10" y="T11"/>
                </a:cxn>
                <a:cxn ang="0">
                  <a:pos x="T12" y="T13"/>
                </a:cxn>
              </a:cxnLst>
              <a:rect l="0" t="0" r="r" b="b"/>
              <a:pathLst>
                <a:path w="189" h="158">
                  <a:moveTo>
                    <a:pt x="159" y="29"/>
                  </a:moveTo>
                  <a:cubicBezTo>
                    <a:pt x="130" y="0"/>
                    <a:pt x="82" y="0"/>
                    <a:pt x="53" y="29"/>
                  </a:cubicBezTo>
                  <a:cubicBezTo>
                    <a:pt x="0" y="82"/>
                    <a:pt x="0" y="82"/>
                    <a:pt x="0" y="82"/>
                  </a:cubicBezTo>
                  <a:cubicBezTo>
                    <a:pt x="53" y="136"/>
                    <a:pt x="53" y="136"/>
                    <a:pt x="53" y="136"/>
                  </a:cubicBezTo>
                  <a:cubicBezTo>
                    <a:pt x="68" y="150"/>
                    <a:pt x="87" y="158"/>
                    <a:pt x="106" y="158"/>
                  </a:cubicBezTo>
                  <a:cubicBezTo>
                    <a:pt x="125" y="158"/>
                    <a:pt x="145" y="150"/>
                    <a:pt x="159" y="136"/>
                  </a:cubicBezTo>
                  <a:cubicBezTo>
                    <a:pt x="189" y="106"/>
                    <a:pt x="189" y="59"/>
                    <a:pt x="159" y="29"/>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7" name="Rectangle 26"/>
          <p:cNvSpPr/>
          <p:nvPr/>
        </p:nvSpPr>
        <p:spPr>
          <a:xfrm>
            <a:off x="277813" y="4587608"/>
            <a:ext cx="4572000" cy="123111"/>
          </a:xfrm>
          <a:prstGeom prst="rect">
            <a:avLst/>
          </a:prstGeom>
        </p:spPr>
        <p:txBody>
          <a:bodyPr lIns="0" tIns="0" rIns="0" bIns="0">
            <a:spAutoFit/>
          </a:bodyPr>
          <a:lstStyle/>
          <a:p>
            <a:r>
              <a:rPr lang="en-US" sz="800" dirty="0">
                <a:latin typeface="+mj-lt"/>
              </a:rPr>
              <a:t>*Note: Telemetry only; no workload protection functionalities</a:t>
            </a:r>
          </a:p>
        </p:txBody>
      </p:sp>
      <p:grpSp>
        <p:nvGrpSpPr>
          <p:cNvPr id="40" name="Group 39"/>
          <p:cNvGrpSpPr/>
          <p:nvPr/>
        </p:nvGrpSpPr>
        <p:grpSpPr>
          <a:xfrm>
            <a:off x="3986490" y="2410686"/>
            <a:ext cx="1981200" cy="1714610"/>
            <a:chOff x="3875496" y="2680231"/>
            <a:chExt cx="1981200" cy="1714610"/>
          </a:xfrm>
        </p:grpSpPr>
        <p:sp>
          <p:nvSpPr>
            <p:cNvPr id="28" name="TextBox 27"/>
            <p:cNvSpPr txBox="1"/>
            <p:nvPr/>
          </p:nvSpPr>
          <p:spPr>
            <a:xfrm>
              <a:off x="3875496" y="4080909"/>
              <a:ext cx="1981200" cy="313932"/>
            </a:xfrm>
            <a:prstGeom prst="rect">
              <a:avLst/>
            </a:prstGeom>
          </p:spPr>
          <p:txBody>
            <a:bodyPr wrap="square" anchor="t">
              <a:spAutoFit/>
            </a:bodyPr>
            <a:lstStyle>
              <a:defPPr>
                <a:defRPr lang="en-US"/>
              </a:defPPr>
              <a:lvl1pPr>
                <a:lnSpc>
                  <a:spcPct val="90000"/>
                </a:lnSpc>
                <a:spcBef>
                  <a:spcPts val="600"/>
                </a:spcBef>
                <a:defRPr sz="1600" b="1">
                  <a:solidFill>
                    <a:schemeClr val="bg1"/>
                  </a:solidFill>
                  <a:latin typeface="+mn-lt"/>
                </a:defRPr>
              </a:lvl1pPr>
            </a:lstStyle>
            <a:p>
              <a:pPr algn="ctr"/>
              <a:r>
                <a:rPr lang="en-US" dirty="0"/>
                <a:t>Analytics engine</a:t>
              </a:r>
            </a:p>
          </p:txBody>
        </p:sp>
        <p:grpSp>
          <p:nvGrpSpPr>
            <p:cNvPr id="29" name="Group 28">
              <a:extLst>
                <a:ext uri="{FF2B5EF4-FFF2-40B4-BE49-F238E27FC236}">
                  <a16:creationId xmlns:a16="http://schemas.microsoft.com/office/drawing/2014/main" id="{00B3534C-E7AE-47D4-ABB8-48B7281F29D0}"/>
                </a:ext>
              </a:extLst>
            </p:cNvPr>
            <p:cNvGrpSpPr/>
            <p:nvPr/>
          </p:nvGrpSpPr>
          <p:grpSpPr>
            <a:xfrm>
              <a:off x="4229983" y="2680231"/>
              <a:ext cx="1272226" cy="1273224"/>
              <a:chOff x="-889918" y="1661487"/>
              <a:chExt cx="966809" cy="967568"/>
            </a:xfrm>
          </p:grpSpPr>
          <p:sp>
            <p:nvSpPr>
              <p:cNvPr id="30" name="Oval 131">
                <a:extLst>
                  <a:ext uri="{FF2B5EF4-FFF2-40B4-BE49-F238E27FC236}">
                    <a16:creationId xmlns:a16="http://schemas.microsoft.com/office/drawing/2014/main" id="{ED7DBA1A-7313-4896-8BCF-860D9EEE5D3F}"/>
                  </a:ext>
                </a:extLst>
              </p:cNvPr>
              <p:cNvSpPr>
                <a:spLocks noChangeArrowheads="1"/>
              </p:cNvSpPr>
              <p:nvPr/>
            </p:nvSpPr>
            <p:spPr bwMode="auto">
              <a:xfrm>
                <a:off x="-889918" y="1661487"/>
                <a:ext cx="966809" cy="967568"/>
              </a:xfrm>
              <a:prstGeom prst="ellipse">
                <a:avLst/>
              </a:pr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32">
                <a:extLst>
                  <a:ext uri="{FF2B5EF4-FFF2-40B4-BE49-F238E27FC236}">
                    <a16:creationId xmlns:a16="http://schemas.microsoft.com/office/drawing/2014/main" id="{ED936D7C-5A0F-43D6-95E6-8FCD778803BA}"/>
                  </a:ext>
                </a:extLst>
              </p:cNvPr>
              <p:cNvSpPr>
                <a:spLocks/>
              </p:cNvSpPr>
              <p:nvPr/>
            </p:nvSpPr>
            <p:spPr bwMode="auto">
              <a:xfrm>
                <a:off x="-826832" y="1726093"/>
                <a:ext cx="903723" cy="902962"/>
              </a:xfrm>
              <a:custGeom>
                <a:avLst/>
                <a:gdLst>
                  <a:gd name="T0" fmla="*/ 1346 w 1346"/>
                  <a:gd name="T1" fmla="*/ 624 h 1344"/>
                  <a:gd name="T2" fmla="*/ 1345 w 1346"/>
                  <a:gd name="T3" fmla="*/ 588 h 1344"/>
                  <a:gd name="T4" fmla="*/ 1005 w 1346"/>
                  <a:gd name="T5" fmla="*/ 248 h 1344"/>
                  <a:gd name="T6" fmla="*/ 738 w 1346"/>
                  <a:gd name="T7" fmla="*/ 102 h 1344"/>
                  <a:gd name="T8" fmla="*/ 643 w 1346"/>
                  <a:gd name="T9" fmla="*/ 7 h 1344"/>
                  <a:gd name="T10" fmla="*/ 643 w 1346"/>
                  <a:gd name="T11" fmla="*/ 7 h 1344"/>
                  <a:gd name="T12" fmla="*/ 626 w 1346"/>
                  <a:gd name="T13" fmla="*/ 0 h 1344"/>
                  <a:gd name="T14" fmla="*/ 602 w 1346"/>
                  <a:gd name="T15" fmla="*/ 24 h 1344"/>
                  <a:gd name="T16" fmla="*/ 602 w 1346"/>
                  <a:gd name="T17" fmla="*/ 91 h 1344"/>
                  <a:gd name="T18" fmla="*/ 96 w 1346"/>
                  <a:gd name="T19" fmla="*/ 559 h 1344"/>
                  <a:gd name="T20" fmla="*/ 49 w 1346"/>
                  <a:gd name="T21" fmla="*/ 606 h 1344"/>
                  <a:gd name="T22" fmla="*/ 24 w 1346"/>
                  <a:gd name="T23" fmla="*/ 606 h 1344"/>
                  <a:gd name="T24" fmla="*/ 0 w 1346"/>
                  <a:gd name="T25" fmla="*/ 630 h 1344"/>
                  <a:gd name="T26" fmla="*/ 7 w 1346"/>
                  <a:gd name="T27" fmla="*/ 647 h 1344"/>
                  <a:gd name="T28" fmla="*/ 7 w 1346"/>
                  <a:gd name="T29" fmla="*/ 647 h 1344"/>
                  <a:gd name="T30" fmla="*/ 106 w 1346"/>
                  <a:gd name="T31" fmla="*/ 746 h 1344"/>
                  <a:gd name="T32" fmla="*/ 252 w 1346"/>
                  <a:gd name="T33" fmla="*/ 1005 h 1344"/>
                  <a:gd name="T34" fmla="*/ 590 w 1346"/>
                  <a:gd name="T35" fmla="*/ 1343 h 1344"/>
                  <a:gd name="T36" fmla="*/ 626 w 1346"/>
                  <a:gd name="T37" fmla="*/ 1344 h 1344"/>
                  <a:gd name="T38" fmla="*/ 1346 w 1346"/>
                  <a:gd name="T39" fmla="*/ 624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6" h="1344">
                    <a:moveTo>
                      <a:pt x="1346" y="624"/>
                    </a:moveTo>
                    <a:cubicBezTo>
                      <a:pt x="1346" y="612"/>
                      <a:pt x="1346" y="600"/>
                      <a:pt x="1345" y="588"/>
                    </a:cubicBezTo>
                    <a:cubicBezTo>
                      <a:pt x="1005" y="248"/>
                      <a:pt x="1005" y="248"/>
                      <a:pt x="1005" y="248"/>
                    </a:cubicBezTo>
                    <a:cubicBezTo>
                      <a:pt x="933" y="176"/>
                      <a:pt x="841" y="124"/>
                      <a:pt x="738" y="102"/>
                    </a:cubicBezTo>
                    <a:cubicBezTo>
                      <a:pt x="643" y="7"/>
                      <a:pt x="643" y="7"/>
                      <a:pt x="643" y="7"/>
                    </a:cubicBezTo>
                    <a:cubicBezTo>
                      <a:pt x="643" y="7"/>
                      <a:pt x="643" y="7"/>
                      <a:pt x="643" y="7"/>
                    </a:cubicBezTo>
                    <a:cubicBezTo>
                      <a:pt x="639" y="3"/>
                      <a:pt x="633" y="0"/>
                      <a:pt x="626" y="0"/>
                    </a:cubicBezTo>
                    <a:cubicBezTo>
                      <a:pt x="613" y="0"/>
                      <a:pt x="602" y="11"/>
                      <a:pt x="602" y="24"/>
                    </a:cubicBezTo>
                    <a:cubicBezTo>
                      <a:pt x="602" y="91"/>
                      <a:pt x="602" y="91"/>
                      <a:pt x="602" y="91"/>
                    </a:cubicBezTo>
                    <a:cubicBezTo>
                      <a:pt x="341" y="102"/>
                      <a:pt x="127" y="303"/>
                      <a:pt x="96" y="559"/>
                    </a:cubicBezTo>
                    <a:cubicBezTo>
                      <a:pt x="49" y="606"/>
                      <a:pt x="49" y="606"/>
                      <a:pt x="49" y="606"/>
                    </a:cubicBezTo>
                    <a:cubicBezTo>
                      <a:pt x="24" y="606"/>
                      <a:pt x="24" y="606"/>
                      <a:pt x="24" y="606"/>
                    </a:cubicBezTo>
                    <a:cubicBezTo>
                      <a:pt x="11" y="606"/>
                      <a:pt x="0" y="617"/>
                      <a:pt x="0" y="630"/>
                    </a:cubicBezTo>
                    <a:cubicBezTo>
                      <a:pt x="0" y="637"/>
                      <a:pt x="3" y="643"/>
                      <a:pt x="7" y="647"/>
                    </a:cubicBezTo>
                    <a:cubicBezTo>
                      <a:pt x="7" y="647"/>
                      <a:pt x="7" y="647"/>
                      <a:pt x="7" y="647"/>
                    </a:cubicBezTo>
                    <a:cubicBezTo>
                      <a:pt x="106" y="746"/>
                      <a:pt x="106" y="746"/>
                      <a:pt x="106" y="746"/>
                    </a:cubicBezTo>
                    <a:cubicBezTo>
                      <a:pt x="130" y="846"/>
                      <a:pt x="181" y="935"/>
                      <a:pt x="252" y="1005"/>
                    </a:cubicBezTo>
                    <a:cubicBezTo>
                      <a:pt x="590" y="1343"/>
                      <a:pt x="590" y="1343"/>
                      <a:pt x="590" y="1343"/>
                    </a:cubicBezTo>
                    <a:cubicBezTo>
                      <a:pt x="602" y="1344"/>
                      <a:pt x="614" y="1344"/>
                      <a:pt x="626" y="1344"/>
                    </a:cubicBezTo>
                    <a:cubicBezTo>
                      <a:pt x="1024" y="1344"/>
                      <a:pt x="1346" y="1022"/>
                      <a:pt x="1346" y="624"/>
                    </a:cubicBezTo>
                    <a:close/>
                  </a:path>
                </a:pathLst>
              </a:custGeom>
              <a:solidFill>
                <a:srgbClr val="00345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32" name="Oval 133">
                <a:extLst>
                  <a:ext uri="{FF2B5EF4-FFF2-40B4-BE49-F238E27FC236}">
                    <a16:creationId xmlns:a16="http://schemas.microsoft.com/office/drawing/2014/main" id="{204212D5-6A15-4085-86C3-CA6DDF8367C4}"/>
                  </a:ext>
                </a:extLst>
              </p:cNvPr>
              <p:cNvSpPr>
                <a:spLocks noChangeArrowheads="1"/>
              </p:cNvSpPr>
              <p:nvPr/>
            </p:nvSpPr>
            <p:spPr bwMode="auto">
              <a:xfrm>
                <a:off x="-278822" y="1910030"/>
                <a:ext cx="66886" cy="67266"/>
              </a:xfrm>
              <a:prstGeom prst="ellipse">
                <a:avLst/>
              </a:pr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33" name="Oval 134">
                <a:extLst>
                  <a:ext uri="{FF2B5EF4-FFF2-40B4-BE49-F238E27FC236}">
                    <a16:creationId xmlns:a16="http://schemas.microsoft.com/office/drawing/2014/main" id="{66AD43D4-0C5A-43FB-8BC3-3ECC017B5EDD}"/>
                  </a:ext>
                </a:extLst>
              </p:cNvPr>
              <p:cNvSpPr>
                <a:spLocks noChangeArrowheads="1"/>
              </p:cNvSpPr>
              <p:nvPr/>
            </p:nvSpPr>
            <p:spPr bwMode="auto">
              <a:xfrm>
                <a:off x="-617433" y="2295765"/>
                <a:ext cx="67266" cy="67266"/>
              </a:xfrm>
              <a:prstGeom prst="ellipse">
                <a:avLst/>
              </a:pr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35">
                <a:extLst>
                  <a:ext uri="{FF2B5EF4-FFF2-40B4-BE49-F238E27FC236}">
                    <a16:creationId xmlns:a16="http://schemas.microsoft.com/office/drawing/2014/main" id="{65C9D2D2-3013-4223-A140-B0243138CAA3}"/>
                  </a:ext>
                </a:extLst>
              </p:cNvPr>
              <p:cNvSpPr>
                <a:spLocks/>
              </p:cNvSpPr>
              <p:nvPr/>
            </p:nvSpPr>
            <p:spPr bwMode="auto">
              <a:xfrm>
                <a:off x="-826832" y="1726093"/>
                <a:ext cx="778692" cy="839876"/>
              </a:xfrm>
              <a:custGeom>
                <a:avLst/>
                <a:gdLst>
                  <a:gd name="T0" fmla="*/ 650 w 1160"/>
                  <a:gd name="T1" fmla="*/ 91 h 1250"/>
                  <a:gd name="T2" fmla="*/ 650 w 1160"/>
                  <a:gd name="T3" fmla="*/ 24 h 1250"/>
                  <a:gd name="T4" fmla="*/ 626 w 1160"/>
                  <a:gd name="T5" fmla="*/ 0 h 1250"/>
                  <a:gd name="T6" fmla="*/ 602 w 1160"/>
                  <a:gd name="T7" fmla="*/ 24 h 1250"/>
                  <a:gd name="T8" fmla="*/ 602 w 1160"/>
                  <a:gd name="T9" fmla="*/ 91 h 1250"/>
                  <a:gd name="T10" fmla="*/ 92 w 1160"/>
                  <a:gd name="T11" fmla="*/ 606 h 1250"/>
                  <a:gd name="T12" fmla="*/ 24 w 1160"/>
                  <a:gd name="T13" fmla="*/ 606 h 1250"/>
                  <a:gd name="T14" fmla="*/ 0 w 1160"/>
                  <a:gd name="T15" fmla="*/ 630 h 1250"/>
                  <a:gd name="T16" fmla="*/ 24 w 1160"/>
                  <a:gd name="T17" fmla="*/ 654 h 1250"/>
                  <a:gd name="T18" fmla="*/ 93 w 1160"/>
                  <a:gd name="T19" fmla="*/ 654 h 1250"/>
                  <a:gd name="T20" fmla="*/ 602 w 1160"/>
                  <a:gd name="T21" fmla="*/ 1157 h 1250"/>
                  <a:gd name="T22" fmla="*/ 602 w 1160"/>
                  <a:gd name="T23" fmla="*/ 1226 h 1250"/>
                  <a:gd name="T24" fmla="*/ 626 w 1160"/>
                  <a:gd name="T25" fmla="*/ 1250 h 1250"/>
                  <a:gd name="T26" fmla="*/ 650 w 1160"/>
                  <a:gd name="T27" fmla="*/ 1226 h 1250"/>
                  <a:gd name="T28" fmla="*/ 650 w 1160"/>
                  <a:gd name="T29" fmla="*/ 1157 h 1250"/>
                  <a:gd name="T30" fmla="*/ 977 w 1160"/>
                  <a:gd name="T31" fmla="*/ 1026 h 1250"/>
                  <a:gd name="T32" fmla="*/ 980 w 1160"/>
                  <a:gd name="T33" fmla="*/ 992 h 1250"/>
                  <a:gd name="T34" fmla="*/ 946 w 1160"/>
                  <a:gd name="T35" fmla="*/ 990 h 1250"/>
                  <a:gd name="T36" fmla="*/ 626 w 1160"/>
                  <a:gd name="T37" fmla="*/ 1110 h 1250"/>
                  <a:gd name="T38" fmla="*/ 140 w 1160"/>
                  <a:gd name="T39" fmla="*/ 624 h 1250"/>
                  <a:gd name="T40" fmla="*/ 626 w 1160"/>
                  <a:gd name="T41" fmla="*/ 138 h 1250"/>
                  <a:gd name="T42" fmla="*/ 1112 w 1160"/>
                  <a:gd name="T43" fmla="*/ 624 h 1250"/>
                  <a:gd name="T44" fmla="*/ 1136 w 1160"/>
                  <a:gd name="T45" fmla="*/ 648 h 1250"/>
                  <a:gd name="T46" fmla="*/ 1160 w 1160"/>
                  <a:gd name="T47" fmla="*/ 624 h 1250"/>
                  <a:gd name="T48" fmla="*/ 650 w 1160"/>
                  <a:gd name="T49" fmla="*/ 91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0" h="1250">
                    <a:moveTo>
                      <a:pt x="650" y="91"/>
                    </a:moveTo>
                    <a:cubicBezTo>
                      <a:pt x="650" y="24"/>
                      <a:pt x="650" y="24"/>
                      <a:pt x="650" y="24"/>
                    </a:cubicBezTo>
                    <a:cubicBezTo>
                      <a:pt x="650" y="11"/>
                      <a:pt x="639" y="0"/>
                      <a:pt x="626" y="0"/>
                    </a:cubicBezTo>
                    <a:cubicBezTo>
                      <a:pt x="613" y="0"/>
                      <a:pt x="602" y="11"/>
                      <a:pt x="602" y="24"/>
                    </a:cubicBezTo>
                    <a:cubicBezTo>
                      <a:pt x="602" y="91"/>
                      <a:pt x="602" y="91"/>
                      <a:pt x="602" y="91"/>
                    </a:cubicBezTo>
                    <a:cubicBezTo>
                      <a:pt x="325" y="103"/>
                      <a:pt x="102" y="328"/>
                      <a:pt x="92" y="606"/>
                    </a:cubicBezTo>
                    <a:cubicBezTo>
                      <a:pt x="24" y="606"/>
                      <a:pt x="24" y="606"/>
                      <a:pt x="24" y="606"/>
                    </a:cubicBezTo>
                    <a:cubicBezTo>
                      <a:pt x="11" y="606"/>
                      <a:pt x="0" y="617"/>
                      <a:pt x="0" y="630"/>
                    </a:cubicBezTo>
                    <a:cubicBezTo>
                      <a:pt x="0" y="643"/>
                      <a:pt x="11" y="654"/>
                      <a:pt x="24" y="654"/>
                    </a:cubicBezTo>
                    <a:cubicBezTo>
                      <a:pt x="93" y="654"/>
                      <a:pt x="93" y="654"/>
                      <a:pt x="93" y="654"/>
                    </a:cubicBezTo>
                    <a:cubicBezTo>
                      <a:pt x="108" y="927"/>
                      <a:pt x="329" y="1145"/>
                      <a:pt x="602" y="1157"/>
                    </a:cubicBezTo>
                    <a:cubicBezTo>
                      <a:pt x="602" y="1226"/>
                      <a:pt x="602" y="1226"/>
                      <a:pt x="602" y="1226"/>
                    </a:cubicBezTo>
                    <a:cubicBezTo>
                      <a:pt x="602" y="1239"/>
                      <a:pt x="613" y="1250"/>
                      <a:pt x="626" y="1250"/>
                    </a:cubicBezTo>
                    <a:cubicBezTo>
                      <a:pt x="639" y="1250"/>
                      <a:pt x="650" y="1239"/>
                      <a:pt x="650" y="1226"/>
                    </a:cubicBezTo>
                    <a:cubicBezTo>
                      <a:pt x="650" y="1157"/>
                      <a:pt x="650" y="1157"/>
                      <a:pt x="650" y="1157"/>
                    </a:cubicBezTo>
                    <a:cubicBezTo>
                      <a:pt x="771" y="1152"/>
                      <a:pt x="886" y="1106"/>
                      <a:pt x="977" y="1026"/>
                    </a:cubicBezTo>
                    <a:cubicBezTo>
                      <a:pt x="987" y="1017"/>
                      <a:pt x="988" y="1002"/>
                      <a:pt x="980" y="992"/>
                    </a:cubicBezTo>
                    <a:cubicBezTo>
                      <a:pt x="971" y="982"/>
                      <a:pt x="956" y="981"/>
                      <a:pt x="946" y="990"/>
                    </a:cubicBezTo>
                    <a:cubicBezTo>
                      <a:pt x="857" y="1067"/>
                      <a:pt x="744" y="1110"/>
                      <a:pt x="626" y="1110"/>
                    </a:cubicBezTo>
                    <a:cubicBezTo>
                      <a:pt x="358" y="1110"/>
                      <a:pt x="140" y="892"/>
                      <a:pt x="140" y="624"/>
                    </a:cubicBezTo>
                    <a:cubicBezTo>
                      <a:pt x="140" y="356"/>
                      <a:pt x="358" y="138"/>
                      <a:pt x="626" y="138"/>
                    </a:cubicBezTo>
                    <a:cubicBezTo>
                      <a:pt x="894" y="138"/>
                      <a:pt x="1112" y="356"/>
                      <a:pt x="1112" y="624"/>
                    </a:cubicBezTo>
                    <a:cubicBezTo>
                      <a:pt x="1112" y="637"/>
                      <a:pt x="1123" y="648"/>
                      <a:pt x="1136" y="648"/>
                    </a:cubicBezTo>
                    <a:cubicBezTo>
                      <a:pt x="1149" y="648"/>
                      <a:pt x="1160" y="637"/>
                      <a:pt x="1160" y="624"/>
                    </a:cubicBezTo>
                    <a:cubicBezTo>
                      <a:pt x="1160" y="338"/>
                      <a:pt x="933" y="103"/>
                      <a:pt x="650" y="91"/>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36">
                <a:extLst>
                  <a:ext uri="{FF2B5EF4-FFF2-40B4-BE49-F238E27FC236}">
                    <a16:creationId xmlns:a16="http://schemas.microsoft.com/office/drawing/2014/main" id="{E7823562-2D26-4E08-A414-1F9057A912A7}"/>
                  </a:ext>
                </a:extLst>
              </p:cNvPr>
              <p:cNvSpPr>
                <a:spLocks/>
              </p:cNvSpPr>
              <p:nvPr/>
            </p:nvSpPr>
            <p:spPr bwMode="auto">
              <a:xfrm>
                <a:off x="-212316" y="1980716"/>
                <a:ext cx="79807" cy="180516"/>
              </a:xfrm>
              <a:custGeom>
                <a:avLst/>
                <a:gdLst>
                  <a:gd name="T0" fmla="*/ 14 w 119"/>
                  <a:gd name="T1" fmla="*/ 7 h 269"/>
                  <a:gd name="T2" fmla="*/ 8 w 119"/>
                  <a:gd name="T3" fmla="*/ 41 h 269"/>
                  <a:gd name="T4" fmla="*/ 71 w 119"/>
                  <a:gd name="T5" fmla="*/ 245 h 269"/>
                  <a:gd name="T6" fmla="*/ 95 w 119"/>
                  <a:gd name="T7" fmla="*/ 269 h 269"/>
                  <a:gd name="T8" fmla="*/ 119 w 119"/>
                  <a:gd name="T9" fmla="*/ 245 h 269"/>
                  <a:gd name="T10" fmla="*/ 47 w 119"/>
                  <a:gd name="T11" fmla="*/ 14 h 269"/>
                  <a:gd name="T12" fmla="*/ 14 w 119"/>
                  <a:gd name="T13" fmla="*/ 7 h 269"/>
                </a:gdLst>
                <a:ahLst/>
                <a:cxnLst>
                  <a:cxn ang="0">
                    <a:pos x="T0" y="T1"/>
                  </a:cxn>
                  <a:cxn ang="0">
                    <a:pos x="T2" y="T3"/>
                  </a:cxn>
                  <a:cxn ang="0">
                    <a:pos x="T4" y="T5"/>
                  </a:cxn>
                  <a:cxn ang="0">
                    <a:pos x="T6" y="T7"/>
                  </a:cxn>
                  <a:cxn ang="0">
                    <a:pos x="T8" y="T9"/>
                  </a:cxn>
                  <a:cxn ang="0">
                    <a:pos x="T10" y="T11"/>
                  </a:cxn>
                  <a:cxn ang="0">
                    <a:pos x="T12" y="T13"/>
                  </a:cxn>
                </a:cxnLst>
                <a:rect l="0" t="0" r="r" b="b"/>
                <a:pathLst>
                  <a:path w="119" h="269">
                    <a:moveTo>
                      <a:pt x="14" y="7"/>
                    </a:moveTo>
                    <a:cubicBezTo>
                      <a:pt x="3" y="15"/>
                      <a:pt x="0" y="30"/>
                      <a:pt x="8" y="41"/>
                    </a:cubicBezTo>
                    <a:cubicBezTo>
                      <a:pt x="49" y="101"/>
                      <a:pt x="71" y="172"/>
                      <a:pt x="71" y="245"/>
                    </a:cubicBezTo>
                    <a:cubicBezTo>
                      <a:pt x="71" y="258"/>
                      <a:pt x="82" y="269"/>
                      <a:pt x="95" y="269"/>
                    </a:cubicBezTo>
                    <a:cubicBezTo>
                      <a:pt x="108" y="269"/>
                      <a:pt x="119" y="258"/>
                      <a:pt x="119" y="245"/>
                    </a:cubicBezTo>
                    <a:cubicBezTo>
                      <a:pt x="119" y="162"/>
                      <a:pt x="94" y="82"/>
                      <a:pt x="47" y="14"/>
                    </a:cubicBezTo>
                    <a:cubicBezTo>
                      <a:pt x="39" y="3"/>
                      <a:pt x="25" y="0"/>
                      <a:pt x="14" y="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37">
                <a:extLst>
                  <a:ext uri="{FF2B5EF4-FFF2-40B4-BE49-F238E27FC236}">
                    <a16:creationId xmlns:a16="http://schemas.microsoft.com/office/drawing/2014/main" id="{784F622F-E30C-4879-96CD-0C1650429B41}"/>
                  </a:ext>
                </a:extLst>
              </p:cNvPr>
              <p:cNvSpPr>
                <a:spLocks/>
              </p:cNvSpPr>
              <p:nvPr/>
            </p:nvSpPr>
            <p:spPr bwMode="auto">
              <a:xfrm>
                <a:off x="-680519" y="1871266"/>
                <a:ext cx="388016" cy="420318"/>
              </a:xfrm>
              <a:custGeom>
                <a:avLst/>
                <a:gdLst>
                  <a:gd name="T0" fmla="*/ 408 w 578"/>
                  <a:gd name="T1" fmla="*/ 48 h 626"/>
                  <a:gd name="T2" fmla="*/ 541 w 578"/>
                  <a:gd name="T3" fmla="*/ 74 h 626"/>
                  <a:gd name="T4" fmla="*/ 573 w 578"/>
                  <a:gd name="T5" fmla="*/ 60 h 626"/>
                  <a:gd name="T6" fmla="*/ 559 w 578"/>
                  <a:gd name="T7" fmla="*/ 29 h 626"/>
                  <a:gd name="T8" fmla="*/ 408 w 578"/>
                  <a:gd name="T9" fmla="*/ 0 h 626"/>
                  <a:gd name="T10" fmla="*/ 0 w 578"/>
                  <a:gd name="T11" fmla="*/ 408 h 626"/>
                  <a:gd name="T12" fmla="*/ 56 w 578"/>
                  <a:gd name="T13" fmla="*/ 615 h 626"/>
                  <a:gd name="T14" fmla="*/ 77 w 578"/>
                  <a:gd name="T15" fmla="*/ 626 h 626"/>
                  <a:gd name="T16" fmla="*/ 89 w 578"/>
                  <a:gd name="T17" fmla="*/ 623 h 626"/>
                  <a:gd name="T18" fmla="*/ 97 w 578"/>
                  <a:gd name="T19" fmla="*/ 590 h 626"/>
                  <a:gd name="T20" fmla="*/ 48 w 578"/>
                  <a:gd name="T21" fmla="*/ 408 h 626"/>
                  <a:gd name="T22" fmla="*/ 408 w 578"/>
                  <a:gd name="T23" fmla="*/ 48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626">
                    <a:moveTo>
                      <a:pt x="408" y="48"/>
                    </a:moveTo>
                    <a:cubicBezTo>
                      <a:pt x="454" y="48"/>
                      <a:pt x="499" y="57"/>
                      <a:pt x="541" y="74"/>
                    </a:cubicBezTo>
                    <a:cubicBezTo>
                      <a:pt x="554" y="78"/>
                      <a:pt x="568" y="72"/>
                      <a:pt x="573" y="60"/>
                    </a:cubicBezTo>
                    <a:cubicBezTo>
                      <a:pt x="578" y="48"/>
                      <a:pt x="572" y="34"/>
                      <a:pt x="559" y="29"/>
                    </a:cubicBezTo>
                    <a:cubicBezTo>
                      <a:pt x="511" y="10"/>
                      <a:pt x="460" y="0"/>
                      <a:pt x="408" y="0"/>
                    </a:cubicBezTo>
                    <a:cubicBezTo>
                      <a:pt x="183" y="0"/>
                      <a:pt x="0" y="183"/>
                      <a:pt x="0" y="408"/>
                    </a:cubicBezTo>
                    <a:cubicBezTo>
                      <a:pt x="0" y="481"/>
                      <a:pt x="19" y="552"/>
                      <a:pt x="56" y="615"/>
                    </a:cubicBezTo>
                    <a:cubicBezTo>
                      <a:pt x="61" y="622"/>
                      <a:pt x="69" y="626"/>
                      <a:pt x="77" y="626"/>
                    </a:cubicBezTo>
                    <a:cubicBezTo>
                      <a:pt x="81" y="626"/>
                      <a:pt x="85" y="625"/>
                      <a:pt x="89" y="623"/>
                    </a:cubicBezTo>
                    <a:cubicBezTo>
                      <a:pt x="100" y="616"/>
                      <a:pt x="104" y="602"/>
                      <a:pt x="97" y="590"/>
                    </a:cubicBezTo>
                    <a:cubicBezTo>
                      <a:pt x="65" y="535"/>
                      <a:pt x="48" y="472"/>
                      <a:pt x="48" y="408"/>
                    </a:cubicBezTo>
                    <a:cubicBezTo>
                      <a:pt x="48" y="209"/>
                      <a:pt x="209" y="48"/>
                      <a:pt x="408" y="4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38">
                <a:extLst>
                  <a:ext uri="{FF2B5EF4-FFF2-40B4-BE49-F238E27FC236}">
                    <a16:creationId xmlns:a16="http://schemas.microsoft.com/office/drawing/2014/main" id="{EC1D14B4-80BF-47CB-A0DA-29FA613F23E9}"/>
                  </a:ext>
                </a:extLst>
              </p:cNvPr>
              <p:cNvSpPr>
                <a:spLocks/>
              </p:cNvSpPr>
              <p:nvPr/>
            </p:nvSpPr>
            <p:spPr bwMode="auto">
              <a:xfrm>
                <a:off x="-548647" y="2319327"/>
                <a:ext cx="332151" cy="99949"/>
              </a:xfrm>
              <a:custGeom>
                <a:avLst/>
                <a:gdLst>
                  <a:gd name="T0" fmla="*/ 452 w 495"/>
                  <a:gd name="T1" fmla="*/ 9 h 149"/>
                  <a:gd name="T2" fmla="*/ 212 w 495"/>
                  <a:gd name="T3" fmla="*/ 101 h 149"/>
                  <a:gd name="T4" fmla="*/ 39 w 495"/>
                  <a:gd name="T5" fmla="*/ 57 h 149"/>
                  <a:gd name="T6" fmla="*/ 6 w 495"/>
                  <a:gd name="T7" fmla="*/ 66 h 149"/>
                  <a:gd name="T8" fmla="*/ 16 w 495"/>
                  <a:gd name="T9" fmla="*/ 99 h 149"/>
                  <a:gd name="T10" fmla="*/ 212 w 495"/>
                  <a:gd name="T11" fmla="*/ 149 h 149"/>
                  <a:gd name="T12" fmla="*/ 484 w 495"/>
                  <a:gd name="T13" fmla="*/ 45 h 149"/>
                  <a:gd name="T14" fmla="*/ 486 w 495"/>
                  <a:gd name="T15" fmla="*/ 11 h 149"/>
                  <a:gd name="T16" fmla="*/ 452 w 495"/>
                  <a:gd name="T17" fmla="*/ 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5" h="149">
                    <a:moveTo>
                      <a:pt x="452" y="9"/>
                    </a:moveTo>
                    <a:cubicBezTo>
                      <a:pt x="386" y="68"/>
                      <a:pt x="301" y="101"/>
                      <a:pt x="212" y="101"/>
                    </a:cubicBezTo>
                    <a:cubicBezTo>
                      <a:pt x="152" y="101"/>
                      <a:pt x="92" y="86"/>
                      <a:pt x="39" y="57"/>
                    </a:cubicBezTo>
                    <a:cubicBezTo>
                      <a:pt x="27" y="50"/>
                      <a:pt x="13" y="55"/>
                      <a:pt x="6" y="66"/>
                    </a:cubicBezTo>
                    <a:cubicBezTo>
                      <a:pt x="0" y="78"/>
                      <a:pt x="4" y="93"/>
                      <a:pt x="16" y="99"/>
                    </a:cubicBezTo>
                    <a:cubicBezTo>
                      <a:pt x="76" y="132"/>
                      <a:pt x="143" y="149"/>
                      <a:pt x="212" y="149"/>
                    </a:cubicBezTo>
                    <a:cubicBezTo>
                      <a:pt x="313" y="149"/>
                      <a:pt x="409" y="112"/>
                      <a:pt x="484" y="45"/>
                    </a:cubicBezTo>
                    <a:cubicBezTo>
                      <a:pt x="494" y="36"/>
                      <a:pt x="495" y="21"/>
                      <a:pt x="486" y="11"/>
                    </a:cubicBezTo>
                    <a:cubicBezTo>
                      <a:pt x="477" y="1"/>
                      <a:pt x="462" y="0"/>
                      <a:pt x="452" y="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39">
                <a:extLst>
                  <a:ext uri="{FF2B5EF4-FFF2-40B4-BE49-F238E27FC236}">
                    <a16:creationId xmlns:a16="http://schemas.microsoft.com/office/drawing/2014/main" id="{8283FE99-E993-4A05-919D-4706909E8C3C}"/>
                  </a:ext>
                </a:extLst>
              </p:cNvPr>
              <p:cNvSpPr>
                <a:spLocks/>
              </p:cNvSpPr>
              <p:nvPr/>
            </p:nvSpPr>
            <p:spPr bwMode="auto">
              <a:xfrm>
                <a:off x="-594631" y="1957154"/>
                <a:ext cx="376235" cy="376234"/>
              </a:xfrm>
              <a:custGeom>
                <a:avLst/>
                <a:gdLst>
                  <a:gd name="T0" fmla="*/ 280 w 560"/>
                  <a:gd name="T1" fmla="*/ 0 h 560"/>
                  <a:gd name="T2" fmla="*/ 0 w 560"/>
                  <a:gd name="T3" fmla="*/ 280 h 560"/>
                  <a:gd name="T4" fmla="*/ 280 w 560"/>
                  <a:gd name="T5" fmla="*/ 560 h 560"/>
                  <a:gd name="T6" fmla="*/ 468 w 560"/>
                  <a:gd name="T7" fmla="*/ 487 h 560"/>
                  <a:gd name="T8" fmla="*/ 470 w 560"/>
                  <a:gd name="T9" fmla="*/ 453 h 560"/>
                  <a:gd name="T10" fmla="*/ 436 w 560"/>
                  <a:gd name="T11" fmla="*/ 452 h 560"/>
                  <a:gd name="T12" fmla="*/ 280 w 560"/>
                  <a:gd name="T13" fmla="*/ 512 h 560"/>
                  <a:gd name="T14" fmla="*/ 48 w 560"/>
                  <a:gd name="T15" fmla="*/ 280 h 560"/>
                  <a:gd name="T16" fmla="*/ 280 w 560"/>
                  <a:gd name="T17" fmla="*/ 48 h 560"/>
                  <a:gd name="T18" fmla="*/ 512 w 560"/>
                  <a:gd name="T19" fmla="*/ 280 h 560"/>
                  <a:gd name="T20" fmla="*/ 536 w 560"/>
                  <a:gd name="T21" fmla="*/ 304 h 560"/>
                  <a:gd name="T22" fmla="*/ 560 w 560"/>
                  <a:gd name="T23" fmla="*/ 280 h 560"/>
                  <a:gd name="T24" fmla="*/ 280 w 560"/>
                  <a:gd name="T25"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560">
                    <a:moveTo>
                      <a:pt x="280" y="0"/>
                    </a:moveTo>
                    <a:cubicBezTo>
                      <a:pt x="126" y="0"/>
                      <a:pt x="0" y="126"/>
                      <a:pt x="0" y="280"/>
                    </a:cubicBezTo>
                    <a:cubicBezTo>
                      <a:pt x="0" y="434"/>
                      <a:pt x="126" y="560"/>
                      <a:pt x="280" y="560"/>
                    </a:cubicBezTo>
                    <a:cubicBezTo>
                      <a:pt x="350" y="560"/>
                      <a:pt x="417" y="534"/>
                      <a:pt x="468" y="487"/>
                    </a:cubicBezTo>
                    <a:cubicBezTo>
                      <a:pt x="478" y="478"/>
                      <a:pt x="479" y="463"/>
                      <a:pt x="470" y="453"/>
                    </a:cubicBezTo>
                    <a:cubicBezTo>
                      <a:pt x="461" y="444"/>
                      <a:pt x="446" y="443"/>
                      <a:pt x="436" y="452"/>
                    </a:cubicBezTo>
                    <a:cubicBezTo>
                      <a:pt x="393" y="491"/>
                      <a:pt x="338" y="512"/>
                      <a:pt x="280" y="512"/>
                    </a:cubicBezTo>
                    <a:cubicBezTo>
                      <a:pt x="152" y="512"/>
                      <a:pt x="48" y="408"/>
                      <a:pt x="48" y="280"/>
                    </a:cubicBezTo>
                    <a:cubicBezTo>
                      <a:pt x="48" y="152"/>
                      <a:pt x="152" y="48"/>
                      <a:pt x="280" y="48"/>
                    </a:cubicBezTo>
                    <a:cubicBezTo>
                      <a:pt x="408" y="48"/>
                      <a:pt x="512" y="152"/>
                      <a:pt x="512" y="280"/>
                    </a:cubicBezTo>
                    <a:cubicBezTo>
                      <a:pt x="512" y="293"/>
                      <a:pt x="523" y="304"/>
                      <a:pt x="536" y="304"/>
                    </a:cubicBezTo>
                    <a:cubicBezTo>
                      <a:pt x="549" y="304"/>
                      <a:pt x="560" y="293"/>
                      <a:pt x="560" y="280"/>
                    </a:cubicBezTo>
                    <a:cubicBezTo>
                      <a:pt x="560" y="126"/>
                      <a:pt x="434" y="0"/>
                      <a:pt x="280" y="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39" name="Freeform 140">
                <a:extLst>
                  <a:ext uri="{FF2B5EF4-FFF2-40B4-BE49-F238E27FC236}">
                    <a16:creationId xmlns:a16="http://schemas.microsoft.com/office/drawing/2014/main" id="{48DF8F32-FA73-43B8-A4EF-8D02EC56D00E}"/>
                  </a:ext>
                </a:extLst>
              </p:cNvPr>
              <p:cNvSpPr>
                <a:spLocks/>
              </p:cNvSpPr>
              <p:nvPr/>
            </p:nvSpPr>
            <p:spPr bwMode="auto">
              <a:xfrm>
                <a:off x="-418675" y="2133110"/>
                <a:ext cx="443121" cy="32303"/>
              </a:xfrm>
              <a:custGeom>
                <a:avLst/>
                <a:gdLst>
                  <a:gd name="T0" fmla="*/ 636 w 660"/>
                  <a:gd name="T1" fmla="*/ 48 h 48"/>
                  <a:gd name="T2" fmla="*/ 24 w 660"/>
                  <a:gd name="T3" fmla="*/ 48 h 48"/>
                  <a:gd name="T4" fmla="*/ 0 w 660"/>
                  <a:gd name="T5" fmla="*/ 24 h 48"/>
                  <a:gd name="T6" fmla="*/ 24 w 660"/>
                  <a:gd name="T7" fmla="*/ 0 h 48"/>
                  <a:gd name="T8" fmla="*/ 636 w 660"/>
                  <a:gd name="T9" fmla="*/ 0 h 48"/>
                  <a:gd name="T10" fmla="*/ 660 w 660"/>
                  <a:gd name="T11" fmla="*/ 24 h 48"/>
                  <a:gd name="T12" fmla="*/ 636 w 66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660" h="48">
                    <a:moveTo>
                      <a:pt x="636" y="48"/>
                    </a:moveTo>
                    <a:cubicBezTo>
                      <a:pt x="24" y="48"/>
                      <a:pt x="24" y="48"/>
                      <a:pt x="24" y="48"/>
                    </a:cubicBezTo>
                    <a:cubicBezTo>
                      <a:pt x="11" y="48"/>
                      <a:pt x="0" y="37"/>
                      <a:pt x="0" y="24"/>
                    </a:cubicBezTo>
                    <a:cubicBezTo>
                      <a:pt x="0" y="11"/>
                      <a:pt x="11" y="0"/>
                      <a:pt x="24" y="0"/>
                    </a:cubicBezTo>
                    <a:cubicBezTo>
                      <a:pt x="636" y="0"/>
                      <a:pt x="636" y="0"/>
                      <a:pt x="636" y="0"/>
                    </a:cubicBezTo>
                    <a:cubicBezTo>
                      <a:pt x="649" y="0"/>
                      <a:pt x="660" y="11"/>
                      <a:pt x="660" y="24"/>
                    </a:cubicBezTo>
                    <a:cubicBezTo>
                      <a:pt x="660" y="37"/>
                      <a:pt x="649" y="48"/>
                      <a:pt x="636" y="48"/>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1" name="Group 169">
            <a:extLst>
              <a:ext uri="{FF2B5EF4-FFF2-40B4-BE49-F238E27FC236}">
                <a16:creationId xmlns:a16="http://schemas.microsoft.com/office/drawing/2014/main" id="{B456BA0F-2422-45CC-A182-E3C59129C678}"/>
              </a:ext>
            </a:extLst>
          </p:cNvPr>
          <p:cNvGrpSpPr>
            <a:grpSpLocks noChangeAspect="1"/>
          </p:cNvGrpSpPr>
          <p:nvPr/>
        </p:nvGrpSpPr>
        <p:grpSpPr bwMode="auto">
          <a:xfrm flipH="1">
            <a:off x="6264055" y="2906105"/>
            <a:ext cx="462878" cy="723773"/>
            <a:chOff x="2525" y="1054"/>
            <a:chExt cx="715" cy="1118"/>
          </a:xfrm>
        </p:grpSpPr>
        <p:sp>
          <p:nvSpPr>
            <p:cNvPr id="42" name="Freeform 170">
              <a:extLst>
                <a:ext uri="{FF2B5EF4-FFF2-40B4-BE49-F238E27FC236}">
                  <a16:creationId xmlns:a16="http://schemas.microsoft.com/office/drawing/2014/main" id="{57B4E5F8-4829-4A18-A7E1-B78ABBD80E2E}"/>
                </a:ext>
              </a:extLst>
            </p:cNvPr>
            <p:cNvSpPr>
              <a:spLocks/>
            </p:cNvSpPr>
            <p:nvPr/>
          </p:nvSpPr>
          <p:spPr bwMode="auto">
            <a:xfrm>
              <a:off x="3167" y="1509"/>
              <a:ext cx="20" cy="16"/>
            </a:xfrm>
            <a:custGeom>
              <a:avLst/>
              <a:gdLst>
                <a:gd name="T0" fmla="*/ 11 w 11"/>
                <a:gd name="T1" fmla="*/ 9 h 9"/>
                <a:gd name="T2" fmla="*/ 11 w 11"/>
                <a:gd name="T3" fmla="*/ 9 h 9"/>
                <a:gd name="T4" fmla="*/ 0 w 11"/>
                <a:gd name="T5" fmla="*/ 0 h 9"/>
                <a:gd name="T6" fmla="*/ 11 w 11"/>
                <a:gd name="T7" fmla="*/ 9 h 9"/>
              </a:gdLst>
              <a:ahLst/>
              <a:cxnLst>
                <a:cxn ang="0">
                  <a:pos x="T0" y="T1"/>
                </a:cxn>
                <a:cxn ang="0">
                  <a:pos x="T2" y="T3"/>
                </a:cxn>
                <a:cxn ang="0">
                  <a:pos x="T4" y="T5"/>
                </a:cxn>
                <a:cxn ang="0">
                  <a:pos x="T6" y="T7"/>
                </a:cxn>
              </a:cxnLst>
              <a:rect l="0" t="0" r="r" b="b"/>
              <a:pathLst>
                <a:path w="11" h="9">
                  <a:moveTo>
                    <a:pt x="11" y="9"/>
                  </a:moveTo>
                  <a:cubicBezTo>
                    <a:pt x="11" y="9"/>
                    <a:pt x="11" y="9"/>
                    <a:pt x="11" y="9"/>
                  </a:cubicBezTo>
                  <a:cubicBezTo>
                    <a:pt x="8" y="6"/>
                    <a:pt x="4" y="3"/>
                    <a:pt x="0" y="0"/>
                  </a:cubicBezTo>
                  <a:cubicBezTo>
                    <a:pt x="4" y="3"/>
                    <a:pt x="8" y="6"/>
                    <a:pt x="11" y="9"/>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Rectangle 42">
              <a:extLst>
                <a:ext uri="{FF2B5EF4-FFF2-40B4-BE49-F238E27FC236}">
                  <a16:creationId xmlns:a16="http://schemas.microsoft.com/office/drawing/2014/main" id="{E394F084-1166-498E-B546-0A0F5E5487D4}"/>
                </a:ext>
              </a:extLst>
            </p:cNvPr>
            <p:cNvSpPr>
              <a:spLocks noChangeArrowheads="1"/>
            </p:cNvSpPr>
            <p:nvPr/>
          </p:nvSpPr>
          <p:spPr bwMode="auto">
            <a:xfrm>
              <a:off x="3092" y="1486"/>
              <a:ext cx="1" cy="1"/>
            </a:xfrm>
            <a:prstGeom prst="rect">
              <a:avLst/>
            </a:prstGeom>
            <a:solidFill>
              <a:srgbClr val="6EBE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172">
              <a:extLst>
                <a:ext uri="{FF2B5EF4-FFF2-40B4-BE49-F238E27FC236}">
                  <a16:creationId xmlns:a16="http://schemas.microsoft.com/office/drawing/2014/main" id="{A04C15BA-ACDD-4812-8483-3EB5F75835EE}"/>
                </a:ext>
              </a:extLst>
            </p:cNvPr>
            <p:cNvSpPr>
              <a:spLocks/>
            </p:cNvSpPr>
            <p:nvPr/>
          </p:nvSpPr>
          <p:spPr bwMode="auto">
            <a:xfrm>
              <a:off x="3119" y="1490"/>
              <a:ext cx="13" cy="3"/>
            </a:xfrm>
            <a:custGeom>
              <a:avLst/>
              <a:gdLst>
                <a:gd name="T0" fmla="*/ 7 w 7"/>
                <a:gd name="T1" fmla="*/ 2 h 2"/>
                <a:gd name="T2" fmla="*/ 0 w 7"/>
                <a:gd name="T3" fmla="*/ 0 h 2"/>
                <a:gd name="T4" fmla="*/ 7 w 7"/>
                <a:gd name="T5" fmla="*/ 2 h 2"/>
              </a:gdLst>
              <a:ahLst/>
              <a:cxnLst>
                <a:cxn ang="0">
                  <a:pos x="T0" y="T1"/>
                </a:cxn>
                <a:cxn ang="0">
                  <a:pos x="T2" y="T3"/>
                </a:cxn>
                <a:cxn ang="0">
                  <a:pos x="T4" y="T5"/>
                </a:cxn>
              </a:cxnLst>
              <a:rect l="0" t="0" r="r" b="b"/>
              <a:pathLst>
                <a:path w="7" h="2">
                  <a:moveTo>
                    <a:pt x="7" y="2"/>
                  </a:moveTo>
                  <a:cubicBezTo>
                    <a:pt x="4" y="1"/>
                    <a:pt x="2" y="0"/>
                    <a:pt x="0" y="0"/>
                  </a:cubicBezTo>
                  <a:cubicBezTo>
                    <a:pt x="2" y="0"/>
                    <a:pt x="4" y="1"/>
                    <a:pt x="7" y="2"/>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73">
              <a:extLst>
                <a:ext uri="{FF2B5EF4-FFF2-40B4-BE49-F238E27FC236}">
                  <a16:creationId xmlns:a16="http://schemas.microsoft.com/office/drawing/2014/main" id="{B7237522-3F18-4A98-A846-629CC7CBB07F}"/>
                </a:ext>
              </a:extLst>
            </p:cNvPr>
            <p:cNvSpPr>
              <a:spLocks/>
            </p:cNvSpPr>
            <p:nvPr/>
          </p:nvSpPr>
          <p:spPr bwMode="auto">
            <a:xfrm>
              <a:off x="3144" y="1497"/>
              <a:ext cx="13" cy="7"/>
            </a:xfrm>
            <a:custGeom>
              <a:avLst/>
              <a:gdLst>
                <a:gd name="T0" fmla="*/ 7 w 7"/>
                <a:gd name="T1" fmla="*/ 4 h 4"/>
                <a:gd name="T2" fmla="*/ 0 w 7"/>
                <a:gd name="T3" fmla="*/ 0 h 4"/>
                <a:gd name="T4" fmla="*/ 7 w 7"/>
                <a:gd name="T5" fmla="*/ 4 h 4"/>
              </a:gdLst>
              <a:ahLst/>
              <a:cxnLst>
                <a:cxn ang="0">
                  <a:pos x="T0" y="T1"/>
                </a:cxn>
                <a:cxn ang="0">
                  <a:pos x="T2" y="T3"/>
                </a:cxn>
                <a:cxn ang="0">
                  <a:pos x="T4" y="T5"/>
                </a:cxn>
              </a:cxnLst>
              <a:rect l="0" t="0" r="r" b="b"/>
              <a:pathLst>
                <a:path w="7" h="4">
                  <a:moveTo>
                    <a:pt x="7" y="4"/>
                  </a:moveTo>
                  <a:cubicBezTo>
                    <a:pt x="5" y="3"/>
                    <a:pt x="3" y="1"/>
                    <a:pt x="0" y="0"/>
                  </a:cubicBezTo>
                  <a:cubicBezTo>
                    <a:pt x="2" y="1"/>
                    <a:pt x="5" y="3"/>
                    <a:pt x="7" y="4"/>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74">
              <a:extLst>
                <a:ext uri="{FF2B5EF4-FFF2-40B4-BE49-F238E27FC236}">
                  <a16:creationId xmlns:a16="http://schemas.microsoft.com/office/drawing/2014/main" id="{46424444-2E13-4A4E-80FF-B94B689366A3}"/>
                </a:ext>
              </a:extLst>
            </p:cNvPr>
            <p:cNvSpPr>
              <a:spLocks/>
            </p:cNvSpPr>
            <p:nvPr/>
          </p:nvSpPr>
          <p:spPr bwMode="auto">
            <a:xfrm>
              <a:off x="3167" y="1715"/>
              <a:ext cx="20" cy="16"/>
            </a:xfrm>
            <a:custGeom>
              <a:avLst/>
              <a:gdLst>
                <a:gd name="T0" fmla="*/ 0 w 11"/>
                <a:gd name="T1" fmla="*/ 9 h 9"/>
                <a:gd name="T2" fmla="*/ 11 w 11"/>
                <a:gd name="T3" fmla="*/ 0 h 9"/>
                <a:gd name="T4" fmla="*/ 11 w 11"/>
                <a:gd name="T5" fmla="*/ 0 h 9"/>
                <a:gd name="T6" fmla="*/ 0 w 11"/>
                <a:gd name="T7" fmla="*/ 9 h 9"/>
              </a:gdLst>
              <a:ahLst/>
              <a:cxnLst>
                <a:cxn ang="0">
                  <a:pos x="T0" y="T1"/>
                </a:cxn>
                <a:cxn ang="0">
                  <a:pos x="T2" y="T3"/>
                </a:cxn>
                <a:cxn ang="0">
                  <a:pos x="T4" y="T5"/>
                </a:cxn>
                <a:cxn ang="0">
                  <a:pos x="T6" y="T7"/>
                </a:cxn>
              </a:cxnLst>
              <a:rect l="0" t="0" r="r" b="b"/>
              <a:pathLst>
                <a:path w="11" h="9">
                  <a:moveTo>
                    <a:pt x="0" y="9"/>
                  </a:moveTo>
                  <a:cubicBezTo>
                    <a:pt x="4" y="6"/>
                    <a:pt x="8" y="3"/>
                    <a:pt x="11" y="0"/>
                  </a:cubicBezTo>
                  <a:cubicBezTo>
                    <a:pt x="11" y="0"/>
                    <a:pt x="11" y="0"/>
                    <a:pt x="11" y="0"/>
                  </a:cubicBezTo>
                  <a:cubicBezTo>
                    <a:pt x="8" y="3"/>
                    <a:pt x="4" y="6"/>
                    <a:pt x="0" y="9"/>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175">
              <a:extLst>
                <a:ext uri="{FF2B5EF4-FFF2-40B4-BE49-F238E27FC236}">
                  <a16:creationId xmlns:a16="http://schemas.microsoft.com/office/drawing/2014/main" id="{B7125B24-8076-42A4-94ED-59E5BE371BA7}"/>
                </a:ext>
              </a:extLst>
            </p:cNvPr>
            <p:cNvSpPr>
              <a:spLocks/>
            </p:cNvSpPr>
            <p:nvPr/>
          </p:nvSpPr>
          <p:spPr bwMode="auto">
            <a:xfrm>
              <a:off x="3144" y="1736"/>
              <a:ext cx="13" cy="7"/>
            </a:xfrm>
            <a:custGeom>
              <a:avLst/>
              <a:gdLst>
                <a:gd name="T0" fmla="*/ 0 w 7"/>
                <a:gd name="T1" fmla="*/ 4 h 4"/>
                <a:gd name="T2" fmla="*/ 7 w 7"/>
                <a:gd name="T3" fmla="*/ 0 h 4"/>
                <a:gd name="T4" fmla="*/ 0 w 7"/>
                <a:gd name="T5" fmla="*/ 4 h 4"/>
              </a:gdLst>
              <a:ahLst/>
              <a:cxnLst>
                <a:cxn ang="0">
                  <a:pos x="T0" y="T1"/>
                </a:cxn>
                <a:cxn ang="0">
                  <a:pos x="T2" y="T3"/>
                </a:cxn>
                <a:cxn ang="0">
                  <a:pos x="T4" y="T5"/>
                </a:cxn>
              </a:cxnLst>
              <a:rect l="0" t="0" r="r" b="b"/>
              <a:pathLst>
                <a:path w="7" h="4">
                  <a:moveTo>
                    <a:pt x="0" y="4"/>
                  </a:moveTo>
                  <a:cubicBezTo>
                    <a:pt x="2" y="3"/>
                    <a:pt x="5" y="1"/>
                    <a:pt x="7" y="0"/>
                  </a:cubicBezTo>
                  <a:cubicBezTo>
                    <a:pt x="5" y="1"/>
                    <a:pt x="2" y="3"/>
                    <a:pt x="0" y="4"/>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176">
              <a:extLst>
                <a:ext uri="{FF2B5EF4-FFF2-40B4-BE49-F238E27FC236}">
                  <a16:creationId xmlns:a16="http://schemas.microsoft.com/office/drawing/2014/main" id="{FE96C2FA-FFAF-4B9C-AF67-B90FA5C91DFE}"/>
                </a:ext>
              </a:extLst>
            </p:cNvPr>
            <p:cNvSpPr>
              <a:spLocks/>
            </p:cNvSpPr>
            <p:nvPr/>
          </p:nvSpPr>
          <p:spPr bwMode="auto">
            <a:xfrm>
              <a:off x="3119" y="1747"/>
              <a:ext cx="11" cy="3"/>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1"/>
                    <a:pt x="6" y="0"/>
                  </a:cubicBezTo>
                  <a:cubicBezTo>
                    <a:pt x="4" y="1"/>
                    <a:pt x="2" y="2"/>
                    <a:pt x="0" y="2"/>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Line 177">
              <a:extLst>
                <a:ext uri="{FF2B5EF4-FFF2-40B4-BE49-F238E27FC236}">
                  <a16:creationId xmlns:a16="http://schemas.microsoft.com/office/drawing/2014/main" id="{A9020EF1-6E3F-493B-B79F-6C154D8B8428}"/>
                </a:ext>
              </a:extLst>
            </p:cNvPr>
            <p:cNvSpPr>
              <a:spLocks noChangeShapeType="1"/>
            </p:cNvSpPr>
            <p:nvPr/>
          </p:nvSpPr>
          <p:spPr bwMode="auto">
            <a:xfrm>
              <a:off x="2769" y="17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Line 178">
              <a:extLst>
                <a:ext uri="{FF2B5EF4-FFF2-40B4-BE49-F238E27FC236}">
                  <a16:creationId xmlns:a16="http://schemas.microsoft.com/office/drawing/2014/main" id="{074E9BDF-2C6C-4AE6-9DD4-96DCD217D7E5}"/>
                </a:ext>
              </a:extLst>
            </p:cNvPr>
            <p:cNvSpPr>
              <a:spLocks noChangeShapeType="1"/>
            </p:cNvSpPr>
            <p:nvPr/>
          </p:nvSpPr>
          <p:spPr bwMode="auto">
            <a:xfrm>
              <a:off x="2769" y="17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79">
              <a:extLst>
                <a:ext uri="{FF2B5EF4-FFF2-40B4-BE49-F238E27FC236}">
                  <a16:creationId xmlns:a16="http://schemas.microsoft.com/office/drawing/2014/main" id="{82C477C1-5D13-4D8D-933F-78BE4B6317CE}"/>
                </a:ext>
              </a:extLst>
            </p:cNvPr>
            <p:cNvSpPr>
              <a:spLocks/>
            </p:cNvSpPr>
            <p:nvPr/>
          </p:nvSpPr>
          <p:spPr bwMode="auto">
            <a:xfrm>
              <a:off x="2525" y="1054"/>
              <a:ext cx="703" cy="1118"/>
            </a:xfrm>
            <a:custGeom>
              <a:avLst/>
              <a:gdLst>
                <a:gd name="T0" fmla="*/ 213 w 395"/>
                <a:gd name="T1" fmla="*/ 319 h 631"/>
                <a:gd name="T2" fmla="*/ 29 w 395"/>
                <a:gd name="T3" fmla="*/ 136 h 631"/>
                <a:gd name="T4" fmla="*/ 29 w 395"/>
                <a:gd name="T5" fmla="*/ 30 h 631"/>
                <a:gd name="T6" fmla="*/ 136 w 395"/>
                <a:gd name="T7" fmla="*/ 30 h 631"/>
                <a:gd name="T8" fmla="*/ 372 w 395"/>
                <a:gd name="T9" fmla="*/ 266 h 631"/>
                <a:gd name="T10" fmla="*/ 372 w 395"/>
                <a:gd name="T11" fmla="*/ 266 h 631"/>
                <a:gd name="T12" fmla="*/ 373 w 395"/>
                <a:gd name="T13" fmla="*/ 267 h 631"/>
                <a:gd name="T14" fmla="*/ 383 w 395"/>
                <a:gd name="T15" fmla="*/ 280 h 631"/>
                <a:gd name="T16" fmla="*/ 389 w 395"/>
                <a:gd name="T17" fmla="*/ 291 h 631"/>
                <a:gd name="T18" fmla="*/ 391 w 395"/>
                <a:gd name="T19" fmla="*/ 298 h 631"/>
                <a:gd name="T20" fmla="*/ 393 w 395"/>
                <a:gd name="T21" fmla="*/ 305 h 631"/>
                <a:gd name="T22" fmla="*/ 393 w 395"/>
                <a:gd name="T23" fmla="*/ 334 h 631"/>
                <a:gd name="T24" fmla="*/ 391 w 395"/>
                <a:gd name="T25" fmla="*/ 340 h 631"/>
                <a:gd name="T26" fmla="*/ 389 w 395"/>
                <a:gd name="T27" fmla="*/ 348 h 631"/>
                <a:gd name="T28" fmla="*/ 383 w 395"/>
                <a:gd name="T29" fmla="*/ 359 h 631"/>
                <a:gd name="T30" fmla="*/ 373 w 395"/>
                <a:gd name="T31" fmla="*/ 371 h 631"/>
                <a:gd name="T32" fmla="*/ 372 w 395"/>
                <a:gd name="T33" fmla="*/ 373 h 631"/>
                <a:gd name="T34" fmla="*/ 372 w 395"/>
                <a:gd name="T35" fmla="*/ 373 h 631"/>
                <a:gd name="T36" fmla="*/ 372 w 395"/>
                <a:gd name="T37" fmla="*/ 373 h 631"/>
                <a:gd name="T38" fmla="*/ 372 w 395"/>
                <a:gd name="T39" fmla="*/ 373 h 631"/>
                <a:gd name="T40" fmla="*/ 372 w 395"/>
                <a:gd name="T41" fmla="*/ 373 h 631"/>
                <a:gd name="T42" fmla="*/ 136 w 395"/>
                <a:gd name="T43" fmla="*/ 609 h 631"/>
                <a:gd name="T44" fmla="*/ 83 w 395"/>
                <a:gd name="T45" fmla="*/ 631 h 631"/>
                <a:gd name="T46" fmla="*/ 29 w 395"/>
                <a:gd name="T47" fmla="*/ 609 h 631"/>
                <a:gd name="T48" fmla="*/ 29 w 395"/>
                <a:gd name="T49" fmla="*/ 503 h 631"/>
                <a:gd name="T50" fmla="*/ 213 w 395"/>
                <a:gd name="T51" fmla="*/ 31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631">
                  <a:moveTo>
                    <a:pt x="213" y="319"/>
                  </a:moveTo>
                  <a:cubicBezTo>
                    <a:pt x="29" y="136"/>
                    <a:pt x="29" y="136"/>
                    <a:pt x="29" y="136"/>
                  </a:cubicBezTo>
                  <a:cubicBezTo>
                    <a:pt x="0" y="107"/>
                    <a:pt x="0" y="59"/>
                    <a:pt x="29" y="30"/>
                  </a:cubicBezTo>
                  <a:cubicBezTo>
                    <a:pt x="59" y="0"/>
                    <a:pt x="106" y="0"/>
                    <a:pt x="136" y="30"/>
                  </a:cubicBezTo>
                  <a:cubicBezTo>
                    <a:pt x="372" y="266"/>
                    <a:pt x="372" y="266"/>
                    <a:pt x="372" y="266"/>
                  </a:cubicBezTo>
                  <a:cubicBezTo>
                    <a:pt x="372" y="266"/>
                    <a:pt x="372" y="266"/>
                    <a:pt x="372" y="266"/>
                  </a:cubicBezTo>
                  <a:cubicBezTo>
                    <a:pt x="373" y="267"/>
                    <a:pt x="373" y="267"/>
                    <a:pt x="373" y="267"/>
                  </a:cubicBezTo>
                  <a:cubicBezTo>
                    <a:pt x="377" y="271"/>
                    <a:pt x="380" y="276"/>
                    <a:pt x="383" y="280"/>
                  </a:cubicBezTo>
                  <a:cubicBezTo>
                    <a:pt x="385" y="284"/>
                    <a:pt x="387" y="287"/>
                    <a:pt x="389" y="291"/>
                  </a:cubicBezTo>
                  <a:cubicBezTo>
                    <a:pt x="390" y="293"/>
                    <a:pt x="390" y="296"/>
                    <a:pt x="391" y="298"/>
                  </a:cubicBezTo>
                  <a:cubicBezTo>
                    <a:pt x="392" y="300"/>
                    <a:pt x="392" y="302"/>
                    <a:pt x="393" y="305"/>
                  </a:cubicBezTo>
                  <a:cubicBezTo>
                    <a:pt x="395" y="314"/>
                    <a:pt x="395" y="324"/>
                    <a:pt x="393" y="334"/>
                  </a:cubicBezTo>
                  <a:cubicBezTo>
                    <a:pt x="392" y="336"/>
                    <a:pt x="392" y="338"/>
                    <a:pt x="391" y="340"/>
                  </a:cubicBezTo>
                  <a:cubicBezTo>
                    <a:pt x="390" y="343"/>
                    <a:pt x="390" y="346"/>
                    <a:pt x="389" y="348"/>
                  </a:cubicBezTo>
                  <a:cubicBezTo>
                    <a:pt x="387" y="352"/>
                    <a:pt x="385" y="355"/>
                    <a:pt x="383" y="359"/>
                  </a:cubicBezTo>
                  <a:cubicBezTo>
                    <a:pt x="380" y="363"/>
                    <a:pt x="377" y="368"/>
                    <a:pt x="373" y="371"/>
                  </a:cubicBezTo>
                  <a:cubicBezTo>
                    <a:pt x="373" y="372"/>
                    <a:pt x="373" y="372"/>
                    <a:pt x="372" y="373"/>
                  </a:cubicBezTo>
                  <a:cubicBezTo>
                    <a:pt x="372" y="373"/>
                    <a:pt x="372" y="373"/>
                    <a:pt x="372" y="373"/>
                  </a:cubicBezTo>
                  <a:cubicBezTo>
                    <a:pt x="372" y="373"/>
                    <a:pt x="372" y="373"/>
                    <a:pt x="372" y="373"/>
                  </a:cubicBezTo>
                  <a:cubicBezTo>
                    <a:pt x="372" y="373"/>
                    <a:pt x="372" y="373"/>
                    <a:pt x="372" y="373"/>
                  </a:cubicBezTo>
                  <a:cubicBezTo>
                    <a:pt x="372" y="373"/>
                    <a:pt x="372" y="373"/>
                    <a:pt x="372" y="373"/>
                  </a:cubicBezTo>
                  <a:cubicBezTo>
                    <a:pt x="136" y="609"/>
                    <a:pt x="136" y="609"/>
                    <a:pt x="136" y="609"/>
                  </a:cubicBezTo>
                  <a:cubicBezTo>
                    <a:pt x="121" y="624"/>
                    <a:pt x="102" y="631"/>
                    <a:pt x="83" y="631"/>
                  </a:cubicBezTo>
                  <a:cubicBezTo>
                    <a:pt x="63" y="631"/>
                    <a:pt x="44" y="624"/>
                    <a:pt x="29" y="609"/>
                  </a:cubicBezTo>
                  <a:cubicBezTo>
                    <a:pt x="0" y="580"/>
                    <a:pt x="0" y="532"/>
                    <a:pt x="29" y="503"/>
                  </a:cubicBezTo>
                  <a:lnTo>
                    <a:pt x="213" y="319"/>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80">
              <a:extLst>
                <a:ext uri="{FF2B5EF4-FFF2-40B4-BE49-F238E27FC236}">
                  <a16:creationId xmlns:a16="http://schemas.microsoft.com/office/drawing/2014/main" id="{25B59211-A6B1-4403-9BA9-42F6AC605DAC}"/>
                </a:ext>
              </a:extLst>
            </p:cNvPr>
            <p:cNvSpPr>
              <a:spLocks/>
            </p:cNvSpPr>
            <p:nvPr/>
          </p:nvSpPr>
          <p:spPr bwMode="auto">
            <a:xfrm>
              <a:off x="2769" y="1486"/>
              <a:ext cx="323" cy="133"/>
            </a:xfrm>
            <a:custGeom>
              <a:avLst/>
              <a:gdLst>
                <a:gd name="T0" fmla="*/ 129 w 182"/>
                <a:gd name="T1" fmla="*/ 22 h 75"/>
                <a:gd name="T2" fmla="*/ 182 w 182"/>
                <a:gd name="T3" fmla="*/ 0 h 75"/>
                <a:gd name="T4" fmla="*/ 0 w 182"/>
                <a:gd name="T5" fmla="*/ 0 h 75"/>
                <a:gd name="T6" fmla="*/ 76 w 182"/>
                <a:gd name="T7" fmla="*/ 75 h 75"/>
                <a:gd name="T8" fmla="*/ 129 w 182"/>
                <a:gd name="T9" fmla="*/ 22 h 75"/>
              </a:gdLst>
              <a:ahLst/>
              <a:cxnLst>
                <a:cxn ang="0">
                  <a:pos x="T0" y="T1"/>
                </a:cxn>
                <a:cxn ang="0">
                  <a:pos x="T2" y="T3"/>
                </a:cxn>
                <a:cxn ang="0">
                  <a:pos x="T4" y="T5"/>
                </a:cxn>
                <a:cxn ang="0">
                  <a:pos x="T6" y="T7"/>
                </a:cxn>
                <a:cxn ang="0">
                  <a:pos x="T8" y="T9"/>
                </a:cxn>
              </a:cxnLst>
              <a:rect l="0" t="0" r="r" b="b"/>
              <a:pathLst>
                <a:path w="182" h="75">
                  <a:moveTo>
                    <a:pt x="129" y="22"/>
                  </a:moveTo>
                  <a:cubicBezTo>
                    <a:pt x="144" y="8"/>
                    <a:pt x="163" y="0"/>
                    <a:pt x="182" y="0"/>
                  </a:cubicBezTo>
                  <a:cubicBezTo>
                    <a:pt x="0" y="0"/>
                    <a:pt x="0" y="0"/>
                    <a:pt x="0" y="0"/>
                  </a:cubicBezTo>
                  <a:cubicBezTo>
                    <a:pt x="76" y="75"/>
                    <a:pt x="76" y="75"/>
                    <a:pt x="76" y="75"/>
                  </a:cubicBezTo>
                  <a:lnTo>
                    <a:pt x="129" y="22"/>
                  </a:lnTo>
                  <a:close/>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81">
              <a:extLst>
                <a:ext uri="{FF2B5EF4-FFF2-40B4-BE49-F238E27FC236}">
                  <a16:creationId xmlns:a16="http://schemas.microsoft.com/office/drawing/2014/main" id="{F8661102-1F0C-4D21-BE67-950D29E8C73A}"/>
                </a:ext>
              </a:extLst>
            </p:cNvPr>
            <p:cNvSpPr>
              <a:spLocks/>
            </p:cNvSpPr>
            <p:nvPr/>
          </p:nvSpPr>
          <p:spPr bwMode="auto">
            <a:xfrm>
              <a:off x="2769" y="1619"/>
              <a:ext cx="323" cy="135"/>
            </a:xfrm>
            <a:custGeom>
              <a:avLst/>
              <a:gdLst>
                <a:gd name="T0" fmla="*/ 129 w 182"/>
                <a:gd name="T1" fmla="*/ 54 h 76"/>
                <a:gd name="T2" fmla="*/ 76 w 182"/>
                <a:gd name="T3" fmla="*/ 0 h 76"/>
                <a:gd name="T4" fmla="*/ 0 w 182"/>
                <a:gd name="T5" fmla="*/ 76 h 76"/>
                <a:gd name="T6" fmla="*/ 182 w 182"/>
                <a:gd name="T7" fmla="*/ 76 h 76"/>
                <a:gd name="T8" fmla="*/ 129 w 182"/>
                <a:gd name="T9" fmla="*/ 54 h 76"/>
              </a:gdLst>
              <a:ahLst/>
              <a:cxnLst>
                <a:cxn ang="0">
                  <a:pos x="T0" y="T1"/>
                </a:cxn>
                <a:cxn ang="0">
                  <a:pos x="T2" y="T3"/>
                </a:cxn>
                <a:cxn ang="0">
                  <a:pos x="T4" y="T5"/>
                </a:cxn>
                <a:cxn ang="0">
                  <a:pos x="T6" y="T7"/>
                </a:cxn>
                <a:cxn ang="0">
                  <a:pos x="T8" y="T9"/>
                </a:cxn>
              </a:cxnLst>
              <a:rect l="0" t="0" r="r" b="b"/>
              <a:pathLst>
                <a:path w="182" h="76">
                  <a:moveTo>
                    <a:pt x="129" y="54"/>
                  </a:moveTo>
                  <a:cubicBezTo>
                    <a:pt x="76" y="0"/>
                    <a:pt x="76" y="0"/>
                    <a:pt x="76" y="0"/>
                  </a:cubicBezTo>
                  <a:cubicBezTo>
                    <a:pt x="0" y="76"/>
                    <a:pt x="0" y="76"/>
                    <a:pt x="0" y="76"/>
                  </a:cubicBezTo>
                  <a:cubicBezTo>
                    <a:pt x="182" y="76"/>
                    <a:pt x="182" y="76"/>
                    <a:pt x="182" y="76"/>
                  </a:cubicBezTo>
                  <a:cubicBezTo>
                    <a:pt x="163" y="76"/>
                    <a:pt x="144" y="68"/>
                    <a:pt x="129" y="54"/>
                  </a:cubicBezTo>
                  <a:close/>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82">
              <a:extLst>
                <a:ext uri="{FF2B5EF4-FFF2-40B4-BE49-F238E27FC236}">
                  <a16:creationId xmlns:a16="http://schemas.microsoft.com/office/drawing/2014/main" id="{9C88FCA1-4A2C-4743-A35A-D0EDA6E33C17}"/>
                </a:ext>
              </a:extLst>
            </p:cNvPr>
            <p:cNvSpPr>
              <a:spLocks/>
            </p:cNvSpPr>
            <p:nvPr/>
          </p:nvSpPr>
          <p:spPr bwMode="auto">
            <a:xfrm>
              <a:off x="2904" y="1474"/>
              <a:ext cx="336" cy="280"/>
            </a:xfrm>
            <a:custGeom>
              <a:avLst/>
              <a:gdLst>
                <a:gd name="T0" fmla="*/ 159 w 189"/>
                <a:gd name="T1" fmla="*/ 29 h 158"/>
                <a:gd name="T2" fmla="*/ 53 w 189"/>
                <a:gd name="T3" fmla="*/ 29 h 158"/>
                <a:gd name="T4" fmla="*/ 0 w 189"/>
                <a:gd name="T5" fmla="*/ 82 h 158"/>
                <a:gd name="T6" fmla="*/ 53 w 189"/>
                <a:gd name="T7" fmla="*/ 136 h 158"/>
                <a:gd name="T8" fmla="*/ 106 w 189"/>
                <a:gd name="T9" fmla="*/ 158 h 158"/>
                <a:gd name="T10" fmla="*/ 159 w 189"/>
                <a:gd name="T11" fmla="*/ 136 h 158"/>
                <a:gd name="T12" fmla="*/ 159 w 189"/>
                <a:gd name="T13" fmla="*/ 29 h 158"/>
              </a:gdLst>
              <a:ahLst/>
              <a:cxnLst>
                <a:cxn ang="0">
                  <a:pos x="T0" y="T1"/>
                </a:cxn>
                <a:cxn ang="0">
                  <a:pos x="T2" y="T3"/>
                </a:cxn>
                <a:cxn ang="0">
                  <a:pos x="T4" y="T5"/>
                </a:cxn>
                <a:cxn ang="0">
                  <a:pos x="T6" y="T7"/>
                </a:cxn>
                <a:cxn ang="0">
                  <a:pos x="T8" y="T9"/>
                </a:cxn>
                <a:cxn ang="0">
                  <a:pos x="T10" y="T11"/>
                </a:cxn>
                <a:cxn ang="0">
                  <a:pos x="T12" y="T13"/>
                </a:cxn>
              </a:cxnLst>
              <a:rect l="0" t="0" r="r" b="b"/>
              <a:pathLst>
                <a:path w="189" h="158">
                  <a:moveTo>
                    <a:pt x="159" y="29"/>
                  </a:moveTo>
                  <a:cubicBezTo>
                    <a:pt x="130" y="0"/>
                    <a:pt x="82" y="0"/>
                    <a:pt x="53" y="29"/>
                  </a:cubicBezTo>
                  <a:cubicBezTo>
                    <a:pt x="0" y="82"/>
                    <a:pt x="0" y="82"/>
                    <a:pt x="0" y="82"/>
                  </a:cubicBezTo>
                  <a:cubicBezTo>
                    <a:pt x="53" y="136"/>
                    <a:pt x="53" y="136"/>
                    <a:pt x="53" y="136"/>
                  </a:cubicBezTo>
                  <a:cubicBezTo>
                    <a:pt x="68" y="150"/>
                    <a:pt x="87" y="158"/>
                    <a:pt x="106" y="158"/>
                  </a:cubicBezTo>
                  <a:cubicBezTo>
                    <a:pt x="125" y="158"/>
                    <a:pt x="145" y="150"/>
                    <a:pt x="159" y="136"/>
                  </a:cubicBezTo>
                  <a:cubicBezTo>
                    <a:pt x="189" y="106"/>
                    <a:pt x="189" y="59"/>
                    <a:pt x="159" y="29"/>
                  </a:cubicBezTo>
                  <a:close/>
                </a:path>
              </a:pathLst>
            </a:custGeom>
            <a:solidFill>
              <a:srgbClr val="006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5" name="Shape 131"/>
          <p:cNvSpPr/>
          <p:nvPr/>
        </p:nvSpPr>
        <p:spPr>
          <a:xfrm rot="16200000">
            <a:off x="7712118" y="2207642"/>
            <a:ext cx="743064" cy="2120699"/>
          </a:xfrm>
          <a:prstGeom prst="round2SameRect">
            <a:avLst>
              <a:gd name="adj1" fmla="val 50000"/>
              <a:gd name="adj2" fmla="val 0"/>
            </a:avLst>
          </a:prstGeom>
          <a:solidFill>
            <a:schemeClr val="tx1">
              <a:lumMod val="10000"/>
              <a:lumOff val="90000"/>
            </a:scheme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vert" lIns="91440" tIns="81626" rIns="81626" bIns="81626" anchor="ctr" anchorCtr="0">
            <a:noAutofit/>
          </a:bodyPr>
          <a:lstStyle/>
          <a:p>
            <a:pPr algn="ctr" defTabSz="457189"/>
            <a:r>
              <a:rPr lang="en-US" sz="1200" dirty="0">
                <a:solidFill>
                  <a:schemeClr val="tx1"/>
                </a:solidFill>
                <a:ea typeface="ＭＳ Ｐゴシック" charset="0"/>
              </a:rPr>
              <a:t>Third-party sources </a:t>
            </a:r>
            <a:br>
              <a:rPr lang="en-US" sz="1200" dirty="0">
                <a:solidFill>
                  <a:schemeClr val="tx1"/>
                </a:solidFill>
                <a:ea typeface="ＭＳ Ｐゴシック" charset="0"/>
              </a:rPr>
            </a:br>
            <a:r>
              <a:rPr lang="en-US" sz="1200" dirty="0">
                <a:solidFill>
                  <a:schemeClr val="tx1"/>
                </a:solidFill>
                <a:ea typeface="ＭＳ Ｐゴシック" charset="0"/>
              </a:rPr>
              <a:t>(configuration data)</a:t>
            </a:r>
          </a:p>
        </p:txBody>
      </p:sp>
      <p:grpSp>
        <p:nvGrpSpPr>
          <p:cNvPr id="62" name="Group 169">
            <a:extLst>
              <a:ext uri="{FF2B5EF4-FFF2-40B4-BE49-F238E27FC236}">
                <a16:creationId xmlns:a16="http://schemas.microsoft.com/office/drawing/2014/main" id="{A5382E9A-A2C3-46F5-9285-65BEF2DB3C78}"/>
              </a:ext>
            </a:extLst>
          </p:cNvPr>
          <p:cNvGrpSpPr>
            <a:grpSpLocks noChangeAspect="1"/>
          </p:cNvGrpSpPr>
          <p:nvPr/>
        </p:nvGrpSpPr>
        <p:grpSpPr bwMode="auto">
          <a:xfrm rot="16200000">
            <a:off x="4746098" y="1408337"/>
            <a:ext cx="461984" cy="722376"/>
            <a:chOff x="2525" y="1054"/>
            <a:chExt cx="715" cy="1118"/>
          </a:xfrm>
        </p:grpSpPr>
        <p:sp>
          <p:nvSpPr>
            <p:cNvPr id="63" name="Freeform 170">
              <a:extLst>
                <a:ext uri="{FF2B5EF4-FFF2-40B4-BE49-F238E27FC236}">
                  <a16:creationId xmlns:a16="http://schemas.microsoft.com/office/drawing/2014/main" id="{217ABA04-8F45-43B2-9872-A0904D570042}"/>
                </a:ext>
              </a:extLst>
            </p:cNvPr>
            <p:cNvSpPr>
              <a:spLocks/>
            </p:cNvSpPr>
            <p:nvPr/>
          </p:nvSpPr>
          <p:spPr bwMode="auto">
            <a:xfrm>
              <a:off x="3167" y="1509"/>
              <a:ext cx="20" cy="16"/>
            </a:xfrm>
            <a:custGeom>
              <a:avLst/>
              <a:gdLst>
                <a:gd name="T0" fmla="*/ 11 w 11"/>
                <a:gd name="T1" fmla="*/ 9 h 9"/>
                <a:gd name="T2" fmla="*/ 11 w 11"/>
                <a:gd name="T3" fmla="*/ 9 h 9"/>
                <a:gd name="T4" fmla="*/ 0 w 11"/>
                <a:gd name="T5" fmla="*/ 0 h 9"/>
                <a:gd name="T6" fmla="*/ 11 w 11"/>
                <a:gd name="T7" fmla="*/ 9 h 9"/>
              </a:gdLst>
              <a:ahLst/>
              <a:cxnLst>
                <a:cxn ang="0">
                  <a:pos x="T0" y="T1"/>
                </a:cxn>
                <a:cxn ang="0">
                  <a:pos x="T2" y="T3"/>
                </a:cxn>
                <a:cxn ang="0">
                  <a:pos x="T4" y="T5"/>
                </a:cxn>
                <a:cxn ang="0">
                  <a:pos x="T6" y="T7"/>
                </a:cxn>
              </a:cxnLst>
              <a:rect l="0" t="0" r="r" b="b"/>
              <a:pathLst>
                <a:path w="11" h="9">
                  <a:moveTo>
                    <a:pt x="11" y="9"/>
                  </a:moveTo>
                  <a:cubicBezTo>
                    <a:pt x="11" y="9"/>
                    <a:pt x="11" y="9"/>
                    <a:pt x="11" y="9"/>
                  </a:cubicBezTo>
                  <a:cubicBezTo>
                    <a:pt x="8" y="6"/>
                    <a:pt x="4" y="3"/>
                    <a:pt x="0" y="0"/>
                  </a:cubicBezTo>
                  <a:cubicBezTo>
                    <a:pt x="4" y="3"/>
                    <a:pt x="8" y="6"/>
                    <a:pt x="11" y="9"/>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Rectangle 63">
              <a:extLst>
                <a:ext uri="{FF2B5EF4-FFF2-40B4-BE49-F238E27FC236}">
                  <a16:creationId xmlns:a16="http://schemas.microsoft.com/office/drawing/2014/main" id="{804BDC0A-A3D0-43DF-A8D8-6A05C74BFC5D}"/>
                </a:ext>
              </a:extLst>
            </p:cNvPr>
            <p:cNvSpPr>
              <a:spLocks noChangeArrowheads="1"/>
            </p:cNvSpPr>
            <p:nvPr/>
          </p:nvSpPr>
          <p:spPr bwMode="auto">
            <a:xfrm>
              <a:off x="3092" y="1486"/>
              <a:ext cx="1" cy="1"/>
            </a:xfrm>
            <a:prstGeom prst="rect">
              <a:avLst/>
            </a:prstGeom>
            <a:solidFill>
              <a:srgbClr val="6EBE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72">
              <a:extLst>
                <a:ext uri="{FF2B5EF4-FFF2-40B4-BE49-F238E27FC236}">
                  <a16:creationId xmlns:a16="http://schemas.microsoft.com/office/drawing/2014/main" id="{727166EB-2E1E-4D7E-A7D4-DC50D479E6C2}"/>
                </a:ext>
              </a:extLst>
            </p:cNvPr>
            <p:cNvSpPr>
              <a:spLocks/>
            </p:cNvSpPr>
            <p:nvPr/>
          </p:nvSpPr>
          <p:spPr bwMode="auto">
            <a:xfrm>
              <a:off x="3119" y="1490"/>
              <a:ext cx="13" cy="3"/>
            </a:xfrm>
            <a:custGeom>
              <a:avLst/>
              <a:gdLst>
                <a:gd name="T0" fmla="*/ 7 w 7"/>
                <a:gd name="T1" fmla="*/ 2 h 2"/>
                <a:gd name="T2" fmla="*/ 0 w 7"/>
                <a:gd name="T3" fmla="*/ 0 h 2"/>
                <a:gd name="T4" fmla="*/ 7 w 7"/>
                <a:gd name="T5" fmla="*/ 2 h 2"/>
              </a:gdLst>
              <a:ahLst/>
              <a:cxnLst>
                <a:cxn ang="0">
                  <a:pos x="T0" y="T1"/>
                </a:cxn>
                <a:cxn ang="0">
                  <a:pos x="T2" y="T3"/>
                </a:cxn>
                <a:cxn ang="0">
                  <a:pos x="T4" y="T5"/>
                </a:cxn>
              </a:cxnLst>
              <a:rect l="0" t="0" r="r" b="b"/>
              <a:pathLst>
                <a:path w="7" h="2">
                  <a:moveTo>
                    <a:pt x="7" y="2"/>
                  </a:moveTo>
                  <a:cubicBezTo>
                    <a:pt x="4" y="1"/>
                    <a:pt x="2" y="0"/>
                    <a:pt x="0" y="0"/>
                  </a:cubicBezTo>
                  <a:cubicBezTo>
                    <a:pt x="2" y="0"/>
                    <a:pt x="4" y="1"/>
                    <a:pt x="7" y="2"/>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73">
              <a:extLst>
                <a:ext uri="{FF2B5EF4-FFF2-40B4-BE49-F238E27FC236}">
                  <a16:creationId xmlns:a16="http://schemas.microsoft.com/office/drawing/2014/main" id="{1F6DFA50-83EF-4ACE-BEB1-656323990983}"/>
                </a:ext>
              </a:extLst>
            </p:cNvPr>
            <p:cNvSpPr>
              <a:spLocks/>
            </p:cNvSpPr>
            <p:nvPr/>
          </p:nvSpPr>
          <p:spPr bwMode="auto">
            <a:xfrm>
              <a:off x="3144" y="1497"/>
              <a:ext cx="13" cy="7"/>
            </a:xfrm>
            <a:custGeom>
              <a:avLst/>
              <a:gdLst>
                <a:gd name="T0" fmla="*/ 7 w 7"/>
                <a:gd name="T1" fmla="*/ 4 h 4"/>
                <a:gd name="T2" fmla="*/ 0 w 7"/>
                <a:gd name="T3" fmla="*/ 0 h 4"/>
                <a:gd name="T4" fmla="*/ 7 w 7"/>
                <a:gd name="T5" fmla="*/ 4 h 4"/>
              </a:gdLst>
              <a:ahLst/>
              <a:cxnLst>
                <a:cxn ang="0">
                  <a:pos x="T0" y="T1"/>
                </a:cxn>
                <a:cxn ang="0">
                  <a:pos x="T2" y="T3"/>
                </a:cxn>
                <a:cxn ang="0">
                  <a:pos x="T4" y="T5"/>
                </a:cxn>
              </a:cxnLst>
              <a:rect l="0" t="0" r="r" b="b"/>
              <a:pathLst>
                <a:path w="7" h="4">
                  <a:moveTo>
                    <a:pt x="7" y="4"/>
                  </a:moveTo>
                  <a:cubicBezTo>
                    <a:pt x="5" y="3"/>
                    <a:pt x="3" y="1"/>
                    <a:pt x="0" y="0"/>
                  </a:cubicBezTo>
                  <a:cubicBezTo>
                    <a:pt x="2" y="1"/>
                    <a:pt x="5" y="3"/>
                    <a:pt x="7" y="4"/>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74">
              <a:extLst>
                <a:ext uri="{FF2B5EF4-FFF2-40B4-BE49-F238E27FC236}">
                  <a16:creationId xmlns:a16="http://schemas.microsoft.com/office/drawing/2014/main" id="{99C42B8E-C8FF-42EE-B2BC-1A918544B4BF}"/>
                </a:ext>
              </a:extLst>
            </p:cNvPr>
            <p:cNvSpPr>
              <a:spLocks/>
            </p:cNvSpPr>
            <p:nvPr/>
          </p:nvSpPr>
          <p:spPr bwMode="auto">
            <a:xfrm>
              <a:off x="3167" y="1715"/>
              <a:ext cx="20" cy="16"/>
            </a:xfrm>
            <a:custGeom>
              <a:avLst/>
              <a:gdLst>
                <a:gd name="T0" fmla="*/ 0 w 11"/>
                <a:gd name="T1" fmla="*/ 9 h 9"/>
                <a:gd name="T2" fmla="*/ 11 w 11"/>
                <a:gd name="T3" fmla="*/ 0 h 9"/>
                <a:gd name="T4" fmla="*/ 11 w 11"/>
                <a:gd name="T5" fmla="*/ 0 h 9"/>
                <a:gd name="T6" fmla="*/ 0 w 11"/>
                <a:gd name="T7" fmla="*/ 9 h 9"/>
              </a:gdLst>
              <a:ahLst/>
              <a:cxnLst>
                <a:cxn ang="0">
                  <a:pos x="T0" y="T1"/>
                </a:cxn>
                <a:cxn ang="0">
                  <a:pos x="T2" y="T3"/>
                </a:cxn>
                <a:cxn ang="0">
                  <a:pos x="T4" y="T5"/>
                </a:cxn>
                <a:cxn ang="0">
                  <a:pos x="T6" y="T7"/>
                </a:cxn>
              </a:cxnLst>
              <a:rect l="0" t="0" r="r" b="b"/>
              <a:pathLst>
                <a:path w="11" h="9">
                  <a:moveTo>
                    <a:pt x="0" y="9"/>
                  </a:moveTo>
                  <a:cubicBezTo>
                    <a:pt x="4" y="6"/>
                    <a:pt x="8" y="3"/>
                    <a:pt x="11" y="0"/>
                  </a:cubicBezTo>
                  <a:cubicBezTo>
                    <a:pt x="11" y="0"/>
                    <a:pt x="11" y="0"/>
                    <a:pt x="11" y="0"/>
                  </a:cubicBezTo>
                  <a:cubicBezTo>
                    <a:pt x="8" y="3"/>
                    <a:pt x="4" y="6"/>
                    <a:pt x="0" y="9"/>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75">
              <a:extLst>
                <a:ext uri="{FF2B5EF4-FFF2-40B4-BE49-F238E27FC236}">
                  <a16:creationId xmlns:a16="http://schemas.microsoft.com/office/drawing/2014/main" id="{7E7BE339-5BD9-4735-8D3E-CF7B7D1A86F0}"/>
                </a:ext>
              </a:extLst>
            </p:cNvPr>
            <p:cNvSpPr>
              <a:spLocks/>
            </p:cNvSpPr>
            <p:nvPr/>
          </p:nvSpPr>
          <p:spPr bwMode="auto">
            <a:xfrm>
              <a:off x="3144" y="1736"/>
              <a:ext cx="13" cy="7"/>
            </a:xfrm>
            <a:custGeom>
              <a:avLst/>
              <a:gdLst>
                <a:gd name="T0" fmla="*/ 0 w 7"/>
                <a:gd name="T1" fmla="*/ 4 h 4"/>
                <a:gd name="T2" fmla="*/ 7 w 7"/>
                <a:gd name="T3" fmla="*/ 0 h 4"/>
                <a:gd name="T4" fmla="*/ 0 w 7"/>
                <a:gd name="T5" fmla="*/ 4 h 4"/>
              </a:gdLst>
              <a:ahLst/>
              <a:cxnLst>
                <a:cxn ang="0">
                  <a:pos x="T0" y="T1"/>
                </a:cxn>
                <a:cxn ang="0">
                  <a:pos x="T2" y="T3"/>
                </a:cxn>
                <a:cxn ang="0">
                  <a:pos x="T4" y="T5"/>
                </a:cxn>
              </a:cxnLst>
              <a:rect l="0" t="0" r="r" b="b"/>
              <a:pathLst>
                <a:path w="7" h="4">
                  <a:moveTo>
                    <a:pt x="0" y="4"/>
                  </a:moveTo>
                  <a:cubicBezTo>
                    <a:pt x="2" y="3"/>
                    <a:pt x="5" y="1"/>
                    <a:pt x="7" y="0"/>
                  </a:cubicBezTo>
                  <a:cubicBezTo>
                    <a:pt x="5" y="1"/>
                    <a:pt x="2" y="3"/>
                    <a:pt x="0" y="4"/>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76">
              <a:extLst>
                <a:ext uri="{FF2B5EF4-FFF2-40B4-BE49-F238E27FC236}">
                  <a16:creationId xmlns:a16="http://schemas.microsoft.com/office/drawing/2014/main" id="{014F22D9-2831-4AFC-9E77-A1B613D02F6E}"/>
                </a:ext>
              </a:extLst>
            </p:cNvPr>
            <p:cNvSpPr>
              <a:spLocks/>
            </p:cNvSpPr>
            <p:nvPr/>
          </p:nvSpPr>
          <p:spPr bwMode="auto">
            <a:xfrm>
              <a:off x="3119" y="1747"/>
              <a:ext cx="11" cy="3"/>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1"/>
                    <a:pt x="6" y="0"/>
                  </a:cubicBezTo>
                  <a:cubicBezTo>
                    <a:pt x="4" y="1"/>
                    <a:pt x="2" y="2"/>
                    <a:pt x="0" y="2"/>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Line 177">
              <a:extLst>
                <a:ext uri="{FF2B5EF4-FFF2-40B4-BE49-F238E27FC236}">
                  <a16:creationId xmlns:a16="http://schemas.microsoft.com/office/drawing/2014/main" id="{5D43B9E0-3F92-493E-83D6-0FF0D8C8031E}"/>
                </a:ext>
              </a:extLst>
            </p:cNvPr>
            <p:cNvSpPr>
              <a:spLocks noChangeShapeType="1"/>
            </p:cNvSpPr>
            <p:nvPr/>
          </p:nvSpPr>
          <p:spPr bwMode="auto">
            <a:xfrm>
              <a:off x="2769" y="17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Line 178">
              <a:extLst>
                <a:ext uri="{FF2B5EF4-FFF2-40B4-BE49-F238E27FC236}">
                  <a16:creationId xmlns:a16="http://schemas.microsoft.com/office/drawing/2014/main" id="{B8C6EBE0-1F3F-4A1B-9B5F-05D82A0F743B}"/>
                </a:ext>
              </a:extLst>
            </p:cNvPr>
            <p:cNvSpPr>
              <a:spLocks noChangeShapeType="1"/>
            </p:cNvSpPr>
            <p:nvPr/>
          </p:nvSpPr>
          <p:spPr bwMode="auto">
            <a:xfrm>
              <a:off x="2769" y="17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179">
              <a:extLst>
                <a:ext uri="{FF2B5EF4-FFF2-40B4-BE49-F238E27FC236}">
                  <a16:creationId xmlns:a16="http://schemas.microsoft.com/office/drawing/2014/main" id="{0AC51410-7570-4163-8037-DD6EF1157482}"/>
                </a:ext>
              </a:extLst>
            </p:cNvPr>
            <p:cNvSpPr>
              <a:spLocks/>
            </p:cNvSpPr>
            <p:nvPr/>
          </p:nvSpPr>
          <p:spPr bwMode="auto">
            <a:xfrm>
              <a:off x="2525" y="1054"/>
              <a:ext cx="703" cy="1118"/>
            </a:xfrm>
            <a:custGeom>
              <a:avLst/>
              <a:gdLst>
                <a:gd name="T0" fmla="*/ 213 w 395"/>
                <a:gd name="T1" fmla="*/ 319 h 631"/>
                <a:gd name="T2" fmla="*/ 29 w 395"/>
                <a:gd name="T3" fmla="*/ 136 h 631"/>
                <a:gd name="T4" fmla="*/ 29 w 395"/>
                <a:gd name="T5" fmla="*/ 30 h 631"/>
                <a:gd name="T6" fmla="*/ 136 w 395"/>
                <a:gd name="T7" fmla="*/ 30 h 631"/>
                <a:gd name="T8" fmla="*/ 372 w 395"/>
                <a:gd name="T9" fmla="*/ 266 h 631"/>
                <a:gd name="T10" fmla="*/ 372 w 395"/>
                <a:gd name="T11" fmla="*/ 266 h 631"/>
                <a:gd name="T12" fmla="*/ 373 w 395"/>
                <a:gd name="T13" fmla="*/ 267 h 631"/>
                <a:gd name="T14" fmla="*/ 383 w 395"/>
                <a:gd name="T15" fmla="*/ 280 h 631"/>
                <a:gd name="T16" fmla="*/ 389 w 395"/>
                <a:gd name="T17" fmla="*/ 291 h 631"/>
                <a:gd name="T18" fmla="*/ 391 w 395"/>
                <a:gd name="T19" fmla="*/ 298 h 631"/>
                <a:gd name="T20" fmla="*/ 393 w 395"/>
                <a:gd name="T21" fmla="*/ 305 h 631"/>
                <a:gd name="T22" fmla="*/ 393 w 395"/>
                <a:gd name="T23" fmla="*/ 334 h 631"/>
                <a:gd name="T24" fmla="*/ 391 w 395"/>
                <a:gd name="T25" fmla="*/ 340 h 631"/>
                <a:gd name="T26" fmla="*/ 389 w 395"/>
                <a:gd name="T27" fmla="*/ 348 h 631"/>
                <a:gd name="T28" fmla="*/ 383 w 395"/>
                <a:gd name="T29" fmla="*/ 359 h 631"/>
                <a:gd name="T30" fmla="*/ 373 w 395"/>
                <a:gd name="T31" fmla="*/ 371 h 631"/>
                <a:gd name="T32" fmla="*/ 372 w 395"/>
                <a:gd name="T33" fmla="*/ 373 h 631"/>
                <a:gd name="T34" fmla="*/ 372 w 395"/>
                <a:gd name="T35" fmla="*/ 373 h 631"/>
                <a:gd name="T36" fmla="*/ 372 w 395"/>
                <a:gd name="T37" fmla="*/ 373 h 631"/>
                <a:gd name="T38" fmla="*/ 372 w 395"/>
                <a:gd name="T39" fmla="*/ 373 h 631"/>
                <a:gd name="T40" fmla="*/ 372 w 395"/>
                <a:gd name="T41" fmla="*/ 373 h 631"/>
                <a:gd name="T42" fmla="*/ 136 w 395"/>
                <a:gd name="T43" fmla="*/ 609 h 631"/>
                <a:gd name="T44" fmla="*/ 83 w 395"/>
                <a:gd name="T45" fmla="*/ 631 h 631"/>
                <a:gd name="T46" fmla="*/ 29 w 395"/>
                <a:gd name="T47" fmla="*/ 609 h 631"/>
                <a:gd name="T48" fmla="*/ 29 w 395"/>
                <a:gd name="T49" fmla="*/ 503 h 631"/>
                <a:gd name="T50" fmla="*/ 213 w 395"/>
                <a:gd name="T51" fmla="*/ 31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631">
                  <a:moveTo>
                    <a:pt x="213" y="319"/>
                  </a:moveTo>
                  <a:cubicBezTo>
                    <a:pt x="29" y="136"/>
                    <a:pt x="29" y="136"/>
                    <a:pt x="29" y="136"/>
                  </a:cubicBezTo>
                  <a:cubicBezTo>
                    <a:pt x="0" y="107"/>
                    <a:pt x="0" y="59"/>
                    <a:pt x="29" y="30"/>
                  </a:cubicBezTo>
                  <a:cubicBezTo>
                    <a:pt x="59" y="0"/>
                    <a:pt x="106" y="0"/>
                    <a:pt x="136" y="30"/>
                  </a:cubicBezTo>
                  <a:cubicBezTo>
                    <a:pt x="372" y="266"/>
                    <a:pt x="372" y="266"/>
                    <a:pt x="372" y="266"/>
                  </a:cubicBezTo>
                  <a:cubicBezTo>
                    <a:pt x="372" y="266"/>
                    <a:pt x="372" y="266"/>
                    <a:pt x="372" y="266"/>
                  </a:cubicBezTo>
                  <a:cubicBezTo>
                    <a:pt x="373" y="267"/>
                    <a:pt x="373" y="267"/>
                    <a:pt x="373" y="267"/>
                  </a:cubicBezTo>
                  <a:cubicBezTo>
                    <a:pt x="377" y="271"/>
                    <a:pt x="380" y="276"/>
                    <a:pt x="383" y="280"/>
                  </a:cubicBezTo>
                  <a:cubicBezTo>
                    <a:pt x="385" y="284"/>
                    <a:pt x="387" y="287"/>
                    <a:pt x="389" y="291"/>
                  </a:cubicBezTo>
                  <a:cubicBezTo>
                    <a:pt x="390" y="293"/>
                    <a:pt x="390" y="296"/>
                    <a:pt x="391" y="298"/>
                  </a:cubicBezTo>
                  <a:cubicBezTo>
                    <a:pt x="392" y="300"/>
                    <a:pt x="392" y="302"/>
                    <a:pt x="393" y="305"/>
                  </a:cubicBezTo>
                  <a:cubicBezTo>
                    <a:pt x="395" y="314"/>
                    <a:pt x="395" y="324"/>
                    <a:pt x="393" y="334"/>
                  </a:cubicBezTo>
                  <a:cubicBezTo>
                    <a:pt x="392" y="336"/>
                    <a:pt x="392" y="338"/>
                    <a:pt x="391" y="340"/>
                  </a:cubicBezTo>
                  <a:cubicBezTo>
                    <a:pt x="390" y="343"/>
                    <a:pt x="390" y="346"/>
                    <a:pt x="389" y="348"/>
                  </a:cubicBezTo>
                  <a:cubicBezTo>
                    <a:pt x="387" y="352"/>
                    <a:pt x="385" y="355"/>
                    <a:pt x="383" y="359"/>
                  </a:cubicBezTo>
                  <a:cubicBezTo>
                    <a:pt x="380" y="363"/>
                    <a:pt x="377" y="368"/>
                    <a:pt x="373" y="371"/>
                  </a:cubicBezTo>
                  <a:cubicBezTo>
                    <a:pt x="373" y="372"/>
                    <a:pt x="373" y="372"/>
                    <a:pt x="372" y="373"/>
                  </a:cubicBezTo>
                  <a:cubicBezTo>
                    <a:pt x="372" y="373"/>
                    <a:pt x="372" y="373"/>
                    <a:pt x="372" y="373"/>
                  </a:cubicBezTo>
                  <a:cubicBezTo>
                    <a:pt x="372" y="373"/>
                    <a:pt x="372" y="373"/>
                    <a:pt x="372" y="373"/>
                  </a:cubicBezTo>
                  <a:cubicBezTo>
                    <a:pt x="372" y="373"/>
                    <a:pt x="372" y="373"/>
                    <a:pt x="372" y="373"/>
                  </a:cubicBezTo>
                  <a:cubicBezTo>
                    <a:pt x="372" y="373"/>
                    <a:pt x="372" y="373"/>
                    <a:pt x="372" y="373"/>
                  </a:cubicBezTo>
                  <a:cubicBezTo>
                    <a:pt x="136" y="609"/>
                    <a:pt x="136" y="609"/>
                    <a:pt x="136" y="609"/>
                  </a:cubicBezTo>
                  <a:cubicBezTo>
                    <a:pt x="121" y="624"/>
                    <a:pt x="102" y="631"/>
                    <a:pt x="83" y="631"/>
                  </a:cubicBezTo>
                  <a:cubicBezTo>
                    <a:pt x="63" y="631"/>
                    <a:pt x="44" y="624"/>
                    <a:pt x="29" y="609"/>
                  </a:cubicBezTo>
                  <a:cubicBezTo>
                    <a:pt x="0" y="580"/>
                    <a:pt x="0" y="532"/>
                    <a:pt x="29" y="503"/>
                  </a:cubicBezTo>
                  <a:lnTo>
                    <a:pt x="213" y="319"/>
                  </a:ln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80">
              <a:extLst>
                <a:ext uri="{FF2B5EF4-FFF2-40B4-BE49-F238E27FC236}">
                  <a16:creationId xmlns:a16="http://schemas.microsoft.com/office/drawing/2014/main" id="{E0631690-E681-4320-86BE-B55D3706838D}"/>
                </a:ext>
              </a:extLst>
            </p:cNvPr>
            <p:cNvSpPr>
              <a:spLocks/>
            </p:cNvSpPr>
            <p:nvPr/>
          </p:nvSpPr>
          <p:spPr bwMode="auto">
            <a:xfrm>
              <a:off x="2769" y="1486"/>
              <a:ext cx="323" cy="133"/>
            </a:xfrm>
            <a:custGeom>
              <a:avLst/>
              <a:gdLst>
                <a:gd name="T0" fmla="*/ 129 w 182"/>
                <a:gd name="T1" fmla="*/ 22 h 75"/>
                <a:gd name="T2" fmla="*/ 182 w 182"/>
                <a:gd name="T3" fmla="*/ 0 h 75"/>
                <a:gd name="T4" fmla="*/ 0 w 182"/>
                <a:gd name="T5" fmla="*/ 0 h 75"/>
                <a:gd name="T6" fmla="*/ 76 w 182"/>
                <a:gd name="T7" fmla="*/ 75 h 75"/>
                <a:gd name="T8" fmla="*/ 129 w 182"/>
                <a:gd name="T9" fmla="*/ 22 h 75"/>
              </a:gdLst>
              <a:ahLst/>
              <a:cxnLst>
                <a:cxn ang="0">
                  <a:pos x="T0" y="T1"/>
                </a:cxn>
                <a:cxn ang="0">
                  <a:pos x="T2" y="T3"/>
                </a:cxn>
                <a:cxn ang="0">
                  <a:pos x="T4" y="T5"/>
                </a:cxn>
                <a:cxn ang="0">
                  <a:pos x="T6" y="T7"/>
                </a:cxn>
                <a:cxn ang="0">
                  <a:pos x="T8" y="T9"/>
                </a:cxn>
              </a:cxnLst>
              <a:rect l="0" t="0" r="r" b="b"/>
              <a:pathLst>
                <a:path w="182" h="75">
                  <a:moveTo>
                    <a:pt x="129" y="22"/>
                  </a:moveTo>
                  <a:cubicBezTo>
                    <a:pt x="144" y="8"/>
                    <a:pt x="163" y="0"/>
                    <a:pt x="182" y="0"/>
                  </a:cubicBezTo>
                  <a:cubicBezTo>
                    <a:pt x="0" y="0"/>
                    <a:pt x="0" y="0"/>
                    <a:pt x="0" y="0"/>
                  </a:cubicBezTo>
                  <a:cubicBezTo>
                    <a:pt x="76" y="75"/>
                    <a:pt x="76" y="75"/>
                    <a:pt x="76" y="75"/>
                  </a:cubicBezTo>
                  <a:lnTo>
                    <a:pt x="129" y="22"/>
                  </a:lnTo>
                  <a:close/>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81">
              <a:extLst>
                <a:ext uri="{FF2B5EF4-FFF2-40B4-BE49-F238E27FC236}">
                  <a16:creationId xmlns:a16="http://schemas.microsoft.com/office/drawing/2014/main" id="{A27F10A6-FD43-4B01-8247-A3BDD3B9FBA1}"/>
                </a:ext>
              </a:extLst>
            </p:cNvPr>
            <p:cNvSpPr>
              <a:spLocks/>
            </p:cNvSpPr>
            <p:nvPr/>
          </p:nvSpPr>
          <p:spPr bwMode="auto">
            <a:xfrm>
              <a:off x="2769" y="1619"/>
              <a:ext cx="323" cy="135"/>
            </a:xfrm>
            <a:custGeom>
              <a:avLst/>
              <a:gdLst>
                <a:gd name="T0" fmla="*/ 129 w 182"/>
                <a:gd name="T1" fmla="*/ 54 h 76"/>
                <a:gd name="T2" fmla="*/ 76 w 182"/>
                <a:gd name="T3" fmla="*/ 0 h 76"/>
                <a:gd name="T4" fmla="*/ 0 w 182"/>
                <a:gd name="T5" fmla="*/ 76 h 76"/>
                <a:gd name="T6" fmla="*/ 182 w 182"/>
                <a:gd name="T7" fmla="*/ 76 h 76"/>
                <a:gd name="T8" fmla="*/ 129 w 182"/>
                <a:gd name="T9" fmla="*/ 54 h 76"/>
              </a:gdLst>
              <a:ahLst/>
              <a:cxnLst>
                <a:cxn ang="0">
                  <a:pos x="T0" y="T1"/>
                </a:cxn>
                <a:cxn ang="0">
                  <a:pos x="T2" y="T3"/>
                </a:cxn>
                <a:cxn ang="0">
                  <a:pos x="T4" y="T5"/>
                </a:cxn>
                <a:cxn ang="0">
                  <a:pos x="T6" y="T7"/>
                </a:cxn>
                <a:cxn ang="0">
                  <a:pos x="T8" y="T9"/>
                </a:cxn>
              </a:cxnLst>
              <a:rect l="0" t="0" r="r" b="b"/>
              <a:pathLst>
                <a:path w="182" h="76">
                  <a:moveTo>
                    <a:pt x="129" y="54"/>
                  </a:moveTo>
                  <a:cubicBezTo>
                    <a:pt x="76" y="0"/>
                    <a:pt x="76" y="0"/>
                    <a:pt x="76" y="0"/>
                  </a:cubicBezTo>
                  <a:cubicBezTo>
                    <a:pt x="0" y="76"/>
                    <a:pt x="0" y="76"/>
                    <a:pt x="0" y="76"/>
                  </a:cubicBezTo>
                  <a:cubicBezTo>
                    <a:pt x="182" y="76"/>
                    <a:pt x="182" y="76"/>
                    <a:pt x="182" y="76"/>
                  </a:cubicBezTo>
                  <a:cubicBezTo>
                    <a:pt x="163" y="76"/>
                    <a:pt x="144" y="68"/>
                    <a:pt x="129" y="54"/>
                  </a:cubicBezTo>
                  <a:close/>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182">
              <a:extLst>
                <a:ext uri="{FF2B5EF4-FFF2-40B4-BE49-F238E27FC236}">
                  <a16:creationId xmlns:a16="http://schemas.microsoft.com/office/drawing/2014/main" id="{09650C1E-8F5C-4874-ABE9-26D347339083}"/>
                </a:ext>
              </a:extLst>
            </p:cNvPr>
            <p:cNvSpPr>
              <a:spLocks/>
            </p:cNvSpPr>
            <p:nvPr/>
          </p:nvSpPr>
          <p:spPr bwMode="auto">
            <a:xfrm>
              <a:off x="2904" y="1474"/>
              <a:ext cx="336" cy="280"/>
            </a:xfrm>
            <a:custGeom>
              <a:avLst/>
              <a:gdLst>
                <a:gd name="T0" fmla="*/ 159 w 189"/>
                <a:gd name="T1" fmla="*/ 29 h 158"/>
                <a:gd name="T2" fmla="*/ 53 w 189"/>
                <a:gd name="T3" fmla="*/ 29 h 158"/>
                <a:gd name="T4" fmla="*/ 0 w 189"/>
                <a:gd name="T5" fmla="*/ 82 h 158"/>
                <a:gd name="T6" fmla="*/ 53 w 189"/>
                <a:gd name="T7" fmla="*/ 136 h 158"/>
                <a:gd name="T8" fmla="*/ 106 w 189"/>
                <a:gd name="T9" fmla="*/ 158 h 158"/>
                <a:gd name="T10" fmla="*/ 159 w 189"/>
                <a:gd name="T11" fmla="*/ 136 h 158"/>
                <a:gd name="T12" fmla="*/ 159 w 189"/>
                <a:gd name="T13" fmla="*/ 29 h 158"/>
              </a:gdLst>
              <a:ahLst/>
              <a:cxnLst>
                <a:cxn ang="0">
                  <a:pos x="T0" y="T1"/>
                </a:cxn>
                <a:cxn ang="0">
                  <a:pos x="T2" y="T3"/>
                </a:cxn>
                <a:cxn ang="0">
                  <a:pos x="T4" y="T5"/>
                </a:cxn>
                <a:cxn ang="0">
                  <a:pos x="T6" y="T7"/>
                </a:cxn>
                <a:cxn ang="0">
                  <a:pos x="T8" y="T9"/>
                </a:cxn>
                <a:cxn ang="0">
                  <a:pos x="T10" y="T11"/>
                </a:cxn>
                <a:cxn ang="0">
                  <a:pos x="T12" y="T13"/>
                </a:cxn>
              </a:cxnLst>
              <a:rect l="0" t="0" r="r" b="b"/>
              <a:pathLst>
                <a:path w="189" h="158">
                  <a:moveTo>
                    <a:pt x="159" y="29"/>
                  </a:moveTo>
                  <a:cubicBezTo>
                    <a:pt x="130" y="0"/>
                    <a:pt x="82" y="0"/>
                    <a:pt x="53" y="29"/>
                  </a:cubicBezTo>
                  <a:cubicBezTo>
                    <a:pt x="0" y="82"/>
                    <a:pt x="0" y="82"/>
                    <a:pt x="0" y="82"/>
                  </a:cubicBezTo>
                  <a:cubicBezTo>
                    <a:pt x="53" y="136"/>
                    <a:pt x="53" y="136"/>
                    <a:pt x="53" y="136"/>
                  </a:cubicBezTo>
                  <a:cubicBezTo>
                    <a:pt x="68" y="150"/>
                    <a:pt x="87" y="158"/>
                    <a:pt x="106" y="158"/>
                  </a:cubicBezTo>
                  <a:cubicBezTo>
                    <a:pt x="125" y="158"/>
                    <a:pt x="145" y="150"/>
                    <a:pt x="159" y="136"/>
                  </a:cubicBezTo>
                  <a:cubicBezTo>
                    <a:pt x="189" y="106"/>
                    <a:pt x="189" y="59"/>
                    <a:pt x="159" y="29"/>
                  </a:cubicBezTo>
                  <a:close/>
                </a:path>
              </a:pathLst>
            </a:custGeom>
            <a:solidFill>
              <a:srgbClr val="156B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3" name="Group 82"/>
          <p:cNvGrpSpPr/>
          <p:nvPr/>
        </p:nvGrpSpPr>
        <p:grpSpPr>
          <a:xfrm>
            <a:off x="1909555" y="1079005"/>
            <a:ext cx="6142828" cy="402336"/>
            <a:chOff x="2194506" y="1139845"/>
            <a:chExt cx="5537574" cy="340066"/>
          </a:xfrm>
          <a:solidFill>
            <a:schemeClr val="accent2">
              <a:lumMod val="20000"/>
              <a:lumOff val="80000"/>
            </a:schemeClr>
          </a:solidFill>
        </p:grpSpPr>
        <p:sp>
          <p:nvSpPr>
            <p:cNvPr id="57" name="Shape 131"/>
            <p:cNvSpPr/>
            <p:nvPr/>
          </p:nvSpPr>
          <p:spPr>
            <a:xfrm>
              <a:off x="2194506" y="1139845"/>
              <a:ext cx="1246909" cy="340066"/>
            </a:xfrm>
            <a:prstGeom prst="roundRect">
              <a:avLst>
                <a:gd name="adj" fmla="val 50000"/>
              </a:avLst>
            </a:prstGeom>
            <a:grpFill/>
            <a:ln w="9525">
              <a:solidFill>
                <a:schemeClr val="accent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81626" tIns="81626" rIns="81626" bIns="81626" anchor="ctr" anchorCtr="0">
              <a:noAutofit/>
            </a:bodyPr>
            <a:lstStyle/>
            <a:p>
              <a:pPr algn="ctr">
                <a:lnSpc>
                  <a:spcPct val="90000"/>
                </a:lnSpc>
                <a:spcBef>
                  <a:spcPts val="1200"/>
                </a:spcBef>
              </a:pPr>
              <a:r>
                <a:rPr lang="en-US" sz="1200" dirty="0">
                  <a:solidFill>
                    <a:schemeClr val="tx1"/>
                  </a:solidFill>
                  <a:ea typeface="ＭＳ Ｐゴシック" charset="0"/>
                </a:rPr>
                <a:t>Web GUI</a:t>
              </a:r>
            </a:p>
          </p:txBody>
        </p:sp>
        <p:sp>
          <p:nvSpPr>
            <p:cNvPr id="58" name="Shape 131"/>
            <p:cNvSpPr/>
            <p:nvPr/>
          </p:nvSpPr>
          <p:spPr>
            <a:xfrm>
              <a:off x="3624728" y="1139845"/>
              <a:ext cx="1246909" cy="340066"/>
            </a:xfrm>
            <a:prstGeom prst="roundRect">
              <a:avLst>
                <a:gd name="adj" fmla="val 50000"/>
              </a:avLst>
            </a:prstGeom>
            <a:grpFill/>
            <a:ln w="9525">
              <a:solidFill>
                <a:schemeClr val="accent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81626" tIns="81626" rIns="81626" bIns="81626" anchor="ctr" anchorCtr="0">
              <a:noAutofit/>
            </a:bodyPr>
            <a:lstStyle/>
            <a:p>
              <a:pPr algn="ctr">
                <a:lnSpc>
                  <a:spcPct val="90000"/>
                </a:lnSpc>
                <a:spcBef>
                  <a:spcPts val="1200"/>
                </a:spcBef>
              </a:pPr>
              <a:r>
                <a:rPr lang="en-US" sz="1200" dirty="0">
                  <a:solidFill>
                    <a:schemeClr val="tx1"/>
                  </a:solidFill>
                  <a:ea typeface="ＭＳ Ｐゴシック" charset="0"/>
                </a:rPr>
                <a:t>REST API</a:t>
              </a:r>
            </a:p>
          </p:txBody>
        </p:sp>
        <p:sp>
          <p:nvSpPr>
            <p:cNvPr id="59" name="Shape 131"/>
            <p:cNvSpPr/>
            <p:nvPr/>
          </p:nvSpPr>
          <p:spPr>
            <a:xfrm>
              <a:off x="5054950" y="1139845"/>
              <a:ext cx="1246909" cy="340066"/>
            </a:xfrm>
            <a:prstGeom prst="roundRect">
              <a:avLst>
                <a:gd name="adj" fmla="val 50000"/>
              </a:avLst>
            </a:prstGeom>
            <a:grpFill/>
            <a:ln w="9525">
              <a:solidFill>
                <a:schemeClr val="accent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81626" tIns="81626" rIns="81626" bIns="81626" anchor="ctr" anchorCtr="0">
              <a:noAutofit/>
            </a:bodyPr>
            <a:lstStyle/>
            <a:p>
              <a:pPr algn="ctr">
                <a:lnSpc>
                  <a:spcPct val="90000"/>
                </a:lnSpc>
                <a:spcBef>
                  <a:spcPts val="1200"/>
                </a:spcBef>
              </a:pPr>
              <a:r>
                <a:rPr lang="en-US" sz="1200" dirty="0">
                  <a:solidFill>
                    <a:schemeClr val="tx1"/>
                  </a:solidFill>
                  <a:ea typeface="ＭＳ Ｐゴシック" charset="0"/>
                </a:rPr>
                <a:t>Event notification</a:t>
              </a:r>
            </a:p>
          </p:txBody>
        </p:sp>
        <p:sp>
          <p:nvSpPr>
            <p:cNvPr id="60" name="Shape 131"/>
            <p:cNvSpPr/>
            <p:nvPr/>
          </p:nvSpPr>
          <p:spPr>
            <a:xfrm>
              <a:off x="6485171" y="1139845"/>
              <a:ext cx="1246909" cy="340066"/>
            </a:xfrm>
            <a:prstGeom prst="roundRect">
              <a:avLst>
                <a:gd name="adj" fmla="val 50000"/>
              </a:avLst>
            </a:prstGeom>
            <a:grpFill/>
            <a:ln w="9525">
              <a:solidFill>
                <a:schemeClr val="accent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81626" tIns="81626" rIns="81626" bIns="81626" anchor="ctr" anchorCtr="0">
              <a:noAutofit/>
            </a:bodyPr>
            <a:lstStyle/>
            <a:p>
              <a:pPr algn="ctr">
                <a:lnSpc>
                  <a:spcPct val="90000"/>
                </a:lnSpc>
                <a:spcBef>
                  <a:spcPts val="1200"/>
                </a:spcBef>
              </a:pPr>
              <a:r>
                <a:rPr lang="en-US" sz="1200" dirty="0">
                  <a:solidFill>
                    <a:schemeClr val="tx1"/>
                  </a:solidFill>
                  <a:ea typeface="ＭＳ Ｐゴシック" charset="0"/>
                </a:rPr>
                <a:t>Cisco </a:t>
              </a:r>
              <a:br>
                <a:rPr lang="en-US" sz="1200" dirty="0">
                  <a:solidFill>
                    <a:schemeClr val="tx1"/>
                  </a:solidFill>
                  <a:ea typeface="ＭＳ Ｐゴシック" charset="0"/>
                </a:rPr>
              </a:br>
              <a:r>
                <a:rPr lang="en-US" sz="1200" dirty="0">
                  <a:solidFill>
                    <a:schemeClr val="tx1"/>
                  </a:solidFill>
                  <a:ea typeface="ＭＳ Ｐゴシック" charset="0"/>
                </a:rPr>
                <a:t>Tetration apps</a:t>
              </a:r>
            </a:p>
          </p:txBody>
        </p:sp>
      </p:grpSp>
      <p:sp>
        <p:nvSpPr>
          <p:cNvPr id="84" name="TextBox 83"/>
          <p:cNvSpPr txBox="1"/>
          <p:nvPr/>
        </p:nvSpPr>
        <p:spPr>
          <a:xfrm>
            <a:off x="4111518" y="1973127"/>
            <a:ext cx="1731145" cy="338554"/>
          </a:xfrm>
          <a:prstGeom prst="rect">
            <a:avLst/>
          </a:prstGeom>
          <a:noFill/>
        </p:spPr>
        <p:txBody>
          <a:bodyPr wrap="square" lIns="0" rIns="0" rtlCol="0">
            <a:spAutoFit/>
          </a:bodyPr>
          <a:lstStyle/>
          <a:p>
            <a:pPr algn="ctr" defTabSz="914378">
              <a:defRPr/>
            </a:pPr>
            <a:r>
              <a:rPr lang="en-US" sz="1600" kern="0" dirty="0">
                <a:solidFill>
                  <a:schemeClr val="bg1"/>
                </a:solidFill>
                <a:latin typeface="+mn-lt"/>
              </a:rPr>
              <a:t>Cisco </a:t>
            </a:r>
            <a:r>
              <a:rPr lang="en-US" sz="1600" kern="0" dirty="0" err="1">
                <a:solidFill>
                  <a:schemeClr val="bg1"/>
                </a:solidFill>
                <a:latin typeface="+mn-lt"/>
              </a:rPr>
              <a:t>Tetration</a:t>
            </a:r>
            <a:endParaRPr lang="en-US" sz="1600" kern="0" dirty="0">
              <a:solidFill>
                <a:schemeClr val="bg1"/>
              </a:solidFill>
              <a:latin typeface="+mn-lt"/>
            </a:endParaRPr>
          </a:p>
        </p:txBody>
      </p:sp>
      <p:sp>
        <p:nvSpPr>
          <p:cNvPr id="76" name="Rectangle 75">
            <a:extLst>
              <a:ext uri="{FF2B5EF4-FFF2-40B4-BE49-F238E27FC236}">
                <a16:creationId xmlns:a16="http://schemas.microsoft.com/office/drawing/2014/main" id="{7025BEEB-28BE-D549-BB50-9F8A6DBCB415}"/>
              </a:ext>
            </a:extLst>
          </p:cNvPr>
          <p:cNvSpPr/>
          <p:nvPr/>
        </p:nvSpPr>
        <p:spPr>
          <a:xfrm>
            <a:off x="376477" y="3915250"/>
            <a:ext cx="2468880" cy="430803"/>
          </a:xfrm>
          <a:prstGeom prst="rect">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Netflow</a:t>
            </a:r>
            <a:r>
              <a:rPr lang="en-US" sz="1200" dirty="0">
                <a:solidFill>
                  <a:schemeClr val="tx1"/>
                </a:solidFill>
              </a:rPr>
              <a:t> sensors*</a:t>
            </a:r>
            <a:br>
              <a:rPr lang="en-US" sz="1200" dirty="0">
                <a:solidFill>
                  <a:schemeClr val="tx1"/>
                </a:solidFill>
              </a:rPr>
            </a:br>
            <a:r>
              <a:rPr lang="en-US" sz="1000" dirty="0">
                <a:solidFill>
                  <a:schemeClr val="tx1"/>
                </a:solidFill>
              </a:rPr>
              <a:t>(Augmentation for telemetry)</a:t>
            </a:r>
            <a:endParaRPr lang="en-US" sz="1200" dirty="0">
              <a:solidFill>
                <a:schemeClr val="tx1"/>
              </a:solidFill>
            </a:endParaRPr>
          </a:p>
        </p:txBody>
      </p:sp>
    </p:spTree>
    <p:extLst>
      <p:ext uri="{BB962C8B-B14F-4D97-AF65-F5344CB8AC3E}">
        <p14:creationId xmlns:p14="http://schemas.microsoft.com/office/powerpoint/2010/main" val="23486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accel="50000" decel="50000" fill="hold" nodeType="withEffect">
                                  <p:stCondLst>
                                    <p:cond delay="0"/>
                                  </p:stCondLst>
                                  <p:childTnLst>
                                    <p:animMotion origin="layout" path="M -0.03316 2.83951E-6 L 1.38889E-6 2.83951E-6 " pathEditMode="relative" rAng="0" ptsTypes="AA">
                                      <p:cBhvr>
                                        <p:cTn id="14" dur="750" fill="hold"/>
                                        <p:tgtEl>
                                          <p:spTgt spid="13"/>
                                        </p:tgtEl>
                                        <p:attrNameLst>
                                          <p:attrName>ppt_x</p:attrName>
                                          <p:attrName>ppt_y</p:attrName>
                                        </p:attrNameLst>
                                      </p:cBhvr>
                                      <p:rCtr x="1649" y="0"/>
                                    </p:animMotion>
                                  </p:childTnLst>
                                </p:cTn>
                              </p:par>
                              <p:par>
                                <p:cTn id="15" presetID="10" presetClass="entr" presetSubtype="0"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500" fill="hold"/>
                                        <p:tgtEl>
                                          <p:spTgt spid="55"/>
                                        </p:tgtEl>
                                        <p:attrNameLst>
                                          <p:attrName>ppt_x</p:attrName>
                                        </p:attrNameLst>
                                      </p:cBhvr>
                                      <p:tavLst>
                                        <p:tav tm="0">
                                          <p:val>
                                            <p:strVal val="1+#ppt_w/2"/>
                                          </p:val>
                                        </p:tav>
                                        <p:tav tm="100000">
                                          <p:val>
                                            <p:strVal val="#ppt_x"/>
                                          </p:val>
                                        </p:tav>
                                      </p:tavLst>
                                    </p:anim>
                                    <p:anim calcmode="lin" valueType="num">
                                      <p:cBhvr additive="base">
                                        <p:cTn id="23" dur="500" fill="hold"/>
                                        <p:tgtEl>
                                          <p:spTgt spid="55"/>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750"/>
                                        <p:tgtEl>
                                          <p:spTgt spid="41"/>
                                        </p:tgtEl>
                                      </p:cBhvr>
                                    </p:animEffect>
                                  </p:childTnLst>
                                </p:cTn>
                              </p:par>
                              <p:par>
                                <p:cTn id="28" presetID="63" presetClass="path" presetSubtype="0" accel="50000" decel="50000" fill="hold" nodeType="withEffect">
                                  <p:stCondLst>
                                    <p:cond delay="0"/>
                                  </p:stCondLst>
                                  <p:childTnLst>
                                    <p:animMotion origin="layout" path="M -1.66667E-6 -4.44444E-6 L 0.03316 -4.44444E-6 " pathEditMode="relative" rAng="0" ptsTypes="AA">
                                      <p:cBhvr>
                                        <p:cTn id="29" dur="750" spd="-100000" fill="hold"/>
                                        <p:tgtEl>
                                          <p:spTgt spid="41"/>
                                        </p:tgtEl>
                                        <p:attrNameLst>
                                          <p:attrName>ppt_x</p:attrName>
                                          <p:attrName>ppt_y</p:attrName>
                                        </p:attrNameLst>
                                      </p:cBhvr>
                                      <p:rCtr x="1649" y="0"/>
                                    </p:animMotion>
                                  </p:childTnLst>
                                </p:cTn>
                              </p:par>
                              <p:par>
                                <p:cTn id="30" presetID="10" presetClass="entr" presetSubtype="0" fill="hold" grpId="0" nodeType="withEffect">
                                  <p:stCondLst>
                                    <p:cond delay="50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500"/>
                                        <p:tgtEl>
                                          <p:spTgt spid="8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750"/>
                                        <p:tgtEl>
                                          <p:spTgt spid="62"/>
                                        </p:tgtEl>
                                      </p:cBhvr>
                                    </p:animEffect>
                                  </p:childTnLst>
                                </p:cTn>
                              </p:par>
                              <p:par>
                                <p:cTn id="38" presetID="63" presetClass="path" presetSubtype="0" accel="50000" decel="50000" fill="hold" nodeType="withEffect">
                                  <p:stCondLst>
                                    <p:cond delay="0"/>
                                  </p:stCondLst>
                                  <p:childTnLst>
                                    <p:animMotion origin="layout" path="M -1.66667E-6 0.0358 L -0.00017 1.48148E-6 " pathEditMode="relative" rAng="0" ptsTypes="AA">
                                      <p:cBhvr>
                                        <p:cTn id="39" dur="750" fill="hold"/>
                                        <p:tgtEl>
                                          <p:spTgt spid="62"/>
                                        </p:tgtEl>
                                        <p:attrNameLst>
                                          <p:attrName>ppt_x</p:attrName>
                                          <p:attrName>ppt_y</p:attrName>
                                        </p:attrNameLst>
                                      </p:cBhvr>
                                      <p:rCtr x="-17" y="-1790"/>
                                    </p:animMotion>
                                  </p:childTnLst>
                                </p:cTn>
                              </p:par>
                              <p:par>
                                <p:cTn id="40" presetID="10" presetClass="entr" presetSubtype="0" fill="hold" nodeType="withEffect">
                                  <p:stCondLst>
                                    <p:cond delay="50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 Same Side Corner Rectangle 35"/>
          <p:cNvSpPr/>
          <p:nvPr/>
        </p:nvSpPr>
        <p:spPr>
          <a:xfrm rot="5400000">
            <a:off x="3850491" y="-29359"/>
            <a:ext cx="895330" cy="8596313"/>
          </a:xfrm>
          <a:prstGeom prst="round2SameRect">
            <a:avLst>
              <a:gd name="adj1" fmla="val 50000"/>
              <a:gd name="adj2" fmla="val 0"/>
            </a:avLst>
          </a:prstGeom>
          <a:solidFill>
            <a:srgbClr val="C8F4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9256" y="75165"/>
            <a:ext cx="8345488" cy="731837"/>
          </a:xfrm>
        </p:spPr>
        <p:txBody>
          <a:bodyPr/>
          <a:lstStyle/>
          <a:p>
            <a:r>
              <a:rPr lang="en-US" dirty="0"/>
              <a:t>Cisco Tetration data sources</a:t>
            </a:r>
          </a:p>
        </p:txBody>
      </p:sp>
      <p:sp>
        <p:nvSpPr>
          <p:cNvPr id="30" name="Rectangle 29"/>
          <p:cNvSpPr/>
          <p:nvPr/>
        </p:nvSpPr>
        <p:spPr>
          <a:xfrm>
            <a:off x="0" y="1552437"/>
            <a:ext cx="9144000" cy="2164426"/>
          </a:xfrm>
          <a:prstGeom prst="rect">
            <a:avLst/>
          </a:prstGeom>
          <a:solidFill>
            <a:schemeClr val="accent1">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mn-lt"/>
              <a:ea typeface="+mn-ea"/>
              <a:cs typeface="+mn-cs"/>
            </a:endParaRPr>
          </a:p>
        </p:txBody>
      </p:sp>
      <p:grpSp>
        <p:nvGrpSpPr>
          <p:cNvPr id="32" name="Group 31"/>
          <p:cNvGrpSpPr/>
          <p:nvPr/>
        </p:nvGrpSpPr>
        <p:grpSpPr>
          <a:xfrm>
            <a:off x="836855" y="1607760"/>
            <a:ext cx="7431129" cy="1661265"/>
            <a:chOff x="852730" y="2098125"/>
            <a:chExt cx="7431129" cy="1618786"/>
          </a:xfrm>
        </p:grpSpPr>
        <p:grpSp>
          <p:nvGrpSpPr>
            <p:cNvPr id="31" name="Group 30"/>
            <p:cNvGrpSpPr/>
            <p:nvPr/>
          </p:nvGrpSpPr>
          <p:grpSpPr>
            <a:xfrm>
              <a:off x="852730" y="2098125"/>
              <a:ext cx="1846093" cy="1488698"/>
              <a:chOff x="852730" y="2098125"/>
              <a:chExt cx="1846093" cy="1488698"/>
            </a:xfrm>
          </p:grpSpPr>
          <p:sp>
            <p:nvSpPr>
              <p:cNvPr id="7" name="Shape 131"/>
              <p:cNvSpPr/>
              <p:nvPr/>
            </p:nvSpPr>
            <p:spPr>
              <a:xfrm>
                <a:off x="852730" y="2098125"/>
                <a:ext cx="1846093" cy="457200"/>
              </a:xfrm>
              <a:prstGeom prst="roundRect">
                <a:avLst/>
              </a:prstGeom>
              <a:solidFill>
                <a:schemeClr val="accent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108835" tIns="108835" rIns="108835" bIns="108835" anchor="ctr" anchorCtr="0">
                <a:noAutofit/>
              </a:bodyPr>
              <a:lstStyle/>
              <a:p>
                <a:pPr algn="ctr"/>
                <a:r>
                  <a:rPr lang="en-US" sz="1200" dirty="0">
                    <a:solidFill>
                      <a:schemeClr val="bg1"/>
                    </a:solidFill>
                  </a:rPr>
                  <a:t>Linux servers</a:t>
                </a:r>
              </a:p>
              <a:p>
                <a:pPr algn="ctr"/>
                <a:r>
                  <a:rPr lang="en-US" sz="800" dirty="0">
                    <a:solidFill>
                      <a:schemeClr val="bg1"/>
                    </a:solidFill>
                  </a:rPr>
                  <a:t>(virtual machine and bare metal)</a:t>
                </a:r>
              </a:p>
            </p:txBody>
          </p:sp>
          <p:sp>
            <p:nvSpPr>
              <p:cNvPr id="8" name="Shape 131"/>
              <p:cNvSpPr/>
              <p:nvPr/>
            </p:nvSpPr>
            <p:spPr>
              <a:xfrm>
                <a:off x="852730" y="2613874"/>
                <a:ext cx="1846093" cy="457200"/>
              </a:xfrm>
              <a:prstGeom prst="roundRect">
                <a:avLst/>
              </a:prstGeom>
              <a:solidFill>
                <a:schemeClr val="accent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108835" tIns="108835" rIns="108835" bIns="108835" anchor="ctr" anchorCtr="0">
                <a:noAutofit/>
              </a:bodyPr>
              <a:lstStyle/>
              <a:p>
                <a:pPr algn="ctr"/>
                <a:r>
                  <a:rPr lang="en-US" sz="1200" dirty="0">
                    <a:solidFill>
                      <a:schemeClr val="bg1"/>
                    </a:solidFill>
                  </a:rPr>
                  <a:t>Windows servers</a:t>
                </a:r>
              </a:p>
              <a:p>
                <a:pPr algn="ctr"/>
                <a:r>
                  <a:rPr lang="en-US" sz="800" dirty="0">
                    <a:solidFill>
                      <a:schemeClr val="bg1"/>
                    </a:solidFill>
                  </a:rPr>
                  <a:t>(virtual machines and bare metal)</a:t>
                </a:r>
              </a:p>
            </p:txBody>
          </p:sp>
          <p:sp>
            <p:nvSpPr>
              <p:cNvPr id="9" name="Shape 131"/>
              <p:cNvSpPr/>
              <p:nvPr/>
            </p:nvSpPr>
            <p:spPr>
              <a:xfrm>
                <a:off x="852730" y="3129623"/>
                <a:ext cx="1846093" cy="457200"/>
              </a:xfrm>
              <a:prstGeom prst="roundRect">
                <a:avLst/>
              </a:prstGeom>
              <a:solidFill>
                <a:schemeClr val="accent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108835" tIns="108835" rIns="108835" bIns="108835" anchor="ctr" anchorCtr="0">
                <a:noAutofit/>
              </a:bodyPr>
              <a:lstStyle/>
              <a:p>
                <a:pPr algn="ctr"/>
                <a:r>
                  <a:rPr lang="en-US" sz="1200" dirty="0">
                    <a:solidFill>
                      <a:schemeClr val="bg1"/>
                    </a:solidFill>
                  </a:rPr>
                  <a:t>Windows desktop VM</a:t>
                </a:r>
                <a:r>
                  <a:rPr lang="en-US" sz="2400" dirty="0">
                    <a:solidFill>
                      <a:schemeClr val="bg1"/>
                    </a:solidFill>
                  </a:rPr>
                  <a:t/>
                </a:r>
                <a:br>
                  <a:rPr lang="en-US" sz="2400" dirty="0">
                    <a:solidFill>
                      <a:schemeClr val="bg1"/>
                    </a:solidFill>
                  </a:rPr>
                </a:br>
                <a:r>
                  <a:rPr lang="en-US" sz="800" dirty="0">
                    <a:solidFill>
                      <a:schemeClr val="bg1"/>
                    </a:solidFill>
                  </a:rPr>
                  <a:t>(virtual desktop infrastructure only)</a:t>
                </a:r>
              </a:p>
            </p:txBody>
          </p:sp>
        </p:grpSp>
        <p:grpSp>
          <p:nvGrpSpPr>
            <p:cNvPr id="28" name="Group 27"/>
            <p:cNvGrpSpPr/>
            <p:nvPr/>
          </p:nvGrpSpPr>
          <p:grpSpPr>
            <a:xfrm>
              <a:off x="3637312" y="2184348"/>
              <a:ext cx="1846093" cy="1532563"/>
              <a:chOff x="3637312" y="2304218"/>
              <a:chExt cx="1846093" cy="1532563"/>
            </a:xfrm>
          </p:grpSpPr>
          <p:sp>
            <p:nvSpPr>
              <p:cNvPr id="11" name="Shape 131"/>
              <p:cNvSpPr/>
              <p:nvPr/>
            </p:nvSpPr>
            <p:spPr>
              <a:xfrm>
                <a:off x="3637312" y="2304218"/>
                <a:ext cx="1846093" cy="731520"/>
              </a:xfrm>
              <a:prstGeom prst="roundRect">
                <a:avLst/>
              </a:prstGeom>
              <a:solidFill>
                <a:schemeClr val="tx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108835" tIns="108835" rIns="108835" bIns="108835" anchor="ctr" anchorCtr="0">
                <a:noAutofit/>
              </a:bodyPr>
              <a:lstStyle/>
              <a:p>
                <a:pPr algn="ctr"/>
                <a:r>
                  <a:rPr lang="en-US" sz="1200" dirty="0">
                    <a:solidFill>
                      <a:schemeClr val="bg2"/>
                    </a:solidFill>
                  </a:rPr>
                  <a:t>Cisco Nexus 9300 EX</a:t>
                </a:r>
              </a:p>
            </p:txBody>
          </p:sp>
          <p:sp>
            <p:nvSpPr>
              <p:cNvPr id="12" name="Shape 131"/>
              <p:cNvSpPr/>
              <p:nvPr/>
            </p:nvSpPr>
            <p:spPr>
              <a:xfrm>
                <a:off x="3637312" y="3105261"/>
                <a:ext cx="1846093" cy="731520"/>
              </a:xfrm>
              <a:prstGeom prst="roundRect">
                <a:avLst/>
              </a:prstGeom>
              <a:solidFill>
                <a:schemeClr val="tx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108835" tIns="108835" rIns="108835" bIns="108835" anchor="ctr" anchorCtr="0">
                <a:noAutofit/>
              </a:bodyPr>
              <a:lstStyle/>
              <a:p>
                <a:pPr algn="ctr"/>
                <a:r>
                  <a:rPr lang="en-US" sz="1200" dirty="0">
                    <a:solidFill>
                      <a:schemeClr val="bg2"/>
                    </a:solidFill>
                  </a:rPr>
                  <a:t>Cisco Nexus 9300 FX</a:t>
                </a:r>
              </a:p>
            </p:txBody>
          </p:sp>
        </p:grpSp>
        <p:sp>
          <p:nvSpPr>
            <p:cNvPr id="19" name="Shape 131"/>
            <p:cNvSpPr/>
            <p:nvPr/>
          </p:nvSpPr>
          <p:spPr>
            <a:xfrm>
              <a:off x="6437766" y="2184348"/>
              <a:ext cx="1846093" cy="731520"/>
            </a:xfrm>
            <a:prstGeom prst="roundRect">
              <a:avLst/>
            </a:prstGeom>
            <a:solidFill>
              <a:schemeClr val="accent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108835" tIns="108835" rIns="108835" bIns="108835" anchor="ctr" anchorCtr="0">
              <a:noAutofit/>
            </a:bodyPr>
            <a:lstStyle/>
            <a:p>
              <a:pPr algn="ctr"/>
              <a:r>
                <a:rPr lang="en-US" sz="1200" dirty="0">
                  <a:solidFill>
                    <a:schemeClr val="bg2"/>
                  </a:solidFill>
                </a:rPr>
                <a:t>ERSPAN sensor</a:t>
              </a:r>
            </a:p>
          </p:txBody>
        </p:sp>
      </p:grpSp>
      <p:sp>
        <p:nvSpPr>
          <p:cNvPr id="5" name="TextBox 4"/>
          <p:cNvSpPr txBox="1"/>
          <p:nvPr/>
        </p:nvSpPr>
        <p:spPr>
          <a:xfrm>
            <a:off x="541337" y="878939"/>
            <a:ext cx="2468880" cy="346234"/>
          </a:xfrm>
          <a:prstGeom prst="roundRect">
            <a:avLst>
              <a:gd name="adj" fmla="val 50000"/>
            </a:avLst>
          </a:prstGeom>
          <a:noFill/>
        </p:spPr>
        <p:txBody>
          <a:bodyPr wrap="square" lIns="91440" tIns="91440" rIns="91440" bIns="91440" rtlCol="0" anchor="ctr" anchorCtr="0">
            <a:noAutofit/>
          </a:bodyPr>
          <a:lstStyle/>
          <a:p>
            <a:pPr algn="ctr"/>
            <a:r>
              <a:rPr lang="en-US" sz="1400" b="1" dirty="0">
                <a:solidFill>
                  <a:schemeClr val="accent1"/>
                </a:solidFill>
                <a:latin typeface="+mn-lt"/>
              </a:rPr>
              <a:t>Software sensors</a:t>
            </a:r>
          </a:p>
        </p:txBody>
      </p:sp>
      <p:sp>
        <p:nvSpPr>
          <p:cNvPr id="18" name="Rectangle 17"/>
          <p:cNvSpPr/>
          <p:nvPr/>
        </p:nvSpPr>
        <p:spPr>
          <a:xfrm>
            <a:off x="541337" y="1235421"/>
            <a:ext cx="2468880" cy="192360"/>
          </a:xfrm>
          <a:prstGeom prst="rect">
            <a:avLst/>
          </a:prstGeom>
        </p:spPr>
        <p:txBody>
          <a:bodyPr wrap="none" lIns="91440" tIns="91440" rIns="91440" bIns="91440" anchor="ctr">
            <a:noAutofit/>
          </a:bodyPr>
          <a:lstStyle/>
          <a:p>
            <a:pPr algn="ctr"/>
            <a:r>
              <a:rPr lang="en-US" sz="900" dirty="0">
                <a:latin typeface="+mn-lt"/>
              </a:rPr>
              <a:t>Virtual, Bare metal and Containers</a:t>
            </a:r>
          </a:p>
        </p:txBody>
      </p:sp>
      <p:cxnSp>
        <p:nvCxnSpPr>
          <p:cNvPr id="20" name="Straight Connector 19"/>
          <p:cNvCxnSpPr/>
          <p:nvPr/>
        </p:nvCxnSpPr>
        <p:spPr>
          <a:xfrm>
            <a:off x="541337" y="1217723"/>
            <a:ext cx="2468880" cy="0"/>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325918" y="878939"/>
            <a:ext cx="2468880" cy="346234"/>
          </a:xfrm>
          <a:prstGeom prst="roundRect">
            <a:avLst>
              <a:gd name="adj" fmla="val 50000"/>
            </a:avLst>
          </a:prstGeom>
          <a:noFill/>
        </p:spPr>
        <p:txBody>
          <a:bodyPr wrap="square" lIns="91440" tIns="91440" rIns="91440" bIns="91440" rtlCol="0" anchor="ctr" anchorCtr="0">
            <a:noAutofit/>
          </a:bodyPr>
          <a:lstStyle/>
          <a:p>
            <a:pPr algn="ctr"/>
            <a:r>
              <a:rPr lang="en-US" sz="1400" b="1" dirty="0">
                <a:solidFill>
                  <a:schemeClr val="tx2"/>
                </a:solidFill>
                <a:latin typeface="+mn-lt"/>
              </a:rPr>
              <a:t>Network sensors</a:t>
            </a:r>
          </a:p>
        </p:txBody>
      </p:sp>
      <p:sp>
        <p:nvSpPr>
          <p:cNvPr id="14" name="Rectangle 13"/>
          <p:cNvSpPr/>
          <p:nvPr/>
        </p:nvSpPr>
        <p:spPr>
          <a:xfrm>
            <a:off x="3325918" y="1223879"/>
            <a:ext cx="2468880" cy="215444"/>
          </a:xfrm>
          <a:prstGeom prst="rect">
            <a:avLst/>
          </a:prstGeom>
        </p:spPr>
        <p:txBody>
          <a:bodyPr wrap="none" lIns="91440" tIns="91440" rIns="91440" bIns="91440" anchor="ctr">
            <a:noAutofit/>
          </a:bodyPr>
          <a:lstStyle/>
          <a:p>
            <a:pPr algn="ctr"/>
            <a:r>
              <a:rPr lang="en-US" sz="900" dirty="0">
                <a:latin typeface="+mn-lt"/>
              </a:rPr>
              <a:t>Next-generation Cisco Nexus® Series</a:t>
            </a:r>
            <a:r>
              <a:rPr lang="en-US" sz="900" dirty="0">
                <a:latin typeface="+mn-lt"/>
                <a:cs typeface="Arial"/>
              </a:rPr>
              <a:t> S</a:t>
            </a:r>
            <a:r>
              <a:rPr lang="en-US" sz="900" dirty="0">
                <a:latin typeface="+mn-lt"/>
              </a:rPr>
              <a:t>witches</a:t>
            </a:r>
          </a:p>
        </p:txBody>
      </p:sp>
      <p:cxnSp>
        <p:nvCxnSpPr>
          <p:cNvPr id="21" name="Straight Connector 20"/>
          <p:cNvCxnSpPr/>
          <p:nvPr/>
        </p:nvCxnSpPr>
        <p:spPr>
          <a:xfrm>
            <a:off x="3325918" y="1217723"/>
            <a:ext cx="2468880" cy="0"/>
          </a:xfrm>
          <a:prstGeom prst="line">
            <a:avLst/>
          </a:prstGeom>
          <a:ln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110498" y="878939"/>
            <a:ext cx="2468880" cy="346234"/>
          </a:xfrm>
          <a:prstGeom prst="roundRect">
            <a:avLst>
              <a:gd name="adj" fmla="val 50000"/>
            </a:avLst>
          </a:prstGeom>
          <a:noFill/>
        </p:spPr>
        <p:txBody>
          <a:bodyPr wrap="square" lIns="91440" tIns="91440" rIns="91440" bIns="91440" rtlCol="0" anchor="ctr" anchorCtr="0">
            <a:noAutofit/>
          </a:bodyPr>
          <a:lstStyle/>
          <a:p>
            <a:pPr algn="ctr"/>
            <a:r>
              <a:rPr lang="en-US" sz="1400" b="1" dirty="0">
                <a:solidFill>
                  <a:schemeClr val="accent2"/>
                </a:solidFill>
                <a:latin typeface="+mn-lt"/>
              </a:rPr>
              <a:t>Other sensors</a:t>
            </a:r>
          </a:p>
        </p:txBody>
      </p:sp>
      <p:sp>
        <p:nvSpPr>
          <p:cNvPr id="17" name="Rectangle 16"/>
          <p:cNvSpPr/>
          <p:nvPr/>
        </p:nvSpPr>
        <p:spPr>
          <a:xfrm>
            <a:off x="6110498" y="1223879"/>
            <a:ext cx="2468880" cy="215444"/>
          </a:xfrm>
          <a:prstGeom prst="rect">
            <a:avLst/>
          </a:prstGeom>
        </p:spPr>
        <p:txBody>
          <a:bodyPr wrap="none" lIns="91440" tIns="91440" rIns="91440" bIns="91440" anchor="ctr">
            <a:noAutofit/>
          </a:bodyPr>
          <a:lstStyle/>
          <a:p>
            <a:pPr algn="ctr"/>
            <a:r>
              <a:rPr lang="en-US" sz="900" dirty="0">
                <a:latin typeface="+mn-lt"/>
              </a:rPr>
              <a:t>Other types of sensors</a:t>
            </a:r>
          </a:p>
        </p:txBody>
      </p:sp>
      <p:cxnSp>
        <p:nvCxnSpPr>
          <p:cNvPr id="22" name="Straight Connector 21"/>
          <p:cNvCxnSpPr/>
          <p:nvPr/>
        </p:nvCxnSpPr>
        <p:spPr>
          <a:xfrm>
            <a:off x="6110498" y="1217723"/>
            <a:ext cx="2468880" cy="0"/>
          </a:xfrm>
          <a:prstGeom prst="line">
            <a:avLst/>
          </a:prstGeom>
          <a:ln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83234" y="3911007"/>
            <a:ext cx="3953511" cy="715581"/>
          </a:xfrm>
          <a:prstGeom prst="rect">
            <a:avLst/>
          </a:prstGeom>
          <a:noFill/>
        </p:spPr>
        <p:txBody>
          <a:bodyPr wrap="square" lIns="0" tIns="0" rIns="0" bIns="0" rtlCol="0">
            <a:spAutoFit/>
          </a:bodyPr>
          <a:lstStyle/>
          <a:p>
            <a:pPr>
              <a:spcBef>
                <a:spcPts val="200"/>
              </a:spcBef>
            </a:pPr>
            <a:r>
              <a:rPr lang="en-US" sz="1100" b="1" dirty="0">
                <a:solidFill>
                  <a:schemeClr val="tx2"/>
                </a:solidFill>
                <a:latin typeface="+mn-lt"/>
              </a:rPr>
              <a:t>Main features</a:t>
            </a:r>
          </a:p>
          <a:p>
            <a:pPr marL="285743" indent="-285743">
              <a:spcBef>
                <a:spcPts val="100"/>
              </a:spcBef>
              <a:buFont typeface="Wingdings" charset="2"/>
              <a:buChar char="ü"/>
            </a:pPr>
            <a:r>
              <a:rPr lang="en-US" sz="1100" dirty="0">
                <a:latin typeface="+mn-lt"/>
              </a:rPr>
              <a:t>Low CPU overhead (SLA enforced)</a:t>
            </a:r>
          </a:p>
          <a:p>
            <a:pPr marL="285743" indent="-285743">
              <a:spcBef>
                <a:spcPts val="100"/>
              </a:spcBef>
              <a:buFont typeface="Wingdings" charset="2"/>
              <a:buChar char="ü"/>
            </a:pPr>
            <a:r>
              <a:rPr lang="en-US" sz="1100" dirty="0">
                <a:latin typeface="+mn-lt"/>
              </a:rPr>
              <a:t>Low network overhead</a:t>
            </a:r>
          </a:p>
          <a:p>
            <a:pPr marL="285743" lvl="0" indent="-285743">
              <a:spcBef>
                <a:spcPts val="100"/>
              </a:spcBef>
              <a:buFont typeface="Wingdings" charset="2"/>
              <a:buChar char="ü"/>
            </a:pPr>
            <a:r>
              <a:rPr lang="en-US" sz="1100" dirty="0">
                <a:solidFill>
                  <a:srgbClr val="282828"/>
                </a:solidFill>
                <a:latin typeface="CiscoSansTT ExtraLight"/>
              </a:rPr>
              <a:t>Enforcement point (software agents)</a:t>
            </a:r>
          </a:p>
        </p:txBody>
      </p:sp>
      <p:sp>
        <p:nvSpPr>
          <p:cNvPr id="35" name="TextBox 34"/>
          <p:cNvSpPr txBox="1"/>
          <p:nvPr/>
        </p:nvSpPr>
        <p:spPr>
          <a:xfrm>
            <a:off x="4226399" y="3911007"/>
            <a:ext cx="3768199" cy="715581"/>
          </a:xfrm>
          <a:prstGeom prst="rect">
            <a:avLst/>
          </a:prstGeom>
          <a:noFill/>
        </p:spPr>
        <p:txBody>
          <a:bodyPr wrap="square" lIns="0" tIns="0" rIns="0" bIns="0" rtlCol="0">
            <a:spAutoFit/>
          </a:bodyPr>
          <a:lstStyle/>
          <a:p>
            <a:pPr marL="285743" indent="-285743">
              <a:spcBef>
                <a:spcPts val="200"/>
              </a:spcBef>
              <a:buFont typeface="Wingdings" charset="2"/>
              <a:buChar char="ü"/>
            </a:pPr>
            <a:endParaRPr lang="en-US" sz="1100" b="1" dirty="0">
              <a:latin typeface="+mn-lt"/>
            </a:endParaRPr>
          </a:p>
          <a:p>
            <a:pPr marL="285743" indent="-285743">
              <a:spcBef>
                <a:spcPts val="100"/>
              </a:spcBef>
              <a:buFont typeface="Wingdings" charset="2"/>
              <a:buChar char="ü"/>
            </a:pPr>
            <a:r>
              <a:rPr lang="en-US" sz="1100" dirty="0">
                <a:latin typeface="+mn-lt"/>
              </a:rPr>
              <a:t>Highly secure (code signed and authenticated)</a:t>
            </a:r>
          </a:p>
          <a:p>
            <a:pPr marL="285743" indent="-285743">
              <a:spcBef>
                <a:spcPts val="100"/>
              </a:spcBef>
              <a:buFont typeface="Wingdings" charset="2"/>
              <a:buChar char="ü"/>
            </a:pPr>
            <a:r>
              <a:rPr lang="en-US" sz="1100" dirty="0">
                <a:latin typeface="+mn-lt"/>
              </a:rPr>
              <a:t>Every flow (no sampling) and no payload</a:t>
            </a:r>
          </a:p>
          <a:p>
            <a:pPr marL="285743" indent="-285743">
              <a:spcBef>
                <a:spcPts val="100"/>
              </a:spcBef>
              <a:buFont typeface="Wingdings" charset="2"/>
              <a:buChar char="ü"/>
            </a:pPr>
            <a:r>
              <a:rPr lang="en-US" sz="1100" dirty="0">
                <a:latin typeface="+mn-lt"/>
              </a:rPr>
              <a:t>Server process and software package information</a:t>
            </a:r>
          </a:p>
        </p:txBody>
      </p:sp>
      <p:grpSp>
        <p:nvGrpSpPr>
          <p:cNvPr id="37" name="Group 36"/>
          <p:cNvGrpSpPr/>
          <p:nvPr/>
        </p:nvGrpSpPr>
        <p:grpSpPr>
          <a:xfrm>
            <a:off x="542703" y="3875592"/>
            <a:ext cx="294153" cy="244013"/>
            <a:chOff x="11320463" y="4868863"/>
            <a:chExt cx="838199" cy="695325"/>
          </a:xfrm>
          <a:solidFill>
            <a:schemeClr val="tx2"/>
          </a:solidFill>
        </p:grpSpPr>
        <p:sp>
          <p:nvSpPr>
            <p:cNvPr id="38" name="Freeform 7"/>
            <p:cNvSpPr>
              <a:spLocks/>
            </p:cNvSpPr>
            <p:nvPr/>
          </p:nvSpPr>
          <p:spPr bwMode="auto">
            <a:xfrm>
              <a:off x="11320463" y="4868863"/>
              <a:ext cx="646112" cy="695325"/>
            </a:xfrm>
            <a:custGeom>
              <a:avLst/>
              <a:gdLst>
                <a:gd name="T0" fmla="*/ 617 w 1554"/>
                <a:gd name="T1" fmla="*/ 1585 h 1674"/>
                <a:gd name="T2" fmla="*/ 742 w 1554"/>
                <a:gd name="T3" fmla="*/ 1621 h 1674"/>
                <a:gd name="T4" fmla="*/ 1064 w 1554"/>
                <a:gd name="T5" fmla="*/ 1297 h 1674"/>
                <a:gd name="T6" fmla="*/ 1218 w 1554"/>
                <a:gd name="T7" fmla="*/ 1300 h 1674"/>
                <a:gd name="T8" fmla="*/ 1249 w 1554"/>
                <a:gd name="T9" fmla="*/ 1064 h 1674"/>
                <a:gd name="T10" fmla="*/ 1075 w 1554"/>
                <a:gd name="T11" fmla="*/ 906 h 1674"/>
                <a:gd name="T12" fmla="*/ 1041 w 1554"/>
                <a:gd name="T13" fmla="*/ 811 h 1674"/>
                <a:gd name="T14" fmla="*/ 1118 w 1554"/>
                <a:gd name="T15" fmla="*/ 746 h 1674"/>
                <a:gd name="T16" fmla="*/ 1347 w 1554"/>
                <a:gd name="T17" fmla="*/ 697 h 1674"/>
                <a:gd name="T18" fmla="*/ 1453 w 1554"/>
                <a:gd name="T19" fmla="*/ 486 h 1674"/>
                <a:gd name="T20" fmla="*/ 1461 w 1554"/>
                <a:gd name="T21" fmla="*/ 472 h 1674"/>
                <a:gd name="T22" fmla="*/ 1522 w 1554"/>
                <a:gd name="T23" fmla="*/ 346 h 1674"/>
                <a:gd name="T24" fmla="*/ 1448 w 1554"/>
                <a:gd name="T25" fmla="*/ 252 h 1674"/>
                <a:gd name="T26" fmla="*/ 992 w 1554"/>
                <a:gd name="T27" fmla="*/ 346 h 1674"/>
                <a:gd name="T28" fmla="*/ 629 w 1554"/>
                <a:gd name="T29" fmla="*/ 47 h 1674"/>
                <a:gd name="T30" fmla="*/ 510 w 1554"/>
                <a:gd name="T31" fmla="*/ 95 h 1674"/>
                <a:gd name="T32" fmla="*/ 456 w 1554"/>
                <a:gd name="T33" fmla="*/ 562 h 1674"/>
                <a:gd name="T34" fmla="*/ 63 w 1554"/>
                <a:gd name="T35" fmla="*/ 811 h 1674"/>
                <a:gd name="T36" fmla="*/ 74 w 1554"/>
                <a:gd name="T37" fmla="*/ 934 h 1674"/>
                <a:gd name="T38" fmla="*/ 511 w 1554"/>
                <a:gd name="T39" fmla="*/ 1111 h 1674"/>
                <a:gd name="T40" fmla="*/ 617 w 1554"/>
                <a:gd name="T41" fmla="*/ 1585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4" h="1674">
                  <a:moveTo>
                    <a:pt x="617" y="1585"/>
                  </a:moveTo>
                  <a:cubicBezTo>
                    <a:pt x="634" y="1657"/>
                    <a:pt x="690" y="1674"/>
                    <a:pt x="742" y="1621"/>
                  </a:cubicBezTo>
                  <a:cubicBezTo>
                    <a:pt x="1064" y="1297"/>
                    <a:pt x="1064" y="1297"/>
                    <a:pt x="1064" y="1297"/>
                  </a:cubicBezTo>
                  <a:cubicBezTo>
                    <a:pt x="1218" y="1300"/>
                    <a:pt x="1218" y="1300"/>
                    <a:pt x="1218" y="1300"/>
                  </a:cubicBezTo>
                  <a:cubicBezTo>
                    <a:pt x="1249" y="1064"/>
                    <a:pt x="1249" y="1064"/>
                    <a:pt x="1249" y="1064"/>
                  </a:cubicBezTo>
                  <a:cubicBezTo>
                    <a:pt x="1075" y="906"/>
                    <a:pt x="1075" y="906"/>
                    <a:pt x="1075" y="906"/>
                  </a:cubicBezTo>
                  <a:cubicBezTo>
                    <a:pt x="1044" y="878"/>
                    <a:pt x="1032" y="844"/>
                    <a:pt x="1041" y="811"/>
                  </a:cubicBezTo>
                  <a:cubicBezTo>
                    <a:pt x="1050" y="779"/>
                    <a:pt x="1078" y="755"/>
                    <a:pt x="1118" y="746"/>
                  </a:cubicBezTo>
                  <a:cubicBezTo>
                    <a:pt x="1347" y="697"/>
                    <a:pt x="1347" y="697"/>
                    <a:pt x="1347" y="697"/>
                  </a:cubicBezTo>
                  <a:cubicBezTo>
                    <a:pt x="1453" y="486"/>
                    <a:pt x="1453" y="486"/>
                    <a:pt x="1453" y="486"/>
                  </a:cubicBezTo>
                  <a:cubicBezTo>
                    <a:pt x="1456" y="481"/>
                    <a:pt x="1458" y="476"/>
                    <a:pt x="1461" y="472"/>
                  </a:cubicBezTo>
                  <a:cubicBezTo>
                    <a:pt x="1522" y="346"/>
                    <a:pt x="1522" y="346"/>
                    <a:pt x="1522" y="346"/>
                  </a:cubicBezTo>
                  <a:cubicBezTo>
                    <a:pt x="1554" y="279"/>
                    <a:pt x="1521" y="237"/>
                    <a:pt x="1448" y="252"/>
                  </a:cubicBezTo>
                  <a:cubicBezTo>
                    <a:pt x="992" y="346"/>
                    <a:pt x="992" y="346"/>
                    <a:pt x="992" y="346"/>
                  </a:cubicBezTo>
                  <a:cubicBezTo>
                    <a:pt x="629" y="47"/>
                    <a:pt x="629" y="47"/>
                    <a:pt x="629" y="47"/>
                  </a:cubicBezTo>
                  <a:cubicBezTo>
                    <a:pt x="572" y="0"/>
                    <a:pt x="518" y="21"/>
                    <a:pt x="510" y="95"/>
                  </a:cubicBezTo>
                  <a:cubicBezTo>
                    <a:pt x="456" y="562"/>
                    <a:pt x="456" y="562"/>
                    <a:pt x="456" y="562"/>
                  </a:cubicBezTo>
                  <a:cubicBezTo>
                    <a:pt x="63" y="811"/>
                    <a:pt x="63" y="811"/>
                    <a:pt x="63" y="811"/>
                  </a:cubicBezTo>
                  <a:cubicBezTo>
                    <a:pt x="0" y="851"/>
                    <a:pt x="5" y="906"/>
                    <a:pt x="74" y="934"/>
                  </a:cubicBezTo>
                  <a:cubicBezTo>
                    <a:pt x="511" y="1111"/>
                    <a:pt x="511" y="1111"/>
                    <a:pt x="511" y="1111"/>
                  </a:cubicBezTo>
                  <a:lnTo>
                    <a:pt x="617" y="158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8"/>
            <p:cNvSpPr>
              <a:spLocks/>
            </p:cNvSpPr>
            <p:nvPr/>
          </p:nvSpPr>
          <p:spPr bwMode="auto">
            <a:xfrm>
              <a:off x="11769725" y="5068888"/>
              <a:ext cx="388937" cy="366713"/>
            </a:xfrm>
            <a:custGeom>
              <a:avLst/>
              <a:gdLst>
                <a:gd name="T0" fmla="*/ 884 w 934"/>
                <a:gd name="T1" fmla="*/ 292 h 881"/>
                <a:gd name="T2" fmla="*/ 626 w 934"/>
                <a:gd name="T3" fmla="*/ 253 h 881"/>
                <a:gd name="T4" fmla="*/ 493 w 934"/>
                <a:gd name="T5" fmla="*/ 27 h 881"/>
                <a:gd name="T6" fmla="*/ 458 w 934"/>
                <a:gd name="T7" fmla="*/ 0 h 881"/>
                <a:gd name="T8" fmla="*/ 422 w 934"/>
                <a:gd name="T9" fmla="*/ 29 h 881"/>
                <a:gd name="T10" fmla="*/ 304 w 934"/>
                <a:gd name="T11" fmla="*/ 263 h 881"/>
                <a:gd name="T12" fmla="*/ 244 w 934"/>
                <a:gd name="T13" fmla="*/ 276 h 881"/>
                <a:gd name="T14" fmla="*/ 49 w 934"/>
                <a:gd name="T15" fmla="*/ 318 h 881"/>
                <a:gd name="T16" fmla="*/ 31 w 934"/>
                <a:gd name="T17" fmla="*/ 385 h 881"/>
                <a:gd name="T18" fmla="*/ 226 w 934"/>
                <a:gd name="T19" fmla="*/ 562 h 881"/>
                <a:gd name="T20" fmla="*/ 192 w 934"/>
                <a:gd name="T21" fmla="*/ 820 h 881"/>
                <a:gd name="T22" fmla="*/ 191 w 934"/>
                <a:gd name="T23" fmla="*/ 831 h 881"/>
                <a:gd name="T24" fmla="*/ 223 w 934"/>
                <a:gd name="T25" fmla="*/ 881 h 881"/>
                <a:gd name="T26" fmla="*/ 249 w 934"/>
                <a:gd name="T27" fmla="*/ 874 h 881"/>
                <a:gd name="T28" fmla="*/ 357 w 934"/>
                <a:gd name="T29" fmla="*/ 824 h 881"/>
                <a:gd name="T30" fmla="*/ 481 w 934"/>
                <a:gd name="T31" fmla="*/ 766 h 881"/>
                <a:gd name="T32" fmla="*/ 519 w 934"/>
                <a:gd name="T33" fmla="*/ 781 h 881"/>
                <a:gd name="T34" fmla="*/ 718 w 934"/>
                <a:gd name="T35" fmla="*/ 859 h 881"/>
                <a:gd name="T36" fmla="*/ 742 w 934"/>
                <a:gd name="T37" fmla="*/ 864 h 881"/>
                <a:gd name="T38" fmla="*/ 771 w 934"/>
                <a:gd name="T39" fmla="*/ 814 h 881"/>
                <a:gd name="T40" fmla="*/ 707 w 934"/>
                <a:gd name="T41" fmla="*/ 547 h 881"/>
                <a:gd name="T42" fmla="*/ 904 w 934"/>
                <a:gd name="T43" fmla="*/ 356 h 881"/>
                <a:gd name="T44" fmla="*/ 884 w 934"/>
                <a:gd name="T45" fmla="*/ 292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4" h="881">
                  <a:moveTo>
                    <a:pt x="884" y="292"/>
                  </a:moveTo>
                  <a:cubicBezTo>
                    <a:pt x="626" y="253"/>
                    <a:pt x="626" y="253"/>
                    <a:pt x="626" y="253"/>
                  </a:cubicBezTo>
                  <a:cubicBezTo>
                    <a:pt x="493" y="27"/>
                    <a:pt x="493" y="27"/>
                    <a:pt x="493" y="27"/>
                  </a:cubicBezTo>
                  <a:cubicBezTo>
                    <a:pt x="483" y="9"/>
                    <a:pt x="470" y="0"/>
                    <a:pt x="458" y="0"/>
                  </a:cubicBezTo>
                  <a:cubicBezTo>
                    <a:pt x="444" y="0"/>
                    <a:pt x="431" y="10"/>
                    <a:pt x="422" y="29"/>
                  </a:cubicBezTo>
                  <a:cubicBezTo>
                    <a:pt x="304" y="263"/>
                    <a:pt x="304" y="263"/>
                    <a:pt x="304" y="263"/>
                  </a:cubicBezTo>
                  <a:cubicBezTo>
                    <a:pt x="244" y="276"/>
                    <a:pt x="244" y="276"/>
                    <a:pt x="244" y="276"/>
                  </a:cubicBezTo>
                  <a:cubicBezTo>
                    <a:pt x="49" y="318"/>
                    <a:pt x="49" y="318"/>
                    <a:pt x="49" y="318"/>
                  </a:cubicBezTo>
                  <a:cubicBezTo>
                    <a:pt x="8" y="327"/>
                    <a:pt x="0" y="357"/>
                    <a:pt x="31" y="385"/>
                  </a:cubicBezTo>
                  <a:cubicBezTo>
                    <a:pt x="226" y="562"/>
                    <a:pt x="226" y="562"/>
                    <a:pt x="226" y="562"/>
                  </a:cubicBezTo>
                  <a:cubicBezTo>
                    <a:pt x="192" y="820"/>
                    <a:pt x="192" y="820"/>
                    <a:pt x="192" y="820"/>
                  </a:cubicBezTo>
                  <a:cubicBezTo>
                    <a:pt x="191" y="831"/>
                    <a:pt x="191" y="831"/>
                    <a:pt x="191" y="831"/>
                  </a:cubicBezTo>
                  <a:cubicBezTo>
                    <a:pt x="187" y="862"/>
                    <a:pt x="200" y="881"/>
                    <a:pt x="223" y="881"/>
                  </a:cubicBezTo>
                  <a:cubicBezTo>
                    <a:pt x="231" y="881"/>
                    <a:pt x="240" y="879"/>
                    <a:pt x="249" y="874"/>
                  </a:cubicBezTo>
                  <a:cubicBezTo>
                    <a:pt x="357" y="824"/>
                    <a:pt x="357" y="824"/>
                    <a:pt x="357" y="824"/>
                  </a:cubicBezTo>
                  <a:cubicBezTo>
                    <a:pt x="481" y="766"/>
                    <a:pt x="481" y="766"/>
                    <a:pt x="481" y="766"/>
                  </a:cubicBezTo>
                  <a:cubicBezTo>
                    <a:pt x="519" y="781"/>
                    <a:pt x="519" y="781"/>
                    <a:pt x="519" y="781"/>
                  </a:cubicBezTo>
                  <a:cubicBezTo>
                    <a:pt x="718" y="859"/>
                    <a:pt x="718" y="859"/>
                    <a:pt x="718" y="859"/>
                  </a:cubicBezTo>
                  <a:cubicBezTo>
                    <a:pt x="727" y="863"/>
                    <a:pt x="735" y="864"/>
                    <a:pt x="742" y="864"/>
                  </a:cubicBezTo>
                  <a:cubicBezTo>
                    <a:pt x="766" y="864"/>
                    <a:pt x="778" y="845"/>
                    <a:pt x="771" y="814"/>
                  </a:cubicBezTo>
                  <a:cubicBezTo>
                    <a:pt x="707" y="547"/>
                    <a:pt x="707" y="547"/>
                    <a:pt x="707" y="547"/>
                  </a:cubicBezTo>
                  <a:cubicBezTo>
                    <a:pt x="904" y="356"/>
                    <a:pt x="904" y="356"/>
                    <a:pt x="904" y="356"/>
                  </a:cubicBezTo>
                  <a:cubicBezTo>
                    <a:pt x="934" y="327"/>
                    <a:pt x="925" y="298"/>
                    <a:pt x="884" y="29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Shape 131">
            <a:extLst>
              <a:ext uri="{FF2B5EF4-FFF2-40B4-BE49-F238E27FC236}">
                <a16:creationId xmlns:a16="http://schemas.microsoft.com/office/drawing/2014/main" id="{94BDEAF5-196B-8549-BE9F-AB0ED9F55C00}"/>
              </a:ext>
            </a:extLst>
          </p:cNvPr>
          <p:cNvSpPr/>
          <p:nvPr/>
        </p:nvSpPr>
        <p:spPr>
          <a:xfrm>
            <a:off x="836854" y="3191594"/>
            <a:ext cx="1846093" cy="469197"/>
          </a:xfrm>
          <a:prstGeom prst="roundRect">
            <a:avLst/>
          </a:prstGeom>
          <a:solidFill>
            <a:schemeClr val="accent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108835" tIns="108835" rIns="108835" bIns="108835" anchor="ctr" anchorCtr="0">
            <a:noAutofit/>
          </a:bodyPr>
          <a:lstStyle/>
          <a:p>
            <a:pPr algn="ctr"/>
            <a:r>
              <a:rPr lang="en-US" sz="1200" dirty="0">
                <a:solidFill>
                  <a:schemeClr val="bg1"/>
                </a:solidFill>
              </a:rPr>
              <a:t>Container host</a:t>
            </a:r>
            <a:r>
              <a:rPr lang="en-US" sz="2400" dirty="0">
                <a:solidFill>
                  <a:schemeClr val="bg1"/>
                </a:solidFill>
              </a:rPr>
              <a:t/>
            </a:r>
            <a:br>
              <a:rPr lang="en-US" sz="2400" dirty="0">
                <a:solidFill>
                  <a:schemeClr val="bg1"/>
                </a:solidFill>
              </a:rPr>
            </a:br>
            <a:r>
              <a:rPr lang="en-US" sz="800" dirty="0">
                <a:solidFill>
                  <a:schemeClr val="bg1"/>
                </a:solidFill>
              </a:rPr>
              <a:t>(Linux container host OS)</a:t>
            </a:r>
          </a:p>
        </p:txBody>
      </p:sp>
      <p:sp>
        <p:nvSpPr>
          <p:cNvPr id="33" name="Shape 131">
            <a:extLst>
              <a:ext uri="{FF2B5EF4-FFF2-40B4-BE49-F238E27FC236}">
                <a16:creationId xmlns:a16="http://schemas.microsoft.com/office/drawing/2014/main" id="{3A675956-25CC-7B4D-BF85-DF12261CB402}"/>
              </a:ext>
            </a:extLst>
          </p:cNvPr>
          <p:cNvSpPr/>
          <p:nvPr/>
        </p:nvSpPr>
        <p:spPr>
          <a:xfrm>
            <a:off x="6421890" y="2518309"/>
            <a:ext cx="1846093" cy="750716"/>
          </a:xfrm>
          <a:prstGeom prst="roundRect">
            <a:avLst/>
          </a:prstGeom>
          <a:solidFill>
            <a:schemeClr val="accent2"/>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108835" tIns="108835" rIns="108835" bIns="108835" anchor="ctr" anchorCtr="0">
            <a:noAutofit/>
          </a:bodyPr>
          <a:lstStyle/>
          <a:p>
            <a:pPr algn="ctr"/>
            <a:r>
              <a:rPr lang="en-US" sz="1200" dirty="0" err="1">
                <a:solidFill>
                  <a:schemeClr val="bg2"/>
                </a:solidFill>
              </a:rPr>
              <a:t>Netflow</a:t>
            </a:r>
            <a:r>
              <a:rPr lang="en-US" sz="1200" dirty="0">
                <a:solidFill>
                  <a:schemeClr val="bg2"/>
                </a:solidFill>
              </a:rPr>
              <a:t> sensor*</a:t>
            </a:r>
          </a:p>
        </p:txBody>
      </p:sp>
      <p:sp>
        <p:nvSpPr>
          <p:cNvPr id="3" name="TextBox 2">
            <a:extLst>
              <a:ext uri="{FF2B5EF4-FFF2-40B4-BE49-F238E27FC236}">
                <a16:creationId xmlns:a16="http://schemas.microsoft.com/office/drawing/2014/main" id="{D4674141-10CE-5944-ABEF-B85650B4276B}"/>
              </a:ext>
            </a:extLst>
          </p:cNvPr>
          <p:cNvSpPr txBox="1"/>
          <p:nvPr/>
        </p:nvSpPr>
        <p:spPr>
          <a:xfrm>
            <a:off x="6460799" y="3243484"/>
            <a:ext cx="1846093" cy="230832"/>
          </a:xfrm>
          <a:prstGeom prst="rect">
            <a:avLst/>
          </a:prstGeom>
          <a:noFill/>
        </p:spPr>
        <p:txBody>
          <a:bodyPr wrap="square" rtlCol="0">
            <a:spAutoFit/>
          </a:bodyPr>
          <a:lstStyle/>
          <a:p>
            <a:r>
              <a:rPr lang="en-US" sz="900" dirty="0">
                <a:latin typeface="+mn-lt"/>
              </a:rPr>
              <a:t>*Telemetry augmentation only </a:t>
            </a:r>
          </a:p>
        </p:txBody>
      </p:sp>
      <p:pic>
        <p:nvPicPr>
          <p:cNvPr id="40" name="Picture 39">
            <a:extLst>
              <a:ext uri="{FF2B5EF4-FFF2-40B4-BE49-F238E27FC236}">
                <a16:creationId xmlns:a16="http://schemas.microsoft.com/office/drawing/2014/main" id="{95D8CDD1-42B2-B245-9FCD-9C4A756211CA}"/>
              </a:ext>
            </a:extLst>
          </p:cNvPr>
          <p:cNvPicPr>
            <a:picLocks noChangeAspect="1"/>
          </p:cNvPicPr>
          <p:nvPr/>
        </p:nvPicPr>
        <p:blipFill>
          <a:blip r:embed="rId3"/>
          <a:stretch>
            <a:fillRect/>
          </a:stretch>
        </p:blipFill>
        <p:spPr>
          <a:xfrm>
            <a:off x="7587916" y="160777"/>
            <a:ext cx="1296704" cy="614671"/>
          </a:xfrm>
          <a:prstGeom prst="rect">
            <a:avLst/>
          </a:prstGeom>
        </p:spPr>
      </p:pic>
    </p:spTree>
    <p:extLst>
      <p:ext uri="{BB962C8B-B14F-4D97-AF65-F5344CB8AC3E}">
        <p14:creationId xmlns:p14="http://schemas.microsoft.com/office/powerpoint/2010/main" val="3736242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Rectangle 256"/>
          <p:cNvSpPr/>
          <p:nvPr/>
        </p:nvSpPr>
        <p:spPr>
          <a:xfrm>
            <a:off x="270514" y="1079500"/>
            <a:ext cx="4455236" cy="3644900"/>
          </a:xfrm>
          <a:prstGeom prst="rect">
            <a:avLst/>
          </a:prstGeom>
          <a:solidFill>
            <a:schemeClr val="accent1">
              <a:lumMod val="20000"/>
              <a:lumOff val="80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Title 2"/>
          <p:cNvSpPr txBox="1">
            <a:spLocks/>
          </p:cNvSpPr>
          <p:nvPr/>
        </p:nvSpPr>
        <p:spPr bwMode="auto">
          <a:xfrm>
            <a:off x="181264" y="269416"/>
            <a:ext cx="806654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1" rIns="91422" bIns="45711"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defTabSz="684196">
              <a:defRPr/>
            </a:pPr>
            <a:endParaRPr lang="en-US" dirty="0">
              <a:latin typeface="+mn-lt"/>
            </a:endParaRPr>
          </a:p>
        </p:txBody>
      </p:sp>
      <p:sp>
        <p:nvSpPr>
          <p:cNvPr id="3" name="Title 2"/>
          <p:cNvSpPr>
            <a:spLocks noGrp="1"/>
          </p:cNvSpPr>
          <p:nvPr>
            <p:ph type="title"/>
          </p:nvPr>
        </p:nvSpPr>
        <p:spPr/>
        <p:txBody>
          <a:bodyPr/>
          <a:lstStyle/>
          <a:p>
            <a:r>
              <a:rPr lang="en-US" dirty="0">
                <a:latin typeface="+mn-lt"/>
              </a:rPr>
              <a:t>Performance monitoring</a:t>
            </a:r>
            <a:br>
              <a:rPr lang="en-US" dirty="0">
                <a:latin typeface="+mn-lt"/>
              </a:rPr>
            </a:br>
            <a:r>
              <a:rPr lang="en-US" sz="1800" dirty="0">
                <a:latin typeface="+mn-lt"/>
              </a:rPr>
              <a:t>With deep-visibility software sensors only</a:t>
            </a:r>
          </a:p>
        </p:txBody>
      </p:sp>
      <p:grpSp>
        <p:nvGrpSpPr>
          <p:cNvPr id="127" name="Group 126">
            <a:extLst>
              <a:ext uri="{FF2B5EF4-FFF2-40B4-BE49-F238E27FC236}">
                <a16:creationId xmlns:a16="http://schemas.microsoft.com/office/drawing/2014/main" id="{F98991CD-686B-49F2-A5E6-6504C559FE74}"/>
              </a:ext>
            </a:extLst>
          </p:cNvPr>
          <p:cNvGrpSpPr/>
          <p:nvPr/>
        </p:nvGrpSpPr>
        <p:grpSpPr>
          <a:xfrm>
            <a:off x="614729" y="2249439"/>
            <a:ext cx="2559273" cy="1525907"/>
            <a:chOff x="3550212" y="2623421"/>
            <a:chExt cx="3412364" cy="2034543"/>
          </a:xfrm>
        </p:grpSpPr>
        <p:grpSp>
          <p:nvGrpSpPr>
            <p:cNvPr id="128" name="Group 127">
              <a:extLst>
                <a:ext uri="{FF2B5EF4-FFF2-40B4-BE49-F238E27FC236}">
                  <a16:creationId xmlns:a16="http://schemas.microsoft.com/office/drawing/2014/main" id="{1D40487C-AA3F-4FE5-8804-C8617E42D3B6}"/>
                </a:ext>
              </a:extLst>
            </p:cNvPr>
            <p:cNvGrpSpPr/>
            <p:nvPr/>
          </p:nvGrpSpPr>
          <p:grpSpPr>
            <a:xfrm>
              <a:off x="3551200" y="2623421"/>
              <a:ext cx="3411376" cy="2034543"/>
              <a:chOff x="3551200" y="2623421"/>
              <a:chExt cx="3411376" cy="2034543"/>
            </a:xfrm>
          </p:grpSpPr>
          <p:grpSp>
            <p:nvGrpSpPr>
              <p:cNvPr id="203" name="Group 202">
                <a:extLst>
                  <a:ext uri="{FF2B5EF4-FFF2-40B4-BE49-F238E27FC236}">
                    <a16:creationId xmlns:a16="http://schemas.microsoft.com/office/drawing/2014/main" id="{929137A2-EF10-43AA-8DAC-50FED080467F}"/>
                  </a:ext>
                </a:extLst>
              </p:cNvPr>
              <p:cNvGrpSpPr/>
              <p:nvPr/>
            </p:nvGrpSpPr>
            <p:grpSpPr>
              <a:xfrm>
                <a:off x="3891309" y="3483446"/>
                <a:ext cx="2731158" cy="234836"/>
                <a:chOff x="3891309" y="3483446"/>
                <a:chExt cx="2731158" cy="234836"/>
              </a:xfrm>
            </p:grpSpPr>
            <p:cxnSp>
              <p:nvCxnSpPr>
                <p:cNvPr id="240" name="Straight Connector 239">
                  <a:extLst>
                    <a:ext uri="{FF2B5EF4-FFF2-40B4-BE49-F238E27FC236}">
                      <a16:creationId xmlns:a16="http://schemas.microsoft.com/office/drawing/2014/main" id="{C0EA2546-1DD7-4660-9E18-39CEBEC32CC3}"/>
                    </a:ext>
                  </a:extLst>
                </p:cNvPr>
                <p:cNvCxnSpPr>
                  <a:cxnSpLocks/>
                </p:cNvCxnSpPr>
                <p:nvPr/>
              </p:nvCxnSpPr>
              <p:spPr>
                <a:xfrm>
                  <a:off x="3891309" y="3483446"/>
                  <a:ext cx="2731158"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C14D0A94-9890-4C91-BFE5-702653A12FBF}"/>
                    </a:ext>
                  </a:extLst>
                </p:cNvPr>
                <p:cNvCxnSpPr>
                  <a:cxnSpLocks/>
                </p:cNvCxnSpPr>
                <p:nvPr/>
              </p:nvCxnSpPr>
              <p:spPr>
                <a:xfrm>
                  <a:off x="3891309" y="3483446"/>
                  <a:ext cx="1820772"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A17F2904-46C9-47D4-80DB-A62FFC01DEE8}"/>
                    </a:ext>
                  </a:extLst>
                </p:cNvPr>
                <p:cNvCxnSpPr>
                  <a:cxnSpLocks/>
                </p:cNvCxnSpPr>
                <p:nvPr/>
              </p:nvCxnSpPr>
              <p:spPr>
                <a:xfrm>
                  <a:off x="5712081" y="3483446"/>
                  <a:ext cx="0"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1E385CF-27E5-4CC4-ACD1-934EB59F7B35}"/>
                    </a:ext>
                  </a:extLst>
                </p:cNvPr>
                <p:cNvCxnSpPr>
                  <a:cxnSpLocks/>
                </p:cNvCxnSpPr>
                <p:nvPr/>
              </p:nvCxnSpPr>
              <p:spPr>
                <a:xfrm>
                  <a:off x="4801695" y="3483446"/>
                  <a:ext cx="910386"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18BCACE5-13DE-4226-9FFF-D0FCB080A370}"/>
                    </a:ext>
                  </a:extLst>
                </p:cNvPr>
                <p:cNvCxnSpPr>
                  <a:cxnSpLocks/>
                </p:cNvCxnSpPr>
                <p:nvPr/>
              </p:nvCxnSpPr>
              <p:spPr>
                <a:xfrm flipH="1">
                  <a:off x="4801695" y="3483446"/>
                  <a:ext cx="1820772"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10C1399B-11EF-4A4B-8574-F15A0522EA34}"/>
                    </a:ext>
                  </a:extLst>
                </p:cNvPr>
                <p:cNvCxnSpPr>
                  <a:cxnSpLocks/>
                </p:cNvCxnSpPr>
                <p:nvPr/>
              </p:nvCxnSpPr>
              <p:spPr>
                <a:xfrm flipH="1">
                  <a:off x="5712081" y="3483446"/>
                  <a:ext cx="910386"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B27DC3EB-5CFB-4577-BCEA-313C0C82EBC5}"/>
                    </a:ext>
                  </a:extLst>
                </p:cNvPr>
                <p:cNvCxnSpPr>
                  <a:cxnSpLocks/>
                </p:cNvCxnSpPr>
                <p:nvPr/>
              </p:nvCxnSpPr>
              <p:spPr>
                <a:xfrm>
                  <a:off x="3891309" y="3483446"/>
                  <a:ext cx="0"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D5D43057-82C5-48C1-9063-863F703008B7}"/>
                    </a:ext>
                  </a:extLst>
                </p:cNvPr>
                <p:cNvCxnSpPr>
                  <a:cxnSpLocks/>
                </p:cNvCxnSpPr>
                <p:nvPr/>
              </p:nvCxnSpPr>
              <p:spPr>
                <a:xfrm>
                  <a:off x="3891309" y="3483446"/>
                  <a:ext cx="910386"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296FEC46-0F42-41CB-8CAA-5509A24776A4}"/>
                    </a:ext>
                  </a:extLst>
                </p:cNvPr>
                <p:cNvCxnSpPr>
                  <a:cxnSpLocks/>
                </p:cNvCxnSpPr>
                <p:nvPr/>
              </p:nvCxnSpPr>
              <p:spPr>
                <a:xfrm>
                  <a:off x="4801695" y="3483446"/>
                  <a:ext cx="1820772"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97617D37-E3EB-4613-A66D-4A7B110C316B}"/>
                    </a:ext>
                  </a:extLst>
                </p:cNvPr>
                <p:cNvCxnSpPr>
                  <a:cxnSpLocks/>
                </p:cNvCxnSpPr>
                <p:nvPr/>
              </p:nvCxnSpPr>
              <p:spPr>
                <a:xfrm>
                  <a:off x="5712081" y="3483446"/>
                  <a:ext cx="910386"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4E70A677-C4F3-4884-961E-8AEA4B3C2D63}"/>
                    </a:ext>
                  </a:extLst>
                </p:cNvPr>
                <p:cNvCxnSpPr>
                  <a:cxnSpLocks/>
                </p:cNvCxnSpPr>
                <p:nvPr/>
              </p:nvCxnSpPr>
              <p:spPr>
                <a:xfrm>
                  <a:off x="6622467" y="3483446"/>
                  <a:ext cx="0"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A1B299FC-A484-4247-BD0D-33E6F8C6C248}"/>
                    </a:ext>
                  </a:extLst>
                </p:cNvPr>
                <p:cNvCxnSpPr>
                  <a:cxnSpLocks/>
                </p:cNvCxnSpPr>
                <p:nvPr/>
              </p:nvCxnSpPr>
              <p:spPr>
                <a:xfrm flipH="1">
                  <a:off x="4801695" y="3483446"/>
                  <a:ext cx="910386"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F86C7421-A41B-4AD9-A3A0-E4EEB161712C}"/>
                    </a:ext>
                  </a:extLst>
                </p:cNvPr>
                <p:cNvCxnSpPr>
                  <a:cxnSpLocks/>
                </p:cNvCxnSpPr>
                <p:nvPr/>
              </p:nvCxnSpPr>
              <p:spPr>
                <a:xfrm flipH="1">
                  <a:off x="3891309" y="3483446"/>
                  <a:ext cx="1820772"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BBE01847-FAA4-4DC3-9ADF-D287AC12D8ED}"/>
                    </a:ext>
                  </a:extLst>
                </p:cNvPr>
                <p:cNvCxnSpPr>
                  <a:cxnSpLocks/>
                </p:cNvCxnSpPr>
                <p:nvPr/>
              </p:nvCxnSpPr>
              <p:spPr>
                <a:xfrm flipH="1">
                  <a:off x="3891309" y="3483446"/>
                  <a:ext cx="910386"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ABE2384B-3876-4326-812F-8F1382E8E265}"/>
                    </a:ext>
                  </a:extLst>
                </p:cNvPr>
                <p:cNvCxnSpPr>
                  <a:cxnSpLocks/>
                </p:cNvCxnSpPr>
                <p:nvPr/>
              </p:nvCxnSpPr>
              <p:spPr>
                <a:xfrm flipH="1">
                  <a:off x="3891309" y="3483446"/>
                  <a:ext cx="2731158"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77575D18-F59C-42EB-BA5C-3FC470D4439D}"/>
                    </a:ext>
                  </a:extLst>
                </p:cNvPr>
                <p:cNvCxnSpPr>
                  <a:cxnSpLocks/>
                </p:cNvCxnSpPr>
                <p:nvPr/>
              </p:nvCxnSpPr>
              <p:spPr>
                <a:xfrm>
                  <a:off x="4801695" y="3483446"/>
                  <a:ext cx="0"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204" name="Freeform 32">
                <a:extLst>
                  <a:ext uri="{FF2B5EF4-FFF2-40B4-BE49-F238E27FC236}">
                    <a16:creationId xmlns:a16="http://schemas.microsoft.com/office/drawing/2014/main" id="{074B773C-823B-4F12-BC96-EA35CB22D574}"/>
                  </a:ext>
                </a:extLst>
              </p:cNvPr>
              <p:cNvSpPr>
                <a:spLocks noEditPoints="1"/>
              </p:cNvSpPr>
              <p:nvPr/>
            </p:nvSpPr>
            <p:spPr bwMode="auto">
              <a:xfrm>
                <a:off x="3659056" y="2623421"/>
                <a:ext cx="464506" cy="860025"/>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sp>
            <p:nvSpPr>
              <p:cNvPr id="205" name="Freeform 32">
                <a:extLst>
                  <a:ext uri="{FF2B5EF4-FFF2-40B4-BE49-F238E27FC236}">
                    <a16:creationId xmlns:a16="http://schemas.microsoft.com/office/drawing/2014/main" id="{53A16133-02A7-4726-91B4-4CF1B1017142}"/>
                  </a:ext>
                </a:extLst>
              </p:cNvPr>
              <p:cNvSpPr>
                <a:spLocks noEditPoints="1"/>
              </p:cNvSpPr>
              <p:nvPr/>
            </p:nvSpPr>
            <p:spPr bwMode="auto">
              <a:xfrm>
                <a:off x="4569442" y="2623421"/>
                <a:ext cx="464506" cy="860025"/>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sp>
            <p:nvSpPr>
              <p:cNvPr id="206" name="Freeform 32">
                <a:extLst>
                  <a:ext uri="{FF2B5EF4-FFF2-40B4-BE49-F238E27FC236}">
                    <a16:creationId xmlns:a16="http://schemas.microsoft.com/office/drawing/2014/main" id="{5EC46CCC-DE7E-49EA-A0CA-25EF7D536F94}"/>
                  </a:ext>
                </a:extLst>
              </p:cNvPr>
              <p:cNvSpPr>
                <a:spLocks noEditPoints="1"/>
              </p:cNvSpPr>
              <p:nvPr/>
            </p:nvSpPr>
            <p:spPr bwMode="auto">
              <a:xfrm>
                <a:off x="5479828" y="2623421"/>
                <a:ext cx="464506" cy="860025"/>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sp>
            <p:nvSpPr>
              <p:cNvPr id="207" name="Freeform 32">
                <a:extLst>
                  <a:ext uri="{FF2B5EF4-FFF2-40B4-BE49-F238E27FC236}">
                    <a16:creationId xmlns:a16="http://schemas.microsoft.com/office/drawing/2014/main" id="{CC446A64-0EE2-49AC-954C-6CC458049944}"/>
                  </a:ext>
                </a:extLst>
              </p:cNvPr>
              <p:cNvSpPr>
                <a:spLocks noEditPoints="1"/>
              </p:cNvSpPr>
              <p:nvPr/>
            </p:nvSpPr>
            <p:spPr bwMode="auto">
              <a:xfrm>
                <a:off x="6390214" y="2623421"/>
                <a:ext cx="464506" cy="860025"/>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grpSp>
            <p:nvGrpSpPr>
              <p:cNvPr id="208" name="Group 207">
                <a:extLst>
                  <a:ext uri="{FF2B5EF4-FFF2-40B4-BE49-F238E27FC236}">
                    <a16:creationId xmlns:a16="http://schemas.microsoft.com/office/drawing/2014/main" id="{82D19C95-972A-47FE-98D9-FDF01E8CABA4}"/>
                  </a:ext>
                </a:extLst>
              </p:cNvPr>
              <p:cNvGrpSpPr/>
              <p:nvPr/>
            </p:nvGrpSpPr>
            <p:grpSpPr>
              <a:xfrm>
                <a:off x="4461586" y="3718282"/>
                <a:ext cx="680218" cy="939682"/>
                <a:chOff x="4461586" y="3718282"/>
                <a:chExt cx="680218" cy="939682"/>
              </a:xfrm>
            </p:grpSpPr>
            <p:cxnSp>
              <p:nvCxnSpPr>
                <p:cNvPr id="234" name="Straight Connector 233">
                  <a:extLst>
                    <a:ext uri="{FF2B5EF4-FFF2-40B4-BE49-F238E27FC236}">
                      <a16:creationId xmlns:a16="http://schemas.microsoft.com/office/drawing/2014/main" id="{239B30E7-A74F-40FF-90E2-0CA428469633}"/>
                    </a:ext>
                  </a:extLst>
                </p:cNvPr>
                <p:cNvCxnSpPr/>
                <p:nvPr/>
              </p:nvCxnSpPr>
              <p:spPr>
                <a:xfrm flipH="1" flipV="1">
                  <a:off x="4923305" y="3832089"/>
                  <a:ext cx="1736" cy="424537"/>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B6883338-CDE9-49D8-9ABF-D3823F31BE0F}"/>
                    </a:ext>
                  </a:extLst>
                </p:cNvPr>
                <p:cNvCxnSpPr/>
                <p:nvPr/>
              </p:nvCxnSpPr>
              <p:spPr>
                <a:xfrm flipH="1" flipV="1">
                  <a:off x="4701780" y="3832089"/>
                  <a:ext cx="1736" cy="424537"/>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236" name="Freeform 7">
                  <a:extLst>
                    <a:ext uri="{FF2B5EF4-FFF2-40B4-BE49-F238E27FC236}">
                      <a16:creationId xmlns:a16="http://schemas.microsoft.com/office/drawing/2014/main" id="{8466B851-6575-41E6-9188-47198F800250}"/>
                    </a:ext>
                  </a:extLst>
                </p:cNvPr>
                <p:cNvSpPr>
                  <a:spLocks noEditPoints="1"/>
                </p:cNvSpPr>
                <p:nvPr/>
              </p:nvSpPr>
              <p:spPr bwMode="auto">
                <a:xfrm>
                  <a:off x="4461586" y="3718282"/>
                  <a:ext cx="680218" cy="12380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grpSp>
              <p:nvGrpSpPr>
                <p:cNvPr id="237" name="Group 236">
                  <a:extLst>
                    <a:ext uri="{FF2B5EF4-FFF2-40B4-BE49-F238E27FC236}">
                      <a16:creationId xmlns:a16="http://schemas.microsoft.com/office/drawing/2014/main" id="{D4A15F58-A988-41AF-A5A7-90EFF8E08C90}"/>
                    </a:ext>
                  </a:extLst>
                </p:cNvPr>
                <p:cNvGrpSpPr/>
                <p:nvPr/>
              </p:nvGrpSpPr>
              <p:grpSpPr>
                <a:xfrm>
                  <a:off x="4573699" y="4245347"/>
                  <a:ext cx="455991" cy="412617"/>
                  <a:chOff x="-1003068" y="1884624"/>
                  <a:chExt cx="726228" cy="724964"/>
                </a:xfrm>
                <a:solidFill>
                  <a:schemeClr val="bg1"/>
                </a:solidFill>
              </p:grpSpPr>
              <p:sp>
                <p:nvSpPr>
                  <p:cNvPr id="238" name="Freeform 33">
                    <a:extLst>
                      <a:ext uri="{FF2B5EF4-FFF2-40B4-BE49-F238E27FC236}">
                        <a16:creationId xmlns:a16="http://schemas.microsoft.com/office/drawing/2014/main" id="{2BB33B51-CAEC-4F10-A352-DC6131A266E2}"/>
                      </a:ext>
                    </a:extLst>
                  </p:cNvPr>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sp>
                <p:nvSpPr>
                  <p:cNvPr id="239" name="Freeform 33">
                    <a:extLst>
                      <a:ext uri="{FF2B5EF4-FFF2-40B4-BE49-F238E27FC236}">
                        <a16:creationId xmlns:a16="http://schemas.microsoft.com/office/drawing/2014/main" id="{99367FC8-F4EF-4092-9DA0-AAA5FCA1497C}"/>
                      </a:ext>
                    </a:extLst>
                  </p:cNvPr>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grpSp>
          </p:grpSp>
          <p:grpSp>
            <p:nvGrpSpPr>
              <p:cNvPr id="209" name="Group 208">
                <a:extLst>
                  <a:ext uri="{FF2B5EF4-FFF2-40B4-BE49-F238E27FC236}">
                    <a16:creationId xmlns:a16="http://schemas.microsoft.com/office/drawing/2014/main" id="{2604A596-B088-485B-B6FA-6607967474CD}"/>
                  </a:ext>
                </a:extLst>
              </p:cNvPr>
              <p:cNvGrpSpPr/>
              <p:nvPr/>
            </p:nvGrpSpPr>
            <p:grpSpPr>
              <a:xfrm>
                <a:off x="5371972" y="3718282"/>
                <a:ext cx="680218" cy="939682"/>
                <a:chOff x="5371972" y="3718282"/>
                <a:chExt cx="680218" cy="939682"/>
              </a:xfrm>
            </p:grpSpPr>
            <p:cxnSp>
              <p:nvCxnSpPr>
                <p:cNvPr id="228" name="Straight Connector 227">
                  <a:extLst>
                    <a:ext uri="{FF2B5EF4-FFF2-40B4-BE49-F238E27FC236}">
                      <a16:creationId xmlns:a16="http://schemas.microsoft.com/office/drawing/2014/main" id="{6BCA4D5E-921D-461E-A6BF-29300D6C2545}"/>
                    </a:ext>
                  </a:extLst>
                </p:cNvPr>
                <p:cNvCxnSpPr/>
                <p:nvPr/>
              </p:nvCxnSpPr>
              <p:spPr>
                <a:xfrm flipH="1" flipV="1">
                  <a:off x="5833688" y="3832089"/>
                  <a:ext cx="1736" cy="424537"/>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1A04365D-0607-432F-9059-C6DB642755D1}"/>
                    </a:ext>
                  </a:extLst>
                </p:cNvPr>
                <p:cNvCxnSpPr/>
                <p:nvPr/>
              </p:nvCxnSpPr>
              <p:spPr>
                <a:xfrm flipH="1" flipV="1">
                  <a:off x="5612166" y="3832089"/>
                  <a:ext cx="1736" cy="424537"/>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230" name="Freeform 7">
                  <a:extLst>
                    <a:ext uri="{FF2B5EF4-FFF2-40B4-BE49-F238E27FC236}">
                      <a16:creationId xmlns:a16="http://schemas.microsoft.com/office/drawing/2014/main" id="{BCBC5381-521F-49F5-8F56-8A9620D66607}"/>
                    </a:ext>
                  </a:extLst>
                </p:cNvPr>
                <p:cNvSpPr>
                  <a:spLocks noEditPoints="1"/>
                </p:cNvSpPr>
                <p:nvPr/>
              </p:nvSpPr>
              <p:spPr bwMode="auto">
                <a:xfrm>
                  <a:off x="5371972" y="3718282"/>
                  <a:ext cx="680218" cy="12380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grpSp>
              <p:nvGrpSpPr>
                <p:cNvPr id="231" name="Group 230">
                  <a:extLst>
                    <a:ext uri="{FF2B5EF4-FFF2-40B4-BE49-F238E27FC236}">
                      <a16:creationId xmlns:a16="http://schemas.microsoft.com/office/drawing/2014/main" id="{F4CFF73D-C81F-42DB-B56B-F9547C421614}"/>
                    </a:ext>
                  </a:extLst>
                </p:cNvPr>
                <p:cNvGrpSpPr/>
                <p:nvPr/>
              </p:nvGrpSpPr>
              <p:grpSpPr>
                <a:xfrm>
                  <a:off x="5484084" y="4245347"/>
                  <a:ext cx="455991" cy="412617"/>
                  <a:chOff x="-1003068" y="1884624"/>
                  <a:chExt cx="726228" cy="724964"/>
                </a:xfrm>
                <a:solidFill>
                  <a:schemeClr val="bg1"/>
                </a:solidFill>
              </p:grpSpPr>
              <p:sp>
                <p:nvSpPr>
                  <p:cNvPr id="232" name="Freeform 33">
                    <a:extLst>
                      <a:ext uri="{FF2B5EF4-FFF2-40B4-BE49-F238E27FC236}">
                        <a16:creationId xmlns:a16="http://schemas.microsoft.com/office/drawing/2014/main" id="{5255F4C1-7A93-45F1-A74B-EB58DEB7D0F5}"/>
                      </a:ext>
                    </a:extLst>
                  </p:cNvPr>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sp>
                <p:nvSpPr>
                  <p:cNvPr id="233" name="Freeform 33">
                    <a:extLst>
                      <a:ext uri="{FF2B5EF4-FFF2-40B4-BE49-F238E27FC236}">
                        <a16:creationId xmlns:a16="http://schemas.microsoft.com/office/drawing/2014/main" id="{13E7F677-0A15-4BBF-B78F-0BA94DE16A90}"/>
                      </a:ext>
                    </a:extLst>
                  </p:cNvPr>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grpSp>
          </p:grpSp>
          <p:grpSp>
            <p:nvGrpSpPr>
              <p:cNvPr id="210" name="Group 209">
                <a:extLst>
                  <a:ext uri="{FF2B5EF4-FFF2-40B4-BE49-F238E27FC236}">
                    <a16:creationId xmlns:a16="http://schemas.microsoft.com/office/drawing/2014/main" id="{F677F497-C418-4219-9788-37965A3A0AED}"/>
                  </a:ext>
                </a:extLst>
              </p:cNvPr>
              <p:cNvGrpSpPr/>
              <p:nvPr/>
            </p:nvGrpSpPr>
            <p:grpSpPr>
              <a:xfrm>
                <a:off x="6282358" y="3718282"/>
                <a:ext cx="680218" cy="939682"/>
                <a:chOff x="6282358" y="3718282"/>
                <a:chExt cx="680218" cy="939682"/>
              </a:xfrm>
            </p:grpSpPr>
            <p:cxnSp>
              <p:nvCxnSpPr>
                <p:cNvPr id="222" name="Straight Connector 221">
                  <a:extLst>
                    <a:ext uri="{FF2B5EF4-FFF2-40B4-BE49-F238E27FC236}">
                      <a16:creationId xmlns:a16="http://schemas.microsoft.com/office/drawing/2014/main" id="{12D7DC80-D62B-4269-9D07-E5DD1927D765}"/>
                    </a:ext>
                  </a:extLst>
                </p:cNvPr>
                <p:cNvCxnSpPr/>
                <p:nvPr/>
              </p:nvCxnSpPr>
              <p:spPr>
                <a:xfrm flipH="1" flipV="1">
                  <a:off x="6744077" y="3832089"/>
                  <a:ext cx="1736" cy="424537"/>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BBAA02D0-69D8-48E7-9832-79F32D8E2821}"/>
                    </a:ext>
                  </a:extLst>
                </p:cNvPr>
                <p:cNvCxnSpPr/>
                <p:nvPr/>
              </p:nvCxnSpPr>
              <p:spPr>
                <a:xfrm flipH="1" flipV="1">
                  <a:off x="6522555" y="3832089"/>
                  <a:ext cx="1736" cy="424537"/>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224" name="Freeform 7">
                  <a:extLst>
                    <a:ext uri="{FF2B5EF4-FFF2-40B4-BE49-F238E27FC236}">
                      <a16:creationId xmlns:a16="http://schemas.microsoft.com/office/drawing/2014/main" id="{D3EE85A5-98F1-4BB2-8FCE-24B4C4332D4D}"/>
                    </a:ext>
                  </a:extLst>
                </p:cNvPr>
                <p:cNvSpPr>
                  <a:spLocks noEditPoints="1"/>
                </p:cNvSpPr>
                <p:nvPr/>
              </p:nvSpPr>
              <p:spPr bwMode="auto">
                <a:xfrm>
                  <a:off x="6282358" y="3718282"/>
                  <a:ext cx="680218" cy="12380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grpSp>
              <p:nvGrpSpPr>
                <p:cNvPr id="225" name="Group 224">
                  <a:extLst>
                    <a:ext uri="{FF2B5EF4-FFF2-40B4-BE49-F238E27FC236}">
                      <a16:creationId xmlns:a16="http://schemas.microsoft.com/office/drawing/2014/main" id="{BFED4E59-7F0B-4F9B-A671-E28C1B0D2CA7}"/>
                    </a:ext>
                  </a:extLst>
                </p:cNvPr>
                <p:cNvGrpSpPr/>
                <p:nvPr/>
              </p:nvGrpSpPr>
              <p:grpSpPr>
                <a:xfrm>
                  <a:off x="6394470" y="4245347"/>
                  <a:ext cx="455991" cy="412617"/>
                  <a:chOff x="-1003068" y="1884624"/>
                  <a:chExt cx="726228" cy="724964"/>
                </a:xfrm>
                <a:solidFill>
                  <a:schemeClr val="bg1"/>
                </a:solidFill>
              </p:grpSpPr>
              <p:sp>
                <p:nvSpPr>
                  <p:cNvPr id="226" name="Freeform 33">
                    <a:extLst>
                      <a:ext uri="{FF2B5EF4-FFF2-40B4-BE49-F238E27FC236}">
                        <a16:creationId xmlns:a16="http://schemas.microsoft.com/office/drawing/2014/main" id="{D855F4BB-4DC9-4E61-94C3-6012308E6050}"/>
                      </a:ext>
                    </a:extLst>
                  </p:cNvPr>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sp>
                <p:nvSpPr>
                  <p:cNvPr id="227" name="Freeform 33">
                    <a:extLst>
                      <a:ext uri="{FF2B5EF4-FFF2-40B4-BE49-F238E27FC236}">
                        <a16:creationId xmlns:a16="http://schemas.microsoft.com/office/drawing/2014/main" id="{B55A80E6-31C0-46D2-BC31-3C0BDCB60865}"/>
                      </a:ext>
                    </a:extLst>
                  </p:cNvPr>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grpSp>
          </p:grpSp>
          <p:grpSp>
            <p:nvGrpSpPr>
              <p:cNvPr id="211" name="Group 210">
                <a:extLst>
                  <a:ext uri="{FF2B5EF4-FFF2-40B4-BE49-F238E27FC236}">
                    <a16:creationId xmlns:a16="http://schemas.microsoft.com/office/drawing/2014/main" id="{9C3A6455-F608-49EA-8F74-0DF3501CC4B1}"/>
                  </a:ext>
                </a:extLst>
              </p:cNvPr>
              <p:cNvGrpSpPr/>
              <p:nvPr/>
            </p:nvGrpSpPr>
            <p:grpSpPr>
              <a:xfrm>
                <a:off x="3551200" y="3718282"/>
                <a:ext cx="680218" cy="939682"/>
                <a:chOff x="3551200" y="3718282"/>
                <a:chExt cx="680218" cy="939682"/>
              </a:xfrm>
            </p:grpSpPr>
            <p:cxnSp>
              <p:nvCxnSpPr>
                <p:cNvPr id="214" name="Straight Connector 213">
                  <a:extLst>
                    <a:ext uri="{FF2B5EF4-FFF2-40B4-BE49-F238E27FC236}">
                      <a16:creationId xmlns:a16="http://schemas.microsoft.com/office/drawing/2014/main" id="{ED04AD82-715D-43A7-A9ED-0241F98FD0D4}"/>
                    </a:ext>
                  </a:extLst>
                </p:cNvPr>
                <p:cNvCxnSpPr/>
                <p:nvPr/>
              </p:nvCxnSpPr>
              <p:spPr>
                <a:xfrm flipH="1" flipV="1">
                  <a:off x="4012919" y="3832089"/>
                  <a:ext cx="1736" cy="424537"/>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0CA2E8D6-E316-4A88-BC1B-E7FD6486D485}"/>
                    </a:ext>
                  </a:extLst>
                </p:cNvPr>
                <p:cNvCxnSpPr/>
                <p:nvPr/>
              </p:nvCxnSpPr>
              <p:spPr>
                <a:xfrm flipH="1" flipV="1">
                  <a:off x="3791394" y="3832089"/>
                  <a:ext cx="1736" cy="424537"/>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218" name="Freeform 7">
                  <a:extLst>
                    <a:ext uri="{FF2B5EF4-FFF2-40B4-BE49-F238E27FC236}">
                      <a16:creationId xmlns:a16="http://schemas.microsoft.com/office/drawing/2014/main" id="{F63869EA-67FE-4505-ACC8-9758D6B99969}"/>
                    </a:ext>
                  </a:extLst>
                </p:cNvPr>
                <p:cNvSpPr>
                  <a:spLocks noEditPoints="1"/>
                </p:cNvSpPr>
                <p:nvPr/>
              </p:nvSpPr>
              <p:spPr bwMode="auto">
                <a:xfrm>
                  <a:off x="3551200" y="3718282"/>
                  <a:ext cx="680218" cy="12380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grpSp>
              <p:nvGrpSpPr>
                <p:cNvPr id="219" name="Group 218">
                  <a:extLst>
                    <a:ext uri="{FF2B5EF4-FFF2-40B4-BE49-F238E27FC236}">
                      <a16:creationId xmlns:a16="http://schemas.microsoft.com/office/drawing/2014/main" id="{BCF7BBC4-A673-44BC-9001-6499EB0033F5}"/>
                    </a:ext>
                  </a:extLst>
                </p:cNvPr>
                <p:cNvGrpSpPr/>
                <p:nvPr/>
              </p:nvGrpSpPr>
              <p:grpSpPr>
                <a:xfrm>
                  <a:off x="3663312" y="4245347"/>
                  <a:ext cx="455991" cy="412617"/>
                  <a:chOff x="-1003068" y="1884624"/>
                  <a:chExt cx="726228" cy="724964"/>
                </a:xfrm>
                <a:solidFill>
                  <a:schemeClr val="bg1"/>
                </a:solidFill>
              </p:grpSpPr>
              <p:sp>
                <p:nvSpPr>
                  <p:cNvPr id="220" name="Freeform 33">
                    <a:extLst>
                      <a:ext uri="{FF2B5EF4-FFF2-40B4-BE49-F238E27FC236}">
                        <a16:creationId xmlns:a16="http://schemas.microsoft.com/office/drawing/2014/main" id="{D8B99938-51A2-49DD-A16E-EF06E04D7DF2}"/>
                      </a:ext>
                    </a:extLst>
                  </p:cNvPr>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sp>
                <p:nvSpPr>
                  <p:cNvPr id="221" name="Freeform 33">
                    <a:extLst>
                      <a:ext uri="{FF2B5EF4-FFF2-40B4-BE49-F238E27FC236}">
                        <a16:creationId xmlns:a16="http://schemas.microsoft.com/office/drawing/2014/main" id="{13319CF4-AE71-4294-AF52-B48C86322758}"/>
                      </a:ext>
                    </a:extLst>
                  </p:cNvPr>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grpSp>
          </p:grpSp>
        </p:grpSp>
        <p:grpSp>
          <p:nvGrpSpPr>
            <p:cNvPr id="129" name="Group 128">
              <a:extLst>
                <a:ext uri="{FF2B5EF4-FFF2-40B4-BE49-F238E27FC236}">
                  <a16:creationId xmlns:a16="http://schemas.microsoft.com/office/drawing/2014/main" id="{21A689F8-8140-405C-95D4-28BF773F8F56}"/>
                </a:ext>
              </a:extLst>
            </p:cNvPr>
            <p:cNvGrpSpPr>
              <a:grpSpLocks noChangeAspect="1"/>
            </p:cNvGrpSpPr>
            <p:nvPr/>
          </p:nvGrpSpPr>
          <p:grpSpPr>
            <a:xfrm rot="16200000">
              <a:off x="3427474" y="4017518"/>
              <a:ext cx="394018" cy="148542"/>
              <a:chOff x="7262657" y="1468438"/>
              <a:chExt cx="1313812" cy="495300"/>
            </a:xfrm>
          </p:grpSpPr>
          <p:sp>
            <p:nvSpPr>
              <p:cNvPr id="196" name="Freeform 79">
                <a:extLst>
                  <a:ext uri="{FF2B5EF4-FFF2-40B4-BE49-F238E27FC236}">
                    <a16:creationId xmlns:a16="http://schemas.microsoft.com/office/drawing/2014/main" id="{CA565B42-2C33-4A2B-803C-0F76E3009E17}"/>
                  </a:ext>
                </a:extLst>
              </p:cNvPr>
              <p:cNvSpPr>
                <a:spLocks noEditPoints="1"/>
              </p:cNvSpPr>
              <p:nvPr/>
            </p:nvSpPr>
            <p:spPr bwMode="auto">
              <a:xfrm>
                <a:off x="7262657" y="1654176"/>
                <a:ext cx="1311431" cy="123825"/>
              </a:xfrm>
              <a:custGeom>
                <a:avLst/>
                <a:gdLst>
                  <a:gd name="T0" fmla="*/ 1402 w 1412"/>
                  <a:gd name="T1" fmla="*/ 60 h 71"/>
                  <a:gd name="T2" fmla="*/ 1401 w 1412"/>
                  <a:gd name="T3" fmla="*/ 60 h 71"/>
                  <a:gd name="T4" fmla="*/ 1401 w 1412"/>
                  <a:gd name="T5" fmla="*/ 60 h 71"/>
                  <a:gd name="T6" fmla="*/ 1402 w 1412"/>
                  <a:gd name="T7" fmla="*/ 60 h 71"/>
                  <a:gd name="T8" fmla="*/ 1402 w 1412"/>
                  <a:gd name="T9" fmla="*/ 60 h 71"/>
                  <a:gd name="T10" fmla="*/ 1402 w 1412"/>
                  <a:gd name="T11" fmla="*/ 60 h 71"/>
                  <a:gd name="T12" fmla="*/ 1402 w 1412"/>
                  <a:gd name="T13" fmla="*/ 60 h 71"/>
                  <a:gd name="T14" fmla="*/ 1402 w 1412"/>
                  <a:gd name="T15" fmla="*/ 60 h 71"/>
                  <a:gd name="T16" fmla="*/ 1402 w 1412"/>
                  <a:gd name="T17" fmla="*/ 60 h 71"/>
                  <a:gd name="T18" fmla="*/ 1402 w 1412"/>
                  <a:gd name="T19" fmla="*/ 60 h 71"/>
                  <a:gd name="T20" fmla="*/ 1402 w 1412"/>
                  <a:gd name="T21" fmla="*/ 60 h 71"/>
                  <a:gd name="T22" fmla="*/ 1402 w 1412"/>
                  <a:gd name="T23" fmla="*/ 60 h 71"/>
                  <a:gd name="T24" fmla="*/ 1402 w 1412"/>
                  <a:gd name="T25" fmla="*/ 60 h 71"/>
                  <a:gd name="T26" fmla="*/ 1409 w 1412"/>
                  <a:gd name="T27" fmla="*/ 50 h 71"/>
                  <a:gd name="T28" fmla="*/ 1409 w 1412"/>
                  <a:gd name="T29" fmla="*/ 50 h 71"/>
                  <a:gd name="T30" fmla="*/ 1409 w 1412"/>
                  <a:gd name="T31" fmla="*/ 50 h 71"/>
                  <a:gd name="T32" fmla="*/ 1409 w 1412"/>
                  <a:gd name="T33" fmla="*/ 49 h 71"/>
                  <a:gd name="T34" fmla="*/ 1409 w 1412"/>
                  <a:gd name="T35" fmla="*/ 49 h 71"/>
                  <a:gd name="T36" fmla="*/ 1409 w 1412"/>
                  <a:gd name="T37" fmla="*/ 49 h 71"/>
                  <a:gd name="T38" fmla="*/ 1409 w 1412"/>
                  <a:gd name="T39" fmla="*/ 21 h 71"/>
                  <a:gd name="T40" fmla="*/ 1412 w 1412"/>
                  <a:gd name="T41" fmla="*/ 35 h 71"/>
                  <a:gd name="T42" fmla="*/ 1409 w 1412"/>
                  <a:gd name="T43" fmla="*/ 49 h 71"/>
                  <a:gd name="T44" fmla="*/ 1412 w 1412"/>
                  <a:gd name="T45" fmla="*/ 35 h 71"/>
                  <a:gd name="T46" fmla="*/ 1409 w 1412"/>
                  <a:gd name="T47" fmla="*/ 21 h 71"/>
                  <a:gd name="T48" fmla="*/ 1409 w 1412"/>
                  <a:gd name="T49" fmla="*/ 21 h 71"/>
                  <a:gd name="T50" fmla="*/ 1409 w 1412"/>
                  <a:gd name="T51" fmla="*/ 21 h 71"/>
                  <a:gd name="T52" fmla="*/ 1409 w 1412"/>
                  <a:gd name="T53" fmla="*/ 21 h 71"/>
                  <a:gd name="T54" fmla="*/ 1291 w 1412"/>
                  <a:gd name="T55" fmla="*/ 0 h 71"/>
                  <a:gd name="T56" fmla="*/ 35 w 1412"/>
                  <a:gd name="T57" fmla="*/ 0 h 71"/>
                  <a:gd name="T58" fmla="*/ 0 w 1412"/>
                  <a:gd name="T59" fmla="*/ 35 h 71"/>
                  <a:gd name="T60" fmla="*/ 35 w 1412"/>
                  <a:gd name="T61" fmla="*/ 71 h 71"/>
                  <a:gd name="T62" fmla="*/ 1291 w 1412"/>
                  <a:gd name="T63" fmla="*/ 71 h 71"/>
                  <a:gd name="T64" fmla="*/ 1326 w 1412"/>
                  <a:gd name="T65" fmla="*/ 35 h 71"/>
                  <a:gd name="T66" fmla="*/ 1291 w 1412"/>
                  <a:gd name="T6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2" h="71">
                    <a:moveTo>
                      <a:pt x="1402" y="60"/>
                    </a:moveTo>
                    <a:cubicBezTo>
                      <a:pt x="1401" y="60"/>
                      <a:pt x="1401" y="60"/>
                      <a:pt x="1401" y="60"/>
                    </a:cubicBezTo>
                    <a:cubicBezTo>
                      <a:pt x="1401" y="60"/>
                      <a:pt x="1401" y="60"/>
                      <a:pt x="1401" y="60"/>
                    </a:cubicBezTo>
                    <a:cubicBezTo>
                      <a:pt x="1401" y="60"/>
                      <a:pt x="1401" y="60"/>
                      <a:pt x="1402" y="60"/>
                    </a:cubicBezTo>
                    <a:moveTo>
                      <a:pt x="1402" y="60"/>
                    </a:moveTo>
                    <a:cubicBezTo>
                      <a:pt x="1402" y="60"/>
                      <a:pt x="1402" y="60"/>
                      <a:pt x="1402" y="60"/>
                    </a:cubicBezTo>
                    <a:cubicBezTo>
                      <a:pt x="1402" y="60"/>
                      <a:pt x="1402" y="60"/>
                      <a:pt x="1402" y="60"/>
                    </a:cubicBezTo>
                    <a:moveTo>
                      <a:pt x="1402" y="60"/>
                    </a:moveTo>
                    <a:cubicBezTo>
                      <a:pt x="1402" y="60"/>
                      <a:pt x="1402" y="60"/>
                      <a:pt x="1402" y="60"/>
                    </a:cubicBezTo>
                    <a:cubicBezTo>
                      <a:pt x="1402" y="60"/>
                      <a:pt x="1402" y="60"/>
                      <a:pt x="1402" y="60"/>
                    </a:cubicBezTo>
                    <a:moveTo>
                      <a:pt x="1402" y="60"/>
                    </a:moveTo>
                    <a:cubicBezTo>
                      <a:pt x="1402" y="60"/>
                      <a:pt x="1402" y="60"/>
                      <a:pt x="1402" y="60"/>
                    </a:cubicBezTo>
                    <a:cubicBezTo>
                      <a:pt x="1402" y="60"/>
                      <a:pt x="1402" y="60"/>
                      <a:pt x="1402" y="60"/>
                    </a:cubicBezTo>
                    <a:moveTo>
                      <a:pt x="1409" y="50"/>
                    </a:moveTo>
                    <a:cubicBezTo>
                      <a:pt x="1409" y="50"/>
                      <a:pt x="1409" y="50"/>
                      <a:pt x="1409" y="50"/>
                    </a:cubicBezTo>
                    <a:cubicBezTo>
                      <a:pt x="1409" y="50"/>
                      <a:pt x="1409" y="50"/>
                      <a:pt x="1409" y="50"/>
                    </a:cubicBezTo>
                    <a:moveTo>
                      <a:pt x="1409" y="49"/>
                    </a:moveTo>
                    <a:cubicBezTo>
                      <a:pt x="1409" y="49"/>
                      <a:pt x="1409" y="49"/>
                      <a:pt x="1409" y="49"/>
                    </a:cubicBezTo>
                    <a:cubicBezTo>
                      <a:pt x="1409" y="49"/>
                      <a:pt x="1409" y="49"/>
                      <a:pt x="1409" y="49"/>
                    </a:cubicBezTo>
                    <a:moveTo>
                      <a:pt x="1409" y="21"/>
                    </a:moveTo>
                    <a:cubicBezTo>
                      <a:pt x="1411" y="25"/>
                      <a:pt x="1412" y="30"/>
                      <a:pt x="1412" y="35"/>
                    </a:cubicBezTo>
                    <a:cubicBezTo>
                      <a:pt x="1412" y="40"/>
                      <a:pt x="1411" y="45"/>
                      <a:pt x="1409" y="49"/>
                    </a:cubicBezTo>
                    <a:cubicBezTo>
                      <a:pt x="1411" y="45"/>
                      <a:pt x="1412" y="40"/>
                      <a:pt x="1412" y="35"/>
                    </a:cubicBezTo>
                    <a:cubicBezTo>
                      <a:pt x="1412" y="30"/>
                      <a:pt x="1411" y="25"/>
                      <a:pt x="1409" y="21"/>
                    </a:cubicBezTo>
                    <a:moveTo>
                      <a:pt x="1409" y="21"/>
                    </a:moveTo>
                    <a:cubicBezTo>
                      <a:pt x="1409" y="21"/>
                      <a:pt x="1409" y="21"/>
                      <a:pt x="1409" y="21"/>
                    </a:cubicBezTo>
                    <a:cubicBezTo>
                      <a:pt x="1409" y="21"/>
                      <a:pt x="1409" y="21"/>
                      <a:pt x="1409" y="21"/>
                    </a:cubicBezTo>
                    <a:moveTo>
                      <a:pt x="1291" y="0"/>
                    </a:moveTo>
                    <a:cubicBezTo>
                      <a:pt x="35" y="0"/>
                      <a:pt x="35" y="0"/>
                      <a:pt x="35" y="0"/>
                    </a:cubicBezTo>
                    <a:cubicBezTo>
                      <a:pt x="15" y="0"/>
                      <a:pt x="0" y="16"/>
                      <a:pt x="0" y="35"/>
                    </a:cubicBezTo>
                    <a:cubicBezTo>
                      <a:pt x="0" y="55"/>
                      <a:pt x="15" y="71"/>
                      <a:pt x="35" y="71"/>
                    </a:cubicBezTo>
                    <a:cubicBezTo>
                      <a:pt x="1291" y="71"/>
                      <a:pt x="1291" y="71"/>
                      <a:pt x="1291" y="71"/>
                    </a:cubicBezTo>
                    <a:cubicBezTo>
                      <a:pt x="1326" y="35"/>
                      <a:pt x="1326" y="35"/>
                      <a:pt x="1326" y="35"/>
                    </a:cubicBezTo>
                    <a:cubicBezTo>
                      <a:pt x="1291" y="0"/>
                      <a:pt x="1291" y="0"/>
                      <a:pt x="1291" y="0"/>
                    </a:cubicBezTo>
                  </a:path>
                </a:pathLst>
              </a:custGeom>
              <a:gradFill flip="none" rotWithShape="1">
                <a:gsLst>
                  <a:gs pos="0">
                    <a:schemeClr val="bg2">
                      <a:alpha val="0"/>
                    </a:schemeClr>
                  </a:gs>
                  <a:gs pos="100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97" name="Freeform 80">
                <a:extLst>
                  <a:ext uri="{FF2B5EF4-FFF2-40B4-BE49-F238E27FC236}">
                    <a16:creationId xmlns:a16="http://schemas.microsoft.com/office/drawing/2014/main" id="{0A0EE545-801E-4AD2-A036-07FE35F7691F}"/>
                  </a:ext>
                </a:extLst>
              </p:cNvPr>
              <p:cNvSpPr>
                <a:spLocks noEditPoints="1"/>
              </p:cNvSpPr>
              <p:nvPr/>
            </p:nvSpPr>
            <p:spPr bwMode="auto">
              <a:xfrm>
                <a:off x="8259763" y="1468438"/>
                <a:ext cx="309563" cy="290512"/>
              </a:xfrm>
              <a:custGeom>
                <a:avLst/>
                <a:gdLst>
                  <a:gd name="T0" fmla="*/ 170 w 177"/>
                  <a:gd name="T1" fmla="*/ 166 h 166"/>
                  <a:gd name="T2" fmla="*/ 170 w 177"/>
                  <a:gd name="T3" fmla="*/ 166 h 166"/>
                  <a:gd name="T4" fmla="*/ 170 w 177"/>
                  <a:gd name="T5" fmla="*/ 166 h 166"/>
                  <a:gd name="T6" fmla="*/ 170 w 177"/>
                  <a:gd name="T7" fmla="*/ 166 h 166"/>
                  <a:gd name="T8" fmla="*/ 170 w 177"/>
                  <a:gd name="T9" fmla="*/ 166 h 166"/>
                  <a:gd name="T10" fmla="*/ 170 w 177"/>
                  <a:gd name="T11" fmla="*/ 166 h 166"/>
                  <a:gd name="T12" fmla="*/ 170 w 177"/>
                  <a:gd name="T13" fmla="*/ 166 h 166"/>
                  <a:gd name="T14" fmla="*/ 170 w 177"/>
                  <a:gd name="T15" fmla="*/ 166 h 166"/>
                  <a:gd name="T16" fmla="*/ 170 w 177"/>
                  <a:gd name="T17" fmla="*/ 166 h 166"/>
                  <a:gd name="T18" fmla="*/ 170 w 177"/>
                  <a:gd name="T19" fmla="*/ 166 h 166"/>
                  <a:gd name="T20" fmla="*/ 170 w 177"/>
                  <a:gd name="T21" fmla="*/ 166 h 166"/>
                  <a:gd name="T22" fmla="*/ 170 w 177"/>
                  <a:gd name="T23" fmla="*/ 166 h 166"/>
                  <a:gd name="T24" fmla="*/ 170 w 177"/>
                  <a:gd name="T25" fmla="*/ 166 h 166"/>
                  <a:gd name="T26" fmla="*/ 170 w 177"/>
                  <a:gd name="T27" fmla="*/ 166 h 166"/>
                  <a:gd name="T28" fmla="*/ 170 w 177"/>
                  <a:gd name="T29" fmla="*/ 166 h 166"/>
                  <a:gd name="T30" fmla="*/ 177 w 177"/>
                  <a:gd name="T31" fmla="*/ 156 h 166"/>
                  <a:gd name="T32" fmla="*/ 177 w 177"/>
                  <a:gd name="T33" fmla="*/ 156 h 166"/>
                  <a:gd name="T34" fmla="*/ 177 w 177"/>
                  <a:gd name="T35" fmla="*/ 156 h 166"/>
                  <a:gd name="T36" fmla="*/ 176 w 177"/>
                  <a:gd name="T37" fmla="*/ 156 h 166"/>
                  <a:gd name="T38" fmla="*/ 170 w 177"/>
                  <a:gd name="T39" fmla="*/ 165 h 166"/>
                  <a:gd name="T40" fmla="*/ 170 w 177"/>
                  <a:gd name="T41" fmla="*/ 165 h 166"/>
                  <a:gd name="T42" fmla="*/ 170 w 177"/>
                  <a:gd name="T43" fmla="*/ 165 h 166"/>
                  <a:gd name="T44" fmla="*/ 170 w 177"/>
                  <a:gd name="T45" fmla="*/ 166 h 166"/>
                  <a:gd name="T46" fmla="*/ 170 w 177"/>
                  <a:gd name="T47" fmla="*/ 166 h 166"/>
                  <a:gd name="T48" fmla="*/ 170 w 177"/>
                  <a:gd name="T49" fmla="*/ 166 h 166"/>
                  <a:gd name="T50" fmla="*/ 177 w 177"/>
                  <a:gd name="T51" fmla="*/ 156 h 166"/>
                  <a:gd name="T52" fmla="*/ 177 w 177"/>
                  <a:gd name="T53" fmla="*/ 155 h 166"/>
                  <a:gd name="T54" fmla="*/ 177 w 177"/>
                  <a:gd name="T55" fmla="*/ 156 h 166"/>
                  <a:gd name="T56" fmla="*/ 177 w 177"/>
                  <a:gd name="T57" fmla="*/ 155 h 166"/>
                  <a:gd name="T58" fmla="*/ 177 w 177"/>
                  <a:gd name="T59" fmla="*/ 155 h 166"/>
                  <a:gd name="T60" fmla="*/ 177 w 177"/>
                  <a:gd name="T61" fmla="*/ 155 h 166"/>
                  <a:gd name="T62" fmla="*/ 177 w 177"/>
                  <a:gd name="T63" fmla="*/ 155 h 166"/>
                  <a:gd name="T64" fmla="*/ 38 w 177"/>
                  <a:gd name="T65" fmla="*/ 0 h 166"/>
                  <a:gd name="T66" fmla="*/ 13 w 177"/>
                  <a:gd name="T67" fmla="*/ 10 h 166"/>
                  <a:gd name="T68" fmla="*/ 13 w 177"/>
                  <a:gd name="T69" fmla="*/ 60 h 166"/>
                  <a:gd name="T70" fmla="*/ 59 w 177"/>
                  <a:gd name="T71" fmla="*/ 106 h 166"/>
                  <a:gd name="T72" fmla="*/ 144 w 177"/>
                  <a:gd name="T73" fmla="*/ 106 h 166"/>
                  <a:gd name="T74" fmla="*/ 144 w 177"/>
                  <a:gd name="T75" fmla="*/ 106 h 166"/>
                  <a:gd name="T76" fmla="*/ 148 w 177"/>
                  <a:gd name="T77" fmla="*/ 106 h 166"/>
                  <a:gd name="T78" fmla="*/ 156 w 177"/>
                  <a:gd name="T79" fmla="*/ 108 h 166"/>
                  <a:gd name="T80" fmla="*/ 156 w 177"/>
                  <a:gd name="T81" fmla="*/ 108 h 166"/>
                  <a:gd name="T82" fmla="*/ 156 w 177"/>
                  <a:gd name="T83" fmla="*/ 108 h 166"/>
                  <a:gd name="T84" fmla="*/ 169 w 177"/>
                  <a:gd name="T85" fmla="*/ 116 h 166"/>
                  <a:gd name="T86" fmla="*/ 63 w 177"/>
                  <a:gd name="T87" fmla="*/ 10 h 166"/>
                  <a:gd name="T88" fmla="*/ 38 w 177"/>
                  <a:gd name="T8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 h="166">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7" y="156"/>
                    </a:moveTo>
                    <a:cubicBezTo>
                      <a:pt x="177" y="156"/>
                      <a:pt x="177" y="156"/>
                      <a:pt x="177" y="156"/>
                    </a:cubicBezTo>
                    <a:cubicBezTo>
                      <a:pt x="177" y="156"/>
                      <a:pt x="177" y="156"/>
                      <a:pt x="177" y="156"/>
                    </a:cubicBezTo>
                    <a:cubicBezTo>
                      <a:pt x="176" y="156"/>
                      <a:pt x="176" y="156"/>
                      <a:pt x="176" y="156"/>
                    </a:cubicBezTo>
                    <a:cubicBezTo>
                      <a:pt x="175" y="159"/>
                      <a:pt x="173" y="163"/>
                      <a:pt x="170" y="165"/>
                    </a:cubicBezTo>
                    <a:cubicBezTo>
                      <a:pt x="170" y="165"/>
                      <a:pt x="170" y="165"/>
                      <a:pt x="170" y="165"/>
                    </a:cubicBezTo>
                    <a:cubicBezTo>
                      <a:pt x="170" y="165"/>
                      <a:pt x="170" y="165"/>
                      <a:pt x="170" y="165"/>
                    </a:cubicBezTo>
                    <a:cubicBezTo>
                      <a:pt x="170" y="166"/>
                      <a:pt x="170" y="166"/>
                      <a:pt x="170" y="166"/>
                    </a:cubicBezTo>
                    <a:cubicBezTo>
                      <a:pt x="170" y="166"/>
                      <a:pt x="170" y="166"/>
                      <a:pt x="170" y="166"/>
                    </a:cubicBezTo>
                    <a:cubicBezTo>
                      <a:pt x="170" y="166"/>
                      <a:pt x="170" y="166"/>
                      <a:pt x="170" y="166"/>
                    </a:cubicBezTo>
                    <a:cubicBezTo>
                      <a:pt x="173" y="163"/>
                      <a:pt x="175" y="159"/>
                      <a:pt x="177" y="156"/>
                    </a:cubicBezTo>
                    <a:moveTo>
                      <a:pt x="177" y="155"/>
                    </a:moveTo>
                    <a:cubicBezTo>
                      <a:pt x="177" y="156"/>
                      <a:pt x="177" y="156"/>
                      <a:pt x="177" y="156"/>
                    </a:cubicBezTo>
                    <a:cubicBezTo>
                      <a:pt x="177" y="156"/>
                      <a:pt x="177" y="156"/>
                      <a:pt x="177" y="155"/>
                    </a:cubicBezTo>
                    <a:moveTo>
                      <a:pt x="177" y="155"/>
                    </a:moveTo>
                    <a:cubicBezTo>
                      <a:pt x="177" y="155"/>
                      <a:pt x="177" y="155"/>
                      <a:pt x="177" y="155"/>
                    </a:cubicBezTo>
                    <a:cubicBezTo>
                      <a:pt x="177" y="155"/>
                      <a:pt x="177" y="155"/>
                      <a:pt x="177" y="155"/>
                    </a:cubicBezTo>
                    <a:moveTo>
                      <a:pt x="38" y="0"/>
                    </a:moveTo>
                    <a:cubicBezTo>
                      <a:pt x="29" y="0"/>
                      <a:pt x="20" y="4"/>
                      <a:pt x="13" y="10"/>
                    </a:cubicBezTo>
                    <a:cubicBezTo>
                      <a:pt x="0" y="24"/>
                      <a:pt x="0" y="47"/>
                      <a:pt x="13" y="60"/>
                    </a:cubicBezTo>
                    <a:cubicBezTo>
                      <a:pt x="59" y="106"/>
                      <a:pt x="59" y="106"/>
                      <a:pt x="59" y="106"/>
                    </a:cubicBezTo>
                    <a:cubicBezTo>
                      <a:pt x="144" y="106"/>
                      <a:pt x="144" y="106"/>
                      <a:pt x="144" y="106"/>
                    </a:cubicBezTo>
                    <a:cubicBezTo>
                      <a:pt x="144" y="106"/>
                      <a:pt x="144" y="106"/>
                      <a:pt x="144" y="106"/>
                    </a:cubicBezTo>
                    <a:cubicBezTo>
                      <a:pt x="146" y="106"/>
                      <a:pt x="147" y="106"/>
                      <a:pt x="148" y="106"/>
                    </a:cubicBezTo>
                    <a:cubicBezTo>
                      <a:pt x="151" y="106"/>
                      <a:pt x="154" y="107"/>
                      <a:pt x="156" y="108"/>
                    </a:cubicBezTo>
                    <a:cubicBezTo>
                      <a:pt x="156" y="108"/>
                      <a:pt x="156" y="108"/>
                      <a:pt x="156" y="108"/>
                    </a:cubicBezTo>
                    <a:cubicBezTo>
                      <a:pt x="156" y="108"/>
                      <a:pt x="156" y="108"/>
                      <a:pt x="156" y="108"/>
                    </a:cubicBezTo>
                    <a:cubicBezTo>
                      <a:pt x="161" y="110"/>
                      <a:pt x="166" y="113"/>
                      <a:pt x="169" y="116"/>
                    </a:cubicBezTo>
                    <a:cubicBezTo>
                      <a:pt x="63" y="10"/>
                      <a:pt x="63" y="10"/>
                      <a:pt x="63" y="10"/>
                    </a:cubicBezTo>
                    <a:cubicBezTo>
                      <a:pt x="57" y="4"/>
                      <a:pt x="48" y="0"/>
                      <a:pt x="38"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98" name="Freeform 81">
                <a:extLst>
                  <a:ext uri="{FF2B5EF4-FFF2-40B4-BE49-F238E27FC236}">
                    <a16:creationId xmlns:a16="http://schemas.microsoft.com/office/drawing/2014/main" id="{BEF0B05D-75E5-4AEA-BD0B-CEBAB69DA9C3}"/>
                  </a:ext>
                </a:extLst>
              </p:cNvPr>
              <p:cNvSpPr>
                <a:spLocks noEditPoints="1"/>
              </p:cNvSpPr>
              <p:nvPr/>
            </p:nvSpPr>
            <p:spPr bwMode="auto">
              <a:xfrm>
                <a:off x="8362950" y="1654176"/>
                <a:ext cx="211138" cy="104775"/>
              </a:xfrm>
              <a:custGeom>
                <a:avLst/>
                <a:gdLst>
                  <a:gd name="T0" fmla="*/ 111 w 121"/>
                  <a:gd name="T1" fmla="*/ 60 h 60"/>
                  <a:gd name="T2" fmla="*/ 110 w 121"/>
                  <a:gd name="T3" fmla="*/ 60 h 60"/>
                  <a:gd name="T4" fmla="*/ 110 w 121"/>
                  <a:gd name="T5" fmla="*/ 60 h 60"/>
                  <a:gd name="T6" fmla="*/ 110 w 121"/>
                  <a:gd name="T7" fmla="*/ 60 h 60"/>
                  <a:gd name="T8" fmla="*/ 111 w 121"/>
                  <a:gd name="T9" fmla="*/ 60 h 60"/>
                  <a:gd name="T10" fmla="*/ 111 w 121"/>
                  <a:gd name="T11" fmla="*/ 60 h 60"/>
                  <a:gd name="T12" fmla="*/ 111 w 121"/>
                  <a:gd name="T13" fmla="*/ 60 h 60"/>
                  <a:gd name="T14" fmla="*/ 111 w 121"/>
                  <a:gd name="T15" fmla="*/ 60 h 60"/>
                  <a:gd name="T16" fmla="*/ 111 w 121"/>
                  <a:gd name="T17" fmla="*/ 60 h 60"/>
                  <a:gd name="T18" fmla="*/ 111 w 121"/>
                  <a:gd name="T19" fmla="*/ 60 h 60"/>
                  <a:gd name="T20" fmla="*/ 111 w 121"/>
                  <a:gd name="T21" fmla="*/ 60 h 60"/>
                  <a:gd name="T22" fmla="*/ 111 w 121"/>
                  <a:gd name="T23" fmla="*/ 60 h 60"/>
                  <a:gd name="T24" fmla="*/ 111 w 121"/>
                  <a:gd name="T25" fmla="*/ 60 h 60"/>
                  <a:gd name="T26" fmla="*/ 111 w 121"/>
                  <a:gd name="T27" fmla="*/ 60 h 60"/>
                  <a:gd name="T28" fmla="*/ 111 w 121"/>
                  <a:gd name="T29" fmla="*/ 60 h 60"/>
                  <a:gd name="T30" fmla="*/ 111 w 121"/>
                  <a:gd name="T31" fmla="*/ 60 h 60"/>
                  <a:gd name="T32" fmla="*/ 111 w 121"/>
                  <a:gd name="T33" fmla="*/ 60 h 60"/>
                  <a:gd name="T34" fmla="*/ 111 w 121"/>
                  <a:gd name="T35" fmla="*/ 60 h 60"/>
                  <a:gd name="T36" fmla="*/ 111 w 121"/>
                  <a:gd name="T37" fmla="*/ 60 h 60"/>
                  <a:gd name="T38" fmla="*/ 111 w 121"/>
                  <a:gd name="T39" fmla="*/ 60 h 60"/>
                  <a:gd name="T40" fmla="*/ 111 w 121"/>
                  <a:gd name="T41" fmla="*/ 60 h 60"/>
                  <a:gd name="T42" fmla="*/ 111 w 121"/>
                  <a:gd name="T43" fmla="*/ 59 h 60"/>
                  <a:gd name="T44" fmla="*/ 111 w 121"/>
                  <a:gd name="T45" fmla="*/ 60 h 60"/>
                  <a:gd name="T46" fmla="*/ 111 w 121"/>
                  <a:gd name="T47" fmla="*/ 59 h 60"/>
                  <a:gd name="T48" fmla="*/ 111 w 121"/>
                  <a:gd name="T49" fmla="*/ 59 h 60"/>
                  <a:gd name="T50" fmla="*/ 111 w 121"/>
                  <a:gd name="T51" fmla="*/ 59 h 60"/>
                  <a:gd name="T52" fmla="*/ 111 w 121"/>
                  <a:gd name="T53" fmla="*/ 59 h 60"/>
                  <a:gd name="T54" fmla="*/ 118 w 121"/>
                  <a:gd name="T55" fmla="*/ 50 h 60"/>
                  <a:gd name="T56" fmla="*/ 117 w 121"/>
                  <a:gd name="T57" fmla="*/ 50 h 60"/>
                  <a:gd name="T58" fmla="*/ 118 w 121"/>
                  <a:gd name="T59" fmla="*/ 50 h 60"/>
                  <a:gd name="T60" fmla="*/ 121 w 121"/>
                  <a:gd name="T61" fmla="*/ 35 h 60"/>
                  <a:gd name="T62" fmla="*/ 118 w 121"/>
                  <a:gd name="T63" fmla="*/ 50 h 60"/>
                  <a:gd name="T64" fmla="*/ 118 w 121"/>
                  <a:gd name="T65" fmla="*/ 50 h 60"/>
                  <a:gd name="T66" fmla="*/ 118 w 121"/>
                  <a:gd name="T67" fmla="*/ 50 h 60"/>
                  <a:gd name="T68" fmla="*/ 118 w 121"/>
                  <a:gd name="T69" fmla="*/ 49 h 60"/>
                  <a:gd name="T70" fmla="*/ 118 w 121"/>
                  <a:gd name="T71" fmla="*/ 49 h 60"/>
                  <a:gd name="T72" fmla="*/ 118 w 121"/>
                  <a:gd name="T73" fmla="*/ 49 h 60"/>
                  <a:gd name="T74" fmla="*/ 121 w 121"/>
                  <a:gd name="T75" fmla="*/ 35 h 60"/>
                  <a:gd name="T76" fmla="*/ 97 w 121"/>
                  <a:gd name="T77" fmla="*/ 2 h 60"/>
                  <a:gd name="T78" fmla="*/ 97 w 121"/>
                  <a:gd name="T79" fmla="*/ 2 h 60"/>
                  <a:gd name="T80" fmla="*/ 97 w 121"/>
                  <a:gd name="T81" fmla="*/ 2 h 60"/>
                  <a:gd name="T82" fmla="*/ 89 w 121"/>
                  <a:gd name="T83" fmla="*/ 0 h 60"/>
                  <a:gd name="T84" fmla="*/ 97 w 121"/>
                  <a:gd name="T85" fmla="*/ 2 h 60"/>
                  <a:gd name="T86" fmla="*/ 89 w 121"/>
                  <a:gd name="T87" fmla="*/ 0 h 60"/>
                  <a:gd name="T88" fmla="*/ 85 w 121"/>
                  <a:gd name="T89" fmla="*/ 0 h 60"/>
                  <a:gd name="T90" fmla="*/ 0 w 121"/>
                  <a:gd name="T91" fmla="*/ 0 h 60"/>
                  <a:gd name="T92" fmla="*/ 35 w 121"/>
                  <a:gd name="T93" fmla="*/ 35 h 60"/>
                  <a:gd name="T94" fmla="*/ 60 w 121"/>
                  <a:gd name="T95" fmla="*/ 10 h 60"/>
                  <a:gd name="T96" fmla="*/ 85 w 121"/>
                  <a:gd name="T9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 h="60">
                    <a:moveTo>
                      <a:pt x="111" y="60"/>
                    </a:moveTo>
                    <a:cubicBezTo>
                      <a:pt x="110" y="60"/>
                      <a:pt x="110" y="60"/>
                      <a:pt x="110" y="60"/>
                    </a:cubicBezTo>
                    <a:cubicBezTo>
                      <a:pt x="110" y="60"/>
                      <a:pt x="110" y="60"/>
                      <a:pt x="110" y="60"/>
                    </a:cubicBezTo>
                    <a:cubicBezTo>
                      <a:pt x="110" y="60"/>
                      <a:pt x="110" y="60"/>
                      <a:pt x="110" y="60"/>
                    </a:cubicBezTo>
                    <a:cubicBezTo>
                      <a:pt x="110" y="60"/>
                      <a:pt x="110"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59"/>
                    </a:moveTo>
                    <a:cubicBezTo>
                      <a:pt x="111" y="60"/>
                      <a:pt x="111" y="60"/>
                      <a:pt x="111" y="60"/>
                    </a:cubicBezTo>
                    <a:cubicBezTo>
                      <a:pt x="111" y="60"/>
                      <a:pt x="111" y="60"/>
                      <a:pt x="111" y="59"/>
                    </a:cubicBezTo>
                    <a:moveTo>
                      <a:pt x="111" y="59"/>
                    </a:moveTo>
                    <a:cubicBezTo>
                      <a:pt x="111" y="59"/>
                      <a:pt x="111" y="59"/>
                      <a:pt x="111" y="59"/>
                    </a:cubicBezTo>
                    <a:cubicBezTo>
                      <a:pt x="111" y="59"/>
                      <a:pt x="111" y="59"/>
                      <a:pt x="111" y="59"/>
                    </a:cubicBezTo>
                    <a:moveTo>
                      <a:pt x="118" y="50"/>
                    </a:moveTo>
                    <a:cubicBezTo>
                      <a:pt x="117" y="50"/>
                      <a:pt x="117" y="50"/>
                      <a:pt x="117" y="50"/>
                    </a:cubicBezTo>
                    <a:cubicBezTo>
                      <a:pt x="117" y="50"/>
                      <a:pt x="117" y="50"/>
                      <a:pt x="118" y="50"/>
                    </a:cubicBezTo>
                    <a:moveTo>
                      <a:pt x="121" y="35"/>
                    </a:moveTo>
                    <a:cubicBezTo>
                      <a:pt x="121" y="40"/>
                      <a:pt x="120" y="45"/>
                      <a:pt x="118" y="50"/>
                    </a:cubicBezTo>
                    <a:cubicBezTo>
                      <a:pt x="118" y="50"/>
                      <a:pt x="118" y="50"/>
                      <a:pt x="118" y="50"/>
                    </a:cubicBezTo>
                    <a:cubicBezTo>
                      <a:pt x="118" y="50"/>
                      <a:pt x="118" y="50"/>
                      <a:pt x="118" y="50"/>
                    </a:cubicBezTo>
                    <a:cubicBezTo>
                      <a:pt x="118" y="50"/>
                      <a:pt x="118" y="50"/>
                      <a:pt x="118" y="49"/>
                    </a:cubicBezTo>
                    <a:cubicBezTo>
                      <a:pt x="118" y="49"/>
                      <a:pt x="118" y="49"/>
                      <a:pt x="118" y="49"/>
                    </a:cubicBezTo>
                    <a:cubicBezTo>
                      <a:pt x="118" y="49"/>
                      <a:pt x="118" y="49"/>
                      <a:pt x="118" y="49"/>
                    </a:cubicBezTo>
                    <a:cubicBezTo>
                      <a:pt x="120" y="45"/>
                      <a:pt x="121" y="40"/>
                      <a:pt x="121" y="35"/>
                    </a:cubicBezTo>
                    <a:moveTo>
                      <a:pt x="97" y="2"/>
                    </a:moveTo>
                    <a:cubicBezTo>
                      <a:pt x="97" y="2"/>
                      <a:pt x="97" y="2"/>
                      <a:pt x="97" y="2"/>
                    </a:cubicBezTo>
                    <a:cubicBezTo>
                      <a:pt x="97" y="2"/>
                      <a:pt x="97" y="2"/>
                      <a:pt x="97" y="2"/>
                    </a:cubicBezTo>
                    <a:moveTo>
                      <a:pt x="89" y="0"/>
                    </a:moveTo>
                    <a:cubicBezTo>
                      <a:pt x="92" y="0"/>
                      <a:pt x="94" y="1"/>
                      <a:pt x="97" y="2"/>
                    </a:cubicBezTo>
                    <a:cubicBezTo>
                      <a:pt x="95" y="1"/>
                      <a:pt x="92" y="0"/>
                      <a:pt x="89"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99" name="Freeform 82">
                <a:extLst>
                  <a:ext uri="{FF2B5EF4-FFF2-40B4-BE49-F238E27FC236}">
                    <a16:creationId xmlns:a16="http://schemas.microsoft.com/office/drawing/2014/main" id="{DC2F6C3B-3D20-49F5-9B49-181E493F3390}"/>
                  </a:ext>
                </a:extLst>
              </p:cNvPr>
              <p:cNvSpPr>
                <a:spLocks noEditPoints="1"/>
              </p:cNvSpPr>
              <p:nvPr/>
            </p:nvSpPr>
            <p:spPr bwMode="auto">
              <a:xfrm>
                <a:off x="8259763" y="1671638"/>
                <a:ext cx="309563" cy="292100"/>
              </a:xfrm>
              <a:custGeom>
                <a:avLst/>
                <a:gdLst>
                  <a:gd name="T0" fmla="*/ 169 w 177"/>
                  <a:gd name="T1" fmla="*/ 50 h 167"/>
                  <a:gd name="T2" fmla="*/ 169 w 177"/>
                  <a:gd name="T3" fmla="*/ 50 h 167"/>
                  <a:gd name="T4" fmla="*/ 169 w 177"/>
                  <a:gd name="T5" fmla="*/ 50 h 167"/>
                  <a:gd name="T6" fmla="*/ 169 w 177"/>
                  <a:gd name="T7" fmla="*/ 51 h 167"/>
                  <a:gd name="T8" fmla="*/ 169 w 177"/>
                  <a:gd name="T9" fmla="*/ 51 h 167"/>
                  <a:gd name="T10" fmla="*/ 169 w 177"/>
                  <a:gd name="T11" fmla="*/ 51 h 167"/>
                  <a:gd name="T12" fmla="*/ 169 w 177"/>
                  <a:gd name="T13" fmla="*/ 51 h 167"/>
                  <a:gd name="T14" fmla="*/ 169 w 177"/>
                  <a:gd name="T15" fmla="*/ 51 h 167"/>
                  <a:gd name="T16" fmla="*/ 158 w 177"/>
                  <a:gd name="T17" fmla="*/ 58 h 167"/>
                  <a:gd name="T18" fmla="*/ 158 w 177"/>
                  <a:gd name="T19" fmla="*/ 58 h 167"/>
                  <a:gd name="T20" fmla="*/ 157 w 177"/>
                  <a:gd name="T21" fmla="*/ 58 h 167"/>
                  <a:gd name="T22" fmla="*/ 157 w 177"/>
                  <a:gd name="T23" fmla="*/ 58 h 167"/>
                  <a:gd name="T24" fmla="*/ 157 w 177"/>
                  <a:gd name="T25" fmla="*/ 58 h 167"/>
                  <a:gd name="T26" fmla="*/ 147 w 177"/>
                  <a:gd name="T27" fmla="*/ 61 h 167"/>
                  <a:gd name="T28" fmla="*/ 147 w 177"/>
                  <a:gd name="T29" fmla="*/ 61 h 167"/>
                  <a:gd name="T30" fmla="*/ 147 w 177"/>
                  <a:gd name="T31" fmla="*/ 61 h 167"/>
                  <a:gd name="T32" fmla="*/ 146 w 177"/>
                  <a:gd name="T33" fmla="*/ 61 h 167"/>
                  <a:gd name="T34" fmla="*/ 146 w 177"/>
                  <a:gd name="T35" fmla="*/ 61 h 167"/>
                  <a:gd name="T36" fmla="*/ 144 w 177"/>
                  <a:gd name="T37" fmla="*/ 61 h 167"/>
                  <a:gd name="T38" fmla="*/ 144 w 177"/>
                  <a:gd name="T39" fmla="*/ 61 h 167"/>
                  <a:gd name="T40" fmla="*/ 59 w 177"/>
                  <a:gd name="T41" fmla="*/ 61 h 167"/>
                  <a:gd name="T42" fmla="*/ 13 w 177"/>
                  <a:gd name="T43" fmla="*/ 106 h 167"/>
                  <a:gd name="T44" fmla="*/ 13 w 177"/>
                  <a:gd name="T45" fmla="*/ 156 h 167"/>
                  <a:gd name="T46" fmla="*/ 38 w 177"/>
                  <a:gd name="T47" fmla="*/ 167 h 167"/>
                  <a:gd name="T48" fmla="*/ 63 w 177"/>
                  <a:gd name="T49" fmla="*/ 156 h 167"/>
                  <a:gd name="T50" fmla="*/ 169 w 177"/>
                  <a:gd name="T51" fmla="*/ 50 h 167"/>
                  <a:gd name="T52" fmla="*/ 177 w 177"/>
                  <a:gd name="T53" fmla="*/ 11 h 167"/>
                  <a:gd name="T54" fmla="*/ 177 w 177"/>
                  <a:gd name="T55" fmla="*/ 11 h 167"/>
                  <a:gd name="T56" fmla="*/ 177 w 177"/>
                  <a:gd name="T57" fmla="*/ 11 h 167"/>
                  <a:gd name="T58" fmla="*/ 169 w 177"/>
                  <a:gd name="T59" fmla="*/ 0 h 167"/>
                  <a:gd name="T60" fmla="*/ 169 w 177"/>
                  <a:gd name="T61" fmla="*/ 0 h 167"/>
                  <a:gd name="T62" fmla="*/ 176 w 177"/>
                  <a:gd name="T63" fmla="*/ 11 h 167"/>
                  <a:gd name="T64" fmla="*/ 176 w 177"/>
                  <a:gd name="T65" fmla="*/ 11 h 167"/>
                  <a:gd name="T66" fmla="*/ 177 w 177"/>
                  <a:gd name="T67" fmla="*/ 11 h 167"/>
                  <a:gd name="T68" fmla="*/ 177 w 177"/>
                  <a:gd name="T69" fmla="*/ 11 h 167"/>
                  <a:gd name="T70" fmla="*/ 169 w 177"/>
                  <a:gd name="T71" fmla="*/ 0 h 167"/>
                  <a:gd name="T72" fmla="*/ 169 w 177"/>
                  <a:gd name="T7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7" h="167">
                    <a:moveTo>
                      <a:pt x="169" y="50"/>
                    </a:moveTo>
                    <a:cubicBezTo>
                      <a:pt x="169" y="50"/>
                      <a:pt x="169" y="50"/>
                      <a:pt x="169" y="50"/>
                    </a:cubicBezTo>
                    <a:cubicBezTo>
                      <a:pt x="169" y="50"/>
                      <a:pt x="169" y="50"/>
                      <a:pt x="169" y="50"/>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5" y="54"/>
                      <a:pt x="162" y="56"/>
                      <a:pt x="158" y="58"/>
                    </a:cubicBezTo>
                    <a:cubicBezTo>
                      <a:pt x="158" y="58"/>
                      <a:pt x="158" y="58"/>
                      <a:pt x="158" y="58"/>
                    </a:cubicBezTo>
                    <a:cubicBezTo>
                      <a:pt x="157" y="58"/>
                      <a:pt x="157" y="58"/>
                      <a:pt x="157" y="58"/>
                    </a:cubicBezTo>
                    <a:cubicBezTo>
                      <a:pt x="157" y="58"/>
                      <a:pt x="157" y="58"/>
                      <a:pt x="157" y="58"/>
                    </a:cubicBezTo>
                    <a:cubicBezTo>
                      <a:pt x="157" y="58"/>
                      <a:pt x="157" y="58"/>
                      <a:pt x="157" y="58"/>
                    </a:cubicBezTo>
                    <a:cubicBezTo>
                      <a:pt x="154" y="59"/>
                      <a:pt x="150" y="60"/>
                      <a:pt x="147" y="61"/>
                    </a:cubicBezTo>
                    <a:cubicBezTo>
                      <a:pt x="147" y="61"/>
                      <a:pt x="147" y="61"/>
                      <a:pt x="147" y="61"/>
                    </a:cubicBezTo>
                    <a:cubicBezTo>
                      <a:pt x="147" y="61"/>
                      <a:pt x="147" y="61"/>
                      <a:pt x="147" y="61"/>
                    </a:cubicBezTo>
                    <a:cubicBezTo>
                      <a:pt x="147" y="61"/>
                      <a:pt x="146" y="61"/>
                      <a:pt x="146" y="61"/>
                    </a:cubicBezTo>
                    <a:cubicBezTo>
                      <a:pt x="146" y="61"/>
                      <a:pt x="146" y="61"/>
                      <a:pt x="146" y="61"/>
                    </a:cubicBezTo>
                    <a:cubicBezTo>
                      <a:pt x="146" y="61"/>
                      <a:pt x="145" y="61"/>
                      <a:pt x="144" y="61"/>
                    </a:cubicBezTo>
                    <a:cubicBezTo>
                      <a:pt x="144" y="61"/>
                      <a:pt x="144" y="61"/>
                      <a:pt x="144" y="61"/>
                    </a:cubicBezTo>
                    <a:cubicBezTo>
                      <a:pt x="59" y="61"/>
                      <a:pt x="59" y="61"/>
                      <a:pt x="59" y="61"/>
                    </a:cubicBezTo>
                    <a:cubicBezTo>
                      <a:pt x="13" y="106"/>
                      <a:pt x="13" y="106"/>
                      <a:pt x="13" y="106"/>
                    </a:cubicBezTo>
                    <a:cubicBezTo>
                      <a:pt x="0" y="120"/>
                      <a:pt x="0" y="142"/>
                      <a:pt x="13" y="156"/>
                    </a:cubicBezTo>
                    <a:cubicBezTo>
                      <a:pt x="20" y="163"/>
                      <a:pt x="29" y="167"/>
                      <a:pt x="38" y="167"/>
                    </a:cubicBezTo>
                    <a:cubicBezTo>
                      <a:pt x="48" y="167"/>
                      <a:pt x="57" y="163"/>
                      <a:pt x="63" y="156"/>
                    </a:cubicBezTo>
                    <a:cubicBezTo>
                      <a:pt x="169" y="50"/>
                      <a:pt x="169" y="50"/>
                      <a:pt x="169" y="50"/>
                    </a:cubicBezTo>
                    <a:moveTo>
                      <a:pt x="177" y="11"/>
                    </a:moveTo>
                    <a:cubicBezTo>
                      <a:pt x="177" y="11"/>
                      <a:pt x="177" y="11"/>
                      <a:pt x="177" y="11"/>
                    </a:cubicBezTo>
                    <a:cubicBezTo>
                      <a:pt x="177" y="11"/>
                      <a:pt x="177" y="11"/>
                      <a:pt x="177" y="11"/>
                    </a:cubicBezTo>
                    <a:moveTo>
                      <a:pt x="169" y="0"/>
                    </a:moveTo>
                    <a:cubicBezTo>
                      <a:pt x="169" y="0"/>
                      <a:pt x="169" y="0"/>
                      <a:pt x="169" y="0"/>
                    </a:cubicBezTo>
                    <a:cubicBezTo>
                      <a:pt x="172" y="3"/>
                      <a:pt x="175" y="7"/>
                      <a:pt x="176" y="11"/>
                    </a:cubicBezTo>
                    <a:cubicBezTo>
                      <a:pt x="176" y="11"/>
                      <a:pt x="176" y="11"/>
                      <a:pt x="176" y="11"/>
                    </a:cubicBezTo>
                    <a:cubicBezTo>
                      <a:pt x="177" y="11"/>
                      <a:pt x="177" y="11"/>
                      <a:pt x="177" y="11"/>
                    </a:cubicBezTo>
                    <a:cubicBezTo>
                      <a:pt x="177" y="11"/>
                      <a:pt x="177" y="11"/>
                      <a:pt x="177" y="11"/>
                    </a:cubicBezTo>
                    <a:cubicBezTo>
                      <a:pt x="175" y="7"/>
                      <a:pt x="172" y="3"/>
                      <a:pt x="169" y="0"/>
                    </a:cubicBezTo>
                    <a:cubicBezTo>
                      <a:pt x="169" y="0"/>
                      <a:pt x="169" y="0"/>
                      <a:pt x="16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200" name="Freeform 83">
                <a:extLst>
                  <a:ext uri="{FF2B5EF4-FFF2-40B4-BE49-F238E27FC236}">
                    <a16:creationId xmlns:a16="http://schemas.microsoft.com/office/drawing/2014/main" id="{A5987C02-2AC0-4D32-A304-3574E8E587B6}"/>
                  </a:ext>
                </a:extLst>
              </p:cNvPr>
              <p:cNvSpPr>
                <a:spLocks noEditPoints="1"/>
              </p:cNvSpPr>
              <p:nvPr/>
            </p:nvSpPr>
            <p:spPr bwMode="auto">
              <a:xfrm>
                <a:off x="8362950" y="1690688"/>
                <a:ext cx="211138" cy="87312"/>
              </a:xfrm>
              <a:custGeom>
                <a:avLst/>
                <a:gdLst>
                  <a:gd name="T0" fmla="*/ 87 w 121"/>
                  <a:gd name="T1" fmla="*/ 50 h 50"/>
                  <a:gd name="T2" fmla="*/ 87 w 121"/>
                  <a:gd name="T3" fmla="*/ 50 h 50"/>
                  <a:gd name="T4" fmla="*/ 87 w 121"/>
                  <a:gd name="T5" fmla="*/ 50 h 50"/>
                  <a:gd name="T6" fmla="*/ 88 w 121"/>
                  <a:gd name="T7" fmla="*/ 50 h 50"/>
                  <a:gd name="T8" fmla="*/ 88 w 121"/>
                  <a:gd name="T9" fmla="*/ 50 h 50"/>
                  <a:gd name="T10" fmla="*/ 88 w 121"/>
                  <a:gd name="T11" fmla="*/ 50 h 50"/>
                  <a:gd name="T12" fmla="*/ 98 w 121"/>
                  <a:gd name="T13" fmla="*/ 47 h 50"/>
                  <a:gd name="T14" fmla="*/ 88 w 121"/>
                  <a:gd name="T15" fmla="*/ 50 h 50"/>
                  <a:gd name="T16" fmla="*/ 98 w 121"/>
                  <a:gd name="T17" fmla="*/ 47 h 50"/>
                  <a:gd name="T18" fmla="*/ 98 w 121"/>
                  <a:gd name="T19" fmla="*/ 47 h 50"/>
                  <a:gd name="T20" fmla="*/ 98 w 121"/>
                  <a:gd name="T21" fmla="*/ 47 h 50"/>
                  <a:gd name="T22" fmla="*/ 98 w 121"/>
                  <a:gd name="T23" fmla="*/ 47 h 50"/>
                  <a:gd name="T24" fmla="*/ 99 w 121"/>
                  <a:gd name="T25" fmla="*/ 47 h 50"/>
                  <a:gd name="T26" fmla="*/ 99 w 121"/>
                  <a:gd name="T27" fmla="*/ 47 h 50"/>
                  <a:gd name="T28" fmla="*/ 99 w 121"/>
                  <a:gd name="T29" fmla="*/ 47 h 50"/>
                  <a:gd name="T30" fmla="*/ 110 w 121"/>
                  <a:gd name="T31" fmla="*/ 40 h 50"/>
                  <a:gd name="T32" fmla="*/ 110 w 121"/>
                  <a:gd name="T33" fmla="*/ 40 h 50"/>
                  <a:gd name="T34" fmla="*/ 110 w 121"/>
                  <a:gd name="T35" fmla="*/ 40 h 50"/>
                  <a:gd name="T36" fmla="*/ 110 w 121"/>
                  <a:gd name="T37" fmla="*/ 40 h 50"/>
                  <a:gd name="T38" fmla="*/ 110 w 121"/>
                  <a:gd name="T39" fmla="*/ 40 h 50"/>
                  <a:gd name="T40" fmla="*/ 110 w 121"/>
                  <a:gd name="T41" fmla="*/ 40 h 50"/>
                  <a:gd name="T42" fmla="*/ 110 w 121"/>
                  <a:gd name="T43" fmla="*/ 39 h 50"/>
                  <a:gd name="T44" fmla="*/ 110 w 121"/>
                  <a:gd name="T45" fmla="*/ 40 h 50"/>
                  <a:gd name="T46" fmla="*/ 110 w 121"/>
                  <a:gd name="T47" fmla="*/ 39 h 50"/>
                  <a:gd name="T48" fmla="*/ 110 w 121"/>
                  <a:gd name="T49" fmla="*/ 39 h 50"/>
                  <a:gd name="T50" fmla="*/ 110 w 121"/>
                  <a:gd name="T51" fmla="*/ 39 h 50"/>
                  <a:gd name="T52" fmla="*/ 110 w 121"/>
                  <a:gd name="T53" fmla="*/ 39 h 50"/>
                  <a:gd name="T54" fmla="*/ 110 w 121"/>
                  <a:gd name="T55" fmla="*/ 39 h 50"/>
                  <a:gd name="T56" fmla="*/ 35 w 121"/>
                  <a:gd name="T57" fmla="*/ 14 h 50"/>
                  <a:gd name="T58" fmla="*/ 0 w 121"/>
                  <a:gd name="T59" fmla="*/ 50 h 50"/>
                  <a:gd name="T60" fmla="*/ 85 w 121"/>
                  <a:gd name="T61" fmla="*/ 50 h 50"/>
                  <a:gd name="T62" fmla="*/ 60 w 121"/>
                  <a:gd name="T63" fmla="*/ 39 h 50"/>
                  <a:gd name="T64" fmla="*/ 35 w 121"/>
                  <a:gd name="T65" fmla="*/ 14 h 50"/>
                  <a:gd name="T66" fmla="*/ 118 w 121"/>
                  <a:gd name="T67" fmla="*/ 0 h 50"/>
                  <a:gd name="T68" fmla="*/ 121 w 121"/>
                  <a:gd name="T69" fmla="*/ 14 h 50"/>
                  <a:gd name="T70" fmla="*/ 118 w 121"/>
                  <a:gd name="T71" fmla="*/ 0 h 50"/>
                  <a:gd name="T72" fmla="*/ 118 w 121"/>
                  <a:gd name="T73" fmla="*/ 0 h 50"/>
                  <a:gd name="T74" fmla="*/ 118 w 121"/>
                  <a:gd name="T75" fmla="*/ 0 h 50"/>
                  <a:gd name="T76" fmla="*/ 118 w 121"/>
                  <a:gd name="T77" fmla="*/ 0 h 50"/>
                  <a:gd name="T78" fmla="*/ 117 w 121"/>
                  <a:gd name="T79" fmla="*/ 0 h 50"/>
                  <a:gd name="T80" fmla="*/ 117 w 121"/>
                  <a:gd name="T81" fmla="*/ 0 h 50"/>
                  <a:gd name="T82" fmla="*/ 117 w 121"/>
                  <a:gd name="T8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1" h="50">
                    <a:moveTo>
                      <a:pt x="87" y="50"/>
                    </a:moveTo>
                    <a:cubicBezTo>
                      <a:pt x="87" y="50"/>
                      <a:pt x="87" y="50"/>
                      <a:pt x="87" y="50"/>
                    </a:cubicBezTo>
                    <a:cubicBezTo>
                      <a:pt x="87" y="50"/>
                      <a:pt x="87" y="50"/>
                      <a:pt x="87" y="50"/>
                    </a:cubicBezTo>
                    <a:moveTo>
                      <a:pt x="88" y="50"/>
                    </a:moveTo>
                    <a:cubicBezTo>
                      <a:pt x="88" y="50"/>
                      <a:pt x="88" y="50"/>
                      <a:pt x="88" y="50"/>
                    </a:cubicBezTo>
                    <a:cubicBezTo>
                      <a:pt x="88" y="50"/>
                      <a:pt x="88" y="50"/>
                      <a:pt x="88" y="50"/>
                    </a:cubicBezTo>
                    <a:moveTo>
                      <a:pt x="98" y="47"/>
                    </a:moveTo>
                    <a:cubicBezTo>
                      <a:pt x="95" y="49"/>
                      <a:pt x="91" y="49"/>
                      <a:pt x="88" y="50"/>
                    </a:cubicBezTo>
                    <a:cubicBezTo>
                      <a:pt x="91" y="49"/>
                      <a:pt x="95" y="48"/>
                      <a:pt x="98" y="47"/>
                    </a:cubicBezTo>
                    <a:moveTo>
                      <a:pt x="98" y="47"/>
                    </a:moveTo>
                    <a:cubicBezTo>
                      <a:pt x="98" y="47"/>
                      <a:pt x="98" y="47"/>
                      <a:pt x="98" y="47"/>
                    </a:cubicBezTo>
                    <a:cubicBezTo>
                      <a:pt x="98" y="47"/>
                      <a:pt x="98" y="47"/>
                      <a:pt x="98" y="47"/>
                    </a:cubicBezTo>
                    <a:moveTo>
                      <a:pt x="99" y="47"/>
                    </a:moveTo>
                    <a:cubicBezTo>
                      <a:pt x="99" y="47"/>
                      <a:pt x="99" y="47"/>
                      <a:pt x="99" y="47"/>
                    </a:cubicBezTo>
                    <a:cubicBezTo>
                      <a:pt x="99" y="47"/>
                      <a:pt x="99" y="47"/>
                      <a:pt x="99" y="47"/>
                    </a:cubicBezTo>
                    <a:moveTo>
                      <a:pt x="110" y="40"/>
                    </a:moveTo>
                    <a:cubicBezTo>
                      <a:pt x="110" y="40"/>
                      <a:pt x="110" y="40"/>
                      <a:pt x="110" y="40"/>
                    </a:cubicBezTo>
                    <a:cubicBezTo>
                      <a:pt x="110" y="40"/>
                      <a:pt x="110" y="40"/>
                      <a:pt x="110" y="40"/>
                    </a:cubicBezTo>
                    <a:moveTo>
                      <a:pt x="110" y="40"/>
                    </a:moveTo>
                    <a:cubicBezTo>
                      <a:pt x="110" y="40"/>
                      <a:pt x="110" y="40"/>
                      <a:pt x="110" y="40"/>
                    </a:cubicBezTo>
                    <a:cubicBezTo>
                      <a:pt x="110" y="40"/>
                      <a:pt x="110" y="40"/>
                      <a:pt x="110" y="40"/>
                    </a:cubicBezTo>
                    <a:moveTo>
                      <a:pt x="110" y="39"/>
                    </a:moveTo>
                    <a:cubicBezTo>
                      <a:pt x="110" y="40"/>
                      <a:pt x="110" y="40"/>
                      <a:pt x="110" y="40"/>
                    </a:cubicBezTo>
                    <a:cubicBezTo>
                      <a:pt x="110" y="40"/>
                      <a:pt x="110" y="40"/>
                      <a:pt x="110" y="39"/>
                    </a:cubicBezTo>
                    <a:moveTo>
                      <a:pt x="110" y="39"/>
                    </a:moveTo>
                    <a:cubicBezTo>
                      <a:pt x="110" y="39"/>
                      <a:pt x="110" y="39"/>
                      <a:pt x="110" y="39"/>
                    </a:cubicBezTo>
                    <a:cubicBezTo>
                      <a:pt x="110" y="39"/>
                      <a:pt x="110" y="39"/>
                      <a:pt x="110" y="39"/>
                    </a:cubicBezTo>
                    <a:cubicBezTo>
                      <a:pt x="110" y="39"/>
                      <a:pt x="110" y="39"/>
                      <a:pt x="110" y="39"/>
                    </a:cubicBezTo>
                    <a:moveTo>
                      <a:pt x="35" y="14"/>
                    </a:moveTo>
                    <a:cubicBezTo>
                      <a:pt x="0" y="50"/>
                      <a:pt x="0" y="50"/>
                      <a:pt x="0" y="50"/>
                    </a:cubicBezTo>
                    <a:cubicBezTo>
                      <a:pt x="85" y="50"/>
                      <a:pt x="85" y="50"/>
                      <a:pt x="85" y="50"/>
                    </a:cubicBezTo>
                    <a:cubicBezTo>
                      <a:pt x="76" y="50"/>
                      <a:pt x="67" y="46"/>
                      <a:pt x="60" y="39"/>
                    </a:cubicBezTo>
                    <a:cubicBezTo>
                      <a:pt x="35" y="14"/>
                      <a:pt x="35" y="14"/>
                      <a:pt x="35" y="14"/>
                    </a:cubicBezTo>
                    <a:moveTo>
                      <a:pt x="118" y="0"/>
                    </a:moveTo>
                    <a:cubicBezTo>
                      <a:pt x="120" y="4"/>
                      <a:pt x="121" y="9"/>
                      <a:pt x="121" y="14"/>
                    </a:cubicBezTo>
                    <a:cubicBezTo>
                      <a:pt x="121" y="9"/>
                      <a:pt x="120" y="4"/>
                      <a:pt x="118" y="0"/>
                    </a:cubicBezTo>
                    <a:cubicBezTo>
                      <a:pt x="118" y="0"/>
                      <a:pt x="118" y="0"/>
                      <a:pt x="118" y="0"/>
                    </a:cubicBezTo>
                    <a:cubicBezTo>
                      <a:pt x="118" y="0"/>
                      <a:pt x="118" y="0"/>
                      <a:pt x="118" y="0"/>
                    </a:cubicBezTo>
                    <a:cubicBezTo>
                      <a:pt x="118" y="0"/>
                      <a:pt x="118" y="0"/>
                      <a:pt x="118" y="0"/>
                    </a:cubicBezTo>
                    <a:moveTo>
                      <a:pt x="117" y="0"/>
                    </a:moveTo>
                    <a:cubicBezTo>
                      <a:pt x="117" y="0"/>
                      <a:pt x="117" y="0"/>
                      <a:pt x="117" y="0"/>
                    </a:cubicBezTo>
                    <a:cubicBezTo>
                      <a:pt x="117" y="0"/>
                      <a:pt x="117" y="0"/>
                      <a:pt x="117"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201" name="Freeform 84">
                <a:extLst>
                  <a:ext uri="{FF2B5EF4-FFF2-40B4-BE49-F238E27FC236}">
                    <a16:creationId xmlns:a16="http://schemas.microsoft.com/office/drawing/2014/main" id="{68F6D479-44B1-487E-A252-8C06849CFF92}"/>
                  </a:ext>
                </a:extLst>
              </p:cNvPr>
              <p:cNvSpPr>
                <a:spLocks noEditPoints="1"/>
              </p:cNvSpPr>
              <p:nvPr/>
            </p:nvSpPr>
            <p:spPr bwMode="auto">
              <a:xfrm>
                <a:off x="8510588" y="1654176"/>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8 h 71"/>
                  <a:gd name="T12" fmla="*/ 13 w 33"/>
                  <a:gd name="T13" fmla="*/ 68 h 71"/>
                  <a:gd name="T14" fmla="*/ 13 w 33"/>
                  <a:gd name="T15" fmla="*/ 68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0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26 w 33"/>
                  <a:gd name="T41" fmla="*/ 59 h 71"/>
                  <a:gd name="T42" fmla="*/ 26 w 33"/>
                  <a:gd name="T43" fmla="*/ 59 h 71"/>
                  <a:gd name="T44" fmla="*/ 26 w 33"/>
                  <a:gd name="T45" fmla="*/ 59 h 71"/>
                  <a:gd name="T46" fmla="*/ 33 w 33"/>
                  <a:gd name="T47" fmla="*/ 50 h 71"/>
                  <a:gd name="T48" fmla="*/ 33 w 33"/>
                  <a:gd name="T49" fmla="*/ 50 h 71"/>
                  <a:gd name="T50" fmla="*/ 33 w 33"/>
                  <a:gd name="T51" fmla="*/ 21 h 71"/>
                  <a:gd name="T52" fmla="*/ 12 w 33"/>
                  <a:gd name="T53" fmla="*/ 2 h 71"/>
                  <a:gd name="T54" fmla="*/ 25 w 33"/>
                  <a:gd name="T55" fmla="*/ 10 h 71"/>
                  <a:gd name="T56" fmla="*/ 12 w 33"/>
                  <a:gd name="T57" fmla="*/ 2 h 71"/>
                  <a:gd name="T58" fmla="*/ 12 w 33"/>
                  <a:gd name="T59" fmla="*/ 2 h 71"/>
                  <a:gd name="T60" fmla="*/ 0 w 33"/>
                  <a:gd name="T61" fmla="*/ 0 h 71"/>
                  <a:gd name="T62" fmla="*/ 0 w 33"/>
                  <a:gd name="T63" fmla="*/ 0 h 71"/>
                  <a:gd name="T64" fmla="*/ 0 w 33"/>
                  <a:gd name="T6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59"/>
                    </a:cubicBezTo>
                    <a:cubicBezTo>
                      <a:pt x="26" y="59"/>
                      <a:pt x="26" y="59"/>
                      <a:pt x="26" y="59"/>
                    </a:cubicBezTo>
                    <a:moveTo>
                      <a:pt x="32" y="50"/>
                    </a:moveTo>
                    <a:cubicBezTo>
                      <a:pt x="31" y="53"/>
                      <a:pt x="29" y="57"/>
                      <a:pt x="26" y="59"/>
                    </a:cubicBezTo>
                    <a:cubicBezTo>
                      <a:pt x="29" y="57"/>
                      <a:pt x="31" y="53"/>
                      <a:pt x="32" y="50"/>
                    </a:cubicBezTo>
                    <a:moveTo>
                      <a:pt x="33" y="50"/>
                    </a:moveTo>
                    <a:cubicBezTo>
                      <a:pt x="33" y="50"/>
                      <a:pt x="33" y="50"/>
                      <a:pt x="33" y="50"/>
                    </a:cubicBezTo>
                    <a:cubicBezTo>
                      <a:pt x="33" y="50"/>
                      <a:pt x="33" y="50"/>
                      <a:pt x="33" y="50"/>
                    </a:cubicBezTo>
                    <a:moveTo>
                      <a:pt x="32" y="21"/>
                    </a:moveTo>
                    <a:cubicBezTo>
                      <a:pt x="33" y="21"/>
                      <a:pt x="33" y="21"/>
                      <a:pt x="33" y="21"/>
                    </a:cubicBezTo>
                    <a:cubicBezTo>
                      <a:pt x="33" y="21"/>
                      <a:pt x="33" y="21"/>
                      <a:pt x="32" y="21"/>
                    </a:cubicBezTo>
                    <a:moveTo>
                      <a:pt x="12" y="2"/>
                    </a:moveTo>
                    <a:cubicBezTo>
                      <a:pt x="21" y="5"/>
                      <a:pt x="29" y="12"/>
                      <a:pt x="32" y="21"/>
                    </a:cubicBezTo>
                    <a:cubicBezTo>
                      <a:pt x="31" y="17"/>
                      <a:pt x="28" y="13"/>
                      <a:pt x="25" y="10"/>
                    </a:cubicBezTo>
                    <a:cubicBezTo>
                      <a:pt x="25" y="10"/>
                      <a:pt x="25" y="10"/>
                      <a:pt x="25" y="10"/>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0"/>
                    </a:cubicBezTo>
                    <a:cubicBezTo>
                      <a:pt x="3" y="0"/>
                      <a:pt x="2"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202" name="Freeform 85">
                <a:extLst>
                  <a:ext uri="{FF2B5EF4-FFF2-40B4-BE49-F238E27FC236}">
                    <a16:creationId xmlns:a16="http://schemas.microsoft.com/office/drawing/2014/main" id="{E800CBFD-EFA1-4E75-913A-5ADFF5837B80}"/>
                  </a:ext>
                </a:extLst>
              </p:cNvPr>
              <p:cNvSpPr>
                <a:spLocks/>
              </p:cNvSpPr>
              <p:nvPr/>
            </p:nvSpPr>
            <p:spPr bwMode="auto">
              <a:xfrm>
                <a:off x="8425656" y="1654176"/>
                <a:ext cx="150813" cy="123825"/>
              </a:xfrm>
              <a:custGeom>
                <a:avLst/>
                <a:gdLst>
                  <a:gd name="T0" fmla="*/ 50 w 86"/>
                  <a:gd name="T1" fmla="*/ 0 h 71"/>
                  <a:gd name="T2" fmla="*/ 50 w 86"/>
                  <a:gd name="T3" fmla="*/ 0 h 71"/>
                  <a:gd name="T4" fmla="*/ 25 w 86"/>
                  <a:gd name="T5" fmla="*/ 10 h 71"/>
                  <a:gd name="T6" fmla="*/ 0 w 86"/>
                  <a:gd name="T7" fmla="*/ 35 h 71"/>
                  <a:gd name="T8" fmla="*/ 25 w 86"/>
                  <a:gd name="T9" fmla="*/ 60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8 h 71"/>
                  <a:gd name="T26" fmla="*/ 63 w 86"/>
                  <a:gd name="T27" fmla="*/ 68 h 71"/>
                  <a:gd name="T28" fmla="*/ 63 w 86"/>
                  <a:gd name="T29" fmla="*/ 68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0 h 71"/>
                  <a:gd name="T46" fmla="*/ 75 w 86"/>
                  <a:gd name="T47" fmla="*/ 60 h 71"/>
                  <a:gd name="T48" fmla="*/ 75 w 86"/>
                  <a:gd name="T49" fmla="*/ 60 h 71"/>
                  <a:gd name="T50" fmla="*/ 75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76 w 86"/>
                  <a:gd name="T67" fmla="*/ 60 h 71"/>
                  <a:gd name="T68" fmla="*/ 76 w 86"/>
                  <a:gd name="T69" fmla="*/ 59 h 71"/>
                  <a:gd name="T70" fmla="*/ 76 w 86"/>
                  <a:gd name="T71" fmla="*/ 59 h 71"/>
                  <a:gd name="T72" fmla="*/ 76 w 86"/>
                  <a:gd name="T73" fmla="*/ 59 h 71"/>
                  <a:gd name="T74" fmla="*/ 82 w 86"/>
                  <a:gd name="T75" fmla="*/ 50 h 71"/>
                  <a:gd name="T76" fmla="*/ 83 w 86"/>
                  <a:gd name="T77" fmla="*/ 50 h 71"/>
                  <a:gd name="T78" fmla="*/ 83 w 86"/>
                  <a:gd name="T79" fmla="*/ 50 h 71"/>
                  <a:gd name="T80" fmla="*/ 86 w 86"/>
                  <a:gd name="T81" fmla="*/ 35 h 71"/>
                  <a:gd name="T82" fmla="*/ 83 w 86"/>
                  <a:gd name="T83" fmla="*/ 21 h 71"/>
                  <a:gd name="T84" fmla="*/ 82 w 86"/>
                  <a:gd name="T85" fmla="*/ 21 h 71"/>
                  <a:gd name="T86" fmla="*/ 82 w 86"/>
                  <a:gd name="T87" fmla="*/ 21 h 71"/>
                  <a:gd name="T88" fmla="*/ 62 w 86"/>
                  <a:gd name="T89" fmla="*/ 2 h 71"/>
                  <a:gd name="T90" fmla="*/ 62 w 86"/>
                  <a:gd name="T91" fmla="*/ 2 h 71"/>
                  <a:gd name="T92" fmla="*/ 62 w 86"/>
                  <a:gd name="T93" fmla="*/ 2 h 71"/>
                  <a:gd name="T94" fmla="*/ 54 w 86"/>
                  <a:gd name="T95" fmla="*/ 0 h 71"/>
                  <a:gd name="T96" fmla="*/ 50 w 86"/>
                  <a:gd name="T9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 h="71">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0"/>
                      <a:pt x="60" y="70"/>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59"/>
                    </a:cubicBezTo>
                    <a:cubicBezTo>
                      <a:pt x="76" y="59"/>
                      <a:pt x="76" y="59"/>
                      <a:pt x="76" y="59"/>
                    </a:cubicBezTo>
                    <a:cubicBezTo>
                      <a:pt x="76" y="59"/>
                      <a:pt x="76" y="59"/>
                      <a:pt x="76" y="59"/>
                    </a:cubicBezTo>
                    <a:cubicBezTo>
                      <a:pt x="79" y="57"/>
                      <a:pt x="81" y="53"/>
                      <a:pt x="82" y="50"/>
                    </a:cubicBezTo>
                    <a:cubicBezTo>
                      <a:pt x="82" y="50"/>
                      <a:pt x="82" y="50"/>
                      <a:pt x="83" y="50"/>
                    </a:cubicBezTo>
                    <a:cubicBezTo>
                      <a:pt x="83" y="50"/>
                      <a:pt x="83" y="50"/>
                      <a:pt x="83" y="50"/>
                    </a:cubicBezTo>
                    <a:cubicBezTo>
                      <a:pt x="85" y="45"/>
                      <a:pt x="86" y="40"/>
                      <a:pt x="86" y="35"/>
                    </a:cubicBezTo>
                    <a:cubicBezTo>
                      <a:pt x="86" y="30"/>
                      <a:pt x="85" y="25"/>
                      <a:pt x="83" y="21"/>
                    </a:cubicBezTo>
                    <a:cubicBezTo>
                      <a:pt x="83" y="21"/>
                      <a:pt x="83" y="21"/>
                      <a:pt x="82" y="21"/>
                    </a:cubicBezTo>
                    <a:cubicBezTo>
                      <a:pt x="82" y="21"/>
                      <a:pt x="82" y="21"/>
                      <a:pt x="82" y="21"/>
                    </a:cubicBezTo>
                    <a:cubicBezTo>
                      <a:pt x="79" y="12"/>
                      <a:pt x="71" y="5"/>
                      <a:pt x="62" y="2"/>
                    </a:cubicBezTo>
                    <a:cubicBezTo>
                      <a:pt x="62" y="2"/>
                      <a:pt x="62" y="2"/>
                      <a:pt x="62" y="2"/>
                    </a:cubicBezTo>
                    <a:cubicBezTo>
                      <a:pt x="62" y="2"/>
                      <a:pt x="62" y="2"/>
                      <a:pt x="62" y="2"/>
                    </a:cubicBezTo>
                    <a:cubicBezTo>
                      <a:pt x="59" y="1"/>
                      <a:pt x="57" y="0"/>
                      <a:pt x="54" y="0"/>
                    </a:cubicBezTo>
                    <a:cubicBezTo>
                      <a:pt x="53" y="0"/>
                      <a:pt x="52"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grpSp>
        <p:grpSp>
          <p:nvGrpSpPr>
            <p:cNvPr id="130" name="Group 129">
              <a:extLst>
                <a:ext uri="{FF2B5EF4-FFF2-40B4-BE49-F238E27FC236}">
                  <a16:creationId xmlns:a16="http://schemas.microsoft.com/office/drawing/2014/main" id="{047D81E4-C072-40B2-9E97-82AB0C6ED906}"/>
                </a:ext>
              </a:extLst>
            </p:cNvPr>
            <p:cNvGrpSpPr>
              <a:grpSpLocks noChangeAspect="1"/>
            </p:cNvGrpSpPr>
            <p:nvPr/>
          </p:nvGrpSpPr>
          <p:grpSpPr>
            <a:xfrm rot="5400000">
              <a:off x="6691296" y="3922864"/>
              <a:ext cx="394018" cy="148542"/>
              <a:chOff x="7262657" y="1468438"/>
              <a:chExt cx="1313812" cy="495300"/>
            </a:xfrm>
          </p:grpSpPr>
          <p:sp>
            <p:nvSpPr>
              <p:cNvPr id="189" name="Freeform 79">
                <a:extLst>
                  <a:ext uri="{FF2B5EF4-FFF2-40B4-BE49-F238E27FC236}">
                    <a16:creationId xmlns:a16="http://schemas.microsoft.com/office/drawing/2014/main" id="{63429308-4D27-428B-BFED-0CD4A7D40FC0}"/>
                  </a:ext>
                </a:extLst>
              </p:cNvPr>
              <p:cNvSpPr>
                <a:spLocks noEditPoints="1"/>
              </p:cNvSpPr>
              <p:nvPr/>
            </p:nvSpPr>
            <p:spPr bwMode="auto">
              <a:xfrm>
                <a:off x="7262657" y="1654176"/>
                <a:ext cx="1311431" cy="123825"/>
              </a:xfrm>
              <a:custGeom>
                <a:avLst/>
                <a:gdLst>
                  <a:gd name="T0" fmla="*/ 1402 w 1412"/>
                  <a:gd name="T1" fmla="*/ 60 h 71"/>
                  <a:gd name="T2" fmla="*/ 1401 w 1412"/>
                  <a:gd name="T3" fmla="*/ 60 h 71"/>
                  <a:gd name="T4" fmla="*/ 1401 w 1412"/>
                  <a:gd name="T5" fmla="*/ 60 h 71"/>
                  <a:gd name="T6" fmla="*/ 1402 w 1412"/>
                  <a:gd name="T7" fmla="*/ 60 h 71"/>
                  <a:gd name="T8" fmla="*/ 1402 w 1412"/>
                  <a:gd name="T9" fmla="*/ 60 h 71"/>
                  <a:gd name="T10" fmla="*/ 1402 w 1412"/>
                  <a:gd name="T11" fmla="*/ 60 h 71"/>
                  <a:gd name="T12" fmla="*/ 1402 w 1412"/>
                  <a:gd name="T13" fmla="*/ 60 h 71"/>
                  <a:gd name="T14" fmla="*/ 1402 w 1412"/>
                  <a:gd name="T15" fmla="*/ 60 h 71"/>
                  <a:gd name="T16" fmla="*/ 1402 w 1412"/>
                  <a:gd name="T17" fmla="*/ 60 h 71"/>
                  <a:gd name="T18" fmla="*/ 1402 w 1412"/>
                  <a:gd name="T19" fmla="*/ 60 h 71"/>
                  <a:gd name="T20" fmla="*/ 1402 w 1412"/>
                  <a:gd name="T21" fmla="*/ 60 h 71"/>
                  <a:gd name="T22" fmla="*/ 1402 w 1412"/>
                  <a:gd name="T23" fmla="*/ 60 h 71"/>
                  <a:gd name="T24" fmla="*/ 1402 w 1412"/>
                  <a:gd name="T25" fmla="*/ 60 h 71"/>
                  <a:gd name="T26" fmla="*/ 1409 w 1412"/>
                  <a:gd name="T27" fmla="*/ 50 h 71"/>
                  <a:gd name="T28" fmla="*/ 1409 w 1412"/>
                  <a:gd name="T29" fmla="*/ 50 h 71"/>
                  <a:gd name="T30" fmla="*/ 1409 w 1412"/>
                  <a:gd name="T31" fmla="*/ 50 h 71"/>
                  <a:gd name="T32" fmla="*/ 1409 w 1412"/>
                  <a:gd name="T33" fmla="*/ 49 h 71"/>
                  <a:gd name="T34" fmla="*/ 1409 w 1412"/>
                  <a:gd name="T35" fmla="*/ 49 h 71"/>
                  <a:gd name="T36" fmla="*/ 1409 w 1412"/>
                  <a:gd name="T37" fmla="*/ 49 h 71"/>
                  <a:gd name="T38" fmla="*/ 1409 w 1412"/>
                  <a:gd name="T39" fmla="*/ 21 h 71"/>
                  <a:gd name="T40" fmla="*/ 1412 w 1412"/>
                  <a:gd name="T41" fmla="*/ 35 h 71"/>
                  <a:gd name="T42" fmla="*/ 1409 w 1412"/>
                  <a:gd name="T43" fmla="*/ 49 h 71"/>
                  <a:gd name="T44" fmla="*/ 1412 w 1412"/>
                  <a:gd name="T45" fmla="*/ 35 h 71"/>
                  <a:gd name="T46" fmla="*/ 1409 w 1412"/>
                  <a:gd name="T47" fmla="*/ 21 h 71"/>
                  <a:gd name="T48" fmla="*/ 1409 w 1412"/>
                  <a:gd name="T49" fmla="*/ 21 h 71"/>
                  <a:gd name="T50" fmla="*/ 1409 w 1412"/>
                  <a:gd name="T51" fmla="*/ 21 h 71"/>
                  <a:gd name="T52" fmla="*/ 1409 w 1412"/>
                  <a:gd name="T53" fmla="*/ 21 h 71"/>
                  <a:gd name="T54" fmla="*/ 1291 w 1412"/>
                  <a:gd name="T55" fmla="*/ 0 h 71"/>
                  <a:gd name="T56" fmla="*/ 35 w 1412"/>
                  <a:gd name="T57" fmla="*/ 0 h 71"/>
                  <a:gd name="T58" fmla="*/ 0 w 1412"/>
                  <a:gd name="T59" fmla="*/ 35 h 71"/>
                  <a:gd name="T60" fmla="*/ 35 w 1412"/>
                  <a:gd name="T61" fmla="*/ 71 h 71"/>
                  <a:gd name="T62" fmla="*/ 1291 w 1412"/>
                  <a:gd name="T63" fmla="*/ 71 h 71"/>
                  <a:gd name="T64" fmla="*/ 1326 w 1412"/>
                  <a:gd name="T65" fmla="*/ 35 h 71"/>
                  <a:gd name="T66" fmla="*/ 1291 w 1412"/>
                  <a:gd name="T6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2" h="71">
                    <a:moveTo>
                      <a:pt x="1402" y="60"/>
                    </a:moveTo>
                    <a:cubicBezTo>
                      <a:pt x="1401" y="60"/>
                      <a:pt x="1401" y="60"/>
                      <a:pt x="1401" y="60"/>
                    </a:cubicBezTo>
                    <a:cubicBezTo>
                      <a:pt x="1401" y="60"/>
                      <a:pt x="1401" y="60"/>
                      <a:pt x="1401" y="60"/>
                    </a:cubicBezTo>
                    <a:cubicBezTo>
                      <a:pt x="1401" y="60"/>
                      <a:pt x="1401" y="60"/>
                      <a:pt x="1402" y="60"/>
                    </a:cubicBezTo>
                    <a:moveTo>
                      <a:pt x="1402" y="60"/>
                    </a:moveTo>
                    <a:cubicBezTo>
                      <a:pt x="1402" y="60"/>
                      <a:pt x="1402" y="60"/>
                      <a:pt x="1402" y="60"/>
                    </a:cubicBezTo>
                    <a:cubicBezTo>
                      <a:pt x="1402" y="60"/>
                      <a:pt x="1402" y="60"/>
                      <a:pt x="1402" y="60"/>
                    </a:cubicBezTo>
                    <a:moveTo>
                      <a:pt x="1402" y="60"/>
                    </a:moveTo>
                    <a:cubicBezTo>
                      <a:pt x="1402" y="60"/>
                      <a:pt x="1402" y="60"/>
                      <a:pt x="1402" y="60"/>
                    </a:cubicBezTo>
                    <a:cubicBezTo>
                      <a:pt x="1402" y="60"/>
                      <a:pt x="1402" y="60"/>
                      <a:pt x="1402" y="60"/>
                    </a:cubicBezTo>
                    <a:moveTo>
                      <a:pt x="1402" y="60"/>
                    </a:moveTo>
                    <a:cubicBezTo>
                      <a:pt x="1402" y="60"/>
                      <a:pt x="1402" y="60"/>
                      <a:pt x="1402" y="60"/>
                    </a:cubicBezTo>
                    <a:cubicBezTo>
                      <a:pt x="1402" y="60"/>
                      <a:pt x="1402" y="60"/>
                      <a:pt x="1402" y="60"/>
                    </a:cubicBezTo>
                    <a:moveTo>
                      <a:pt x="1409" y="50"/>
                    </a:moveTo>
                    <a:cubicBezTo>
                      <a:pt x="1409" y="50"/>
                      <a:pt x="1409" y="50"/>
                      <a:pt x="1409" y="50"/>
                    </a:cubicBezTo>
                    <a:cubicBezTo>
                      <a:pt x="1409" y="50"/>
                      <a:pt x="1409" y="50"/>
                      <a:pt x="1409" y="50"/>
                    </a:cubicBezTo>
                    <a:moveTo>
                      <a:pt x="1409" y="49"/>
                    </a:moveTo>
                    <a:cubicBezTo>
                      <a:pt x="1409" y="49"/>
                      <a:pt x="1409" y="49"/>
                      <a:pt x="1409" y="49"/>
                    </a:cubicBezTo>
                    <a:cubicBezTo>
                      <a:pt x="1409" y="49"/>
                      <a:pt x="1409" y="49"/>
                      <a:pt x="1409" y="49"/>
                    </a:cubicBezTo>
                    <a:moveTo>
                      <a:pt x="1409" y="21"/>
                    </a:moveTo>
                    <a:cubicBezTo>
                      <a:pt x="1411" y="25"/>
                      <a:pt x="1412" y="30"/>
                      <a:pt x="1412" y="35"/>
                    </a:cubicBezTo>
                    <a:cubicBezTo>
                      <a:pt x="1412" y="40"/>
                      <a:pt x="1411" y="45"/>
                      <a:pt x="1409" y="49"/>
                    </a:cubicBezTo>
                    <a:cubicBezTo>
                      <a:pt x="1411" y="45"/>
                      <a:pt x="1412" y="40"/>
                      <a:pt x="1412" y="35"/>
                    </a:cubicBezTo>
                    <a:cubicBezTo>
                      <a:pt x="1412" y="30"/>
                      <a:pt x="1411" y="25"/>
                      <a:pt x="1409" y="21"/>
                    </a:cubicBezTo>
                    <a:moveTo>
                      <a:pt x="1409" y="21"/>
                    </a:moveTo>
                    <a:cubicBezTo>
                      <a:pt x="1409" y="21"/>
                      <a:pt x="1409" y="21"/>
                      <a:pt x="1409" y="21"/>
                    </a:cubicBezTo>
                    <a:cubicBezTo>
                      <a:pt x="1409" y="21"/>
                      <a:pt x="1409" y="21"/>
                      <a:pt x="1409" y="21"/>
                    </a:cubicBezTo>
                    <a:moveTo>
                      <a:pt x="1291" y="0"/>
                    </a:moveTo>
                    <a:cubicBezTo>
                      <a:pt x="35" y="0"/>
                      <a:pt x="35" y="0"/>
                      <a:pt x="35" y="0"/>
                    </a:cubicBezTo>
                    <a:cubicBezTo>
                      <a:pt x="15" y="0"/>
                      <a:pt x="0" y="16"/>
                      <a:pt x="0" y="35"/>
                    </a:cubicBezTo>
                    <a:cubicBezTo>
                      <a:pt x="0" y="55"/>
                      <a:pt x="15" y="71"/>
                      <a:pt x="35" y="71"/>
                    </a:cubicBezTo>
                    <a:cubicBezTo>
                      <a:pt x="1291" y="71"/>
                      <a:pt x="1291" y="71"/>
                      <a:pt x="1291" y="71"/>
                    </a:cubicBezTo>
                    <a:cubicBezTo>
                      <a:pt x="1326" y="35"/>
                      <a:pt x="1326" y="35"/>
                      <a:pt x="1326" y="35"/>
                    </a:cubicBezTo>
                    <a:cubicBezTo>
                      <a:pt x="1291" y="0"/>
                      <a:pt x="1291" y="0"/>
                      <a:pt x="1291" y="0"/>
                    </a:cubicBezTo>
                  </a:path>
                </a:pathLst>
              </a:custGeom>
              <a:gradFill flip="none" rotWithShape="1">
                <a:gsLst>
                  <a:gs pos="0">
                    <a:schemeClr val="bg2">
                      <a:alpha val="0"/>
                    </a:schemeClr>
                  </a:gs>
                  <a:gs pos="100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90" name="Freeform 80">
                <a:extLst>
                  <a:ext uri="{FF2B5EF4-FFF2-40B4-BE49-F238E27FC236}">
                    <a16:creationId xmlns:a16="http://schemas.microsoft.com/office/drawing/2014/main" id="{9B649179-56F8-42E3-AABC-57C1B62B5518}"/>
                  </a:ext>
                </a:extLst>
              </p:cNvPr>
              <p:cNvSpPr>
                <a:spLocks noEditPoints="1"/>
              </p:cNvSpPr>
              <p:nvPr/>
            </p:nvSpPr>
            <p:spPr bwMode="auto">
              <a:xfrm>
                <a:off x="8259763" y="1468438"/>
                <a:ext cx="309563" cy="290512"/>
              </a:xfrm>
              <a:custGeom>
                <a:avLst/>
                <a:gdLst>
                  <a:gd name="T0" fmla="*/ 170 w 177"/>
                  <a:gd name="T1" fmla="*/ 166 h 166"/>
                  <a:gd name="T2" fmla="*/ 170 w 177"/>
                  <a:gd name="T3" fmla="*/ 166 h 166"/>
                  <a:gd name="T4" fmla="*/ 170 w 177"/>
                  <a:gd name="T5" fmla="*/ 166 h 166"/>
                  <a:gd name="T6" fmla="*/ 170 w 177"/>
                  <a:gd name="T7" fmla="*/ 166 h 166"/>
                  <a:gd name="T8" fmla="*/ 170 w 177"/>
                  <a:gd name="T9" fmla="*/ 166 h 166"/>
                  <a:gd name="T10" fmla="*/ 170 w 177"/>
                  <a:gd name="T11" fmla="*/ 166 h 166"/>
                  <a:gd name="T12" fmla="*/ 170 w 177"/>
                  <a:gd name="T13" fmla="*/ 166 h 166"/>
                  <a:gd name="T14" fmla="*/ 170 w 177"/>
                  <a:gd name="T15" fmla="*/ 166 h 166"/>
                  <a:gd name="T16" fmla="*/ 170 w 177"/>
                  <a:gd name="T17" fmla="*/ 166 h 166"/>
                  <a:gd name="T18" fmla="*/ 170 w 177"/>
                  <a:gd name="T19" fmla="*/ 166 h 166"/>
                  <a:gd name="T20" fmla="*/ 170 w 177"/>
                  <a:gd name="T21" fmla="*/ 166 h 166"/>
                  <a:gd name="T22" fmla="*/ 170 w 177"/>
                  <a:gd name="T23" fmla="*/ 166 h 166"/>
                  <a:gd name="T24" fmla="*/ 170 w 177"/>
                  <a:gd name="T25" fmla="*/ 166 h 166"/>
                  <a:gd name="T26" fmla="*/ 170 w 177"/>
                  <a:gd name="T27" fmla="*/ 166 h 166"/>
                  <a:gd name="T28" fmla="*/ 170 w 177"/>
                  <a:gd name="T29" fmla="*/ 166 h 166"/>
                  <a:gd name="T30" fmla="*/ 177 w 177"/>
                  <a:gd name="T31" fmla="*/ 156 h 166"/>
                  <a:gd name="T32" fmla="*/ 177 w 177"/>
                  <a:gd name="T33" fmla="*/ 156 h 166"/>
                  <a:gd name="T34" fmla="*/ 177 w 177"/>
                  <a:gd name="T35" fmla="*/ 156 h 166"/>
                  <a:gd name="T36" fmla="*/ 176 w 177"/>
                  <a:gd name="T37" fmla="*/ 156 h 166"/>
                  <a:gd name="T38" fmla="*/ 170 w 177"/>
                  <a:gd name="T39" fmla="*/ 165 h 166"/>
                  <a:gd name="T40" fmla="*/ 170 w 177"/>
                  <a:gd name="T41" fmla="*/ 165 h 166"/>
                  <a:gd name="T42" fmla="*/ 170 w 177"/>
                  <a:gd name="T43" fmla="*/ 165 h 166"/>
                  <a:gd name="T44" fmla="*/ 170 w 177"/>
                  <a:gd name="T45" fmla="*/ 166 h 166"/>
                  <a:gd name="T46" fmla="*/ 170 w 177"/>
                  <a:gd name="T47" fmla="*/ 166 h 166"/>
                  <a:gd name="T48" fmla="*/ 170 w 177"/>
                  <a:gd name="T49" fmla="*/ 166 h 166"/>
                  <a:gd name="T50" fmla="*/ 177 w 177"/>
                  <a:gd name="T51" fmla="*/ 156 h 166"/>
                  <a:gd name="T52" fmla="*/ 177 w 177"/>
                  <a:gd name="T53" fmla="*/ 155 h 166"/>
                  <a:gd name="T54" fmla="*/ 177 w 177"/>
                  <a:gd name="T55" fmla="*/ 156 h 166"/>
                  <a:gd name="T56" fmla="*/ 177 w 177"/>
                  <a:gd name="T57" fmla="*/ 155 h 166"/>
                  <a:gd name="T58" fmla="*/ 177 w 177"/>
                  <a:gd name="T59" fmla="*/ 155 h 166"/>
                  <a:gd name="T60" fmla="*/ 177 w 177"/>
                  <a:gd name="T61" fmla="*/ 155 h 166"/>
                  <a:gd name="T62" fmla="*/ 177 w 177"/>
                  <a:gd name="T63" fmla="*/ 155 h 166"/>
                  <a:gd name="T64" fmla="*/ 38 w 177"/>
                  <a:gd name="T65" fmla="*/ 0 h 166"/>
                  <a:gd name="T66" fmla="*/ 13 w 177"/>
                  <a:gd name="T67" fmla="*/ 10 h 166"/>
                  <a:gd name="T68" fmla="*/ 13 w 177"/>
                  <a:gd name="T69" fmla="*/ 60 h 166"/>
                  <a:gd name="T70" fmla="*/ 59 w 177"/>
                  <a:gd name="T71" fmla="*/ 106 h 166"/>
                  <a:gd name="T72" fmla="*/ 144 w 177"/>
                  <a:gd name="T73" fmla="*/ 106 h 166"/>
                  <a:gd name="T74" fmla="*/ 144 w 177"/>
                  <a:gd name="T75" fmla="*/ 106 h 166"/>
                  <a:gd name="T76" fmla="*/ 148 w 177"/>
                  <a:gd name="T77" fmla="*/ 106 h 166"/>
                  <a:gd name="T78" fmla="*/ 156 w 177"/>
                  <a:gd name="T79" fmla="*/ 108 h 166"/>
                  <a:gd name="T80" fmla="*/ 156 w 177"/>
                  <a:gd name="T81" fmla="*/ 108 h 166"/>
                  <a:gd name="T82" fmla="*/ 156 w 177"/>
                  <a:gd name="T83" fmla="*/ 108 h 166"/>
                  <a:gd name="T84" fmla="*/ 169 w 177"/>
                  <a:gd name="T85" fmla="*/ 116 h 166"/>
                  <a:gd name="T86" fmla="*/ 63 w 177"/>
                  <a:gd name="T87" fmla="*/ 10 h 166"/>
                  <a:gd name="T88" fmla="*/ 38 w 177"/>
                  <a:gd name="T8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 h="166">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7" y="156"/>
                    </a:moveTo>
                    <a:cubicBezTo>
                      <a:pt x="177" y="156"/>
                      <a:pt x="177" y="156"/>
                      <a:pt x="177" y="156"/>
                    </a:cubicBezTo>
                    <a:cubicBezTo>
                      <a:pt x="177" y="156"/>
                      <a:pt x="177" y="156"/>
                      <a:pt x="177" y="156"/>
                    </a:cubicBezTo>
                    <a:cubicBezTo>
                      <a:pt x="176" y="156"/>
                      <a:pt x="176" y="156"/>
                      <a:pt x="176" y="156"/>
                    </a:cubicBezTo>
                    <a:cubicBezTo>
                      <a:pt x="175" y="159"/>
                      <a:pt x="173" y="163"/>
                      <a:pt x="170" y="165"/>
                    </a:cubicBezTo>
                    <a:cubicBezTo>
                      <a:pt x="170" y="165"/>
                      <a:pt x="170" y="165"/>
                      <a:pt x="170" y="165"/>
                    </a:cubicBezTo>
                    <a:cubicBezTo>
                      <a:pt x="170" y="165"/>
                      <a:pt x="170" y="165"/>
                      <a:pt x="170" y="165"/>
                    </a:cubicBezTo>
                    <a:cubicBezTo>
                      <a:pt x="170" y="166"/>
                      <a:pt x="170" y="166"/>
                      <a:pt x="170" y="166"/>
                    </a:cubicBezTo>
                    <a:cubicBezTo>
                      <a:pt x="170" y="166"/>
                      <a:pt x="170" y="166"/>
                      <a:pt x="170" y="166"/>
                    </a:cubicBezTo>
                    <a:cubicBezTo>
                      <a:pt x="170" y="166"/>
                      <a:pt x="170" y="166"/>
                      <a:pt x="170" y="166"/>
                    </a:cubicBezTo>
                    <a:cubicBezTo>
                      <a:pt x="173" y="163"/>
                      <a:pt x="175" y="159"/>
                      <a:pt x="177" y="156"/>
                    </a:cubicBezTo>
                    <a:moveTo>
                      <a:pt x="177" y="155"/>
                    </a:moveTo>
                    <a:cubicBezTo>
                      <a:pt x="177" y="156"/>
                      <a:pt x="177" y="156"/>
                      <a:pt x="177" y="156"/>
                    </a:cubicBezTo>
                    <a:cubicBezTo>
                      <a:pt x="177" y="156"/>
                      <a:pt x="177" y="156"/>
                      <a:pt x="177" y="155"/>
                    </a:cubicBezTo>
                    <a:moveTo>
                      <a:pt x="177" y="155"/>
                    </a:moveTo>
                    <a:cubicBezTo>
                      <a:pt x="177" y="155"/>
                      <a:pt x="177" y="155"/>
                      <a:pt x="177" y="155"/>
                    </a:cubicBezTo>
                    <a:cubicBezTo>
                      <a:pt x="177" y="155"/>
                      <a:pt x="177" y="155"/>
                      <a:pt x="177" y="155"/>
                    </a:cubicBezTo>
                    <a:moveTo>
                      <a:pt x="38" y="0"/>
                    </a:moveTo>
                    <a:cubicBezTo>
                      <a:pt x="29" y="0"/>
                      <a:pt x="20" y="4"/>
                      <a:pt x="13" y="10"/>
                    </a:cubicBezTo>
                    <a:cubicBezTo>
                      <a:pt x="0" y="24"/>
                      <a:pt x="0" y="47"/>
                      <a:pt x="13" y="60"/>
                    </a:cubicBezTo>
                    <a:cubicBezTo>
                      <a:pt x="59" y="106"/>
                      <a:pt x="59" y="106"/>
                      <a:pt x="59" y="106"/>
                    </a:cubicBezTo>
                    <a:cubicBezTo>
                      <a:pt x="144" y="106"/>
                      <a:pt x="144" y="106"/>
                      <a:pt x="144" y="106"/>
                    </a:cubicBezTo>
                    <a:cubicBezTo>
                      <a:pt x="144" y="106"/>
                      <a:pt x="144" y="106"/>
                      <a:pt x="144" y="106"/>
                    </a:cubicBezTo>
                    <a:cubicBezTo>
                      <a:pt x="146" y="106"/>
                      <a:pt x="147" y="106"/>
                      <a:pt x="148" y="106"/>
                    </a:cubicBezTo>
                    <a:cubicBezTo>
                      <a:pt x="151" y="106"/>
                      <a:pt x="154" y="107"/>
                      <a:pt x="156" y="108"/>
                    </a:cubicBezTo>
                    <a:cubicBezTo>
                      <a:pt x="156" y="108"/>
                      <a:pt x="156" y="108"/>
                      <a:pt x="156" y="108"/>
                    </a:cubicBezTo>
                    <a:cubicBezTo>
                      <a:pt x="156" y="108"/>
                      <a:pt x="156" y="108"/>
                      <a:pt x="156" y="108"/>
                    </a:cubicBezTo>
                    <a:cubicBezTo>
                      <a:pt x="161" y="110"/>
                      <a:pt x="166" y="113"/>
                      <a:pt x="169" y="116"/>
                    </a:cubicBezTo>
                    <a:cubicBezTo>
                      <a:pt x="63" y="10"/>
                      <a:pt x="63" y="10"/>
                      <a:pt x="63" y="10"/>
                    </a:cubicBezTo>
                    <a:cubicBezTo>
                      <a:pt x="57" y="4"/>
                      <a:pt x="48" y="0"/>
                      <a:pt x="38"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91" name="Freeform 81">
                <a:extLst>
                  <a:ext uri="{FF2B5EF4-FFF2-40B4-BE49-F238E27FC236}">
                    <a16:creationId xmlns:a16="http://schemas.microsoft.com/office/drawing/2014/main" id="{AF48D834-F5FB-4466-8802-C235F32E749D}"/>
                  </a:ext>
                </a:extLst>
              </p:cNvPr>
              <p:cNvSpPr>
                <a:spLocks noEditPoints="1"/>
              </p:cNvSpPr>
              <p:nvPr/>
            </p:nvSpPr>
            <p:spPr bwMode="auto">
              <a:xfrm>
                <a:off x="8362950" y="1654176"/>
                <a:ext cx="211138" cy="104775"/>
              </a:xfrm>
              <a:custGeom>
                <a:avLst/>
                <a:gdLst>
                  <a:gd name="T0" fmla="*/ 111 w 121"/>
                  <a:gd name="T1" fmla="*/ 60 h 60"/>
                  <a:gd name="T2" fmla="*/ 110 w 121"/>
                  <a:gd name="T3" fmla="*/ 60 h 60"/>
                  <a:gd name="T4" fmla="*/ 110 w 121"/>
                  <a:gd name="T5" fmla="*/ 60 h 60"/>
                  <a:gd name="T6" fmla="*/ 110 w 121"/>
                  <a:gd name="T7" fmla="*/ 60 h 60"/>
                  <a:gd name="T8" fmla="*/ 111 w 121"/>
                  <a:gd name="T9" fmla="*/ 60 h 60"/>
                  <a:gd name="T10" fmla="*/ 111 w 121"/>
                  <a:gd name="T11" fmla="*/ 60 h 60"/>
                  <a:gd name="T12" fmla="*/ 111 w 121"/>
                  <a:gd name="T13" fmla="*/ 60 h 60"/>
                  <a:gd name="T14" fmla="*/ 111 w 121"/>
                  <a:gd name="T15" fmla="*/ 60 h 60"/>
                  <a:gd name="T16" fmla="*/ 111 w 121"/>
                  <a:gd name="T17" fmla="*/ 60 h 60"/>
                  <a:gd name="T18" fmla="*/ 111 w 121"/>
                  <a:gd name="T19" fmla="*/ 60 h 60"/>
                  <a:gd name="T20" fmla="*/ 111 w 121"/>
                  <a:gd name="T21" fmla="*/ 60 h 60"/>
                  <a:gd name="T22" fmla="*/ 111 w 121"/>
                  <a:gd name="T23" fmla="*/ 60 h 60"/>
                  <a:gd name="T24" fmla="*/ 111 w 121"/>
                  <a:gd name="T25" fmla="*/ 60 h 60"/>
                  <a:gd name="T26" fmla="*/ 111 w 121"/>
                  <a:gd name="T27" fmla="*/ 60 h 60"/>
                  <a:gd name="T28" fmla="*/ 111 w 121"/>
                  <a:gd name="T29" fmla="*/ 60 h 60"/>
                  <a:gd name="T30" fmla="*/ 111 w 121"/>
                  <a:gd name="T31" fmla="*/ 60 h 60"/>
                  <a:gd name="T32" fmla="*/ 111 w 121"/>
                  <a:gd name="T33" fmla="*/ 60 h 60"/>
                  <a:gd name="T34" fmla="*/ 111 w 121"/>
                  <a:gd name="T35" fmla="*/ 60 h 60"/>
                  <a:gd name="T36" fmla="*/ 111 w 121"/>
                  <a:gd name="T37" fmla="*/ 60 h 60"/>
                  <a:gd name="T38" fmla="*/ 111 w 121"/>
                  <a:gd name="T39" fmla="*/ 60 h 60"/>
                  <a:gd name="T40" fmla="*/ 111 w 121"/>
                  <a:gd name="T41" fmla="*/ 60 h 60"/>
                  <a:gd name="T42" fmla="*/ 111 w 121"/>
                  <a:gd name="T43" fmla="*/ 59 h 60"/>
                  <a:gd name="T44" fmla="*/ 111 w 121"/>
                  <a:gd name="T45" fmla="*/ 60 h 60"/>
                  <a:gd name="T46" fmla="*/ 111 w 121"/>
                  <a:gd name="T47" fmla="*/ 59 h 60"/>
                  <a:gd name="T48" fmla="*/ 111 w 121"/>
                  <a:gd name="T49" fmla="*/ 59 h 60"/>
                  <a:gd name="T50" fmla="*/ 111 w 121"/>
                  <a:gd name="T51" fmla="*/ 59 h 60"/>
                  <a:gd name="T52" fmla="*/ 111 w 121"/>
                  <a:gd name="T53" fmla="*/ 59 h 60"/>
                  <a:gd name="T54" fmla="*/ 118 w 121"/>
                  <a:gd name="T55" fmla="*/ 50 h 60"/>
                  <a:gd name="T56" fmla="*/ 117 w 121"/>
                  <a:gd name="T57" fmla="*/ 50 h 60"/>
                  <a:gd name="T58" fmla="*/ 118 w 121"/>
                  <a:gd name="T59" fmla="*/ 50 h 60"/>
                  <a:gd name="T60" fmla="*/ 121 w 121"/>
                  <a:gd name="T61" fmla="*/ 35 h 60"/>
                  <a:gd name="T62" fmla="*/ 118 w 121"/>
                  <a:gd name="T63" fmla="*/ 50 h 60"/>
                  <a:gd name="T64" fmla="*/ 118 w 121"/>
                  <a:gd name="T65" fmla="*/ 50 h 60"/>
                  <a:gd name="T66" fmla="*/ 118 w 121"/>
                  <a:gd name="T67" fmla="*/ 50 h 60"/>
                  <a:gd name="T68" fmla="*/ 118 w 121"/>
                  <a:gd name="T69" fmla="*/ 49 h 60"/>
                  <a:gd name="T70" fmla="*/ 118 w 121"/>
                  <a:gd name="T71" fmla="*/ 49 h 60"/>
                  <a:gd name="T72" fmla="*/ 118 w 121"/>
                  <a:gd name="T73" fmla="*/ 49 h 60"/>
                  <a:gd name="T74" fmla="*/ 121 w 121"/>
                  <a:gd name="T75" fmla="*/ 35 h 60"/>
                  <a:gd name="T76" fmla="*/ 97 w 121"/>
                  <a:gd name="T77" fmla="*/ 2 h 60"/>
                  <a:gd name="T78" fmla="*/ 97 w 121"/>
                  <a:gd name="T79" fmla="*/ 2 h 60"/>
                  <a:gd name="T80" fmla="*/ 97 w 121"/>
                  <a:gd name="T81" fmla="*/ 2 h 60"/>
                  <a:gd name="T82" fmla="*/ 89 w 121"/>
                  <a:gd name="T83" fmla="*/ 0 h 60"/>
                  <a:gd name="T84" fmla="*/ 97 w 121"/>
                  <a:gd name="T85" fmla="*/ 2 h 60"/>
                  <a:gd name="T86" fmla="*/ 89 w 121"/>
                  <a:gd name="T87" fmla="*/ 0 h 60"/>
                  <a:gd name="T88" fmla="*/ 85 w 121"/>
                  <a:gd name="T89" fmla="*/ 0 h 60"/>
                  <a:gd name="T90" fmla="*/ 0 w 121"/>
                  <a:gd name="T91" fmla="*/ 0 h 60"/>
                  <a:gd name="T92" fmla="*/ 35 w 121"/>
                  <a:gd name="T93" fmla="*/ 35 h 60"/>
                  <a:gd name="T94" fmla="*/ 60 w 121"/>
                  <a:gd name="T95" fmla="*/ 10 h 60"/>
                  <a:gd name="T96" fmla="*/ 85 w 121"/>
                  <a:gd name="T9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 h="60">
                    <a:moveTo>
                      <a:pt x="111" y="60"/>
                    </a:moveTo>
                    <a:cubicBezTo>
                      <a:pt x="110" y="60"/>
                      <a:pt x="110" y="60"/>
                      <a:pt x="110" y="60"/>
                    </a:cubicBezTo>
                    <a:cubicBezTo>
                      <a:pt x="110" y="60"/>
                      <a:pt x="110" y="60"/>
                      <a:pt x="110" y="60"/>
                    </a:cubicBezTo>
                    <a:cubicBezTo>
                      <a:pt x="110" y="60"/>
                      <a:pt x="110" y="60"/>
                      <a:pt x="110" y="60"/>
                    </a:cubicBezTo>
                    <a:cubicBezTo>
                      <a:pt x="110" y="60"/>
                      <a:pt x="110"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59"/>
                    </a:moveTo>
                    <a:cubicBezTo>
                      <a:pt x="111" y="60"/>
                      <a:pt x="111" y="60"/>
                      <a:pt x="111" y="60"/>
                    </a:cubicBezTo>
                    <a:cubicBezTo>
                      <a:pt x="111" y="60"/>
                      <a:pt x="111" y="60"/>
                      <a:pt x="111" y="59"/>
                    </a:cubicBezTo>
                    <a:moveTo>
                      <a:pt x="111" y="59"/>
                    </a:moveTo>
                    <a:cubicBezTo>
                      <a:pt x="111" y="59"/>
                      <a:pt x="111" y="59"/>
                      <a:pt x="111" y="59"/>
                    </a:cubicBezTo>
                    <a:cubicBezTo>
                      <a:pt x="111" y="59"/>
                      <a:pt x="111" y="59"/>
                      <a:pt x="111" y="59"/>
                    </a:cubicBezTo>
                    <a:moveTo>
                      <a:pt x="118" y="50"/>
                    </a:moveTo>
                    <a:cubicBezTo>
                      <a:pt x="117" y="50"/>
                      <a:pt x="117" y="50"/>
                      <a:pt x="117" y="50"/>
                    </a:cubicBezTo>
                    <a:cubicBezTo>
                      <a:pt x="117" y="50"/>
                      <a:pt x="117" y="50"/>
                      <a:pt x="118" y="50"/>
                    </a:cubicBezTo>
                    <a:moveTo>
                      <a:pt x="121" y="35"/>
                    </a:moveTo>
                    <a:cubicBezTo>
                      <a:pt x="121" y="40"/>
                      <a:pt x="120" y="45"/>
                      <a:pt x="118" y="50"/>
                    </a:cubicBezTo>
                    <a:cubicBezTo>
                      <a:pt x="118" y="50"/>
                      <a:pt x="118" y="50"/>
                      <a:pt x="118" y="50"/>
                    </a:cubicBezTo>
                    <a:cubicBezTo>
                      <a:pt x="118" y="50"/>
                      <a:pt x="118" y="50"/>
                      <a:pt x="118" y="50"/>
                    </a:cubicBezTo>
                    <a:cubicBezTo>
                      <a:pt x="118" y="50"/>
                      <a:pt x="118" y="50"/>
                      <a:pt x="118" y="49"/>
                    </a:cubicBezTo>
                    <a:cubicBezTo>
                      <a:pt x="118" y="49"/>
                      <a:pt x="118" y="49"/>
                      <a:pt x="118" y="49"/>
                    </a:cubicBezTo>
                    <a:cubicBezTo>
                      <a:pt x="118" y="49"/>
                      <a:pt x="118" y="49"/>
                      <a:pt x="118" y="49"/>
                    </a:cubicBezTo>
                    <a:cubicBezTo>
                      <a:pt x="120" y="45"/>
                      <a:pt x="121" y="40"/>
                      <a:pt x="121" y="35"/>
                    </a:cubicBezTo>
                    <a:moveTo>
                      <a:pt x="97" y="2"/>
                    </a:moveTo>
                    <a:cubicBezTo>
                      <a:pt x="97" y="2"/>
                      <a:pt x="97" y="2"/>
                      <a:pt x="97" y="2"/>
                    </a:cubicBezTo>
                    <a:cubicBezTo>
                      <a:pt x="97" y="2"/>
                      <a:pt x="97" y="2"/>
                      <a:pt x="97" y="2"/>
                    </a:cubicBezTo>
                    <a:moveTo>
                      <a:pt x="89" y="0"/>
                    </a:moveTo>
                    <a:cubicBezTo>
                      <a:pt x="92" y="0"/>
                      <a:pt x="94" y="1"/>
                      <a:pt x="97" y="2"/>
                    </a:cubicBezTo>
                    <a:cubicBezTo>
                      <a:pt x="95" y="1"/>
                      <a:pt x="92" y="0"/>
                      <a:pt x="89"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92" name="Freeform 82">
                <a:extLst>
                  <a:ext uri="{FF2B5EF4-FFF2-40B4-BE49-F238E27FC236}">
                    <a16:creationId xmlns:a16="http://schemas.microsoft.com/office/drawing/2014/main" id="{83791F55-BB22-4BEA-A9A0-9F64FE72AFF6}"/>
                  </a:ext>
                </a:extLst>
              </p:cNvPr>
              <p:cNvSpPr>
                <a:spLocks noEditPoints="1"/>
              </p:cNvSpPr>
              <p:nvPr/>
            </p:nvSpPr>
            <p:spPr bwMode="auto">
              <a:xfrm>
                <a:off x="8259763" y="1671638"/>
                <a:ext cx="309563" cy="292100"/>
              </a:xfrm>
              <a:custGeom>
                <a:avLst/>
                <a:gdLst>
                  <a:gd name="T0" fmla="*/ 169 w 177"/>
                  <a:gd name="T1" fmla="*/ 50 h 167"/>
                  <a:gd name="T2" fmla="*/ 169 w 177"/>
                  <a:gd name="T3" fmla="*/ 50 h 167"/>
                  <a:gd name="T4" fmla="*/ 169 w 177"/>
                  <a:gd name="T5" fmla="*/ 50 h 167"/>
                  <a:gd name="T6" fmla="*/ 169 w 177"/>
                  <a:gd name="T7" fmla="*/ 51 h 167"/>
                  <a:gd name="T8" fmla="*/ 169 w 177"/>
                  <a:gd name="T9" fmla="*/ 51 h 167"/>
                  <a:gd name="T10" fmla="*/ 169 w 177"/>
                  <a:gd name="T11" fmla="*/ 51 h 167"/>
                  <a:gd name="T12" fmla="*/ 169 w 177"/>
                  <a:gd name="T13" fmla="*/ 51 h 167"/>
                  <a:gd name="T14" fmla="*/ 169 w 177"/>
                  <a:gd name="T15" fmla="*/ 51 h 167"/>
                  <a:gd name="T16" fmla="*/ 158 w 177"/>
                  <a:gd name="T17" fmla="*/ 58 h 167"/>
                  <a:gd name="T18" fmla="*/ 158 w 177"/>
                  <a:gd name="T19" fmla="*/ 58 h 167"/>
                  <a:gd name="T20" fmla="*/ 157 w 177"/>
                  <a:gd name="T21" fmla="*/ 58 h 167"/>
                  <a:gd name="T22" fmla="*/ 157 w 177"/>
                  <a:gd name="T23" fmla="*/ 58 h 167"/>
                  <a:gd name="T24" fmla="*/ 157 w 177"/>
                  <a:gd name="T25" fmla="*/ 58 h 167"/>
                  <a:gd name="T26" fmla="*/ 147 w 177"/>
                  <a:gd name="T27" fmla="*/ 61 h 167"/>
                  <a:gd name="T28" fmla="*/ 147 w 177"/>
                  <a:gd name="T29" fmla="*/ 61 h 167"/>
                  <a:gd name="T30" fmla="*/ 147 w 177"/>
                  <a:gd name="T31" fmla="*/ 61 h 167"/>
                  <a:gd name="T32" fmla="*/ 146 w 177"/>
                  <a:gd name="T33" fmla="*/ 61 h 167"/>
                  <a:gd name="T34" fmla="*/ 146 w 177"/>
                  <a:gd name="T35" fmla="*/ 61 h 167"/>
                  <a:gd name="T36" fmla="*/ 144 w 177"/>
                  <a:gd name="T37" fmla="*/ 61 h 167"/>
                  <a:gd name="T38" fmla="*/ 144 w 177"/>
                  <a:gd name="T39" fmla="*/ 61 h 167"/>
                  <a:gd name="T40" fmla="*/ 59 w 177"/>
                  <a:gd name="T41" fmla="*/ 61 h 167"/>
                  <a:gd name="T42" fmla="*/ 13 w 177"/>
                  <a:gd name="T43" fmla="*/ 106 h 167"/>
                  <a:gd name="T44" fmla="*/ 13 w 177"/>
                  <a:gd name="T45" fmla="*/ 156 h 167"/>
                  <a:gd name="T46" fmla="*/ 38 w 177"/>
                  <a:gd name="T47" fmla="*/ 167 h 167"/>
                  <a:gd name="T48" fmla="*/ 63 w 177"/>
                  <a:gd name="T49" fmla="*/ 156 h 167"/>
                  <a:gd name="T50" fmla="*/ 169 w 177"/>
                  <a:gd name="T51" fmla="*/ 50 h 167"/>
                  <a:gd name="T52" fmla="*/ 177 w 177"/>
                  <a:gd name="T53" fmla="*/ 11 h 167"/>
                  <a:gd name="T54" fmla="*/ 177 w 177"/>
                  <a:gd name="T55" fmla="*/ 11 h 167"/>
                  <a:gd name="T56" fmla="*/ 177 w 177"/>
                  <a:gd name="T57" fmla="*/ 11 h 167"/>
                  <a:gd name="T58" fmla="*/ 169 w 177"/>
                  <a:gd name="T59" fmla="*/ 0 h 167"/>
                  <a:gd name="T60" fmla="*/ 169 w 177"/>
                  <a:gd name="T61" fmla="*/ 0 h 167"/>
                  <a:gd name="T62" fmla="*/ 176 w 177"/>
                  <a:gd name="T63" fmla="*/ 11 h 167"/>
                  <a:gd name="T64" fmla="*/ 176 w 177"/>
                  <a:gd name="T65" fmla="*/ 11 h 167"/>
                  <a:gd name="T66" fmla="*/ 177 w 177"/>
                  <a:gd name="T67" fmla="*/ 11 h 167"/>
                  <a:gd name="T68" fmla="*/ 177 w 177"/>
                  <a:gd name="T69" fmla="*/ 11 h 167"/>
                  <a:gd name="T70" fmla="*/ 169 w 177"/>
                  <a:gd name="T71" fmla="*/ 0 h 167"/>
                  <a:gd name="T72" fmla="*/ 169 w 177"/>
                  <a:gd name="T7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7" h="167">
                    <a:moveTo>
                      <a:pt x="169" y="50"/>
                    </a:moveTo>
                    <a:cubicBezTo>
                      <a:pt x="169" y="50"/>
                      <a:pt x="169" y="50"/>
                      <a:pt x="169" y="50"/>
                    </a:cubicBezTo>
                    <a:cubicBezTo>
                      <a:pt x="169" y="50"/>
                      <a:pt x="169" y="50"/>
                      <a:pt x="169" y="50"/>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5" y="54"/>
                      <a:pt x="162" y="56"/>
                      <a:pt x="158" y="58"/>
                    </a:cubicBezTo>
                    <a:cubicBezTo>
                      <a:pt x="158" y="58"/>
                      <a:pt x="158" y="58"/>
                      <a:pt x="158" y="58"/>
                    </a:cubicBezTo>
                    <a:cubicBezTo>
                      <a:pt x="157" y="58"/>
                      <a:pt x="157" y="58"/>
                      <a:pt x="157" y="58"/>
                    </a:cubicBezTo>
                    <a:cubicBezTo>
                      <a:pt x="157" y="58"/>
                      <a:pt x="157" y="58"/>
                      <a:pt x="157" y="58"/>
                    </a:cubicBezTo>
                    <a:cubicBezTo>
                      <a:pt x="157" y="58"/>
                      <a:pt x="157" y="58"/>
                      <a:pt x="157" y="58"/>
                    </a:cubicBezTo>
                    <a:cubicBezTo>
                      <a:pt x="154" y="59"/>
                      <a:pt x="150" y="60"/>
                      <a:pt x="147" y="61"/>
                    </a:cubicBezTo>
                    <a:cubicBezTo>
                      <a:pt x="147" y="61"/>
                      <a:pt x="147" y="61"/>
                      <a:pt x="147" y="61"/>
                    </a:cubicBezTo>
                    <a:cubicBezTo>
                      <a:pt x="147" y="61"/>
                      <a:pt x="147" y="61"/>
                      <a:pt x="147" y="61"/>
                    </a:cubicBezTo>
                    <a:cubicBezTo>
                      <a:pt x="147" y="61"/>
                      <a:pt x="146" y="61"/>
                      <a:pt x="146" y="61"/>
                    </a:cubicBezTo>
                    <a:cubicBezTo>
                      <a:pt x="146" y="61"/>
                      <a:pt x="146" y="61"/>
                      <a:pt x="146" y="61"/>
                    </a:cubicBezTo>
                    <a:cubicBezTo>
                      <a:pt x="146" y="61"/>
                      <a:pt x="145" y="61"/>
                      <a:pt x="144" y="61"/>
                    </a:cubicBezTo>
                    <a:cubicBezTo>
                      <a:pt x="144" y="61"/>
                      <a:pt x="144" y="61"/>
                      <a:pt x="144" y="61"/>
                    </a:cubicBezTo>
                    <a:cubicBezTo>
                      <a:pt x="59" y="61"/>
                      <a:pt x="59" y="61"/>
                      <a:pt x="59" y="61"/>
                    </a:cubicBezTo>
                    <a:cubicBezTo>
                      <a:pt x="13" y="106"/>
                      <a:pt x="13" y="106"/>
                      <a:pt x="13" y="106"/>
                    </a:cubicBezTo>
                    <a:cubicBezTo>
                      <a:pt x="0" y="120"/>
                      <a:pt x="0" y="142"/>
                      <a:pt x="13" y="156"/>
                    </a:cubicBezTo>
                    <a:cubicBezTo>
                      <a:pt x="20" y="163"/>
                      <a:pt x="29" y="167"/>
                      <a:pt x="38" y="167"/>
                    </a:cubicBezTo>
                    <a:cubicBezTo>
                      <a:pt x="48" y="167"/>
                      <a:pt x="57" y="163"/>
                      <a:pt x="63" y="156"/>
                    </a:cubicBezTo>
                    <a:cubicBezTo>
                      <a:pt x="169" y="50"/>
                      <a:pt x="169" y="50"/>
                      <a:pt x="169" y="50"/>
                    </a:cubicBezTo>
                    <a:moveTo>
                      <a:pt x="177" y="11"/>
                    </a:moveTo>
                    <a:cubicBezTo>
                      <a:pt x="177" y="11"/>
                      <a:pt x="177" y="11"/>
                      <a:pt x="177" y="11"/>
                    </a:cubicBezTo>
                    <a:cubicBezTo>
                      <a:pt x="177" y="11"/>
                      <a:pt x="177" y="11"/>
                      <a:pt x="177" y="11"/>
                    </a:cubicBezTo>
                    <a:moveTo>
                      <a:pt x="169" y="0"/>
                    </a:moveTo>
                    <a:cubicBezTo>
                      <a:pt x="169" y="0"/>
                      <a:pt x="169" y="0"/>
                      <a:pt x="169" y="0"/>
                    </a:cubicBezTo>
                    <a:cubicBezTo>
                      <a:pt x="172" y="3"/>
                      <a:pt x="175" y="7"/>
                      <a:pt x="176" y="11"/>
                    </a:cubicBezTo>
                    <a:cubicBezTo>
                      <a:pt x="176" y="11"/>
                      <a:pt x="176" y="11"/>
                      <a:pt x="176" y="11"/>
                    </a:cubicBezTo>
                    <a:cubicBezTo>
                      <a:pt x="177" y="11"/>
                      <a:pt x="177" y="11"/>
                      <a:pt x="177" y="11"/>
                    </a:cubicBezTo>
                    <a:cubicBezTo>
                      <a:pt x="177" y="11"/>
                      <a:pt x="177" y="11"/>
                      <a:pt x="177" y="11"/>
                    </a:cubicBezTo>
                    <a:cubicBezTo>
                      <a:pt x="175" y="7"/>
                      <a:pt x="172" y="3"/>
                      <a:pt x="169" y="0"/>
                    </a:cubicBezTo>
                    <a:cubicBezTo>
                      <a:pt x="169" y="0"/>
                      <a:pt x="169" y="0"/>
                      <a:pt x="16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93" name="Freeform 83">
                <a:extLst>
                  <a:ext uri="{FF2B5EF4-FFF2-40B4-BE49-F238E27FC236}">
                    <a16:creationId xmlns:a16="http://schemas.microsoft.com/office/drawing/2014/main" id="{9FD1CE0A-970B-4685-B47B-035D0274151F}"/>
                  </a:ext>
                </a:extLst>
              </p:cNvPr>
              <p:cNvSpPr>
                <a:spLocks noEditPoints="1"/>
              </p:cNvSpPr>
              <p:nvPr/>
            </p:nvSpPr>
            <p:spPr bwMode="auto">
              <a:xfrm>
                <a:off x="8362950" y="1690688"/>
                <a:ext cx="211138" cy="87312"/>
              </a:xfrm>
              <a:custGeom>
                <a:avLst/>
                <a:gdLst>
                  <a:gd name="T0" fmla="*/ 87 w 121"/>
                  <a:gd name="T1" fmla="*/ 50 h 50"/>
                  <a:gd name="T2" fmla="*/ 87 w 121"/>
                  <a:gd name="T3" fmla="*/ 50 h 50"/>
                  <a:gd name="T4" fmla="*/ 87 w 121"/>
                  <a:gd name="T5" fmla="*/ 50 h 50"/>
                  <a:gd name="T6" fmla="*/ 88 w 121"/>
                  <a:gd name="T7" fmla="*/ 50 h 50"/>
                  <a:gd name="T8" fmla="*/ 88 w 121"/>
                  <a:gd name="T9" fmla="*/ 50 h 50"/>
                  <a:gd name="T10" fmla="*/ 88 w 121"/>
                  <a:gd name="T11" fmla="*/ 50 h 50"/>
                  <a:gd name="T12" fmla="*/ 98 w 121"/>
                  <a:gd name="T13" fmla="*/ 47 h 50"/>
                  <a:gd name="T14" fmla="*/ 88 w 121"/>
                  <a:gd name="T15" fmla="*/ 50 h 50"/>
                  <a:gd name="T16" fmla="*/ 98 w 121"/>
                  <a:gd name="T17" fmla="*/ 47 h 50"/>
                  <a:gd name="T18" fmla="*/ 98 w 121"/>
                  <a:gd name="T19" fmla="*/ 47 h 50"/>
                  <a:gd name="T20" fmla="*/ 98 w 121"/>
                  <a:gd name="T21" fmla="*/ 47 h 50"/>
                  <a:gd name="T22" fmla="*/ 98 w 121"/>
                  <a:gd name="T23" fmla="*/ 47 h 50"/>
                  <a:gd name="T24" fmla="*/ 99 w 121"/>
                  <a:gd name="T25" fmla="*/ 47 h 50"/>
                  <a:gd name="T26" fmla="*/ 99 w 121"/>
                  <a:gd name="T27" fmla="*/ 47 h 50"/>
                  <a:gd name="T28" fmla="*/ 99 w 121"/>
                  <a:gd name="T29" fmla="*/ 47 h 50"/>
                  <a:gd name="T30" fmla="*/ 110 w 121"/>
                  <a:gd name="T31" fmla="*/ 40 h 50"/>
                  <a:gd name="T32" fmla="*/ 110 w 121"/>
                  <a:gd name="T33" fmla="*/ 40 h 50"/>
                  <a:gd name="T34" fmla="*/ 110 w 121"/>
                  <a:gd name="T35" fmla="*/ 40 h 50"/>
                  <a:gd name="T36" fmla="*/ 110 w 121"/>
                  <a:gd name="T37" fmla="*/ 40 h 50"/>
                  <a:gd name="T38" fmla="*/ 110 w 121"/>
                  <a:gd name="T39" fmla="*/ 40 h 50"/>
                  <a:gd name="T40" fmla="*/ 110 w 121"/>
                  <a:gd name="T41" fmla="*/ 40 h 50"/>
                  <a:gd name="T42" fmla="*/ 110 w 121"/>
                  <a:gd name="T43" fmla="*/ 39 h 50"/>
                  <a:gd name="T44" fmla="*/ 110 w 121"/>
                  <a:gd name="T45" fmla="*/ 40 h 50"/>
                  <a:gd name="T46" fmla="*/ 110 w 121"/>
                  <a:gd name="T47" fmla="*/ 39 h 50"/>
                  <a:gd name="T48" fmla="*/ 110 w 121"/>
                  <a:gd name="T49" fmla="*/ 39 h 50"/>
                  <a:gd name="T50" fmla="*/ 110 w 121"/>
                  <a:gd name="T51" fmla="*/ 39 h 50"/>
                  <a:gd name="T52" fmla="*/ 110 w 121"/>
                  <a:gd name="T53" fmla="*/ 39 h 50"/>
                  <a:gd name="T54" fmla="*/ 110 w 121"/>
                  <a:gd name="T55" fmla="*/ 39 h 50"/>
                  <a:gd name="T56" fmla="*/ 35 w 121"/>
                  <a:gd name="T57" fmla="*/ 14 h 50"/>
                  <a:gd name="T58" fmla="*/ 0 w 121"/>
                  <a:gd name="T59" fmla="*/ 50 h 50"/>
                  <a:gd name="T60" fmla="*/ 85 w 121"/>
                  <a:gd name="T61" fmla="*/ 50 h 50"/>
                  <a:gd name="T62" fmla="*/ 60 w 121"/>
                  <a:gd name="T63" fmla="*/ 39 h 50"/>
                  <a:gd name="T64" fmla="*/ 35 w 121"/>
                  <a:gd name="T65" fmla="*/ 14 h 50"/>
                  <a:gd name="T66" fmla="*/ 118 w 121"/>
                  <a:gd name="T67" fmla="*/ 0 h 50"/>
                  <a:gd name="T68" fmla="*/ 121 w 121"/>
                  <a:gd name="T69" fmla="*/ 14 h 50"/>
                  <a:gd name="T70" fmla="*/ 118 w 121"/>
                  <a:gd name="T71" fmla="*/ 0 h 50"/>
                  <a:gd name="T72" fmla="*/ 118 w 121"/>
                  <a:gd name="T73" fmla="*/ 0 h 50"/>
                  <a:gd name="T74" fmla="*/ 118 w 121"/>
                  <a:gd name="T75" fmla="*/ 0 h 50"/>
                  <a:gd name="T76" fmla="*/ 118 w 121"/>
                  <a:gd name="T77" fmla="*/ 0 h 50"/>
                  <a:gd name="T78" fmla="*/ 117 w 121"/>
                  <a:gd name="T79" fmla="*/ 0 h 50"/>
                  <a:gd name="T80" fmla="*/ 117 w 121"/>
                  <a:gd name="T81" fmla="*/ 0 h 50"/>
                  <a:gd name="T82" fmla="*/ 117 w 121"/>
                  <a:gd name="T8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1" h="50">
                    <a:moveTo>
                      <a:pt x="87" y="50"/>
                    </a:moveTo>
                    <a:cubicBezTo>
                      <a:pt x="87" y="50"/>
                      <a:pt x="87" y="50"/>
                      <a:pt x="87" y="50"/>
                    </a:cubicBezTo>
                    <a:cubicBezTo>
                      <a:pt x="87" y="50"/>
                      <a:pt x="87" y="50"/>
                      <a:pt x="87" y="50"/>
                    </a:cubicBezTo>
                    <a:moveTo>
                      <a:pt x="88" y="50"/>
                    </a:moveTo>
                    <a:cubicBezTo>
                      <a:pt x="88" y="50"/>
                      <a:pt x="88" y="50"/>
                      <a:pt x="88" y="50"/>
                    </a:cubicBezTo>
                    <a:cubicBezTo>
                      <a:pt x="88" y="50"/>
                      <a:pt x="88" y="50"/>
                      <a:pt x="88" y="50"/>
                    </a:cubicBezTo>
                    <a:moveTo>
                      <a:pt x="98" y="47"/>
                    </a:moveTo>
                    <a:cubicBezTo>
                      <a:pt x="95" y="49"/>
                      <a:pt x="91" y="49"/>
                      <a:pt x="88" y="50"/>
                    </a:cubicBezTo>
                    <a:cubicBezTo>
                      <a:pt x="91" y="49"/>
                      <a:pt x="95" y="48"/>
                      <a:pt x="98" y="47"/>
                    </a:cubicBezTo>
                    <a:moveTo>
                      <a:pt x="98" y="47"/>
                    </a:moveTo>
                    <a:cubicBezTo>
                      <a:pt x="98" y="47"/>
                      <a:pt x="98" y="47"/>
                      <a:pt x="98" y="47"/>
                    </a:cubicBezTo>
                    <a:cubicBezTo>
                      <a:pt x="98" y="47"/>
                      <a:pt x="98" y="47"/>
                      <a:pt x="98" y="47"/>
                    </a:cubicBezTo>
                    <a:moveTo>
                      <a:pt x="99" y="47"/>
                    </a:moveTo>
                    <a:cubicBezTo>
                      <a:pt x="99" y="47"/>
                      <a:pt x="99" y="47"/>
                      <a:pt x="99" y="47"/>
                    </a:cubicBezTo>
                    <a:cubicBezTo>
                      <a:pt x="99" y="47"/>
                      <a:pt x="99" y="47"/>
                      <a:pt x="99" y="47"/>
                    </a:cubicBezTo>
                    <a:moveTo>
                      <a:pt x="110" y="40"/>
                    </a:moveTo>
                    <a:cubicBezTo>
                      <a:pt x="110" y="40"/>
                      <a:pt x="110" y="40"/>
                      <a:pt x="110" y="40"/>
                    </a:cubicBezTo>
                    <a:cubicBezTo>
                      <a:pt x="110" y="40"/>
                      <a:pt x="110" y="40"/>
                      <a:pt x="110" y="40"/>
                    </a:cubicBezTo>
                    <a:moveTo>
                      <a:pt x="110" y="40"/>
                    </a:moveTo>
                    <a:cubicBezTo>
                      <a:pt x="110" y="40"/>
                      <a:pt x="110" y="40"/>
                      <a:pt x="110" y="40"/>
                    </a:cubicBezTo>
                    <a:cubicBezTo>
                      <a:pt x="110" y="40"/>
                      <a:pt x="110" y="40"/>
                      <a:pt x="110" y="40"/>
                    </a:cubicBezTo>
                    <a:moveTo>
                      <a:pt x="110" y="39"/>
                    </a:moveTo>
                    <a:cubicBezTo>
                      <a:pt x="110" y="40"/>
                      <a:pt x="110" y="40"/>
                      <a:pt x="110" y="40"/>
                    </a:cubicBezTo>
                    <a:cubicBezTo>
                      <a:pt x="110" y="40"/>
                      <a:pt x="110" y="40"/>
                      <a:pt x="110" y="39"/>
                    </a:cubicBezTo>
                    <a:moveTo>
                      <a:pt x="110" y="39"/>
                    </a:moveTo>
                    <a:cubicBezTo>
                      <a:pt x="110" y="39"/>
                      <a:pt x="110" y="39"/>
                      <a:pt x="110" y="39"/>
                    </a:cubicBezTo>
                    <a:cubicBezTo>
                      <a:pt x="110" y="39"/>
                      <a:pt x="110" y="39"/>
                      <a:pt x="110" y="39"/>
                    </a:cubicBezTo>
                    <a:cubicBezTo>
                      <a:pt x="110" y="39"/>
                      <a:pt x="110" y="39"/>
                      <a:pt x="110" y="39"/>
                    </a:cubicBezTo>
                    <a:moveTo>
                      <a:pt x="35" y="14"/>
                    </a:moveTo>
                    <a:cubicBezTo>
                      <a:pt x="0" y="50"/>
                      <a:pt x="0" y="50"/>
                      <a:pt x="0" y="50"/>
                    </a:cubicBezTo>
                    <a:cubicBezTo>
                      <a:pt x="85" y="50"/>
                      <a:pt x="85" y="50"/>
                      <a:pt x="85" y="50"/>
                    </a:cubicBezTo>
                    <a:cubicBezTo>
                      <a:pt x="76" y="50"/>
                      <a:pt x="67" y="46"/>
                      <a:pt x="60" y="39"/>
                    </a:cubicBezTo>
                    <a:cubicBezTo>
                      <a:pt x="35" y="14"/>
                      <a:pt x="35" y="14"/>
                      <a:pt x="35" y="14"/>
                    </a:cubicBezTo>
                    <a:moveTo>
                      <a:pt x="118" y="0"/>
                    </a:moveTo>
                    <a:cubicBezTo>
                      <a:pt x="120" y="4"/>
                      <a:pt x="121" y="9"/>
                      <a:pt x="121" y="14"/>
                    </a:cubicBezTo>
                    <a:cubicBezTo>
                      <a:pt x="121" y="9"/>
                      <a:pt x="120" y="4"/>
                      <a:pt x="118" y="0"/>
                    </a:cubicBezTo>
                    <a:cubicBezTo>
                      <a:pt x="118" y="0"/>
                      <a:pt x="118" y="0"/>
                      <a:pt x="118" y="0"/>
                    </a:cubicBezTo>
                    <a:cubicBezTo>
                      <a:pt x="118" y="0"/>
                      <a:pt x="118" y="0"/>
                      <a:pt x="118" y="0"/>
                    </a:cubicBezTo>
                    <a:cubicBezTo>
                      <a:pt x="118" y="0"/>
                      <a:pt x="118" y="0"/>
                      <a:pt x="118" y="0"/>
                    </a:cubicBezTo>
                    <a:moveTo>
                      <a:pt x="117" y="0"/>
                    </a:moveTo>
                    <a:cubicBezTo>
                      <a:pt x="117" y="0"/>
                      <a:pt x="117" y="0"/>
                      <a:pt x="117" y="0"/>
                    </a:cubicBezTo>
                    <a:cubicBezTo>
                      <a:pt x="117" y="0"/>
                      <a:pt x="117" y="0"/>
                      <a:pt x="117"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94" name="Freeform 84">
                <a:extLst>
                  <a:ext uri="{FF2B5EF4-FFF2-40B4-BE49-F238E27FC236}">
                    <a16:creationId xmlns:a16="http://schemas.microsoft.com/office/drawing/2014/main" id="{1C44F2D4-FEF3-4758-BAD4-62DE91C5F55C}"/>
                  </a:ext>
                </a:extLst>
              </p:cNvPr>
              <p:cNvSpPr>
                <a:spLocks noEditPoints="1"/>
              </p:cNvSpPr>
              <p:nvPr/>
            </p:nvSpPr>
            <p:spPr bwMode="auto">
              <a:xfrm>
                <a:off x="8510588" y="1654176"/>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8 h 71"/>
                  <a:gd name="T12" fmla="*/ 13 w 33"/>
                  <a:gd name="T13" fmla="*/ 68 h 71"/>
                  <a:gd name="T14" fmla="*/ 13 w 33"/>
                  <a:gd name="T15" fmla="*/ 68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0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26 w 33"/>
                  <a:gd name="T41" fmla="*/ 59 h 71"/>
                  <a:gd name="T42" fmla="*/ 26 w 33"/>
                  <a:gd name="T43" fmla="*/ 59 h 71"/>
                  <a:gd name="T44" fmla="*/ 26 w 33"/>
                  <a:gd name="T45" fmla="*/ 59 h 71"/>
                  <a:gd name="T46" fmla="*/ 33 w 33"/>
                  <a:gd name="T47" fmla="*/ 50 h 71"/>
                  <a:gd name="T48" fmla="*/ 33 w 33"/>
                  <a:gd name="T49" fmla="*/ 50 h 71"/>
                  <a:gd name="T50" fmla="*/ 33 w 33"/>
                  <a:gd name="T51" fmla="*/ 21 h 71"/>
                  <a:gd name="T52" fmla="*/ 12 w 33"/>
                  <a:gd name="T53" fmla="*/ 2 h 71"/>
                  <a:gd name="T54" fmla="*/ 25 w 33"/>
                  <a:gd name="T55" fmla="*/ 10 h 71"/>
                  <a:gd name="T56" fmla="*/ 12 w 33"/>
                  <a:gd name="T57" fmla="*/ 2 h 71"/>
                  <a:gd name="T58" fmla="*/ 12 w 33"/>
                  <a:gd name="T59" fmla="*/ 2 h 71"/>
                  <a:gd name="T60" fmla="*/ 0 w 33"/>
                  <a:gd name="T61" fmla="*/ 0 h 71"/>
                  <a:gd name="T62" fmla="*/ 0 w 33"/>
                  <a:gd name="T63" fmla="*/ 0 h 71"/>
                  <a:gd name="T64" fmla="*/ 0 w 33"/>
                  <a:gd name="T6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59"/>
                    </a:cubicBezTo>
                    <a:cubicBezTo>
                      <a:pt x="26" y="59"/>
                      <a:pt x="26" y="59"/>
                      <a:pt x="26" y="59"/>
                    </a:cubicBezTo>
                    <a:moveTo>
                      <a:pt x="32" y="50"/>
                    </a:moveTo>
                    <a:cubicBezTo>
                      <a:pt x="31" y="53"/>
                      <a:pt x="29" y="57"/>
                      <a:pt x="26" y="59"/>
                    </a:cubicBezTo>
                    <a:cubicBezTo>
                      <a:pt x="29" y="57"/>
                      <a:pt x="31" y="53"/>
                      <a:pt x="32" y="50"/>
                    </a:cubicBezTo>
                    <a:moveTo>
                      <a:pt x="33" y="50"/>
                    </a:moveTo>
                    <a:cubicBezTo>
                      <a:pt x="33" y="50"/>
                      <a:pt x="33" y="50"/>
                      <a:pt x="33" y="50"/>
                    </a:cubicBezTo>
                    <a:cubicBezTo>
                      <a:pt x="33" y="50"/>
                      <a:pt x="33" y="50"/>
                      <a:pt x="33" y="50"/>
                    </a:cubicBezTo>
                    <a:moveTo>
                      <a:pt x="32" y="21"/>
                    </a:moveTo>
                    <a:cubicBezTo>
                      <a:pt x="33" y="21"/>
                      <a:pt x="33" y="21"/>
                      <a:pt x="33" y="21"/>
                    </a:cubicBezTo>
                    <a:cubicBezTo>
                      <a:pt x="33" y="21"/>
                      <a:pt x="33" y="21"/>
                      <a:pt x="32" y="21"/>
                    </a:cubicBezTo>
                    <a:moveTo>
                      <a:pt x="12" y="2"/>
                    </a:moveTo>
                    <a:cubicBezTo>
                      <a:pt x="21" y="5"/>
                      <a:pt x="29" y="12"/>
                      <a:pt x="32" y="21"/>
                    </a:cubicBezTo>
                    <a:cubicBezTo>
                      <a:pt x="31" y="17"/>
                      <a:pt x="28" y="13"/>
                      <a:pt x="25" y="10"/>
                    </a:cubicBezTo>
                    <a:cubicBezTo>
                      <a:pt x="25" y="10"/>
                      <a:pt x="25" y="10"/>
                      <a:pt x="25" y="10"/>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0"/>
                    </a:cubicBezTo>
                    <a:cubicBezTo>
                      <a:pt x="3" y="0"/>
                      <a:pt x="2"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95" name="Freeform 85">
                <a:extLst>
                  <a:ext uri="{FF2B5EF4-FFF2-40B4-BE49-F238E27FC236}">
                    <a16:creationId xmlns:a16="http://schemas.microsoft.com/office/drawing/2014/main" id="{F99BDA99-66FD-4874-99F6-B35F4771BBA8}"/>
                  </a:ext>
                </a:extLst>
              </p:cNvPr>
              <p:cNvSpPr>
                <a:spLocks/>
              </p:cNvSpPr>
              <p:nvPr/>
            </p:nvSpPr>
            <p:spPr bwMode="auto">
              <a:xfrm>
                <a:off x="8425656" y="1654176"/>
                <a:ext cx="150813" cy="123825"/>
              </a:xfrm>
              <a:custGeom>
                <a:avLst/>
                <a:gdLst>
                  <a:gd name="T0" fmla="*/ 50 w 86"/>
                  <a:gd name="T1" fmla="*/ 0 h 71"/>
                  <a:gd name="T2" fmla="*/ 50 w 86"/>
                  <a:gd name="T3" fmla="*/ 0 h 71"/>
                  <a:gd name="T4" fmla="*/ 25 w 86"/>
                  <a:gd name="T5" fmla="*/ 10 h 71"/>
                  <a:gd name="T6" fmla="*/ 0 w 86"/>
                  <a:gd name="T7" fmla="*/ 35 h 71"/>
                  <a:gd name="T8" fmla="*/ 25 w 86"/>
                  <a:gd name="T9" fmla="*/ 60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8 h 71"/>
                  <a:gd name="T26" fmla="*/ 63 w 86"/>
                  <a:gd name="T27" fmla="*/ 68 h 71"/>
                  <a:gd name="T28" fmla="*/ 63 w 86"/>
                  <a:gd name="T29" fmla="*/ 68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0 h 71"/>
                  <a:gd name="T46" fmla="*/ 75 w 86"/>
                  <a:gd name="T47" fmla="*/ 60 h 71"/>
                  <a:gd name="T48" fmla="*/ 75 w 86"/>
                  <a:gd name="T49" fmla="*/ 60 h 71"/>
                  <a:gd name="T50" fmla="*/ 75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76 w 86"/>
                  <a:gd name="T67" fmla="*/ 60 h 71"/>
                  <a:gd name="T68" fmla="*/ 76 w 86"/>
                  <a:gd name="T69" fmla="*/ 59 h 71"/>
                  <a:gd name="T70" fmla="*/ 76 w 86"/>
                  <a:gd name="T71" fmla="*/ 59 h 71"/>
                  <a:gd name="T72" fmla="*/ 76 w 86"/>
                  <a:gd name="T73" fmla="*/ 59 h 71"/>
                  <a:gd name="T74" fmla="*/ 82 w 86"/>
                  <a:gd name="T75" fmla="*/ 50 h 71"/>
                  <a:gd name="T76" fmla="*/ 83 w 86"/>
                  <a:gd name="T77" fmla="*/ 50 h 71"/>
                  <a:gd name="T78" fmla="*/ 83 w 86"/>
                  <a:gd name="T79" fmla="*/ 50 h 71"/>
                  <a:gd name="T80" fmla="*/ 86 w 86"/>
                  <a:gd name="T81" fmla="*/ 35 h 71"/>
                  <a:gd name="T82" fmla="*/ 83 w 86"/>
                  <a:gd name="T83" fmla="*/ 21 h 71"/>
                  <a:gd name="T84" fmla="*/ 82 w 86"/>
                  <a:gd name="T85" fmla="*/ 21 h 71"/>
                  <a:gd name="T86" fmla="*/ 82 w 86"/>
                  <a:gd name="T87" fmla="*/ 21 h 71"/>
                  <a:gd name="T88" fmla="*/ 62 w 86"/>
                  <a:gd name="T89" fmla="*/ 2 h 71"/>
                  <a:gd name="T90" fmla="*/ 62 w 86"/>
                  <a:gd name="T91" fmla="*/ 2 h 71"/>
                  <a:gd name="T92" fmla="*/ 62 w 86"/>
                  <a:gd name="T93" fmla="*/ 2 h 71"/>
                  <a:gd name="T94" fmla="*/ 54 w 86"/>
                  <a:gd name="T95" fmla="*/ 0 h 71"/>
                  <a:gd name="T96" fmla="*/ 50 w 86"/>
                  <a:gd name="T9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 h="71">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0"/>
                      <a:pt x="60" y="70"/>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59"/>
                    </a:cubicBezTo>
                    <a:cubicBezTo>
                      <a:pt x="76" y="59"/>
                      <a:pt x="76" y="59"/>
                      <a:pt x="76" y="59"/>
                    </a:cubicBezTo>
                    <a:cubicBezTo>
                      <a:pt x="76" y="59"/>
                      <a:pt x="76" y="59"/>
                      <a:pt x="76" y="59"/>
                    </a:cubicBezTo>
                    <a:cubicBezTo>
                      <a:pt x="79" y="57"/>
                      <a:pt x="81" y="53"/>
                      <a:pt x="82" y="50"/>
                    </a:cubicBezTo>
                    <a:cubicBezTo>
                      <a:pt x="82" y="50"/>
                      <a:pt x="82" y="50"/>
                      <a:pt x="83" y="50"/>
                    </a:cubicBezTo>
                    <a:cubicBezTo>
                      <a:pt x="83" y="50"/>
                      <a:pt x="83" y="50"/>
                      <a:pt x="83" y="50"/>
                    </a:cubicBezTo>
                    <a:cubicBezTo>
                      <a:pt x="85" y="45"/>
                      <a:pt x="86" y="40"/>
                      <a:pt x="86" y="35"/>
                    </a:cubicBezTo>
                    <a:cubicBezTo>
                      <a:pt x="86" y="30"/>
                      <a:pt x="85" y="25"/>
                      <a:pt x="83" y="21"/>
                    </a:cubicBezTo>
                    <a:cubicBezTo>
                      <a:pt x="83" y="21"/>
                      <a:pt x="83" y="21"/>
                      <a:pt x="82" y="21"/>
                    </a:cubicBezTo>
                    <a:cubicBezTo>
                      <a:pt x="82" y="21"/>
                      <a:pt x="82" y="21"/>
                      <a:pt x="82" y="21"/>
                    </a:cubicBezTo>
                    <a:cubicBezTo>
                      <a:pt x="79" y="12"/>
                      <a:pt x="71" y="5"/>
                      <a:pt x="62" y="2"/>
                    </a:cubicBezTo>
                    <a:cubicBezTo>
                      <a:pt x="62" y="2"/>
                      <a:pt x="62" y="2"/>
                      <a:pt x="62" y="2"/>
                    </a:cubicBezTo>
                    <a:cubicBezTo>
                      <a:pt x="62" y="2"/>
                      <a:pt x="62" y="2"/>
                      <a:pt x="62" y="2"/>
                    </a:cubicBezTo>
                    <a:cubicBezTo>
                      <a:pt x="59" y="1"/>
                      <a:pt x="57" y="0"/>
                      <a:pt x="54" y="0"/>
                    </a:cubicBezTo>
                    <a:cubicBezTo>
                      <a:pt x="53" y="0"/>
                      <a:pt x="52"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grpSp>
        <p:grpSp>
          <p:nvGrpSpPr>
            <p:cNvPr id="131" name="Group 130">
              <a:extLst>
                <a:ext uri="{FF2B5EF4-FFF2-40B4-BE49-F238E27FC236}">
                  <a16:creationId xmlns:a16="http://schemas.microsoft.com/office/drawing/2014/main" id="{C227E5A5-8BAF-4C52-A84F-657364C48E3F}"/>
                </a:ext>
              </a:extLst>
            </p:cNvPr>
            <p:cNvGrpSpPr/>
            <p:nvPr/>
          </p:nvGrpSpPr>
          <p:grpSpPr>
            <a:xfrm>
              <a:off x="3765162" y="4333534"/>
              <a:ext cx="253256" cy="253254"/>
              <a:chOff x="5672525" y="2248585"/>
              <a:chExt cx="853098" cy="853098"/>
            </a:xfrm>
          </p:grpSpPr>
          <p:sp>
            <p:nvSpPr>
              <p:cNvPr id="182" name="Oval 181">
                <a:extLst>
                  <a:ext uri="{FF2B5EF4-FFF2-40B4-BE49-F238E27FC236}">
                    <a16:creationId xmlns:a16="http://schemas.microsoft.com/office/drawing/2014/main" id="{3FD67402-C846-4620-A934-FFE464283229}"/>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dirty="0">
                  <a:solidFill>
                    <a:srgbClr val="005073"/>
                  </a:solidFill>
                </a:endParaRPr>
              </a:p>
            </p:txBody>
          </p:sp>
          <p:grpSp>
            <p:nvGrpSpPr>
              <p:cNvPr id="183" name="Group 4">
                <a:extLst>
                  <a:ext uri="{FF2B5EF4-FFF2-40B4-BE49-F238E27FC236}">
                    <a16:creationId xmlns:a16="http://schemas.microsoft.com/office/drawing/2014/main" id="{3FB80CC0-2943-4B86-8224-66CCEF262BD9}"/>
                  </a:ext>
                </a:extLst>
              </p:cNvPr>
              <p:cNvGrpSpPr>
                <a:grpSpLocks noChangeAspect="1"/>
              </p:cNvGrpSpPr>
              <p:nvPr/>
            </p:nvGrpSpPr>
            <p:grpSpPr bwMode="auto">
              <a:xfrm>
                <a:off x="5802611" y="2377829"/>
                <a:ext cx="592926" cy="594610"/>
                <a:chOff x="2526" y="1267"/>
                <a:chExt cx="704" cy="706"/>
              </a:xfrm>
              <a:solidFill>
                <a:schemeClr val="bg2"/>
              </a:solidFill>
            </p:grpSpPr>
            <p:sp>
              <p:nvSpPr>
                <p:cNvPr id="185" name="Freeform 5">
                  <a:extLst>
                    <a:ext uri="{FF2B5EF4-FFF2-40B4-BE49-F238E27FC236}">
                      <a16:creationId xmlns:a16="http://schemas.microsoft.com/office/drawing/2014/main" id="{8B015DDF-9937-4765-B409-D2A00F6DE0B8}"/>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86" name="Freeform 6">
                  <a:extLst>
                    <a:ext uri="{FF2B5EF4-FFF2-40B4-BE49-F238E27FC236}">
                      <a16:creationId xmlns:a16="http://schemas.microsoft.com/office/drawing/2014/main" id="{51FC1C04-6172-4E02-80E5-1789FEF7A63E}"/>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87" name="Freeform 7">
                  <a:extLst>
                    <a:ext uri="{FF2B5EF4-FFF2-40B4-BE49-F238E27FC236}">
                      <a16:creationId xmlns:a16="http://schemas.microsoft.com/office/drawing/2014/main" id="{8F61834E-7100-41CE-9F92-230E635F5C6E}"/>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88" name="Freeform 8">
                  <a:extLst>
                    <a:ext uri="{FF2B5EF4-FFF2-40B4-BE49-F238E27FC236}">
                      <a16:creationId xmlns:a16="http://schemas.microsoft.com/office/drawing/2014/main" id="{3739A6A8-ABF1-4F3C-B041-B31FFAF5E164}"/>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grpSp>
        </p:grpSp>
        <p:grpSp>
          <p:nvGrpSpPr>
            <p:cNvPr id="132" name="Group 131">
              <a:extLst>
                <a:ext uri="{FF2B5EF4-FFF2-40B4-BE49-F238E27FC236}">
                  <a16:creationId xmlns:a16="http://schemas.microsoft.com/office/drawing/2014/main" id="{4C297C45-0127-49DF-AF04-9EC38AFB9C9A}"/>
                </a:ext>
              </a:extLst>
            </p:cNvPr>
            <p:cNvGrpSpPr/>
            <p:nvPr/>
          </p:nvGrpSpPr>
          <p:grpSpPr>
            <a:xfrm>
              <a:off x="4677450" y="4333534"/>
              <a:ext cx="253256" cy="253254"/>
              <a:chOff x="5672525" y="2248585"/>
              <a:chExt cx="853098" cy="853098"/>
            </a:xfrm>
          </p:grpSpPr>
          <p:sp>
            <p:nvSpPr>
              <p:cNvPr id="175" name="Oval 174">
                <a:extLst>
                  <a:ext uri="{FF2B5EF4-FFF2-40B4-BE49-F238E27FC236}">
                    <a16:creationId xmlns:a16="http://schemas.microsoft.com/office/drawing/2014/main" id="{6FE21991-AD9B-4E17-B5CD-582BA25952FD}"/>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dirty="0">
                  <a:solidFill>
                    <a:srgbClr val="005073"/>
                  </a:solidFill>
                </a:endParaRPr>
              </a:p>
            </p:txBody>
          </p:sp>
          <p:grpSp>
            <p:nvGrpSpPr>
              <p:cNvPr id="176" name="Group 4">
                <a:extLst>
                  <a:ext uri="{FF2B5EF4-FFF2-40B4-BE49-F238E27FC236}">
                    <a16:creationId xmlns:a16="http://schemas.microsoft.com/office/drawing/2014/main" id="{471B9F9E-3684-4C95-8F12-5AB74FCD2869}"/>
                  </a:ext>
                </a:extLst>
              </p:cNvPr>
              <p:cNvGrpSpPr>
                <a:grpSpLocks noChangeAspect="1"/>
              </p:cNvGrpSpPr>
              <p:nvPr/>
            </p:nvGrpSpPr>
            <p:grpSpPr bwMode="auto">
              <a:xfrm>
                <a:off x="5802611" y="2377829"/>
                <a:ext cx="592926" cy="594610"/>
                <a:chOff x="2526" y="1267"/>
                <a:chExt cx="704" cy="706"/>
              </a:xfrm>
              <a:solidFill>
                <a:schemeClr val="bg2"/>
              </a:solidFill>
            </p:grpSpPr>
            <p:sp>
              <p:nvSpPr>
                <p:cNvPr id="177" name="Freeform 5">
                  <a:extLst>
                    <a:ext uri="{FF2B5EF4-FFF2-40B4-BE49-F238E27FC236}">
                      <a16:creationId xmlns:a16="http://schemas.microsoft.com/office/drawing/2014/main" id="{532D1960-FD27-4C9E-853A-24817C3947E6}"/>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78" name="Freeform 6">
                  <a:extLst>
                    <a:ext uri="{FF2B5EF4-FFF2-40B4-BE49-F238E27FC236}">
                      <a16:creationId xmlns:a16="http://schemas.microsoft.com/office/drawing/2014/main" id="{BB20530F-42C1-4FD0-BCC3-64E1B080A828}"/>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79" name="Freeform 7">
                  <a:extLst>
                    <a:ext uri="{FF2B5EF4-FFF2-40B4-BE49-F238E27FC236}">
                      <a16:creationId xmlns:a16="http://schemas.microsoft.com/office/drawing/2014/main" id="{B5D7A047-88C1-4005-BB8F-99DA6E12BFEA}"/>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80" name="Freeform 8">
                  <a:extLst>
                    <a:ext uri="{FF2B5EF4-FFF2-40B4-BE49-F238E27FC236}">
                      <a16:creationId xmlns:a16="http://schemas.microsoft.com/office/drawing/2014/main" id="{C68AD345-0AA9-4736-99D6-A256D9118416}"/>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grpSp>
        </p:grpSp>
        <p:grpSp>
          <p:nvGrpSpPr>
            <p:cNvPr id="133" name="Group 132">
              <a:extLst>
                <a:ext uri="{FF2B5EF4-FFF2-40B4-BE49-F238E27FC236}">
                  <a16:creationId xmlns:a16="http://schemas.microsoft.com/office/drawing/2014/main" id="{5BA3AF94-330D-4BC5-AEB0-1534BD0B2A02}"/>
                </a:ext>
              </a:extLst>
            </p:cNvPr>
            <p:cNvGrpSpPr/>
            <p:nvPr/>
          </p:nvGrpSpPr>
          <p:grpSpPr>
            <a:xfrm>
              <a:off x="5586466" y="4333534"/>
              <a:ext cx="253256" cy="253254"/>
              <a:chOff x="5672525" y="2248585"/>
              <a:chExt cx="853098" cy="853098"/>
            </a:xfrm>
          </p:grpSpPr>
          <p:sp>
            <p:nvSpPr>
              <p:cNvPr id="169" name="Oval 168">
                <a:extLst>
                  <a:ext uri="{FF2B5EF4-FFF2-40B4-BE49-F238E27FC236}">
                    <a16:creationId xmlns:a16="http://schemas.microsoft.com/office/drawing/2014/main" id="{09F25808-66EC-458C-A4A4-BDED22D3A0C0}"/>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dirty="0">
                  <a:solidFill>
                    <a:srgbClr val="005073"/>
                  </a:solidFill>
                </a:endParaRPr>
              </a:p>
            </p:txBody>
          </p:sp>
          <p:grpSp>
            <p:nvGrpSpPr>
              <p:cNvPr id="170" name="Group 4">
                <a:extLst>
                  <a:ext uri="{FF2B5EF4-FFF2-40B4-BE49-F238E27FC236}">
                    <a16:creationId xmlns:a16="http://schemas.microsoft.com/office/drawing/2014/main" id="{42F57261-59AB-40D4-A60A-BA3D54F1109B}"/>
                  </a:ext>
                </a:extLst>
              </p:cNvPr>
              <p:cNvGrpSpPr>
                <a:grpSpLocks noChangeAspect="1"/>
              </p:cNvGrpSpPr>
              <p:nvPr/>
            </p:nvGrpSpPr>
            <p:grpSpPr bwMode="auto">
              <a:xfrm>
                <a:off x="5802611" y="2377829"/>
                <a:ext cx="592926" cy="594610"/>
                <a:chOff x="2526" y="1267"/>
                <a:chExt cx="704" cy="706"/>
              </a:xfrm>
              <a:solidFill>
                <a:schemeClr val="bg2"/>
              </a:solidFill>
            </p:grpSpPr>
            <p:sp>
              <p:nvSpPr>
                <p:cNvPr id="171" name="Freeform 5">
                  <a:extLst>
                    <a:ext uri="{FF2B5EF4-FFF2-40B4-BE49-F238E27FC236}">
                      <a16:creationId xmlns:a16="http://schemas.microsoft.com/office/drawing/2014/main" id="{0B8BADBB-9B05-42A4-B9AE-2CA8994E0409}"/>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72" name="Freeform 6">
                  <a:extLst>
                    <a:ext uri="{FF2B5EF4-FFF2-40B4-BE49-F238E27FC236}">
                      <a16:creationId xmlns:a16="http://schemas.microsoft.com/office/drawing/2014/main" id="{9FF31793-F7B4-4B46-815B-EFB14847510E}"/>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73" name="Freeform 7">
                  <a:extLst>
                    <a:ext uri="{FF2B5EF4-FFF2-40B4-BE49-F238E27FC236}">
                      <a16:creationId xmlns:a16="http://schemas.microsoft.com/office/drawing/2014/main" id="{42066879-585F-40D3-8883-92366069E85B}"/>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74" name="Freeform 8">
                  <a:extLst>
                    <a:ext uri="{FF2B5EF4-FFF2-40B4-BE49-F238E27FC236}">
                      <a16:creationId xmlns:a16="http://schemas.microsoft.com/office/drawing/2014/main" id="{3213E752-D047-4464-833C-704242088A4D}"/>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grpSp>
        </p:grpSp>
        <p:grpSp>
          <p:nvGrpSpPr>
            <p:cNvPr id="134" name="Group 133">
              <a:extLst>
                <a:ext uri="{FF2B5EF4-FFF2-40B4-BE49-F238E27FC236}">
                  <a16:creationId xmlns:a16="http://schemas.microsoft.com/office/drawing/2014/main" id="{5BA4E92C-1313-4C13-8C0A-E199A0A06BEC}"/>
                </a:ext>
              </a:extLst>
            </p:cNvPr>
            <p:cNvGrpSpPr/>
            <p:nvPr/>
          </p:nvGrpSpPr>
          <p:grpSpPr>
            <a:xfrm>
              <a:off x="6495888" y="4333534"/>
              <a:ext cx="253256" cy="253254"/>
              <a:chOff x="5672525" y="2248585"/>
              <a:chExt cx="853098" cy="853098"/>
            </a:xfrm>
          </p:grpSpPr>
          <p:sp>
            <p:nvSpPr>
              <p:cNvPr id="163" name="Oval 162">
                <a:extLst>
                  <a:ext uri="{FF2B5EF4-FFF2-40B4-BE49-F238E27FC236}">
                    <a16:creationId xmlns:a16="http://schemas.microsoft.com/office/drawing/2014/main" id="{3A7245FE-9A14-4B4F-861D-C752C2B00476}"/>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dirty="0">
                  <a:solidFill>
                    <a:srgbClr val="005073"/>
                  </a:solidFill>
                </a:endParaRPr>
              </a:p>
            </p:txBody>
          </p:sp>
          <p:grpSp>
            <p:nvGrpSpPr>
              <p:cNvPr id="164" name="Group 4">
                <a:extLst>
                  <a:ext uri="{FF2B5EF4-FFF2-40B4-BE49-F238E27FC236}">
                    <a16:creationId xmlns:a16="http://schemas.microsoft.com/office/drawing/2014/main" id="{9F507F52-58E0-41CC-A7F3-35BDED57EC4B}"/>
                  </a:ext>
                </a:extLst>
              </p:cNvPr>
              <p:cNvGrpSpPr>
                <a:grpSpLocks noChangeAspect="1"/>
              </p:cNvGrpSpPr>
              <p:nvPr/>
            </p:nvGrpSpPr>
            <p:grpSpPr bwMode="auto">
              <a:xfrm>
                <a:off x="5802611" y="2377829"/>
                <a:ext cx="592926" cy="594610"/>
                <a:chOff x="2526" y="1267"/>
                <a:chExt cx="704" cy="706"/>
              </a:xfrm>
              <a:solidFill>
                <a:schemeClr val="bg2"/>
              </a:solidFill>
            </p:grpSpPr>
            <p:sp>
              <p:nvSpPr>
                <p:cNvPr id="165" name="Freeform 5">
                  <a:extLst>
                    <a:ext uri="{FF2B5EF4-FFF2-40B4-BE49-F238E27FC236}">
                      <a16:creationId xmlns:a16="http://schemas.microsoft.com/office/drawing/2014/main" id="{C89A0B13-65EE-4447-90A9-0DE31EF13A16}"/>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66" name="Freeform 6">
                  <a:extLst>
                    <a:ext uri="{FF2B5EF4-FFF2-40B4-BE49-F238E27FC236}">
                      <a16:creationId xmlns:a16="http://schemas.microsoft.com/office/drawing/2014/main" id="{32C0608F-7913-42C6-9F50-625D1D4F4957}"/>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67" name="Freeform 7">
                  <a:extLst>
                    <a:ext uri="{FF2B5EF4-FFF2-40B4-BE49-F238E27FC236}">
                      <a16:creationId xmlns:a16="http://schemas.microsoft.com/office/drawing/2014/main" id="{B0E68283-2340-4C9D-97D7-5FD8DFF471DF}"/>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68" name="Freeform 8">
                  <a:extLst>
                    <a:ext uri="{FF2B5EF4-FFF2-40B4-BE49-F238E27FC236}">
                      <a16:creationId xmlns:a16="http://schemas.microsoft.com/office/drawing/2014/main" id="{E5F91FC9-9F35-4AE9-95BA-A3248FB63F66}"/>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grpSp>
        </p:grpSp>
        <p:grpSp>
          <p:nvGrpSpPr>
            <p:cNvPr id="135" name="Group 134">
              <a:extLst>
                <a:ext uri="{FF2B5EF4-FFF2-40B4-BE49-F238E27FC236}">
                  <a16:creationId xmlns:a16="http://schemas.microsoft.com/office/drawing/2014/main" id="{5D709970-D23E-41D3-8781-79E83560C6AC}"/>
                </a:ext>
              </a:extLst>
            </p:cNvPr>
            <p:cNvGrpSpPr/>
            <p:nvPr/>
          </p:nvGrpSpPr>
          <p:grpSpPr>
            <a:xfrm>
              <a:off x="3765162" y="3651737"/>
              <a:ext cx="253256" cy="253254"/>
              <a:chOff x="5672525" y="2248585"/>
              <a:chExt cx="853098" cy="853098"/>
            </a:xfrm>
          </p:grpSpPr>
          <p:sp>
            <p:nvSpPr>
              <p:cNvPr id="157" name="Oval 156">
                <a:extLst>
                  <a:ext uri="{FF2B5EF4-FFF2-40B4-BE49-F238E27FC236}">
                    <a16:creationId xmlns:a16="http://schemas.microsoft.com/office/drawing/2014/main" id="{EB965CE2-E2A0-49F0-81DF-27F2E71ADDC5}"/>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dirty="0">
                  <a:solidFill>
                    <a:srgbClr val="005073"/>
                  </a:solidFill>
                </a:endParaRPr>
              </a:p>
            </p:txBody>
          </p:sp>
          <p:grpSp>
            <p:nvGrpSpPr>
              <p:cNvPr id="158" name="Group 4">
                <a:extLst>
                  <a:ext uri="{FF2B5EF4-FFF2-40B4-BE49-F238E27FC236}">
                    <a16:creationId xmlns:a16="http://schemas.microsoft.com/office/drawing/2014/main" id="{0EA8962B-0C71-4DF3-A19E-26B818215CF7}"/>
                  </a:ext>
                </a:extLst>
              </p:cNvPr>
              <p:cNvGrpSpPr>
                <a:grpSpLocks noChangeAspect="1"/>
              </p:cNvGrpSpPr>
              <p:nvPr/>
            </p:nvGrpSpPr>
            <p:grpSpPr bwMode="auto">
              <a:xfrm>
                <a:off x="5802611" y="2377829"/>
                <a:ext cx="592926" cy="594610"/>
                <a:chOff x="2526" y="1267"/>
                <a:chExt cx="704" cy="706"/>
              </a:xfrm>
              <a:solidFill>
                <a:schemeClr val="bg2"/>
              </a:solidFill>
            </p:grpSpPr>
            <p:sp>
              <p:nvSpPr>
                <p:cNvPr id="159" name="Freeform 5">
                  <a:extLst>
                    <a:ext uri="{FF2B5EF4-FFF2-40B4-BE49-F238E27FC236}">
                      <a16:creationId xmlns:a16="http://schemas.microsoft.com/office/drawing/2014/main" id="{2BF7727C-B486-40F7-8BB9-64060FADC661}"/>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60" name="Freeform 6">
                  <a:extLst>
                    <a:ext uri="{FF2B5EF4-FFF2-40B4-BE49-F238E27FC236}">
                      <a16:creationId xmlns:a16="http://schemas.microsoft.com/office/drawing/2014/main" id="{5B9925DC-CB72-42A6-A41A-A5C7AAB6413F}"/>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61" name="Freeform 7">
                  <a:extLst>
                    <a:ext uri="{FF2B5EF4-FFF2-40B4-BE49-F238E27FC236}">
                      <a16:creationId xmlns:a16="http://schemas.microsoft.com/office/drawing/2014/main" id="{C876E1B7-7C54-4A29-8246-06CED8632BA3}"/>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62" name="Freeform 8">
                  <a:extLst>
                    <a:ext uri="{FF2B5EF4-FFF2-40B4-BE49-F238E27FC236}">
                      <a16:creationId xmlns:a16="http://schemas.microsoft.com/office/drawing/2014/main" id="{71B8B1C8-B15C-4C27-A5EA-DDA4754AB6F9}"/>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grpSp>
        </p:grpSp>
        <p:grpSp>
          <p:nvGrpSpPr>
            <p:cNvPr id="136" name="Group 135">
              <a:extLst>
                <a:ext uri="{FF2B5EF4-FFF2-40B4-BE49-F238E27FC236}">
                  <a16:creationId xmlns:a16="http://schemas.microsoft.com/office/drawing/2014/main" id="{FB401C93-F2A0-48B4-9863-C5A839D81844}"/>
                </a:ext>
              </a:extLst>
            </p:cNvPr>
            <p:cNvGrpSpPr/>
            <p:nvPr/>
          </p:nvGrpSpPr>
          <p:grpSpPr>
            <a:xfrm>
              <a:off x="4677450" y="3651737"/>
              <a:ext cx="253256" cy="253254"/>
              <a:chOff x="5672525" y="2248585"/>
              <a:chExt cx="853098" cy="853098"/>
            </a:xfrm>
          </p:grpSpPr>
          <p:sp>
            <p:nvSpPr>
              <p:cNvPr id="151" name="Oval 150">
                <a:extLst>
                  <a:ext uri="{FF2B5EF4-FFF2-40B4-BE49-F238E27FC236}">
                    <a16:creationId xmlns:a16="http://schemas.microsoft.com/office/drawing/2014/main" id="{4DE5A432-C09F-4F64-9488-7FEFF329A9F8}"/>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dirty="0">
                  <a:solidFill>
                    <a:srgbClr val="005073"/>
                  </a:solidFill>
                </a:endParaRPr>
              </a:p>
            </p:txBody>
          </p:sp>
          <p:grpSp>
            <p:nvGrpSpPr>
              <p:cNvPr id="152" name="Group 4">
                <a:extLst>
                  <a:ext uri="{FF2B5EF4-FFF2-40B4-BE49-F238E27FC236}">
                    <a16:creationId xmlns:a16="http://schemas.microsoft.com/office/drawing/2014/main" id="{66A55E87-23B7-4C46-9328-C7F2B4E8422C}"/>
                  </a:ext>
                </a:extLst>
              </p:cNvPr>
              <p:cNvGrpSpPr>
                <a:grpSpLocks noChangeAspect="1"/>
              </p:cNvGrpSpPr>
              <p:nvPr/>
            </p:nvGrpSpPr>
            <p:grpSpPr bwMode="auto">
              <a:xfrm>
                <a:off x="5802611" y="2377829"/>
                <a:ext cx="592926" cy="594610"/>
                <a:chOff x="2526" y="1267"/>
                <a:chExt cx="704" cy="706"/>
              </a:xfrm>
              <a:solidFill>
                <a:schemeClr val="bg2"/>
              </a:solidFill>
            </p:grpSpPr>
            <p:sp>
              <p:nvSpPr>
                <p:cNvPr id="153" name="Freeform 5">
                  <a:extLst>
                    <a:ext uri="{FF2B5EF4-FFF2-40B4-BE49-F238E27FC236}">
                      <a16:creationId xmlns:a16="http://schemas.microsoft.com/office/drawing/2014/main" id="{44B64EAE-CD16-426A-98C2-6B39A7FB6F09}"/>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54" name="Freeform 6">
                  <a:extLst>
                    <a:ext uri="{FF2B5EF4-FFF2-40B4-BE49-F238E27FC236}">
                      <a16:creationId xmlns:a16="http://schemas.microsoft.com/office/drawing/2014/main" id="{D5D02F3B-35C6-4056-9E37-00788B45E04A}"/>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55" name="Freeform 7">
                  <a:extLst>
                    <a:ext uri="{FF2B5EF4-FFF2-40B4-BE49-F238E27FC236}">
                      <a16:creationId xmlns:a16="http://schemas.microsoft.com/office/drawing/2014/main" id="{1592A91E-DDBE-4704-B55C-EC1FD999DFC8}"/>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56" name="Freeform 8">
                  <a:extLst>
                    <a:ext uri="{FF2B5EF4-FFF2-40B4-BE49-F238E27FC236}">
                      <a16:creationId xmlns:a16="http://schemas.microsoft.com/office/drawing/2014/main" id="{E64B9D0A-BC94-4163-B126-BA446106BA11}"/>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grpSp>
        </p:grpSp>
        <p:grpSp>
          <p:nvGrpSpPr>
            <p:cNvPr id="137" name="Group 136">
              <a:extLst>
                <a:ext uri="{FF2B5EF4-FFF2-40B4-BE49-F238E27FC236}">
                  <a16:creationId xmlns:a16="http://schemas.microsoft.com/office/drawing/2014/main" id="{EDF18666-843C-4360-9C24-6406E7CF6A24}"/>
                </a:ext>
              </a:extLst>
            </p:cNvPr>
            <p:cNvGrpSpPr/>
            <p:nvPr/>
          </p:nvGrpSpPr>
          <p:grpSpPr>
            <a:xfrm>
              <a:off x="5586466" y="3651737"/>
              <a:ext cx="253256" cy="253254"/>
              <a:chOff x="5672525" y="2248585"/>
              <a:chExt cx="853098" cy="853098"/>
            </a:xfrm>
          </p:grpSpPr>
          <p:sp>
            <p:nvSpPr>
              <p:cNvPr id="145" name="Oval 144">
                <a:extLst>
                  <a:ext uri="{FF2B5EF4-FFF2-40B4-BE49-F238E27FC236}">
                    <a16:creationId xmlns:a16="http://schemas.microsoft.com/office/drawing/2014/main" id="{F0A9CB30-1082-4B33-BE55-523761DE4469}"/>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dirty="0">
                  <a:solidFill>
                    <a:srgbClr val="005073"/>
                  </a:solidFill>
                </a:endParaRPr>
              </a:p>
            </p:txBody>
          </p:sp>
          <p:grpSp>
            <p:nvGrpSpPr>
              <p:cNvPr id="146" name="Group 4">
                <a:extLst>
                  <a:ext uri="{FF2B5EF4-FFF2-40B4-BE49-F238E27FC236}">
                    <a16:creationId xmlns:a16="http://schemas.microsoft.com/office/drawing/2014/main" id="{338A8650-281D-4918-ABE3-F2766D894568}"/>
                  </a:ext>
                </a:extLst>
              </p:cNvPr>
              <p:cNvGrpSpPr>
                <a:grpSpLocks noChangeAspect="1"/>
              </p:cNvGrpSpPr>
              <p:nvPr/>
            </p:nvGrpSpPr>
            <p:grpSpPr bwMode="auto">
              <a:xfrm>
                <a:off x="5802611" y="2377829"/>
                <a:ext cx="592926" cy="594610"/>
                <a:chOff x="2526" y="1267"/>
                <a:chExt cx="704" cy="706"/>
              </a:xfrm>
              <a:solidFill>
                <a:schemeClr val="bg2"/>
              </a:solidFill>
            </p:grpSpPr>
            <p:sp>
              <p:nvSpPr>
                <p:cNvPr id="147" name="Freeform 5">
                  <a:extLst>
                    <a:ext uri="{FF2B5EF4-FFF2-40B4-BE49-F238E27FC236}">
                      <a16:creationId xmlns:a16="http://schemas.microsoft.com/office/drawing/2014/main" id="{1280A521-CE27-4D6B-9310-4C596EB7C9A3}"/>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48" name="Freeform 6">
                  <a:extLst>
                    <a:ext uri="{FF2B5EF4-FFF2-40B4-BE49-F238E27FC236}">
                      <a16:creationId xmlns:a16="http://schemas.microsoft.com/office/drawing/2014/main" id="{0FDC5500-8920-4C66-91D6-3443FD3C76F7}"/>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49" name="Freeform 7">
                  <a:extLst>
                    <a:ext uri="{FF2B5EF4-FFF2-40B4-BE49-F238E27FC236}">
                      <a16:creationId xmlns:a16="http://schemas.microsoft.com/office/drawing/2014/main" id="{C02215A1-B2FB-48F7-A000-031BD9C8B576}"/>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50" name="Freeform 8">
                  <a:extLst>
                    <a:ext uri="{FF2B5EF4-FFF2-40B4-BE49-F238E27FC236}">
                      <a16:creationId xmlns:a16="http://schemas.microsoft.com/office/drawing/2014/main" id="{7F7D522E-744A-43E6-A2FE-3120E4F5D034}"/>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grpSp>
        </p:grpSp>
        <p:grpSp>
          <p:nvGrpSpPr>
            <p:cNvPr id="138" name="Group 137">
              <a:extLst>
                <a:ext uri="{FF2B5EF4-FFF2-40B4-BE49-F238E27FC236}">
                  <a16:creationId xmlns:a16="http://schemas.microsoft.com/office/drawing/2014/main" id="{EDA9F00D-D9D9-4A82-B405-08C3FB547B3D}"/>
                </a:ext>
              </a:extLst>
            </p:cNvPr>
            <p:cNvGrpSpPr/>
            <p:nvPr/>
          </p:nvGrpSpPr>
          <p:grpSpPr>
            <a:xfrm>
              <a:off x="6495888" y="3651737"/>
              <a:ext cx="253256" cy="253254"/>
              <a:chOff x="5672525" y="2248585"/>
              <a:chExt cx="853098" cy="853098"/>
            </a:xfrm>
          </p:grpSpPr>
          <p:sp>
            <p:nvSpPr>
              <p:cNvPr id="139" name="Oval 138">
                <a:extLst>
                  <a:ext uri="{FF2B5EF4-FFF2-40B4-BE49-F238E27FC236}">
                    <a16:creationId xmlns:a16="http://schemas.microsoft.com/office/drawing/2014/main" id="{29935BB0-98F1-4C30-9B73-60CE3F9989CB}"/>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dirty="0">
                  <a:solidFill>
                    <a:srgbClr val="005073"/>
                  </a:solidFill>
                </a:endParaRPr>
              </a:p>
            </p:txBody>
          </p:sp>
          <p:grpSp>
            <p:nvGrpSpPr>
              <p:cNvPr id="140" name="Group 4">
                <a:extLst>
                  <a:ext uri="{FF2B5EF4-FFF2-40B4-BE49-F238E27FC236}">
                    <a16:creationId xmlns:a16="http://schemas.microsoft.com/office/drawing/2014/main" id="{018159AC-3DB9-4ABF-9A14-8E3485A7FD83}"/>
                  </a:ext>
                </a:extLst>
              </p:cNvPr>
              <p:cNvGrpSpPr>
                <a:grpSpLocks noChangeAspect="1"/>
              </p:cNvGrpSpPr>
              <p:nvPr/>
            </p:nvGrpSpPr>
            <p:grpSpPr bwMode="auto">
              <a:xfrm>
                <a:off x="5802611" y="2377829"/>
                <a:ext cx="592926" cy="594610"/>
                <a:chOff x="2526" y="1267"/>
                <a:chExt cx="704" cy="706"/>
              </a:xfrm>
              <a:solidFill>
                <a:schemeClr val="bg2"/>
              </a:solidFill>
            </p:grpSpPr>
            <p:sp>
              <p:nvSpPr>
                <p:cNvPr id="141" name="Freeform 5">
                  <a:extLst>
                    <a:ext uri="{FF2B5EF4-FFF2-40B4-BE49-F238E27FC236}">
                      <a16:creationId xmlns:a16="http://schemas.microsoft.com/office/drawing/2014/main" id="{5F27F288-7B42-4CEF-B43D-D3307B25F497}"/>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42" name="Freeform 6">
                  <a:extLst>
                    <a:ext uri="{FF2B5EF4-FFF2-40B4-BE49-F238E27FC236}">
                      <a16:creationId xmlns:a16="http://schemas.microsoft.com/office/drawing/2014/main" id="{F5A09E22-8167-4084-89FC-563112BAB625}"/>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43" name="Freeform 7">
                  <a:extLst>
                    <a:ext uri="{FF2B5EF4-FFF2-40B4-BE49-F238E27FC236}">
                      <a16:creationId xmlns:a16="http://schemas.microsoft.com/office/drawing/2014/main" id="{99CA03DB-4114-4BA3-A880-82B78EF30439}"/>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144" name="Freeform 8">
                  <a:extLst>
                    <a:ext uri="{FF2B5EF4-FFF2-40B4-BE49-F238E27FC236}">
                      <a16:creationId xmlns:a16="http://schemas.microsoft.com/office/drawing/2014/main" id="{F2700261-9635-4C9A-89C9-DA00C487E330}"/>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grpSp>
        </p:grpSp>
      </p:grpSp>
      <p:grpSp>
        <p:nvGrpSpPr>
          <p:cNvPr id="2" name="Group 1"/>
          <p:cNvGrpSpPr/>
          <p:nvPr/>
        </p:nvGrpSpPr>
        <p:grpSpPr>
          <a:xfrm>
            <a:off x="3641749" y="2315316"/>
            <a:ext cx="1075880" cy="1133786"/>
            <a:chOff x="3856161" y="2315316"/>
            <a:chExt cx="1075880" cy="1133786"/>
          </a:xfrm>
        </p:grpSpPr>
        <p:sp>
          <p:nvSpPr>
            <p:cNvPr id="256" name="Freeform 8"/>
            <p:cNvSpPr>
              <a:spLocks/>
            </p:cNvSpPr>
            <p:nvPr/>
          </p:nvSpPr>
          <p:spPr bwMode="auto">
            <a:xfrm>
              <a:off x="4173673" y="2315316"/>
              <a:ext cx="440857" cy="513264"/>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solidFill>
              <a:schemeClr val="tx2"/>
            </a:solidFill>
            <a:ln>
              <a:noFill/>
            </a:ln>
            <a:extLst/>
          </p:spPr>
          <p:txBody>
            <a:bodyPr vert="horz" wrap="square" lIns="121920" tIns="60960" rIns="121920" bIns="60960" numCol="1" anchor="t" anchorCtr="0" compatLnSpc="1">
              <a:prstTxWarp prst="textNoShape">
                <a:avLst/>
              </a:prstTxWarp>
            </a:bodyPr>
            <a:lstStyle/>
            <a:p>
              <a:pPr defTabSz="457189">
                <a:defRPr/>
              </a:pPr>
              <a:endParaRPr lang="en-US" dirty="0">
                <a:solidFill>
                  <a:srgbClr val="282828"/>
                </a:solidFill>
                <a:latin typeface="+mn-lt"/>
              </a:endParaRPr>
            </a:p>
          </p:txBody>
        </p:sp>
        <p:sp>
          <p:nvSpPr>
            <p:cNvPr id="258" name="Rectangle 257"/>
            <p:cNvSpPr/>
            <p:nvPr/>
          </p:nvSpPr>
          <p:spPr>
            <a:xfrm>
              <a:off x="3856161" y="3010521"/>
              <a:ext cx="1075880" cy="438581"/>
            </a:xfrm>
            <a:prstGeom prst="rect">
              <a:avLst/>
            </a:prstGeom>
          </p:spPr>
          <p:txBody>
            <a:bodyPr wrap="square" lIns="68580" tIns="34290" rIns="68580" bIns="34290" anchor="ctr">
              <a:spAutoFit/>
            </a:bodyPr>
            <a:lstStyle/>
            <a:p>
              <a:pPr algn="ctr"/>
              <a:r>
                <a:rPr lang="en-US" sz="1200" b="1" dirty="0">
                  <a:solidFill>
                    <a:schemeClr val="bg1"/>
                  </a:solidFill>
                  <a:latin typeface="+mn-lt"/>
                </a:rPr>
                <a:t>Cisco </a:t>
              </a:r>
              <a:r>
                <a:rPr lang="en-US" sz="1200" b="1" dirty="0" err="1">
                  <a:solidFill>
                    <a:schemeClr val="bg1"/>
                  </a:solidFill>
                  <a:latin typeface="+mn-lt"/>
                </a:rPr>
                <a:t>Tetration</a:t>
              </a:r>
              <a:r>
                <a:rPr lang="en-US" sz="1200" b="1" dirty="0">
                  <a:solidFill>
                    <a:schemeClr val="bg1"/>
                  </a:solidFill>
                  <a:latin typeface="+mn-lt"/>
                </a:rPr>
                <a:t>™</a:t>
              </a:r>
            </a:p>
          </p:txBody>
        </p:sp>
      </p:grpSp>
      <p:sp>
        <p:nvSpPr>
          <p:cNvPr id="259" name="Rectangle 258"/>
          <p:cNvSpPr/>
          <p:nvPr/>
        </p:nvSpPr>
        <p:spPr>
          <a:xfrm>
            <a:off x="4725750" y="1079500"/>
            <a:ext cx="4143614" cy="36449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nSpc>
                <a:spcPct val="105000"/>
              </a:lnSpc>
              <a:spcBef>
                <a:spcPts val="100"/>
              </a:spcBef>
              <a:spcAft>
                <a:spcPts val="100"/>
              </a:spcAft>
            </a:pPr>
            <a:r>
              <a:rPr lang="en-US" sz="1300" b="1" dirty="0">
                <a:solidFill>
                  <a:schemeClr val="tx2"/>
                </a:solidFill>
              </a:rPr>
              <a:t>Application</a:t>
            </a:r>
          </a:p>
          <a:p>
            <a:pPr marL="137160" indent="-137160">
              <a:lnSpc>
                <a:spcPct val="105000"/>
              </a:lnSpc>
              <a:spcBef>
                <a:spcPts val="100"/>
              </a:spcBef>
              <a:spcAft>
                <a:spcPts val="100"/>
              </a:spcAft>
              <a:buFont typeface="Arial" pitchFamily="34" charset="0"/>
              <a:buChar char="•"/>
            </a:pPr>
            <a:r>
              <a:rPr lang="en-US" sz="1100" dirty="0">
                <a:solidFill>
                  <a:schemeClr val="tx1"/>
                </a:solidFill>
              </a:rPr>
              <a:t>Process or server cannot drain traffic fast enough</a:t>
            </a:r>
          </a:p>
          <a:p>
            <a:pPr marL="137160" indent="-137160">
              <a:lnSpc>
                <a:spcPct val="105000"/>
              </a:lnSpc>
              <a:spcBef>
                <a:spcPts val="100"/>
              </a:spcBef>
              <a:spcAft>
                <a:spcPts val="100"/>
              </a:spcAft>
              <a:buFont typeface="Arial" pitchFamily="34" charset="0"/>
              <a:buChar char="•"/>
            </a:pPr>
            <a:r>
              <a:rPr lang="en-US" sz="1100" dirty="0">
                <a:solidFill>
                  <a:schemeClr val="tx1"/>
                </a:solidFill>
              </a:rPr>
              <a:t>Identify whether limitation is on provider or </a:t>
            </a:r>
            <a:br>
              <a:rPr lang="en-US" sz="1100" dirty="0">
                <a:solidFill>
                  <a:schemeClr val="tx1"/>
                </a:solidFill>
              </a:rPr>
            </a:br>
            <a:r>
              <a:rPr lang="en-US" sz="1100" dirty="0">
                <a:solidFill>
                  <a:schemeClr val="tx1"/>
                </a:solidFill>
              </a:rPr>
              <a:t>consumer slide</a:t>
            </a:r>
          </a:p>
          <a:p>
            <a:pPr>
              <a:lnSpc>
                <a:spcPct val="105000"/>
              </a:lnSpc>
              <a:spcBef>
                <a:spcPts val="700"/>
              </a:spcBef>
              <a:spcAft>
                <a:spcPts val="100"/>
              </a:spcAft>
            </a:pPr>
            <a:r>
              <a:rPr lang="en-US" sz="1300" b="1" dirty="0">
                <a:solidFill>
                  <a:schemeClr val="tx2"/>
                </a:solidFill>
              </a:rPr>
              <a:t>Network</a:t>
            </a:r>
          </a:p>
          <a:p>
            <a:pPr marL="137160" indent="-137160">
              <a:lnSpc>
                <a:spcPct val="105000"/>
              </a:lnSpc>
              <a:spcBef>
                <a:spcPts val="100"/>
              </a:spcBef>
              <a:spcAft>
                <a:spcPts val="100"/>
              </a:spcAft>
              <a:buFont typeface="Arial" pitchFamily="34" charset="0"/>
              <a:buChar char="•"/>
            </a:pPr>
            <a:r>
              <a:rPr lang="en-US" sz="1100" dirty="0">
                <a:solidFill>
                  <a:schemeClr val="tx1"/>
                </a:solidFill>
              </a:rPr>
              <a:t>Network congestion is causing TCP congestion</a:t>
            </a:r>
            <a:br>
              <a:rPr lang="en-US" sz="1100" dirty="0">
                <a:solidFill>
                  <a:schemeClr val="tx1"/>
                </a:solidFill>
              </a:rPr>
            </a:br>
            <a:r>
              <a:rPr lang="en-US" sz="1100" dirty="0">
                <a:solidFill>
                  <a:schemeClr val="tx1"/>
                </a:solidFill>
              </a:rPr>
              <a:t>and window collapse</a:t>
            </a:r>
          </a:p>
          <a:p>
            <a:pPr>
              <a:lnSpc>
                <a:spcPct val="105000"/>
              </a:lnSpc>
              <a:spcBef>
                <a:spcPts val="700"/>
              </a:spcBef>
              <a:spcAft>
                <a:spcPts val="100"/>
              </a:spcAft>
            </a:pPr>
            <a:r>
              <a:rPr lang="en-US" sz="1300" b="1" dirty="0">
                <a:solidFill>
                  <a:schemeClr val="tx2"/>
                </a:solidFill>
              </a:rPr>
              <a:t>Enhanced TCP metrics</a:t>
            </a:r>
          </a:p>
          <a:p>
            <a:pPr marL="137160" indent="-137160">
              <a:lnSpc>
                <a:spcPct val="105000"/>
              </a:lnSpc>
              <a:spcBef>
                <a:spcPts val="100"/>
              </a:spcBef>
              <a:spcAft>
                <a:spcPts val="100"/>
              </a:spcAft>
              <a:buFont typeface="Arial" pitchFamily="34" charset="0"/>
              <a:buChar char="•"/>
            </a:pPr>
            <a:r>
              <a:rPr lang="en-US" sz="1100" dirty="0">
                <a:solidFill>
                  <a:schemeClr val="tx1"/>
                </a:solidFill>
              </a:rPr>
              <a:t>SRTT latency</a:t>
            </a:r>
          </a:p>
          <a:p>
            <a:pPr marL="137160" indent="-137160">
              <a:lnSpc>
                <a:spcPct val="105000"/>
              </a:lnSpc>
              <a:spcBef>
                <a:spcPts val="100"/>
              </a:spcBef>
              <a:spcAft>
                <a:spcPts val="100"/>
              </a:spcAft>
              <a:buFont typeface="Arial" pitchFamily="34" charset="0"/>
              <a:buChar char="•"/>
            </a:pPr>
            <a:r>
              <a:rPr lang="en-US" sz="1100" dirty="0">
                <a:solidFill>
                  <a:schemeClr val="tx1"/>
                </a:solidFill>
              </a:rPr>
              <a:t>Application-perceived latency</a:t>
            </a:r>
          </a:p>
          <a:p>
            <a:pPr marL="137160" indent="-137160">
              <a:lnSpc>
                <a:spcPct val="105000"/>
              </a:lnSpc>
              <a:spcBef>
                <a:spcPts val="100"/>
              </a:spcBef>
              <a:spcAft>
                <a:spcPts val="100"/>
              </a:spcAft>
              <a:buFont typeface="Arial" pitchFamily="34" charset="0"/>
              <a:buChar char="•"/>
            </a:pPr>
            <a:r>
              <a:rPr lang="en-US" sz="1100" dirty="0">
                <a:solidFill>
                  <a:schemeClr val="tx1"/>
                </a:solidFill>
              </a:rPr>
              <a:t>TCP retransmissions</a:t>
            </a:r>
          </a:p>
          <a:p>
            <a:pPr marL="137160" indent="-137160">
              <a:lnSpc>
                <a:spcPct val="105000"/>
              </a:lnSpc>
              <a:spcBef>
                <a:spcPts val="100"/>
              </a:spcBef>
              <a:spcAft>
                <a:spcPts val="100"/>
              </a:spcAft>
              <a:buFont typeface="Arial" pitchFamily="34" charset="0"/>
              <a:buChar char="•"/>
            </a:pPr>
            <a:r>
              <a:rPr lang="en-US" sz="1100" dirty="0">
                <a:solidFill>
                  <a:schemeClr val="tx1"/>
                </a:solidFill>
              </a:rPr>
              <a:t>TCP congestion window reduced</a:t>
            </a:r>
          </a:p>
          <a:p>
            <a:pPr marL="137160" indent="-137160">
              <a:lnSpc>
                <a:spcPct val="105000"/>
              </a:lnSpc>
              <a:spcBef>
                <a:spcPts val="100"/>
              </a:spcBef>
              <a:spcAft>
                <a:spcPts val="100"/>
              </a:spcAft>
              <a:buFont typeface="Arial" pitchFamily="34" charset="0"/>
              <a:buChar char="•"/>
            </a:pPr>
            <a:r>
              <a:rPr lang="en-US" sz="1100" dirty="0">
                <a:solidFill>
                  <a:schemeClr val="tx1"/>
                </a:solidFill>
              </a:rPr>
              <a:t>TCP MSS changed</a:t>
            </a:r>
          </a:p>
          <a:p>
            <a:pPr marL="137160" indent="-137160">
              <a:lnSpc>
                <a:spcPct val="105000"/>
              </a:lnSpc>
              <a:spcBef>
                <a:spcPts val="100"/>
              </a:spcBef>
              <a:spcAft>
                <a:spcPts val="100"/>
              </a:spcAft>
              <a:buFont typeface="Arial" pitchFamily="34" charset="0"/>
              <a:buChar char="•"/>
            </a:pPr>
            <a:r>
              <a:rPr lang="en-US" sz="1100" dirty="0">
                <a:solidFill>
                  <a:schemeClr val="tx1"/>
                </a:solidFill>
              </a:rPr>
              <a:t>TCP zero window </a:t>
            </a:r>
          </a:p>
          <a:p>
            <a:pPr marL="137160" indent="-137160">
              <a:lnSpc>
                <a:spcPct val="105000"/>
              </a:lnSpc>
              <a:spcBef>
                <a:spcPts val="100"/>
              </a:spcBef>
              <a:spcAft>
                <a:spcPts val="100"/>
              </a:spcAft>
              <a:buFont typeface="Arial" pitchFamily="34" charset="0"/>
              <a:buChar char="•"/>
            </a:pPr>
            <a:r>
              <a:rPr lang="en-US" sz="1100" dirty="0">
                <a:solidFill>
                  <a:schemeClr val="tx1"/>
                </a:solidFill>
              </a:rPr>
              <a:t>Long TCP handshakes</a:t>
            </a:r>
          </a:p>
        </p:txBody>
      </p:sp>
      <p:sp>
        <p:nvSpPr>
          <p:cNvPr id="217" name="Freeform 6"/>
          <p:cNvSpPr>
            <a:spLocks/>
          </p:cNvSpPr>
          <p:nvPr/>
        </p:nvSpPr>
        <p:spPr bwMode="auto">
          <a:xfrm>
            <a:off x="3260725" y="2128257"/>
            <a:ext cx="381024" cy="1950129"/>
          </a:xfrm>
          <a:custGeom>
            <a:avLst/>
            <a:gdLst>
              <a:gd name="T0" fmla="*/ 0 w 293"/>
              <a:gd name="T1" fmla="*/ 0 h 1218"/>
              <a:gd name="T2" fmla="*/ 293 w 293"/>
              <a:gd name="T3" fmla="*/ 0 h 1218"/>
              <a:gd name="T4" fmla="*/ 293 w 293"/>
              <a:gd name="T5" fmla="*/ 1218 h 1218"/>
              <a:gd name="T6" fmla="*/ 0 w 293"/>
              <a:gd name="T7" fmla="*/ 1218 h 1218"/>
            </a:gdLst>
            <a:ahLst/>
            <a:cxnLst>
              <a:cxn ang="0">
                <a:pos x="T0" y="T1"/>
              </a:cxn>
              <a:cxn ang="0">
                <a:pos x="T2" y="T3"/>
              </a:cxn>
              <a:cxn ang="0">
                <a:pos x="T4" y="T5"/>
              </a:cxn>
              <a:cxn ang="0">
                <a:pos x="T6" y="T7"/>
              </a:cxn>
            </a:cxnLst>
            <a:rect l="0" t="0" r="r" b="b"/>
            <a:pathLst>
              <a:path w="293" h="1218">
                <a:moveTo>
                  <a:pt x="0" y="0"/>
                </a:moveTo>
                <a:lnTo>
                  <a:pt x="293" y="0"/>
                </a:lnTo>
                <a:lnTo>
                  <a:pt x="293" y="1218"/>
                </a:lnTo>
                <a:lnTo>
                  <a:pt x="0" y="1218"/>
                </a:lnTo>
              </a:path>
            </a:pathLst>
          </a:custGeom>
          <a:ln w="9525">
            <a:solidFill>
              <a:schemeClr val="tx1"/>
            </a:solidFill>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sp>
        <p:nvSpPr>
          <p:cNvPr id="264" name="Rectangle 263"/>
          <p:cNvSpPr/>
          <p:nvPr/>
        </p:nvSpPr>
        <p:spPr>
          <a:xfrm>
            <a:off x="550862" y="1221387"/>
            <a:ext cx="3849255" cy="430887"/>
          </a:xfrm>
          <a:prstGeom prst="rect">
            <a:avLst/>
          </a:prstGeom>
        </p:spPr>
        <p:txBody>
          <a:bodyPr wrap="square" lIns="0" tIns="0" rIns="0" bIns="0">
            <a:spAutoFit/>
          </a:bodyPr>
          <a:lstStyle/>
          <a:p>
            <a:r>
              <a:rPr lang="en-US" sz="1400" dirty="0">
                <a:solidFill>
                  <a:schemeClr val="tx2"/>
                </a:solidFill>
                <a:latin typeface="+mn-lt"/>
              </a:rPr>
              <a:t>With deep-visibility software sensors</a:t>
            </a:r>
            <a:br>
              <a:rPr lang="en-US" sz="1400" dirty="0">
                <a:solidFill>
                  <a:schemeClr val="tx2"/>
                </a:solidFill>
                <a:latin typeface="+mn-lt"/>
              </a:rPr>
            </a:br>
            <a:r>
              <a:rPr lang="en-US" sz="1400" dirty="0">
                <a:solidFill>
                  <a:schemeClr val="tx2"/>
                </a:solidFill>
                <a:latin typeface="+mn-lt"/>
              </a:rPr>
              <a:t>installed on servers</a:t>
            </a:r>
          </a:p>
        </p:txBody>
      </p:sp>
      <p:pic>
        <p:nvPicPr>
          <p:cNvPr id="181" name="Picture 180">
            <a:extLst>
              <a:ext uri="{FF2B5EF4-FFF2-40B4-BE49-F238E27FC236}">
                <a16:creationId xmlns:a16="http://schemas.microsoft.com/office/drawing/2014/main" id="{A4F52387-BE84-384B-BD43-C862D768AA0A}"/>
              </a:ext>
            </a:extLst>
          </p:cNvPr>
          <p:cNvPicPr>
            <a:picLocks noChangeAspect="1"/>
          </p:cNvPicPr>
          <p:nvPr/>
        </p:nvPicPr>
        <p:blipFill>
          <a:blip r:embed="rId3"/>
          <a:stretch>
            <a:fillRect/>
          </a:stretch>
        </p:blipFill>
        <p:spPr>
          <a:xfrm>
            <a:off x="7587916" y="160777"/>
            <a:ext cx="1296704" cy="614671"/>
          </a:xfrm>
          <a:prstGeom prst="rect">
            <a:avLst/>
          </a:prstGeom>
        </p:spPr>
      </p:pic>
    </p:spTree>
    <p:extLst>
      <p:ext uri="{BB962C8B-B14F-4D97-AF65-F5344CB8AC3E}">
        <p14:creationId xmlns:p14="http://schemas.microsoft.com/office/powerpoint/2010/main" val="123346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500" fill="hold"/>
                                        <p:tgtEl>
                                          <p:spTgt spid="217"/>
                                        </p:tgtEl>
                                        <p:attrNameLst>
                                          <p:attrName>ppt_x</p:attrName>
                                        </p:attrNameLst>
                                      </p:cBhvr>
                                      <p:tavLst>
                                        <p:tav tm="0">
                                          <p:val>
                                            <p:strVal val="0-#ppt_w/2"/>
                                          </p:val>
                                        </p:tav>
                                        <p:tav tm="100000">
                                          <p:val>
                                            <p:strVal val="#ppt_x"/>
                                          </p:val>
                                        </p:tav>
                                      </p:tavLst>
                                    </p:anim>
                                    <p:anim calcmode="lin" valueType="num">
                                      <p:cBhvr additive="base">
                                        <p:cTn id="8" dur="500" fill="hold"/>
                                        <p:tgtEl>
                                          <p:spTgt spid="2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276225" y="1079500"/>
            <a:ext cx="4441404" cy="3644900"/>
          </a:xfrm>
          <a:prstGeom prst="rect">
            <a:avLst/>
          </a:prstGeom>
          <a:solidFill>
            <a:schemeClr val="accent1">
              <a:lumMod val="20000"/>
              <a:lumOff val="80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a:t>Performance monitoring</a:t>
            </a:r>
            <a:br>
              <a:rPr lang="en-US" dirty="0"/>
            </a:br>
            <a:r>
              <a:rPr lang="en-US" sz="1800" dirty="0"/>
              <a:t>With Cisco ACI and Cisco Nexus 9300 FX switches</a:t>
            </a:r>
          </a:p>
        </p:txBody>
      </p:sp>
      <p:sp>
        <p:nvSpPr>
          <p:cNvPr id="211" name="TextBox 210"/>
          <p:cNvSpPr txBox="1"/>
          <p:nvPr/>
        </p:nvSpPr>
        <p:spPr>
          <a:xfrm>
            <a:off x="549816" y="4483922"/>
            <a:ext cx="1567737" cy="123111"/>
          </a:xfrm>
          <a:prstGeom prst="rect">
            <a:avLst/>
          </a:prstGeom>
          <a:noFill/>
        </p:spPr>
        <p:txBody>
          <a:bodyPr wrap="none" lIns="0" tIns="0" rIns="0" bIns="0" rtlCol="0">
            <a:spAutoFit/>
          </a:bodyPr>
          <a:lstStyle/>
          <a:p>
            <a:r>
              <a:rPr lang="en-US" sz="800" dirty="0">
                <a:latin typeface="+mn-lt"/>
              </a:rPr>
              <a:t>*PTP required in production fabric</a:t>
            </a:r>
          </a:p>
        </p:txBody>
      </p:sp>
      <p:grpSp>
        <p:nvGrpSpPr>
          <p:cNvPr id="3" name="Group 2"/>
          <p:cNvGrpSpPr/>
          <p:nvPr/>
        </p:nvGrpSpPr>
        <p:grpSpPr>
          <a:xfrm>
            <a:off x="880668" y="1964013"/>
            <a:ext cx="2263409" cy="2273324"/>
            <a:chOff x="575267" y="1951313"/>
            <a:chExt cx="2263409" cy="2273324"/>
          </a:xfrm>
        </p:grpSpPr>
        <p:grpSp>
          <p:nvGrpSpPr>
            <p:cNvPr id="113" name="Group 112"/>
            <p:cNvGrpSpPr/>
            <p:nvPr/>
          </p:nvGrpSpPr>
          <p:grpSpPr>
            <a:xfrm>
              <a:off x="575267" y="2670678"/>
              <a:ext cx="2263409" cy="1553959"/>
              <a:chOff x="634967" y="2841547"/>
              <a:chExt cx="2415575" cy="1658430"/>
            </a:xfrm>
          </p:grpSpPr>
          <p:grpSp>
            <p:nvGrpSpPr>
              <p:cNvPr id="114" name="Group 113"/>
              <p:cNvGrpSpPr/>
              <p:nvPr/>
            </p:nvGrpSpPr>
            <p:grpSpPr>
              <a:xfrm>
                <a:off x="865039" y="3476120"/>
                <a:ext cx="1980284" cy="284998"/>
                <a:chOff x="5344633" y="4636977"/>
                <a:chExt cx="5832388" cy="384770"/>
              </a:xfrm>
              <a:solidFill>
                <a:schemeClr val="tx2"/>
              </a:solidFill>
            </p:grpSpPr>
            <p:grpSp>
              <p:nvGrpSpPr>
                <p:cNvPr id="178" name="Group 177"/>
                <p:cNvGrpSpPr/>
                <p:nvPr/>
              </p:nvGrpSpPr>
              <p:grpSpPr>
                <a:xfrm>
                  <a:off x="5344634" y="4636977"/>
                  <a:ext cx="5832387" cy="381431"/>
                  <a:chOff x="1856748" y="4521199"/>
                  <a:chExt cx="4949076" cy="323663"/>
                </a:xfrm>
                <a:grpFill/>
              </p:grpSpPr>
              <p:cxnSp>
                <p:nvCxnSpPr>
                  <p:cNvPr id="200" name="Straight Connector 199"/>
                  <p:cNvCxnSpPr/>
                  <p:nvPr/>
                </p:nvCxnSpPr>
                <p:spPr>
                  <a:xfrm>
                    <a:off x="2688974" y="4521199"/>
                    <a:ext cx="157589" cy="323663"/>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H="1">
                    <a:off x="1856748" y="4521200"/>
                    <a:ext cx="832227"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2688976" y="4521200"/>
                    <a:ext cx="1147402"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2688975" y="4521200"/>
                    <a:ext cx="2137218"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2688975" y="4521200"/>
                    <a:ext cx="3127033"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2688975" y="4521200"/>
                    <a:ext cx="4116849"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p:nvGrpSpPr>
              <p:grpSpPr>
                <a:xfrm flipH="1">
                  <a:off x="5344634" y="4636977"/>
                  <a:ext cx="5832387" cy="381431"/>
                  <a:chOff x="1856748" y="4521199"/>
                  <a:chExt cx="4949076" cy="323663"/>
                </a:xfrm>
                <a:grpFill/>
              </p:grpSpPr>
              <p:cxnSp>
                <p:nvCxnSpPr>
                  <p:cNvPr id="194" name="Straight Connector 193"/>
                  <p:cNvCxnSpPr/>
                  <p:nvPr/>
                </p:nvCxnSpPr>
                <p:spPr>
                  <a:xfrm>
                    <a:off x="2688974" y="4521199"/>
                    <a:ext cx="157589" cy="323663"/>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1856748" y="4521200"/>
                    <a:ext cx="832227"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688976" y="4521200"/>
                    <a:ext cx="1147402"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2688975" y="4521200"/>
                    <a:ext cx="2137218"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2688975" y="4521200"/>
                    <a:ext cx="3127033"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2688975" y="4521200"/>
                    <a:ext cx="4116849"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5344634" y="4636978"/>
                  <a:ext cx="5832387" cy="381430"/>
                  <a:chOff x="1856748" y="4521200"/>
                  <a:chExt cx="4949076" cy="323662"/>
                </a:xfrm>
                <a:grpFill/>
              </p:grpSpPr>
              <p:cxnSp>
                <p:nvCxnSpPr>
                  <p:cNvPr id="188" name="Straight Connector 187"/>
                  <p:cNvCxnSpPr/>
                  <p:nvPr/>
                </p:nvCxnSpPr>
                <p:spPr>
                  <a:xfrm flipH="1">
                    <a:off x="2846563" y="4521200"/>
                    <a:ext cx="937286"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1856748" y="4521200"/>
                    <a:ext cx="1927101"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783849" y="4521200"/>
                    <a:ext cx="52529"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83849" y="4521200"/>
                    <a:ext cx="1042344"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3783849" y="4521200"/>
                    <a:ext cx="2032159"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3783849" y="4521200"/>
                    <a:ext cx="3021975"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p:nvGrpSpPr>
              <p:grpSpPr>
                <a:xfrm flipH="1">
                  <a:off x="5344633" y="4640317"/>
                  <a:ext cx="5832387" cy="381430"/>
                  <a:chOff x="1856748" y="4521200"/>
                  <a:chExt cx="4949076" cy="323662"/>
                </a:xfrm>
                <a:grpFill/>
              </p:grpSpPr>
              <p:cxnSp>
                <p:nvCxnSpPr>
                  <p:cNvPr id="182" name="Straight Connector 181"/>
                  <p:cNvCxnSpPr/>
                  <p:nvPr/>
                </p:nvCxnSpPr>
                <p:spPr>
                  <a:xfrm flipH="1">
                    <a:off x="2846563" y="4521200"/>
                    <a:ext cx="937286"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H="1">
                    <a:off x="1856748" y="4521200"/>
                    <a:ext cx="1927101"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3783849" y="4521200"/>
                    <a:ext cx="52529"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3783849" y="4521200"/>
                    <a:ext cx="1042344"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3783849" y="4521200"/>
                    <a:ext cx="2032159"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3783849" y="4521200"/>
                    <a:ext cx="3021975" cy="323662"/>
                  </a:xfrm>
                  <a:prstGeom prst="line">
                    <a:avLst/>
                  </a:prstGeom>
                  <a:grpFill/>
                  <a:ln w="6350" cmpd="sng">
                    <a:solidFill>
                      <a:schemeClr val="bg2">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115" name="Group 114"/>
              <p:cNvGrpSpPr/>
              <p:nvPr/>
            </p:nvGrpSpPr>
            <p:grpSpPr>
              <a:xfrm>
                <a:off x="1070281" y="2841547"/>
                <a:ext cx="307695" cy="1629034"/>
                <a:chOff x="1784698" y="1944547"/>
                <a:chExt cx="428912" cy="1396823"/>
              </a:xfrm>
              <a:solidFill>
                <a:schemeClr val="tx2"/>
              </a:solidFill>
            </p:grpSpPr>
            <p:sp>
              <p:nvSpPr>
                <p:cNvPr id="168" name="Rectangle 167"/>
                <p:cNvSpPr/>
                <p:nvPr/>
              </p:nvSpPr>
              <p:spPr>
                <a:xfrm>
                  <a:off x="1784985" y="2691765"/>
                  <a:ext cx="428625" cy="8763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24" eaLnBrk="1" hangingPunct="1">
                    <a:defRPr/>
                  </a:pPr>
                  <a:endParaRPr lang="en-US" sz="1100" b="1" dirty="0">
                    <a:solidFill>
                      <a:srgbClr val="002060"/>
                    </a:solidFill>
                  </a:endParaRPr>
                </a:p>
              </p:txBody>
            </p:sp>
            <p:sp>
              <p:nvSpPr>
                <p:cNvPr id="169" name="Rectangle 168"/>
                <p:cNvSpPr/>
                <p:nvPr/>
              </p:nvSpPr>
              <p:spPr>
                <a:xfrm>
                  <a:off x="1853565" y="2278380"/>
                  <a:ext cx="287655" cy="25908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24" eaLnBrk="1" hangingPunct="1">
                    <a:defRPr/>
                  </a:pPr>
                  <a:endParaRPr lang="en-US" sz="1100" b="1" dirty="0">
                    <a:solidFill>
                      <a:srgbClr val="002060"/>
                    </a:solidFill>
                  </a:endParaRPr>
                </a:p>
              </p:txBody>
            </p:sp>
            <p:grpSp>
              <p:nvGrpSpPr>
                <p:cNvPr id="170" name="Group 169"/>
                <p:cNvGrpSpPr/>
                <p:nvPr/>
              </p:nvGrpSpPr>
              <p:grpSpPr>
                <a:xfrm>
                  <a:off x="1784698" y="1944547"/>
                  <a:ext cx="427008" cy="1396823"/>
                  <a:chOff x="1784698" y="1944547"/>
                  <a:chExt cx="427008" cy="1396823"/>
                </a:xfrm>
                <a:grpFill/>
              </p:grpSpPr>
              <p:sp>
                <p:nvSpPr>
                  <p:cNvPr id="173" name="Freeform 32"/>
                  <p:cNvSpPr>
                    <a:spLocks noEditPoints="1"/>
                  </p:cNvSpPr>
                  <p:nvPr/>
                </p:nvSpPr>
                <p:spPr bwMode="auto">
                  <a:xfrm>
                    <a:off x="1852406" y="1944547"/>
                    <a:ext cx="291593" cy="595594"/>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grpSp>
                <p:nvGrpSpPr>
                  <p:cNvPr id="174" name="Group 173"/>
                  <p:cNvGrpSpPr/>
                  <p:nvPr/>
                </p:nvGrpSpPr>
                <p:grpSpPr>
                  <a:xfrm>
                    <a:off x="1855078" y="3055620"/>
                    <a:ext cx="286248" cy="285750"/>
                    <a:chOff x="-1003068" y="1884624"/>
                    <a:chExt cx="726228" cy="724964"/>
                  </a:xfrm>
                  <a:grpFill/>
                </p:grpSpPr>
                <p:sp>
                  <p:nvSpPr>
                    <p:cNvPr id="176"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sp>
                  <p:nvSpPr>
                    <p:cNvPr id="177"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grpSp>
              <p:sp>
                <p:nvSpPr>
                  <p:cNvPr id="175" name="Freeform 7"/>
                  <p:cNvSpPr>
                    <a:spLocks noEditPoints="1"/>
                  </p:cNvSpPr>
                  <p:nvPr/>
                </p:nvSpPr>
                <p:spPr bwMode="auto">
                  <a:xfrm>
                    <a:off x="1784698" y="2691000"/>
                    <a:ext cx="427008" cy="85740"/>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grpSp>
            <p:cxnSp>
              <p:nvCxnSpPr>
                <p:cNvPr id="171" name="Straight Connector 170"/>
                <p:cNvCxnSpPr/>
                <p:nvPr/>
              </p:nvCxnSpPr>
              <p:spPr>
                <a:xfrm flipH="1" flipV="1">
                  <a:off x="2074545" y="2769870"/>
                  <a:ext cx="1088" cy="294005"/>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flipV="1">
                  <a:off x="1935480" y="2769870"/>
                  <a:ext cx="1088" cy="294005"/>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1480271" y="2841547"/>
                <a:ext cx="307695" cy="1629034"/>
                <a:chOff x="1784698" y="1944547"/>
                <a:chExt cx="428912" cy="1396823"/>
              </a:xfrm>
              <a:solidFill>
                <a:schemeClr val="tx2"/>
              </a:solidFill>
            </p:grpSpPr>
            <p:sp>
              <p:nvSpPr>
                <p:cNvPr id="158" name="Rectangle 157"/>
                <p:cNvSpPr/>
                <p:nvPr/>
              </p:nvSpPr>
              <p:spPr>
                <a:xfrm>
                  <a:off x="1784985" y="2691765"/>
                  <a:ext cx="428625" cy="8763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24" eaLnBrk="1" hangingPunct="1">
                    <a:defRPr/>
                  </a:pPr>
                  <a:endParaRPr lang="en-US" sz="1100" b="1" dirty="0">
                    <a:solidFill>
                      <a:srgbClr val="002060"/>
                    </a:solidFill>
                  </a:endParaRPr>
                </a:p>
              </p:txBody>
            </p:sp>
            <p:sp>
              <p:nvSpPr>
                <p:cNvPr id="159" name="Rectangle 158"/>
                <p:cNvSpPr/>
                <p:nvPr/>
              </p:nvSpPr>
              <p:spPr>
                <a:xfrm>
                  <a:off x="1853565" y="2278380"/>
                  <a:ext cx="287655" cy="25908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24" eaLnBrk="1" hangingPunct="1">
                    <a:defRPr/>
                  </a:pPr>
                  <a:endParaRPr lang="en-US" sz="1100" b="1" dirty="0">
                    <a:solidFill>
                      <a:srgbClr val="002060"/>
                    </a:solidFill>
                  </a:endParaRPr>
                </a:p>
              </p:txBody>
            </p:sp>
            <p:grpSp>
              <p:nvGrpSpPr>
                <p:cNvPr id="160" name="Group 159"/>
                <p:cNvGrpSpPr/>
                <p:nvPr/>
              </p:nvGrpSpPr>
              <p:grpSpPr>
                <a:xfrm>
                  <a:off x="1784698" y="1944547"/>
                  <a:ext cx="427008" cy="1396823"/>
                  <a:chOff x="1784698" y="1944547"/>
                  <a:chExt cx="427008" cy="1396823"/>
                </a:xfrm>
                <a:grpFill/>
              </p:grpSpPr>
              <p:sp>
                <p:nvSpPr>
                  <p:cNvPr id="163" name="Freeform 32"/>
                  <p:cNvSpPr>
                    <a:spLocks noEditPoints="1"/>
                  </p:cNvSpPr>
                  <p:nvPr/>
                </p:nvSpPr>
                <p:spPr bwMode="auto">
                  <a:xfrm>
                    <a:off x="1852406" y="1944547"/>
                    <a:ext cx="291593" cy="595594"/>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grpSp>
                <p:nvGrpSpPr>
                  <p:cNvPr id="164" name="Group 163"/>
                  <p:cNvGrpSpPr/>
                  <p:nvPr/>
                </p:nvGrpSpPr>
                <p:grpSpPr>
                  <a:xfrm>
                    <a:off x="1855078" y="3055620"/>
                    <a:ext cx="286248" cy="285750"/>
                    <a:chOff x="-1003068" y="1884624"/>
                    <a:chExt cx="726228" cy="724964"/>
                  </a:xfrm>
                  <a:grpFill/>
                </p:grpSpPr>
                <p:sp>
                  <p:nvSpPr>
                    <p:cNvPr id="166"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sp>
                  <p:nvSpPr>
                    <p:cNvPr id="167"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grpSp>
              <p:sp>
                <p:nvSpPr>
                  <p:cNvPr id="165" name="Freeform 7"/>
                  <p:cNvSpPr>
                    <a:spLocks noEditPoints="1"/>
                  </p:cNvSpPr>
                  <p:nvPr/>
                </p:nvSpPr>
                <p:spPr bwMode="auto">
                  <a:xfrm>
                    <a:off x="1784698" y="2691000"/>
                    <a:ext cx="427008" cy="85740"/>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grpSp>
            <p:cxnSp>
              <p:nvCxnSpPr>
                <p:cNvPr id="161" name="Straight Connector 160"/>
                <p:cNvCxnSpPr/>
                <p:nvPr/>
              </p:nvCxnSpPr>
              <p:spPr>
                <a:xfrm flipH="1" flipV="1">
                  <a:off x="2074545" y="2769870"/>
                  <a:ext cx="1088" cy="294005"/>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flipV="1">
                  <a:off x="1935480" y="2769870"/>
                  <a:ext cx="1088" cy="294005"/>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a:off x="1890252" y="2841547"/>
                <a:ext cx="307695" cy="1629034"/>
                <a:chOff x="1784698" y="1944547"/>
                <a:chExt cx="428912" cy="1396823"/>
              </a:xfrm>
              <a:solidFill>
                <a:schemeClr val="tx2"/>
              </a:solidFill>
            </p:grpSpPr>
            <p:sp>
              <p:nvSpPr>
                <p:cNvPr id="148" name="Rectangle 147"/>
                <p:cNvSpPr/>
                <p:nvPr/>
              </p:nvSpPr>
              <p:spPr>
                <a:xfrm>
                  <a:off x="1784985" y="2691765"/>
                  <a:ext cx="428625" cy="8763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24" eaLnBrk="1" hangingPunct="1">
                    <a:defRPr/>
                  </a:pPr>
                  <a:endParaRPr lang="en-US" sz="1100" b="1" dirty="0">
                    <a:solidFill>
                      <a:srgbClr val="002060"/>
                    </a:solidFill>
                  </a:endParaRPr>
                </a:p>
              </p:txBody>
            </p:sp>
            <p:sp>
              <p:nvSpPr>
                <p:cNvPr id="149" name="Rectangle 148"/>
                <p:cNvSpPr/>
                <p:nvPr/>
              </p:nvSpPr>
              <p:spPr>
                <a:xfrm>
                  <a:off x="1853565" y="2278380"/>
                  <a:ext cx="287655" cy="25908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24" eaLnBrk="1" hangingPunct="1">
                    <a:defRPr/>
                  </a:pPr>
                  <a:endParaRPr lang="en-US" sz="1100" b="1" dirty="0">
                    <a:solidFill>
                      <a:srgbClr val="002060"/>
                    </a:solidFill>
                  </a:endParaRPr>
                </a:p>
              </p:txBody>
            </p:sp>
            <p:grpSp>
              <p:nvGrpSpPr>
                <p:cNvPr id="150" name="Group 149"/>
                <p:cNvGrpSpPr/>
                <p:nvPr/>
              </p:nvGrpSpPr>
              <p:grpSpPr>
                <a:xfrm>
                  <a:off x="1784698" y="1944547"/>
                  <a:ext cx="427008" cy="1396823"/>
                  <a:chOff x="1784698" y="1944547"/>
                  <a:chExt cx="427008" cy="1396823"/>
                </a:xfrm>
                <a:grpFill/>
              </p:grpSpPr>
              <p:sp>
                <p:nvSpPr>
                  <p:cNvPr id="153" name="Freeform 32"/>
                  <p:cNvSpPr>
                    <a:spLocks noEditPoints="1"/>
                  </p:cNvSpPr>
                  <p:nvPr/>
                </p:nvSpPr>
                <p:spPr bwMode="auto">
                  <a:xfrm>
                    <a:off x="1852406" y="1944547"/>
                    <a:ext cx="291593" cy="595594"/>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grpSp>
                <p:nvGrpSpPr>
                  <p:cNvPr id="154" name="Group 153"/>
                  <p:cNvGrpSpPr/>
                  <p:nvPr/>
                </p:nvGrpSpPr>
                <p:grpSpPr>
                  <a:xfrm>
                    <a:off x="1855078" y="3055620"/>
                    <a:ext cx="286248" cy="285750"/>
                    <a:chOff x="-1003068" y="1884624"/>
                    <a:chExt cx="726228" cy="724964"/>
                  </a:xfrm>
                  <a:grpFill/>
                </p:grpSpPr>
                <p:sp>
                  <p:nvSpPr>
                    <p:cNvPr id="156"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sp>
                  <p:nvSpPr>
                    <p:cNvPr id="157"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grpSp>
              <p:sp>
                <p:nvSpPr>
                  <p:cNvPr id="155" name="Freeform 7"/>
                  <p:cNvSpPr>
                    <a:spLocks noEditPoints="1"/>
                  </p:cNvSpPr>
                  <p:nvPr/>
                </p:nvSpPr>
                <p:spPr bwMode="auto">
                  <a:xfrm>
                    <a:off x="1784698" y="2691000"/>
                    <a:ext cx="427008" cy="85740"/>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grpSp>
            <p:cxnSp>
              <p:nvCxnSpPr>
                <p:cNvPr id="151" name="Straight Connector 150"/>
                <p:cNvCxnSpPr/>
                <p:nvPr/>
              </p:nvCxnSpPr>
              <p:spPr>
                <a:xfrm flipH="1" flipV="1">
                  <a:off x="2074545" y="2769870"/>
                  <a:ext cx="1088" cy="294005"/>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flipV="1">
                  <a:off x="1935480" y="2769870"/>
                  <a:ext cx="1088" cy="294005"/>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300237" y="2841547"/>
                <a:ext cx="307695" cy="1629034"/>
                <a:chOff x="1784698" y="1944547"/>
                <a:chExt cx="428912" cy="1396823"/>
              </a:xfrm>
              <a:solidFill>
                <a:schemeClr val="tx2"/>
              </a:solidFill>
            </p:grpSpPr>
            <p:sp>
              <p:nvSpPr>
                <p:cNvPr id="138" name="Rectangle 137"/>
                <p:cNvSpPr/>
                <p:nvPr/>
              </p:nvSpPr>
              <p:spPr>
                <a:xfrm>
                  <a:off x="1784985" y="2691765"/>
                  <a:ext cx="428625" cy="8763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24" eaLnBrk="1" hangingPunct="1">
                    <a:defRPr/>
                  </a:pPr>
                  <a:endParaRPr lang="en-US" sz="1100" b="1" dirty="0">
                    <a:solidFill>
                      <a:srgbClr val="002060"/>
                    </a:solidFill>
                  </a:endParaRPr>
                </a:p>
              </p:txBody>
            </p:sp>
            <p:sp>
              <p:nvSpPr>
                <p:cNvPr id="139" name="Rectangle 138"/>
                <p:cNvSpPr/>
                <p:nvPr/>
              </p:nvSpPr>
              <p:spPr>
                <a:xfrm>
                  <a:off x="1853565" y="2278380"/>
                  <a:ext cx="287655" cy="25908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24" eaLnBrk="1" hangingPunct="1">
                    <a:defRPr/>
                  </a:pPr>
                  <a:endParaRPr lang="en-US" sz="1100" b="1" dirty="0">
                    <a:solidFill>
                      <a:srgbClr val="002060"/>
                    </a:solidFill>
                  </a:endParaRPr>
                </a:p>
              </p:txBody>
            </p:sp>
            <p:grpSp>
              <p:nvGrpSpPr>
                <p:cNvPr id="140" name="Group 139"/>
                <p:cNvGrpSpPr/>
                <p:nvPr/>
              </p:nvGrpSpPr>
              <p:grpSpPr>
                <a:xfrm>
                  <a:off x="1784698" y="1944547"/>
                  <a:ext cx="427008" cy="1396823"/>
                  <a:chOff x="1784698" y="1944547"/>
                  <a:chExt cx="427008" cy="1396823"/>
                </a:xfrm>
                <a:grpFill/>
              </p:grpSpPr>
              <p:sp>
                <p:nvSpPr>
                  <p:cNvPr id="143" name="Freeform 32"/>
                  <p:cNvSpPr>
                    <a:spLocks noEditPoints="1"/>
                  </p:cNvSpPr>
                  <p:nvPr/>
                </p:nvSpPr>
                <p:spPr bwMode="auto">
                  <a:xfrm>
                    <a:off x="1852406" y="1944547"/>
                    <a:ext cx="291593" cy="595594"/>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grpSp>
                <p:nvGrpSpPr>
                  <p:cNvPr id="144" name="Group 143"/>
                  <p:cNvGrpSpPr/>
                  <p:nvPr/>
                </p:nvGrpSpPr>
                <p:grpSpPr>
                  <a:xfrm>
                    <a:off x="1855078" y="3055620"/>
                    <a:ext cx="286248" cy="285750"/>
                    <a:chOff x="-1003068" y="1884624"/>
                    <a:chExt cx="726228" cy="724964"/>
                  </a:xfrm>
                  <a:grpFill/>
                </p:grpSpPr>
                <p:sp>
                  <p:nvSpPr>
                    <p:cNvPr id="146"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sp>
                  <p:nvSpPr>
                    <p:cNvPr id="147"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grpSp>
              <p:sp>
                <p:nvSpPr>
                  <p:cNvPr id="145" name="Freeform 7"/>
                  <p:cNvSpPr>
                    <a:spLocks noEditPoints="1"/>
                  </p:cNvSpPr>
                  <p:nvPr/>
                </p:nvSpPr>
                <p:spPr bwMode="auto">
                  <a:xfrm>
                    <a:off x="1784698" y="2691000"/>
                    <a:ext cx="427008" cy="85740"/>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grpSp>
            <p:cxnSp>
              <p:nvCxnSpPr>
                <p:cNvPr id="141" name="Straight Connector 140"/>
                <p:cNvCxnSpPr/>
                <p:nvPr/>
              </p:nvCxnSpPr>
              <p:spPr>
                <a:xfrm flipH="1" flipV="1">
                  <a:off x="2074545" y="2769870"/>
                  <a:ext cx="1088" cy="294005"/>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flipV="1">
                  <a:off x="1935480" y="2769870"/>
                  <a:ext cx="1088" cy="294005"/>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2742847" y="3741488"/>
                <a:ext cx="307695" cy="758489"/>
                <a:chOff x="1784698" y="2691000"/>
                <a:chExt cx="428912" cy="650370"/>
              </a:xfrm>
              <a:solidFill>
                <a:schemeClr val="tx2"/>
              </a:solidFill>
            </p:grpSpPr>
            <p:sp>
              <p:nvSpPr>
                <p:cNvPr id="130" name="Rectangle 129"/>
                <p:cNvSpPr/>
                <p:nvPr/>
              </p:nvSpPr>
              <p:spPr>
                <a:xfrm>
                  <a:off x="1784985" y="2691765"/>
                  <a:ext cx="428625" cy="8763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24" eaLnBrk="1" hangingPunct="1">
                    <a:defRPr/>
                  </a:pPr>
                  <a:endParaRPr lang="en-US" sz="1100" b="1" dirty="0">
                    <a:solidFill>
                      <a:srgbClr val="002060"/>
                    </a:solidFill>
                  </a:endParaRPr>
                </a:p>
              </p:txBody>
            </p:sp>
            <p:grpSp>
              <p:nvGrpSpPr>
                <p:cNvPr id="131" name="Group 130"/>
                <p:cNvGrpSpPr/>
                <p:nvPr/>
              </p:nvGrpSpPr>
              <p:grpSpPr>
                <a:xfrm>
                  <a:off x="1784698" y="2691000"/>
                  <a:ext cx="427008" cy="650370"/>
                  <a:chOff x="1784698" y="2691000"/>
                  <a:chExt cx="427008" cy="650370"/>
                </a:xfrm>
                <a:grpFill/>
              </p:grpSpPr>
              <p:grpSp>
                <p:nvGrpSpPr>
                  <p:cNvPr id="134" name="Group 133"/>
                  <p:cNvGrpSpPr/>
                  <p:nvPr/>
                </p:nvGrpSpPr>
                <p:grpSpPr>
                  <a:xfrm>
                    <a:off x="1855078" y="3055620"/>
                    <a:ext cx="286248" cy="285750"/>
                    <a:chOff x="-1003068" y="1884624"/>
                    <a:chExt cx="726228" cy="724964"/>
                  </a:xfrm>
                  <a:grpFill/>
                </p:grpSpPr>
                <p:sp>
                  <p:nvSpPr>
                    <p:cNvPr id="136"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sp>
                  <p:nvSpPr>
                    <p:cNvPr id="137"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grpSp>
              <p:sp>
                <p:nvSpPr>
                  <p:cNvPr id="135" name="Freeform 7"/>
                  <p:cNvSpPr>
                    <a:spLocks noEditPoints="1"/>
                  </p:cNvSpPr>
                  <p:nvPr/>
                </p:nvSpPr>
                <p:spPr bwMode="auto">
                  <a:xfrm>
                    <a:off x="1784698" y="2691000"/>
                    <a:ext cx="427008" cy="85740"/>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grpSp>
            <p:cxnSp>
              <p:nvCxnSpPr>
                <p:cNvPr id="132" name="Straight Connector 131"/>
                <p:cNvCxnSpPr/>
                <p:nvPr/>
              </p:nvCxnSpPr>
              <p:spPr>
                <a:xfrm flipH="1" flipV="1">
                  <a:off x="2074545" y="2769870"/>
                  <a:ext cx="1088" cy="294005"/>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flipV="1">
                  <a:off x="1935480" y="2769870"/>
                  <a:ext cx="1088" cy="294005"/>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p:nvGrpSpPr>
            <p:grpSpPr>
              <a:xfrm>
                <a:off x="634967" y="3711059"/>
                <a:ext cx="307695" cy="758489"/>
                <a:chOff x="1784698" y="2691000"/>
                <a:chExt cx="428912" cy="650370"/>
              </a:xfrm>
              <a:solidFill>
                <a:schemeClr val="tx2"/>
              </a:solidFill>
            </p:grpSpPr>
            <p:sp>
              <p:nvSpPr>
                <p:cNvPr id="121" name="Rectangle 120"/>
                <p:cNvSpPr/>
                <p:nvPr/>
              </p:nvSpPr>
              <p:spPr>
                <a:xfrm>
                  <a:off x="1784985" y="2691765"/>
                  <a:ext cx="428625" cy="8763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24" eaLnBrk="1" hangingPunct="1">
                    <a:defRPr/>
                  </a:pPr>
                  <a:endParaRPr lang="en-US" sz="1100" b="1" dirty="0">
                    <a:solidFill>
                      <a:srgbClr val="002060"/>
                    </a:solidFill>
                  </a:endParaRPr>
                </a:p>
              </p:txBody>
            </p:sp>
            <p:grpSp>
              <p:nvGrpSpPr>
                <p:cNvPr id="122" name="Group 121"/>
                <p:cNvGrpSpPr/>
                <p:nvPr/>
              </p:nvGrpSpPr>
              <p:grpSpPr>
                <a:xfrm>
                  <a:off x="1784698" y="2691000"/>
                  <a:ext cx="427008" cy="650370"/>
                  <a:chOff x="1784698" y="2691000"/>
                  <a:chExt cx="427008" cy="650370"/>
                </a:xfrm>
                <a:grpFill/>
              </p:grpSpPr>
              <p:grpSp>
                <p:nvGrpSpPr>
                  <p:cNvPr id="125" name="Group 124"/>
                  <p:cNvGrpSpPr/>
                  <p:nvPr/>
                </p:nvGrpSpPr>
                <p:grpSpPr>
                  <a:xfrm>
                    <a:off x="1855078" y="3055620"/>
                    <a:ext cx="286248" cy="285750"/>
                    <a:chOff x="-1003068" y="1884624"/>
                    <a:chExt cx="726228" cy="724964"/>
                  </a:xfrm>
                  <a:grpFill/>
                </p:grpSpPr>
                <p:sp>
                  <p:nvSpPr>
                    <p:cNvPr id="128"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sp>
                  <p:nvSpPr>
                    <p:cNvPr id="129"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grpSp>
              <p:sp>
                <p:nvSpPr>
                  <p:cNvPr id="126" name="Freeform 7"/>
                  <p:cNvSpPr>
                    <a:spLocks noEditPoints="1"/>
                  </p:cNvSpPr>
                  <p:nvPr/>
                </p:nvSpPr>
                <p:spPr bwMode="auto">
                  <a:xfrm>
                    <a:off x="1784698" y="2691000"/>
                    <a:ext cx="427008" cy="85740"/>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342824" eaLnBrk="1" hangingPunct="1">
                      <a:defRPr/>
                    </a:pPr>
                    <a:endParaRPr lang="en-US" sz="1100" b="1" dirty="0">
                      <a:solidFill>
                        <a:srgbClr val="002060"/>
                      </a:solidFill>
                      <a:latin typeface="+mn-lt"/>
                      <a:ea typeface="ＭＳ Ｐゴシック" charset="0"/>
                    </a:endParaRPr>
                  </a:p>
                </p:txBody>
              </p:sp>
            </p:grpSp>
            <p:cxnSp>
              <p:nvCxnSpPr>
                <p:cNvPr id="123" name="Straight Connector 122"/>
                <p:cNvCxnSpPr/>
                <p:nvPr/>
              </p:nvCxnSpPr>
              <p:spPr>
                <a:xfrm flipH="1" flipV="1">
                  <a:off x="2074545" y="2769870"/>
                  <a:ext cx="1088" cy="294005"/>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flipV="1">
                  <a:off x="1935480" y="2769870"/>
                  <a:ext cx="1088" cy="294005"/>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212" name="Picture 2" descr="Y:\Training\Cisco Templates\2010_Updated Templates\New Cisco Brand\Device Icons\Missing Icon Created\Missing Icons PNG\logo-ap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239" y="1951313"/>
              <a:ext cx="401466" cy="583182"/>
            </a:xfrm>
            <a:prstGeom prst="rect">
              <a:avLst/>
            </a:prstGeom>
            <a:noFill/>
            <a:extLst>
              <a:ext uri="{909E8E84-426E-40DD-AFC4-6F175D3DCCD1}">
                <a14:hiddenFill xmlns:a14="http://schemas.microsoft.com/office/drawing/2010/main">
                  <a:solidFill>
                    <a:srgbClr val="FFFFFF"/>
                  </a:solidFill>
                </a14:hiddenFill>
              </a:ext>
            </a:extLst>
          </p:spPr>
        </p:pic>
      </p:grpSp>
      <p:sp>
        <p:nvSpPr>
          <p:cNvPr id="214" name="Rectangle 213"/>
          <p:cNvSpPr/>
          <p:nvPr/>
        </p:nvSpPr>
        <p:spPr>
          <a:xfrm>
            <a:off x="4725750" y="1079500"/>
            <a:ext cx="4143614" cy="36449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spcBef>
                <a:spcPts val="0"/>
              </a:spcBef>
              <a:spcAft>
                <a:spcPts val="100"/>
              </a:spcAft>
            </a:pPr>
            <a:r>
              <a:rPr lang="en-US" sz="1100" b="1" dirty="0">
                <a:solidFill>
                  <a:schemeClr val="tx2"/>
                </a:solidFill>
              </a:rPr>
              <a:t>Track topology and topology changes using time series</a:t>
            </a:r>
          </a:p>
          <a:p>
            <a:pPr marL="137160" indent="-137160">
              <a:spcBef>
                <a:spcPts val="0"/>
              </a:spcBef>
              <a:spcAft>
                <a:spcPts val="100"/>
              </a:spcAft>
              <a:buFont typeface="Arial" pitchFamily="34" charset="0"/>
              <a:buChar char="•"/>
            </a:pPr>
            <a:r>
              <a:rPr lang="en-US" sz="1000" dirty="0">
                <a:solidFill>
                  <a:schemeClr val="tx1"/>
                </a:solidFill>
              </a:rPr>
              <a:t>Covers fabric and external devices such as servers </a:t>
            </a:r>
            <a:br>
              <a:rPr lang="en-US" sz="1000" dirty="0">
                <a:solidFill>
                  <a:schemeClr val="tx1"/>
                </a:solidFill>
              </a:rPr>
            </a:br>
            <a:r>
              <a:rPr lang="en-US" sz="1000" dirty="0">
                <a:solidFill>
                  <a:schemeClr val="tx1"/>
                </a:solidFill>
              </a:rPr>
              <a:t>(LLDP required)</a:t>
            </a:r>
          </a:p>
          <a:p>
            <a:pPr marL="137160" indent="-137160">
              <a:spcBef>
                <a:spcPts val="0"/>
              </a:spcBef>
              <a:spcAft>
                <a:spcPts val="100"/>
              </a:spcAft>
              <a:buFont typeface="Arial" pitchFamily="34" charset="0"/>
              <a:buChar char="•"/>
            </a:pPr>
            <a:r>
              <a:rPr lang="en-US" sz="1000" dirty="0">
                <a:solidFill>
                  <a:schemeClr val="tx1"/>
                </a:solidFill>
              </a:rPr>
              <a:t>Flow-context-specific topology views</a:t>
            </a:r>
          </a:p>
          <a:p>
            <a:pPr>
              <a:spcBef>
                <a:spcPts val="300"/>
              </a:spcBef>
              <a:spcAft>
                <a:spcPts val="100"/>
              </a:spcAft>
            </a:pPr>
            <a:r>
              <a:rPr lang="en-US" sz="1100" b="1" dirty="0">
                <a:solidFill>
                  <a:schemeClr val="tx2"/>
                </a:solidFill>
              </a:rPr>
              <a:t>View traffic flow information in time series</a:t>
            </a:r>
          </a:p>
          <a:p>
            <a:pPr marL="137160" indent="-137160">
              <a:spcBef>
                <a:spcPts val="0"/>
              </a:spcBef>
              <a:spcAft>
                <a:spcPts val="100"/>
              </a:spcAft>
              <a:buFont typeface="Arial" pitchFamily="34" charset="0"/>
              <a:buChar char="•"/>
            </a:pPr>
            <a:r>
              <a:rPr lang="en-US" sz="1000" dirty="0">
                <a:solidFill>
                  <a:schemeClr val="tx1"/>
                </a:solidFill>
              </a:rPr>
              <a:t>Mapping of individual flows to fabric topology and queues</a:t>
            </a:r>
          </a:p>
          <a:p>
            <a:pPr marL="137160" indent="-137160">
              <a:spcBef>
                <a:spcPts val="0"/>
              </a:spcBef>
              <a:spcAft>
                <a:spcPts val="100"/>
              </a:spcAft>
              <a:buFont typeface="Arial" pitchFamily="34" charset="0"/>
              <a:buChar char="•"/>
            </a:pPr>
            <a:r>
              <a:rPr lang="en-US" sz="1000" dirty="0">
                <a:solidFill>
                  <a:schemeClr val="tx1"/>
                </a:solidFill>
              </a:rPr>
              <a:t>Per-flow hop-by-hop path view </a:t>
            </a:r>
          </a:p>
          <a:p>
            <a:pPr marL="137160" indent="-137160">
              <a:spcBef>
                <a:spcPts val="0"/>
              </a:spcBef>
              <a:spcAft>
                <a:spcPts val="100"/>
              </a:spcAft>
              <a:buFont typeface="Arial" pitchFamily="34" charset="0"/>
              <a:buChar char="•"/>
            </a:pPr>
            <a:r>
              <a:rPr lang="en-US" sz="1000" dirty="0">
                <a:solidFill>
                  <a:schemeClr val="tx1"/>
                </a:solidFill>
              </a:rPr>
              <a:t>Per-hop latency and fabric latency </a:t>
            </a:r>
          </a:p>
          <a:p>
            <a:pPr marL="137160" indent="-137160">
              <a:spcBef>
                <a:spcPts val="0"/>
              </a:spcBef>
              <a:spcAft>
                <a:spcPts val="100"/>
              </a:spcAft>
              <a:buFont typeface="Arial" pitchFamily="34" charset="0"/>
              <a:buChar char="•"/>
            </a:pPr>
            <a:r>
              <a:rPr lang="en-US" sz="1000" dirty="0">
                <a:solidFill>
                  <a:schemeClr val="tx1"/>
                </a:solidFill>
              </a:rPr>
              <a:t>Fabric drop indicators</a:t>
            </a:r>
          </a:p>
          <a:p>
            <a:pPr marL="137160" indent="-137160">
              <a:spcBef>
                <a:spcPts val="0"/>
              </a:spcBef>
              <a:spcAft>
                <a:spcPts val="100"/>
              </a:spcAft>
              <a:buFont typeface="Arial" pitchFamily="34" charset="0"/>
              <a:buChar char="•"/>
            </a:pPr>
            <a:r>
              <a:rPr lang="en-US" sz="1000" dirty="0">
                <a:solidFill>
                  <a:schemeClr val="tx1"/>
                </a:solidFill>
              </a:rPr>
              <a:t>Burst detection and packet drops due to traffic burst</a:t>
            </a:r>
          </a:p>
          <a:p>
            <a:pPr>
              <a:spcBef>
                <a:spcPts val="300"/>
              </a:spcBef>
              <a:spcAft>
                <a:spcPts val="100"/>
              </a:spcAft>
            </a:pPr>
            <a:r>
              <a:rPr lang="en-US" sz="1100" b="1" dirty="0">
                <a:solidFill>
                  <a:schemeClr val="tx2"/>
                </a:solidFill>
              </a:rPr>
              <a:t>View link and queue information in a fabric in time series</a:t>
            </a:r>
          </a:p>
          <a:p>
            <a:pPr marL="137160" indent="-137160">
              <a:spcBef>
                <a:spcPts val="0"/>
              </a:spcBef>
              <a:spcAft>
                <a:spcPts val="100"/>
              </a:spcAft>
              <a:buFont typeface="Arial" pitchFamily="34" charset="0"/>
              <a:buChar char="•"/>
            </a:pPr>
            <a:r>
              <a:rPr lang="en-US" sz="1000" dirty="0">
                <a:solidFill>
                  <a:schemeClr val="tx1"/>
                </a:solidFill>
              </a:rPr>
              <a:t>Flows through a particular link</a:t>
            </a:r>
          </a:p>
          <a:p>
            <a:pPr marL="137160" indent="-137160">
              <a:spcBef>
                <a:spcPts val="0"/>
              </a:spcBef>
              <a:spcAft>
                <a:spcPts val="100"/>
              </a:spcAft>
              <a:buFont typeface="Arial" pitchFamily="34" charset="0"/>
              <a:buChar char="•"/>
            </a:pPr>
            <a:r>
              <a:rPr lang="en-US" sz="1000" dirty="0">
                <a:solidFill>
                  <a:schemeClr val="tx1"/>
                </a:solidFill>
              </a:rPr>
              <a:t>Throughput information</a:t>
            </a:r>
          </a:p>
          <a:p>
            <a:pPr marL="137160" indent="-137160">
              <a:spcBef>
                <a:spcPts val="0"/>
              </a:spcBef>
              <a:spcAft>
                <a:spcPts val="100"/>
              </a:spcAft>
              <a:buFont typeface="Arial" pitchFamily="34" charset="0"/>
              <a:buChar char="•"/>
            </a:pPr>
            <a:r>
              <a:rPr lang="en-US" sz="1000" dirty="0">
                <a:solidFill>
                  <a:schemeClr val="tx1"/>
                </a:solidFill>
              </a:rPr>
              <a:t>Average and maximum latency</a:t>
            </a:r>
          </a:p>
          <a:p>
            <a:pPr marL="137160" indent="-137160">
              <a:spcBef>
                <a:spcPts val="0"/>
              </a:spcBef>
              <a:spcAft>
                <a:spcPts val="100"/>
              </a:spcAft>
              <a:buFont typeface="Arial" pitchFamily="34" charset="0"/>
              <a:buChar char="•"/>
            </a:pPr>
            <a:r>
              <a:rPr lang="en-US" sz="1000" dirty="0">
                <a:solidFill>
                  <a:schemeClr val="tx1"/>
                </a:solidFill>
              </a:rPr>
              <a:t>Drop indicators</a:t>
            </a:r>
          </a:p>
          <a:p>
            <a:pPr marL="137160" indent="-137160">
              <a:spcBef>
                <a:spcPts val="0"/>
              </a:spcBef>
              <a:spcAft>
                <a:spcPts val="100"/>
              </a:spcAft>
              <a:buFont typeface="Arial" pitchFamily="34" charset="0"/>
              <a:buChar char="•"/>
            </a:pPr>
            <a:r>
              <a:rPr lang="en-US" sz="1000" dirty="0">
                <a:solidFill>
                  <a:schemeClr val="tx1"/>
                </a:solidFill>
              </a:rPr>
              <a:t>Burst indicators</a:t>
            </a:r>
          </a:p>
          <a:p>
            <a:pPr>
              <a:spcBef>
                <a:spcPts val="300"/>
              </a:spcBef>
              <a:spcAft>
                <a:spcPts val="100"/>
              </a:spcAft>
            </a:pPr>
            <a:r>
              <a:rPr lang="en-US" sz="1100" b="1" dirty="0">
                <a:solidFill>
                  <a:schemeClr val="tx2"/>
                </a:solidFill>
              </a:rPr>
              <a:t>Additional flow search capabilities</a:t>
            </a:r>
          </a:p>
          <a:p>
            <a:pPr marL="137160" indent="-137160">
              <a:spcBef>
                <a:spcPts val="0"/>
              </a:spcBef>
              <a:spcAft>
                <a:spcPts val="100"/>
              </a:spcAft>
              <a:buFont typeface="Arial" pitchFamily="34" charset="0"/>
              <a:buChar char="•"/>
            </a:pPr>
            <a:r>
              <a:rPr lang="en-US" sz="1000" dirty="0">
                <a:solidFill>
                  <a:schemeClr val="tx1"/>
                </a:solidFill>
              </a:rPr>
              <a:t>Search for specific flows within a link and queue</a:t>
            </a:r>
          </a:p>
          <a:p>
            <a:pPr marL="137160" indent="-137160">
              <a:spcBef>
                <a:spcPts val="0"/>
              </a:spcBef>
              <a:spcAft>
                <a:spcPts val="100"/>
              </a:spcAft>
              <a:buFont typeface="Arial" pitchFamily="34" charset="0"/>
              <a:buChar char="•"/>
            </a:pPr>
            <a:r>
              <a:rPr lang="en-US" sz="1000" dirty="0">
                <a:solidFill>
                  <a:schemeClr val="tx1"/>
                </a:solidFill>
              </a:rPr>
              <a:t>Search based on fabric links</a:t>
            </a:r>
          </a:p>
          <a:p>
            <a:pPr marL="137160" indent="-137160">
              <a:spcBef>
                <a:spcPts val="0"/>
              </a:spcBef>
              <a:spcAft>
                <a:spcPts val="100"/>
              </a:spcAft>
              <a:buFont typeface="Arial" pitchFamily="34" charset="0"/>
              <a:buChar char="•"/>
            </a:pPr>
            <a:r>
              <a:rPr lang="en-US" sz="1000" dirty="0">
                <a:solidFill>
                  <a:schemeClr val="tx1"/>
                </a:solidFill>
              </a:rPr>
              <a:t>Search based on class of service</a:t>
            </a:r>
          </a:p>
        </p:txBody>
      </p:sp>
      <p:grpSp>
        <p:nvGrpSpPr>
          <p:cNvPr id="215" name="Group 214"/>
          <p:cNvGrpSpPr/>
          <p:nvPr/>
        </p:nvGrpSpPr>
        <p:grpSpPr>
          <a:xfrm>
            <a:off x="3641749" y="2315316"/>
            <a:ext cx="1075880" cy="1133786"/>
            <a:chOff x="3856161" y="2315316"/>
            <a:chExt cx="1075880" cy="1133786"/>
          </a:xfrm>
        </p:grpSpPr>
        <p:sp>
          <p:nvSpPr>
            <p:cNvPr id="216" name="Freeform 8"/>
            <p:cNvSpPr>
              <a:spLocks/>
            </p:cNvSpPr>
            <p:nvPr/>
          </p:nvSpPr>
          <p:spPr bwMode="auto">
            <a:xfrm>
              <a:off x="4173673" y="2315316"/>
              <a:ext cx="440857" cy="513264"/>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solidFill>
              <a:schemeClr val="tx2"/>
            </a:solidFill>
            <a:ln>
              <a:noFill/>
            </a:ln>
            <a:extLst/>
          </p:spPr>
          <p:txBody>
            <a:bodyPr vert="horz" wrap="square" lIns="121920" tIns="60960" rIns="121920" bIns="60960" numCol="1" anchor="t" anchorCtr="0" compatLnSpc="1">
              <a:prstTxWarp prst="textNoShape">
                <a:avLst/>
              </a:prstTxWarp>
            </a:bodyPr>
            <a:lstStyle/>
            <a:p>
              <a:pPr defTabSz="457189">
                <a:defRPr/>
              </a:pPr>
              <a:endParaRPr lang="en-US" dirty="0">
                <a:solidFill>
                  <a:srgbClr val="282828"/>
                </a:solidFill>
                <a:latin typeface="+mn-lt"/>
              </a:endParaRPr>
            </a:p>
          </p:txBody>
        </p:sp>
        <p:sp>
          <p:nvSpPr>
            <p:cNvPr id="217" name="Rectangle 216"/>
            <p:cNvSpPr/>
            <p:nvPr/>
          </p:nvSpPr>
          <p:spPr>
            <a:xfrm>
              <a:off x="3856161" y="3010521"/>
              <a:ext cx="1075880" cy="438581"/>
            </a:xfrm>
            <a:prstGeom prst="rect">
              <a:avLst/>
            </a:prstGeom>
          </p:spPr>
          <p:txBody>
            <a:bodyPr wrap="square" lIns="68580" tIns="34290" rIns="68580" bIns="34290" anchor="ctr">
              <a:spAutoFit/>
            </a:bodyPr>
            <a:lstStyle/>
            <a:p>
              <a:pPr algn="ctr"/>
              <a:r>
                <a:rPr lang="en-US" sz="1200" b="1" dirty="0">
                  <a:solidFill>
                    <a:schemeClr val="bg1"/>
                  </a:solidFill>
                  <a:latin typeface="+mn-lt"/>
                </a:rPr>
                <a:t>Cisco </a:t>
              </a:r>
              <a:r>
                <a:rPr lang="en-US" sz="1200" b="1" dirty="0" err="1">
                  <a:solidFill>
                    <a:schemeClr val="bg1"/>
                  </a:solidFill>
                  <a:latin typeface="+mn-lt"/>
                </a:rPr>
                <a:t>Tetration</a:t>
              </a:r>
              <a:r>
                <a:rPr lang="en-US" sz="1200" b="1" dirty="0">
                  <a:solidFill>
                    <a:schemeClr val="bg1"/>
                  </a:solidFill>
                  <a:latin typeface="+mn-lt"/>
                </a:rPr>
                <a:t>™</a:t>
              </a:r>
            </a:p>
          </p:txBody>
        </p:sp>
      </p:grpSp>
      <p:grpSp>
        <p:nvGrpSpPr>
          <p:cNvPr id="2" name="Group 1"/>
          <p:cNvGrpSpPr/>
          <p:nvPr/>
        </p:nvGrpSpPr>
        <p:grpSpPr>
          <a:xfrm>
            <a:off x="3171713" y="2128257"/>
            <a:ext cx="639410" cy="1950129"/>
            <a:chOff x="3260725" y="2128257"/>
            <a:chExt cx="639410" cy="1950129"/>
          </a:xfrm>
        </p:grpSpPr>
        <p:cxnSp>
          <p:nvCxnSpPr>
            <p:cNvPr id="206" name="Straight Arrow Connector 205"/>
            <p:cNvCxnSpPr>
              <a:cxnSpLocks/>
            </p:cNvCxnSpPr>
            <p:nvPr/>
          </p:nvCxnSpPr>
          <p:spPr>
            <a:xfrm>
              <a:off x="3641749" y="3103321"/>
              <a:ext cx="258386" cy="0"/>
            </a:xfrm>
            <a:prstGeom prst="straightConnector1">
              <a:avLst/>
            </a:prstGeom>
            <a:ln>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218" name="Freeform 6"/>
            <p:cNvSpPr>
              <a:spLocks/>
            </p:cNvSpPr>
            <p:nvPr/>
          </p:nvSpPr>
          <p:spPr bwMode="auto">
            <a:xfrm>
              <a:off x="3260725" y="2128257"/>
              <a:ext cx="381024" cy="1950129"/>
            </a:xfrm>
            <a:custGeom>
              <a:avLst/>
              <a:gdLst>
                <a:gd name="T0" fmla="*/ 0 w 293"/>
                <a:gd name="T1" fmla="*/ 0 h 1218"/>
                <a:gd name="T2" fmla="*/ 293 w 293"/>
                <a:gd name="T3" fmla="*/ 0 h 1218"/>
                <a:gd name="T4" fmla="*/ 293 w 293"/>
                <a:gd name="T5" fmla="*/ 1218 h 1218"/>
                <a:gd name="T6" fmla="*/ 0 w 293"/>
                <a:gd name="T7" fmla="*/ 1218 h 1218"/>
              </a:gdLst>
              <a:ahLst/>
              <a:cxnLst>
                <a:cxn ang="0">
                  <a:pos x="T0" y="T1"/>
                </a:cxn>
                <a:cxn ang="0">
                  <a:pos x="T2" y="T3"/>
                </a:cxn>
                <a:cxn ang="0">
                  <a:pos x="T4" y="T5"/>
                </a:cxn>
                <a:cxn ang="0">
                  <a:pos x="T6" y="T7"/>
                </a:cxn>
              </a:cxnLst>
              <a:rect l="0" t="0" r="r" b="b"/>
              <a:pathLst>
                <a:path w="293" h="1218">
                  <a:moveTo>
                    <a:pt x="0" y="0"/>
                  </a:moveTo>
                  <a:lnTo>
                    <a:pt x="293" y="0"/>
                  </a:lnTo>
                  <a:lnTo>
                    <a:pt x="293" y="1218"/>
                  </a:lnTo>
                  <a:lnTo>
                    <a:pt x="0" y="1218"/>
                  </a:lnTo>
                </a:path>
              </a:pathLst>
            </a:custGeom>
            <a:ln w="9525">
              <a:solidFill>
                <a:schemeClr val="tx1"/>
              </a:solidFill>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grpSp>
      <p:sp>
        <p:nvSpPr>
          <p:cNvPr id="219" name="Rectangle 218"/>
          <p:cNvSpPr/>
          <p:nvPr/>
        </p:nvSpPr>
        <p:spPr>
          <a:xfrm>
            <a:off x="550862" y="1221387"/>
            <a:ext cx="3849255" cy="646331"/>
          </a:xfrm>
          <a:prstGeom prst="rect">
            <a:avLst/>
          </a:prstGeom>
        </p:spPr>
        <p:txBody>
          <a:bodyPr wrap="square" lIns="0" tIns="0" rIns="0" bIns="0">
            <a:spAutoFit/>
          </a:bodyPr>
          <a:lstStyle/>
          <a:p>
            <a:r>
              <a:rPr lang="en-US" sz="1400" dirty="0">
                <a:solidFill>
                  <a:schemeClr val="tx2"/>
                </a:solidFill>
                <a:latin typeface="+mn-lt"/>
              </a:rPr>
              <a:t>Cisco ACI™ infrastructure using Cisco Nexus® 9300 FX leaf switches and Cisco Nexus 9300 FX line cards in spine</a:t>
            </a:r>
          </a:p>
        </p:txBody>
      </p:sp>
      <p:pic>
        <p:nvPicPr>
          <p:cNvPr id="107" name="Picture 106">
            <a:extLst>
              <a:ext uri="{FF2B5EF4-FFF2-40B4-BE49-F238E27FC236}">
                <a16:creationId xmlns:a16="http://schemas.microsoft.com/office/drawing/2014/main" id="{035690F1-5598-2F49-A289-0E811C189834}"/>
              </a:ext>
            </a:extLst>
          </p:cNvPr>
          <p:cNvPicPr>
            <a:picLocks noChangeAspect="1"/>
          </p:cNvPicPr>
          <p:nvPr/>
        </p:nvPicPr>
        <p:blipFill>
          <a:blip r:embed="rId4"/>
          <a:stretch>
            <a:fillRect/>
          </a:stretch>
        </p:blipFill>
        <p:spPr>
          <a:xfrm>
            <a:off x="7587916" y="160777"/>
            <a:ext cx="1296704" cy="614671"/>
          </a:xfrm>
          <a:prstGeom prst="rect">
            <a:avLst/>
          </a:prstGeom>
        </p:spPr>
      </p:pic>
    </p:spTree>
    <p:extLst>
      <p:ext uri="{BB962C8B-B14F-4D97-AF65-F5344CB8AC3E}">
        <p14:creationId xmlns:p14="http://schemas.microsoft.com/office/powerpoint/2010/main" val="29468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Joseph Yap</a:t>
            </a:r>
          </a:p>
        </p:txBody>
      </p:sp>
      <p:sp>
        <p:nvSpPr>
          <p:cNvPr id="3" name="Text Placeholder 2"/>
          <p:cNvSpPr>
            <a:spLocks noGrp="1"/>
          </p:cNvSpPr>
          <p:nvPr>
            <p:ph type="body" sz="quarter" idx="11"/>
          </p:nvPr>
        </p:nvSpPr>
        <p:spPr/>
        <p:txBody>
          <a:bodyPr/>
          <a:lstStyle/>
          <a:p>
            <a:r>
              <a:rPr lang="en-US" dirty="0"/>
              <a:t>ASEAN DC Switching Sales Lead, Cisco Systems</a:t>
            </a:r>
          </a:p>
        </p:txBody>
      </p:sp>
      <p:sp>
        <p:nvSpPr>
          <p:cNvPr id="4" name="Text Placeholder 3"/>
          <p:cNvSpPr>
            <a:spLocks noGrp="1"/>
          </p:cNvSpPr>
          <p:nvPr>
            <p:ph type="body" sz="quarter" idx="12"/>
          </p:nvPr>
        </p:nvSpPr>
        <p:spPr>
          <a:xfrm>
            <a:off x="469496" y="4348762"/>
            <a:ext cx="7037805" cy="288131"/>
          </a:xfrm>
        </p:spPr>
        <p:txBody>
          <a:bodyPr/>
          <a:lstStyle/>
          <a:p>
            <a:r>
              <a:rPr lang="en-US" dirty="0"/>
              <a:t>Oct 2018</a:t>
            </a:r>
          </a:p>
        </p:txBody>
      </p:sp>
      <p:sp>
        <p:nvSpPr>
          <p:cNvPr id="6" name="Title 5"/>
          <p:cNvSpPr>
            <a:spLocks noGrp="1"/>
          </p:cNvSpPr>
          <p:nvPr>
            <p:ph type="ctrTitle"/>
          </p:nvPr>
        </p:nvSpPr>
        <p:spPr>
          <a:xfrm>
            <a:off x="320841" y="1681655"/>
            <a:ext cx="5935579" cy="1971186"/>
          </a:xfrm>
        </p:spPr>
        <p:txBody>
          <a:bodyPr/>
          <a:lstStyle/>
          <a:p>
            <a:pPr fontAlgn="b"/>
            <a:r>
              <a:rPr lang="en-US" dirty="0">
                <a:solidFill>
                  <a:srgbClr val="000000"/>
                </a:solidFill>
              </a:rPr>
              <a:t>Real-time application visibility and policy management for compliance</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60295" y="104669"/>
            <a:ext cx="3583705" cy="2624328"/>
          </a:xfrm>
          <a:prstGeom prst="rect">
            <a:avLst/>
          </a:prstGeom>
        </p:spPr>
      </p:pic>
    </p:spTree>
    <p:extLst>
      <p:ext uri="{BB962C8B-B14F-4D97-AF65-F5344CB8AC3E}">
        <p14:creationId xmlns:p14="http://schemas.microsoft.com/office/powerpoint/2010/main" val="1941633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73237" y="1079500"/>
            <a:ext cx="4807682" cy="3644900"/>
          </a:xfrm>
          <a:prstGeom prst="rect">
            <a:avLst/>
          </a:prstGeom>
          <a:solidFill>
            <a:schemeClr val="accent1">
              <a:lumMod val="20000"/>
              <a:lumOff val="80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3"/>
          <p:cNvSpPr>
            <a:spLocks noChangeArrowheads="1"/>
          </p:cNvSpPr>
          <p:nvPr/>
        </p:nvSpPr>
        <p:spPr bwMode="auto">
          <a:xfrm>
            <a:off x="274638" y="1085850"/>
            <a:ext cx="3798598" cy="3628799"/>
          </a:xfrm>
          <a:prstGeom prst="rect">
            <a:avLst/>
          </a:prstGeom>
          <a:solidFill>
            <a:schemeClr val="accent1"/>
          </a:soli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137160" indent="-137160">
              <a:spcBef>
                <a:spcPts val="400"/>
              </a:spcBef>
              <a:spcAft>
                <a:spcPts val="0"/>
              </a:spcAft>
              <a:buFont typeface="Arial" charset="0"/>
              <a:buChar char="•"/>
            </a:pPr>
            <a:r>
              <a:rPr lang="en-US" sz="1400" dirty="0">
                <a:solidFill>
                  <a:schemeClr val="bg1"/>
                </a:solidFill>
                <a:ea typeface="Arial" charset="0"/>
                <a:cs typeface="Arial" charset="0"/>
              </a:rPr>
              <a:t>Visualize network trends for application or subnet or datacenter </a:t>
            </a:r>
          </a:p>
          <a:p>
            <a:pPr marL="137160" indent="-137160">
              <a:spcBef>
                <a:spcPts val="400"/>
              </a:spcBef>
              <a:spcAft>
                <a:spcPts val="0"/>
              </a:spcAft>
              <a:buFont typeface="Arial" charset="0"/>
              <a:buChar char="•"/>
            </a:pPr>
            <a:r>
              <a:rPr lang="en-US" sz="1400" dirty="0">
                <a:solidFill>
                  <a:schemeClr val="bg1"/>
                </a:solidFill>
                <a:ea typeface="Arial" charset="0"/>
                <a:cs typeface="Arial" charset="0"/>
              </a:rPr>
              <a:t>Get answer to key performance questions</a:t>
            </a:r>
          </a:p>
          <a:p>
            <a:pPr marL="274320" indent="-137160">
              <a:spcBef>
                <a:spcPts val="400"/>
              </a:spcBef>
              <a:spcAft>
                <a:spcPts val="0"/>
              </a:spcAft>
              <a:buFont typeface="Arial" charset="0"/>
              <a:buChar char="•"/>
            </a:pPr>
            <a:r>
              <a:rPr lang="en-US" sz="1100" dirty="0">
                <a:solidFill>
                  <a:schemeClr val="bg1"/>
                </a:solidFill>
                <a:ea typeface="Arial" charset="0"/>
                <a:cs typeface="Arial" charset="0"/>
              </a:rPr>
              <a:t>What is the round trip trend look like for </a:t>
            </a:r>
            <a:br>
              <a:rPr lang="en-US" sz="1100" dirty="0">
                <a:solidFill>
                  <a:schemeClr val="bg1"/>
                </a:solidFill>
                <a:ea typeface="Arial" charset="0"/>
                <a:cs typeface="Arial" charset="0"/>
              </a:rPr>
            </a:br>
            <a:r>
              <a:rPr lang="en-US" sz="1100" dirty="0">
                <a:solidFill>
                  <a:schemeClr val="bg1"/>
                </a:solidFill>
                <a:ea typeface="Arial" charset="0"/>
                <a:cs typeface="Arial" charset="0"/>
              </a:rPr>
              <a:t>this application?</a:t>
            </a:r>
          </a:p>
          <a:p>
            <a:pPr marL="274320" indent="-137160">
              <a:spcBef>
                <a:spcPts val="400"/>
              </a:spcBef>
              <a:spcAft>
                <a:spcPts val="0"/>
              </a:spcAft>
              <a:buFont typeface="Arial" charset="0"/>
              <a:buChar char="•"/>
            </a:pPr>
            <a:r>
              <a:rPr lang="en-US" sz="1100" dirty="0">
                <a:solidFill>
                  <a:schemeClr val="bg1"/>
                </a:solidFill>
                <a:ea typeface="Arial" charset="0"/>
                <a:cs typeface="Arial" charset="0"/>
              </a:rPr>
              <a:t>How many retransmissions are seen for this application over the selected time range?</a:t>
            </a:r>
          </a:p>
          <a:p>
            <a:pPr marL="274320" indent="-137160">
              <a:spcBef>
                <a:spcPts val="400"/>
              </a:spcBef>
              <a:spcAft>
                <a:spcPts val="0"/>
              </a:spcAft>
              <a:buFont typeface="Arial" charset="0"/>
              <a:buChar char="•"/>
            </a:pPr>
            <a:r>
              <a:rPr lang="en-US" sz="1100" dirty="0">
                <a:solidFill>
                  <a:schemeClr val="bg1"/>
                </a:solidFill>
                <a:ea typeface="Arial" charset="0"/>
                <a:cs typeface="Arial" charset="0"/>
              </a:rPr>
              <a:t>What is the application response trend </a:t>
            </a:r>
            <a:br>
              <a:rPr lang="en-US" sz="1100" dirty="0">
                <a:solidFill>
                  <a:schemeClr val="bg1"/>
                </a:solidFill>
                <a:ea typeface="Arial" charset="0"/>
                <a:cs typeface="Arial" charset="0"/>
              </a:rPr>
            </a:br>
            <a:r>
              <a:rPr lang="en-US" sz="1100" dirty="0">
                <a:solidFill>
                  <a:schemeClr val="bg1"/>
                </a:solidFill>
                <a:ea typeface="Arial" charset="0"/>
                <a:cs typeface="Arial" charset="0"/>
              </a:rPr>
              <a:t>looks like?</a:t>
            </a:r>
          </a:p>
          <a:p>
            <a:pPr marL="274320" indent="-137160">
              <a:spcBef>
                <a:spcPts val="400"/>
              </a:spcBef>
              <a:spcAft>
                <a:spcPts val="0"/>
              </a:spcAft>
              <a:buFont typeface="Arial" charset="0"/>
              <a:buChar char="•"/>
            </a:pPr>
            <a:r>
              <a:rPr lang="en-US" sz="1100" dirty="0">
                <a:solidFill>
                  <a:schemeClr val="bg1"/>
                </a:solidFill>
                <a:ea typeface="Arial" charset="0"/>
                <a:cs typeface="Arial" charset="0"/>
              </a:rPr>
              <a:t>Is the traffic throughput inline with baseline or are there significant deviations?</a:t>
            </a:r>
          </a:p>
        </p:txBody>
      </p:sp>
      <p:sp>
        <p:nvSpPr>
          <p:cNvPr id="3" name="Title 2">
            <a:extLst>
              <a:ext uri="{FF2B5EF4-FFF2-40B4-BE49-F238E27FC236}">
                <a16:creationId xmlns:a16="http://schemas.microsoft.com/office/drawing/2014/main" id="{9C3B06C9-4C36-464C-B4B2-B3AE5A6314B0}"/>
              </a:ext>
            </a:extLst>
          </p:cNvPr>
          <p:cNvSpPr>
            <a:spLocks noGrp="1"/>
          </p:cNvSpPr>
          <p:nvPr>
            <p:ph type="title"/>
          </p:nvPr>
        </p:nvSpPr>
        <p:spPr/>
        <p:txBody>
          <a:bodyPr/>
          <a:lstStyle/>
          <a:p>
            <a:r>
              <a:rPr lang="en-US"/>
              <a:t>Visibility into network performance trends</a:t>
            </a:r>
            <a:endParaRPr lang="en-US" dirty="0"/>
          </a:p>
        </p:txBody>
      </p:sp>
      <p:grpSp>
        <p:nvGrpSpPr>
          <p:cNvPr id="5" name="Group 4"/>
          <p:cNvGrpSpPr/>
          <p:nvPr/>
        </p:nvGrpSpPr>
        <p:grpSpPr>
          <a:xfrm>
            <a:off x="4958908" y="1161659"/>
            <a:ext cx="3036341" cy="3480583"/>
            <a:chOff x="4958908" y="1138799"/>
            <a:chExt cx="3036341" cy="3480583"/>
          </a:xfrm>
        </p:grpSpPr>
        <p:pic>
          <p:nvPicPr>
            <p:cNvPr id="14" name="Picture 13">
              <a:extLst>
                <a:ext uri="{FF2B5EF4-FFF2-40B4-BE49-F238E27FC236}">
                  <a16:creationId xmlns:a16="http://schemas.microsoft.com/office/drawing/2014/main" id="{9A0B5267-716C-FC4F-A375-E6A10C992226}"/>
                </a:ext>
              </a:extLst>
            </p:cNvPr>
            <p:cNvPicPr>
              <a:picLocks noChangeAspect="1"/>
            </p:cNvPicPr>
            <p:nvPr/>
          </p:nvPicPr>
          <p:blipFill>
            <a:blip r:embed="rId2"/>
            <a:stretch>
              <a:fillRect/>
            </a:stretch>
          </p:blipFill>
          <p:spPr>
            <a:xfrm>
              <a:off x="4958908" y="1138799"/>
              <a:ext cx="3036341" cy="822626"/>
            </a:xfrm>
            <a:prstGeom prst="rect">
              <a:avLst/>
            </a:prstGeom>
            <a:ln>
              <a:solidFill>
                <a:schemeClr val="bg2">
                  <a:lumMod val="75000"/>
                </a:schemeClr>
              </a:solidFill>
            </a:ln>
          </p:spPr>
        </p:pic>
        <p:pic>
          <p:nvPicPr>
            <p:cNvPr id="15" name="Picture 14">
              <a:extLst>
                <a:ext uri="{FF2B5EF4-FFF2-40B4-BE49-F238E27FC236}">
                  <a16:creationId xmlns:a16="http://schemas.microsoft.com/office/drawing/2014/main" id="{35BF3BB0-0B78-8A47-8A4B-20D6C32F656D}"/>
                </a:ext>
              </a:extLst>
            </p:cNvPr>
            <p:cNvPicPr>
              <a:picLocks noChangeAspect="1"/>
            </p:cNvPicPr>
            <p:nvPr/>
          </p:nvPicPr>
          <p:blipFill>
            <a:blip r:embed="rId3"/>
            <a:stretch>
              <a:fillRect/>
            </a:stretch>
          </p:blipFill>
          <p:spPr>
            <a:xfrm>
              <a:off x="4958908" y="2054681"/>
              <a:ext cx="3036341" cy="767851"/>
            </a:xfrm>
            <a:prstGeom prst="rect">
              <a:avLst/>
            </a:prstGeom>
            <a:ln>
              <a:solidFill>
                <a:schemeClr val="bg2">
                  <a:lumMod val="75000"/>
                </a:schemeClr>
              </a:solidFill>
            </a:ln>
          </p:spPr>
        </p:pic>
        <p:pic>
          <p:nvPicPr>
            <p:cNvPr id="16" name="Picture 15">
              <a:extLst>
                <a:ext uri="{FF2B5EF4-FFF2-40B4-BE49-F238E27FC236}">
                  <a16:creationId xmlns:a16="http://schemas.microsoft.com/office/drawing/2014/main" id="{43C8E97C-7C18-7C4F-BA6D-3382EB9F44F4}"/>
                </a:ext>
              </a:extLst>
            </p:cNvPr>
            <p:cNvPicPr>
              <a:picLocks noChangeAspect="1"/>
            </p:cNvPicPr>
            <p:nvPr/>
          </p:nvPicPr>
          <p:blipFill>
            <a:blip r:embed="rId4"/>
            <a:stretch>
              <a:fillRect/>
            </a:stretch>
          </p:blipFill>
          <p:spPr>
            <a:xfrm>
              <a:off x="4958908" y="2915788"/>
              <a:ext cx="3036341" cy="824569"/>
            </a:xfrm>
            <a:prstGeom prst="rect">
              <a:avLst/>
            </a:prstGeom>
            <a:ln>
              <a:solidFill>
                <a:schemeClr val="bg2">
                  <a:lumMod val="75000"/>
                </a:schemeClr>
              </a:solidFill>
            </a:ln>
          </p:spPr>
        </p:pic>
        <p:pic>
          <p:nvPicPr>
            <p:cNvPr id="17" name="Picture 16">
              <a:extLst>
                <a:ext uri="{FF2B5EF4-FFF2-40B4-BE49-F238E27FC236}">
                  <a16:creationId xmlns:a16="http://schemas.microsoft.com/office/drawing/2014/main" id="{A01DD9C0-4CAB-704A-A63D-3699BA24C562}"/>
                </a:ext>
              </a:extLst>
            </p:cNvPr>
            <p:cNvPicPr>
              <a:picLocks noChangeAspect="1"/>
            </p:cNvPicPr>
            <p:nvPr/>
          </p:nvPicPr>
          <p:blipFill>
            <a:blip r:embed="rId5"/>
            <a:stretch>
              <a:fillRect/>
            </a:stretch>
          </p:blipFill>
          <p:spPr>
            <a:xfrm>
              <a:off x="4958908" y="3833614"/>
              <a:ext cx="3036341" cy="785768"/>
            </a:xfrm>
            <a:prstGeom prst="rect">
              <a:avLst/>
            </a:prstGeom>
            <a:ln>
              <a:solidFill>
                <a:schemeClr val="bg2">
                  <a:lumMod val="75000"/>
                </a:schemeClr>
              </a:solidFill>
            </a:ln>
          </p:spPr>
        </p:pic>
      </p:grpSp>
      <p:pic>
        <p:nvPicPr>
          <p:cNvPr id="11" name="Picture 10">
            <a:extLst>
              <a:ext uri="{FF2B5EF4-FFF2-40B4-BE49-F238E27FC236}">
                <a16:creationId xmlns:a16="http://schemas.microsoft.com/office/drawing/2014/main" id="{51CEE3E9-008D-764E-B9FC-0F9C6D0F8793}"/>
              </a:ext>
            </a:extLst>
          </p:cNvPr>
          <p:cNvPicPr>
            <a:picLocks noChangeAspect="1"/>
          </p:cNvPicPr>
          <p:nvPr/>
        </p:nvPicPr>
        <p:blipFill>
          <a:blip r:embed="rId6"/>
          <a:stretch>
            <a:fillRect/>
          </a:stretch>
        </p:blipFill>
        <p:spPr>
          <a:xfrm>
            <a:off x="7587916" y="160777"/>
            <a:ext cx="1296704" cy="614671"/>
          </a:xfrm>
          <a:prstGeom prst="rect">
            <a:avLst/>
          </a:prstGeom>
        </p:spPr>
      </p:pic>
    </p:spTree>
    <p:extLst>
      <p:ext uri="{BB962C8B-B14F-4D97-AF65-F5344CB8AC3E}">
        <p14:creationId xmlns:p14="http://schemas.microsoft.com/office/powerpoint/2010/main" val="2488297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73237" y="1079500"/>
            <a:ext cx="4807682" cy="3644900"/>
          </a:xfrm>
          <a:prstGeom prst="rect">
            <a:avLst/>
          </a:prstGeom>
          <a:solidFill>
            <a:schemeClr val="accent1">
              <a:lumMod val="20000"/>
              <a:lumOff val="80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3"/>
          <p:cNvSpPr>
            <a:spLocks noChangeArrowheads="1"/>
          </p:cNvSpPr>
          <p:nvPr/>
        </p:nvSpPr>
        <p:spPr bwMode="auto">
          <a:xfrm>
            <a:off x="274638" y="1085850"/>
            <a:ext cx="3798598" cy="3628799"/>
          </a:xfrm>
          <a:prstGeom prst="rect">
            <a:avLst/>
          </a:prstGeom>
          <a:solidFill>
            <a:schemeClr val="accent1"/>
          </a:soli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137160" indent="-137160">
              <a:spcBef>
                <a:spcPts val="400"/>
              </a:spcBef>
              <a:spcAft>
                <a:spcPts val="0"/>
              </a:spcAft>
              <a:buFont typeface="Arial" charset="0"/>
              <a:buChar char="•"/>
            </a:pPr>
            <a:r>
              <a:rPr lang="en-US" sz="1400" dirty="0">
                <a:solidFill>
                  <a:schemeClr val="bg1"/>
                </a:solidFill>
                <a:ea typeface="Arial" charset="0"/>
                <a:cs typeface="Arial" charset="0"/>
              </a:rPr>
              <a:t>Visualize granular flow details between server – server or server - client</a:t>
            </a:r>
          </a:p>
          <a:p>
            <a:pPr marL="137160" indent="-137160">
              <a:spcBef>
                <a:spcPts val="400"/>
              </a:spcBef>
              <a:spcAft>
                <a:spcPts val="0"/>
              </a:spcAft>
              <a:buFont typeface="Arial" charset="0"/>
              <a:buChar char="•"/>
            </a:pPr>
            <a:r>
              <a:rPr lang="en-US" sz="1400" dirty="0">
                <a:solidFill>
                  <a:schemeClr val="bg1"/>
                </a:solidFill>
                <a:ea typeface="Arial" charset="0"/>
                <a:cs typeface="Arial" charset="0"/>
              </a:rPr>
              <a:t>Drill down up to process information </a:t>
            </a:r>
          </a:p>
          <a:p>
            <a:pPr marL="137160" indent="-137160">
              <a:spcBef>
                <a:spcPts val="400"/>
              </a:spcBef>
              <a:spcAft>
                <a:spcPts val="0"/>
              </a:spcAft>
              <a:buFont typeface="Arial" charset="0"/>
              <a:buChar char="•"/>
            </a:pPr>
            <a:r>
              <a:rPr lang="en-US" sz="1400" dirty="0">
                <a:solidFill>
                  <a:schemeClr val="bg1"/>
                </a:solidFill>
                <a:ea typeface="Arial" charset="0"/>
                <a:cs typeface="Arial" charset="0"/>
              </a:rPr>
              <a:t>Quickly identify key performance metrics for that specific flow</a:t>
            </a:r>
          </a:p>
          <a:p>
            <a:pPr marL="274320" indent="-137160">
              <a:spcBef>
                <a:spcPts val="400"/>
              </a:spcBef>
              <a:spcAft>
                <a:spcPts val="0"/>
              </a:spcAft>
              <a:buFont typeface="Arial" charset="0"/>
              <a:buChar char="•"/>
            </a:pPr>
            <a:r>
              <a:rPr lang="en-US" sz="1100" dirty="0">
                <a:solidFill>
                  <a:schemeClr val="bg1"/>
                </a:solidFill>
                <a:ea typeface="Arial" charset="0"/>
                <a:cs typeface="Arial" charset="0"/>
              </a:rPr>
              <a:t>SRTT</a:t>
            </a:r>
          </a:p>
          <a:p>
            <a:pPr marL="274320" indent="-137160">
              <a:spcBef>
                <a:spcPts val="400"/>
              </a:spcBef>
              <a:spcAft>
                <a:spcPts val="0"/>
              </a:spcAft>
              <a:buFont typeface="Arial" charset="0"/>
              <a:buChar char="•"/>
            </a:pPr>
            <a:r>
              <a:rPr lang="en-US" sz="1100" dirty="0">
                <a:solidFill>
                  <a:schemeClr val="bg1"/>
                </a:solidFill>
                <a:ea typeface="Arial" charset="0"/>
                <a:cs typeface="Arial" charset="0"/>
              </a:rPr>
              <a:t>Estimated network latency</a:t>
            </a:r>
          </a:p>
          <a:p>
            <a:pPr marL="274320" indent="-137160">
              <a:spcBef>
                <a:spcPts val="400"/>
              </a:spcBef>
              <a:spcAft>
                <a:spcPts val="0"/>
              </a:spcAft>
              <a:buFont typeface="Arial" charset="0"/>
              <a:buChar char="•"/>
            </a:pPr>
            <a:r>
              <a:rPr lang="en-US" sz="1100" dirty="0">
                <a:solidFill>
                  <a:schemeClr val="bg1"/>
                </a:solidFill>
                <a:ea typeface="Arial" charset="0"/>
                <a:cs typeface="Arial" charset="0"/>
              </a:rPr>
              <a:t>Application response latency</a:t>
            </a:r>
          </a:p>
          <a:p>
            <a:pPr marL="274320" indent="-137160">
              <a:spcBef>
                <a:spcPts val="400"/>
              </a:spcBef>
              <a:spcAft>
                <a:spcPts val="0"/>
              </a:spcAft>
              <a:buFont typeface="Arial" charset="0"/>
              <a:buChar char="•"/>
            </a:pPr>
            <a:r>
              <a:rPr lang="en-US" sz="1100" dirty="0">
                <a:solidFill>
                  <a:schemeClr val="bg1"/>
                </a:solidFill>
                <a:ea typeface="Arial" charset="0"/>
                <a:cs typeface="Arial" charset="0"/>
              </a:rPr>
              <a:t>Fabric and hop-by-hop level performance data (if hardware sensors are available)</a:t>
            </a:r>
          </a:p>
          <a:p>
            <a:pPr marL="137160" indent="-137160">
              <a:spcBef>
                <a:spcPts val="400"/>
              </a:spcBef>
              <a:spcAft>
                <a:spcPts val="0"/>
              </a:spcAft>
              <a:buFont typeface="Arial" charset="0"/>
              <a:buChar char="•"/>
            </a:pPr>
            <a:r>
              <a:rPr lang="en-US" sz="1400" dirty="0">
                <a:solidFill>
                  <a:schemeClr val="bg1"/>
                </a:solidFill>
                <a:ea typeface="Arial" charset="0"/>
                <a:cs typeface="Arial" charset="0"/>
              </a:rPr>
              <a:t>Navigate across the timescale to the metrics at a specific time</a:t>
            </a:r>
          </a:p>
        </p:txBody>
      </p:sp>
      <p:sp>
        <p:nvSpPr>
          <p:cNvPr id="3" name="Title 2">
            <a:extLst>
              <a:ext uri="{FF2B5EF4-FFF2-40B4-BE49-F238E27FC236}">
                <a16:creationId xmlns:a16="http://schemas.microsoft.com/office/drawing/2014/main" id="{9C3B06C9-4C36-464C-B4B2-B3AE5A6314B0}"/>
              </a:ext>
            </a:extLst>
          </p:cNvPr>
          <p:cNvSpPr>
            <a:spLocks noGrp="1"/>
          </p:cNvSpPr>
          <p:nvPr>
            <p:ph type="title"/>
          </p:nvPr>
        </p:nvSpPr>
        <p:spPr/>
        <p:txBody>
          <a:bodyPr/>
          <a:lstStyle/>
          <a:p>
            <a:r>
              <a:rPr lang="en-US"/>
              <a:t>Drill down into granular flow details</a:t>
            </a:r>
            <a:endParaRPr lang="en-US" dirty="0"/>
          </a:p>
        </p:txBody>
      </p:sp>
      <p:grpSp>
        <p:nvGrpSpPr>
          <p:cNvPr id="5" name="Group 4"/>
          <p:cNvGrpSpPr/>
          <p:nvPr/>
        </p:nvGrpSpPr>
        <p:grpSpPr>
          <a:xfrm>
            <a:off x="4917752" y="1217699"/>
            <a:ext cx="3118653" cy="3368503"/>
            <a:chOff x="4917752" y="1217699"/>
            <a:chExt cx="3118653" cy="3368503"/>
          </a:xfrm>
        </p:grpSpPr>
        <p:pic>
          <p:nvPicPr>
            <p:cNvPr id="15" name="Picture 14">
              <a:extLst>
                <a:ext uri="{FF2B5EF4-FFF2-40B4-BE49-F238E27FC236}">
                  <a16:creationId xmlns:a16="http://schemas.microsoft.com/office/drawing/2014/main" id="{22BDA0C3-22C6-974E-BF34-BC636D3C9161}"/>
                </a:ext>
              </a:extLst>
            </p:cNvPr>
            <p:cNvPicPr>
              <a:picLocks noChangeAspect="1"/>
            </p:cNvPicPr>
            <p:nvPr/>
          </p:nvPicPr>
          <p:blipFill>
            <a:blip r:embed="rId2"/>
            <a:stretch>
              <a:fillRect/>
            </a:stretch>
          </p:blipFill>
          <p:spPr>
            <a:xfrm>
              <a:off x="4917752" y="1217699"/>
              <a:ext cx="3118653" cy="1868349"/>
            </a:xfrm>
            <a:prstGeom prst="rect">
              <a:avLst/>
            </a:prstGeom>
            <a:ln>
              <a:solidFill>
                <a:schemeClr val="bg2">
                  <a:lumMod val="75000"/>
                </a:schemeClr>
              </a:solidFill>
            </a:ln>
          </p:spPr>
        </p:pic>
        <p:pic>
          <p:nvPicPr>
            <p:cNvPr id="16" name="Picture 15">
              <a:extLst>
                <a:ext uri="{FF2B5EF4-FFF2-40B4-BE49-F238E27FC236}">
                  <a16:creationId xmlns:a16="http://schemas.microsoft.com/office/drawing/2014/main" id="{FFB2C7DB-9003-FC4C-A17D-5903D0AFDCB5}"/>
                </a:ext>
              </a:extLst>
            </p:cNvPr>
            <p:cNvPicPr>
              <a:picLocks noChangeAspect="1"/>
            </p:cNvPicPr>
            <p:nvPr/>
          </p:nvPicPr>
          <p:blipFill>
            <a:blip r:embed="rId3"/>
            <a:stretch>
              <a:fillRect/>
            </a:stretch>
          </p:blipFill>
          <p:spPr>
            <a:xfrm>
              <a:off x="4917752" y="3203771"/>
              <a:ext cx="3118653" cy="1382431"/>
            </a:xfrm>
            <a:prstGeom prst="rect">
              <a:avLst/>
            </a:prstGeom>
            <a:ln>
              <a:solidFill>
                <a:schemeClr val="bg2">
                  <a:lumMod val="75000"/>
                </a:schemeClr>
              </a:solidFill>
            </a:ln>
          </p:spPr>
        </p:pic>
      </p:grpSp>
      <p:pic>
        <p:nvPicPr>
          <p:cNvPr id="9" name="Picture 8">
            <a:extLst>
              <a:ext uri="{FF2B5EF4-FFF2-40B4-BE49-F238E27FC236}">
                <a16:creationId xmlns:a16="http://schemas.microsoft.com/office/drawing/2014/main" id="{56CB476A-E18E-BA4A-A4FC-CC77C5F4F4A4}"/>
              </a:ext>
            </a:extLst>
          </p:cNvPr>
          <p:cNvPicPr>
            <a:picLocks noChangeAspect="1"/>
          </p:cNvPicPr>
          <p:nvPr/>
        </p:nvPicPr>
        <p:blipFill>
          <a:blip r:embed="rId4"/>
          <a:stretch>
            <a:fillRect/>
          </a:stretch>
        </p:blipFill>
        <p:spPr>
          <a:xfrm>
            <a:off x="7587916" y="160777"/>
            <a:ext cx="1296704" cy="614671"/>
          </a:xfrm>
          <a:prstGeom prst="rect">
            <a:avLst/>
          </a:prstGeom>
        </p:spPr>
      </p:pic>
    </p:spTree>
    <p:extLst>
      <p:ext uri="{BB962C8B-B14F-4D97-AF65-F5344CB8AC3E}">
        <p14:creationId xmlns:p14="http://schemas.microsoft.com/office/powerpoint/2010/main" val="1400047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 name="Object 16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7" name="think-cell Slide" r:id="rId5" imgW="216" imgH="216" progId="TCLayout.ActiveDocument.1">
                  <p:embed/>
                </p:oleObj>
              </mc:Choice>
              <mc:Fallback>
                <p:oleObj name="think-cell Slide" r:id="rId5" imgW="216" imgH="216" progId="TCLayout.ActiveDocument.1">
                  <p:embed/>
                  <p:pic>
                    <p:nvPicPr>
                      <p:cNvPr id="166" name="Object 165"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Cisco </a:t>
            </a:r>
            <a:r>
              <a:rPr lang="en-US" dirty="0" err="1"/>
              <a:t>Tetration</a:t>
            </a:r>
            <a:r>
              <a:rPr lang="en-US" dirty="0"/>
              <a:t> Platform</a:t>
            </a:r>
            <a:br>
              <a:rPr lang="en-US" dirty="0"/>
            </a:br>
            <a:r>
              <a:rPr lang="en-US" sz="1800" dirty="0"/>
              <a:t>Security use cases</a:t>
            </a:r>
            <a:endParaRPr lang="en-US" dirty="0"/>
          </a:p>
        </p:txBody>
      </p:sp>
      <p:sp>
        <p:nvSpPr>
          <p:cNvPr id="69" name="TextBox 68"/>
          <p:cNvSpPr txBox="1"/>
          <p:nvPr/>
        </p:nvSpPr>
        <p:spPr>
          <a:xfrm>
            <a:off x="437765" y="3628576"/>
            <a:ext cx="1731145" cy="338554"/>
          </a:xfrm>
          <a:prstGeom prst="rect">
            <a:avLst/>
          </a:prstGeom>
          <a:noFill/>
        </p:spPr>
        <p:txBody>
          <a:bodyPr wrap="square" lIns="0" rIns="0" rtlCol="0">
            <a:spAutoFit/>
          </a:bodyPr>
          <a:lstStyle/>
          <a:p>
            <a:pPr algn="ctr" defTabSz="914378">
              <a:defRPr/>
            </a:pPr>
            <a:r>
              <a:rPr lang="en-US" sz="1600" kern="0" dirty="0">
                <a:solidFill>
                  <a:schemeClr val="bg1"/>
                </a:solidFill>
                <a:latin typeface="+mn-lt"/>
              </a:rPr>
              <a:t>Cisco </a:t>
            </a:r>
            <a:r>
              <a:rPr lang="en-US" sz="1600" kern="0" dirty="0" err="1">
                <a:solidFill>
                  <a:schemeClr val="bg1"/>
                </a:solidFill>
                <a:latin typeface="+mn-lt"/>
              </a:rPr>
              <a:t>Tetration</a:t>
            </a:r>
            <a:endParaRPr lang="en-US" sz="1600" kern="0" dirty="0">
              <a:solidFill>
                <a:schemeClr val="bg1"/>
              </a:solidFill>
              <a:latin typeface="+mn-lt"/>
            </a:endParaRPr>
          </a:p>
        </p:txBody>
      </p:sp>
      <p:grpSp>
        <p:nvGrpSpPr>
          <p:cNvPr id="73" name="Group 72">
            <a:extLst>
              <a:ext uri="{FF2B5EF4-FFF2-40B4-BE49-F238E27FC236}">
                <a16:creationId xmlns:a16="http://schemas.microsoft.com/office/drawing/2014/main" id="{77540D8C-C8A8-49E4-ADFF-CC7BE4AB68B3}"/>
              </a:ext>
            </a:extLst>
          </p:cNvPr>
          <p:cNvGrpSpPr/>
          <p:nvPr/>
        </p:nvGrpSpPr>
        <p:grpSpPr>
          <a:xfrm>
            <a:off x="667225" y="2258194"/>
            <a:ext cx="1272226" cy="1273224"/>
            <a:chOff x="-889918" y="1661487"/>
            <a:chExt cx="966809" cy="967568"/>
          </a:xfrm>
        </p:grpSpPr>
        <p:sp>
          <p:nvSpPr>
            <p:cNvPr id="74" name="Oval 131">
              <a:extLst>
                <a:ext uri="{FF2B5EF4-FFF2-40B4-BE49-F238E27FC236}">
                  <a16:creationId xmlns:a16="http://schemas.microsoft.com/office/drawing/2014/main" id="{2C15D413-E09C-41C4-BC89-03AF3B1C7928}"/>
                </a:ext>
              </a:extLst>
            </p:cNvPr>
            <p:cNvSpPr>
              <a:spLocks noChangeArrowheads="1"/>
            </p:cNvSpPr>
            <p:nvPr/>
          </p:nvSpPr>
          <p:spPr bwMode="auto">
            <a:xfrm>
              <a:off x="-889918" y="1661487"/>
              <a:ext cx="966809" cy="967568"/>
            </a:xfrm>
            <a:prstGeom prst="ellipse">
              <a:avLst/>
            </a:pr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5" name="Freeform 132">
              <a:extLst>
                <a:ext uri="{FF2B5EF4-FFF2-40B4-BE49-F238E27FC236}">
                  <a16:creationId xmlns:a16="http://schemas.microsoft.com/office/drawing/2014/main" id="{D3F26547-BD5B-4BB8-AB12-4844F213B95E}"/>
                </a:ext>
              </a:extLst>
            </p:cNvPr>
            <p:cNvSpPr>
              <a:spLocks/>
            </p:cNvSpPr>
            <p:nvPr/>
          </p:nvSpPr>
          <p:spPr bwMode="auto">
            <a:xfrm>
              <a:off x="-826832" y="1726093"/>
              <a:ext cx="903723" cy="902962"/>
            </a:xfrm>
            <a:custGeom>
              <a:avLst/>
              <a:gdLst>
                <a:gd name="T0" fmla="*/ 1346 w 1346"/>
                <a:gd name="T1" fmla="*/ 624 h 1344"/>
                <a:gd name="T2" fmla="*/ 1345 w 1346"/>
                <a:gd name="T3" fmla="*/ 588 h 1344"/>
                <a:gd name="T4" fmla="*/ 1005 w 1346"/>
                <a:gd name="T5" fmla="*/ 248 h 1344"/>
                <a:gd name="T6" fmla="*/ 738 w 1346"/>
                <a:gd name="T7" fmla="*/ 102 h 1344"/>
                <a:gd name="T8" fmla="*/ 643 w 1346"/>
                <a:gd name="T9" fmla="*/ 7 h 1344"/>
                <a:gd name="T10" fmla="*/ 643 w 1346"/>
                <a:gd name="T11" fmla="*/ 7 h 1344"/>
                <a:gd name="T12" fmla="*/ 626 w 1346"/>
                <a:gd name="T13" fmla="*/ 0 h 1344"/>
                <a:gd name="T14" fmla="*/ 602 w 1346"/>
                <a:gd name="T15" fmla="*/ 24 h 1344"/>
                <a:gd name="T16" fmla="*/ 602 w 1346"/>
                <a:gd name="T17" fmla="*/ 91 h 1344"/>
                <a:gd name="T18" fmla="*/ 96 w 1346"/>
                <a:gd name="T19" fmla="*/ 559 h 1344"/>
                <a:gd name="T20" fmla="*/ 49 w 1346"/>
                <a:gd name="T21" fmla="*/ 606 h 1344"/>
                <a:gd name="T22" fmla="*/ 24 w 1346"/>
                <a:gd name="T23" fmla="*/ 606 h 1344"/>
                <a:gd name="T24" fmla="*/ 0 w 1346"/>
                <a:gd name="T25" fmla="*/ 630 h 1344"/>
                <a:gd name="T26" fmla="*/ 7 w 1346"/>
                <a:gd name="T27" fmla="*/ 647 h 1344"/>
                <a:gd name="T28" fmla="*/ 7 w 1346"/>
                <a:gd name="T29" fmla="*/ 647 h 1344"/>
                <a:gd name="T30" fmla="*/ 106 w 1346"/>
                <a:gd name="T31" fmla="*/ 746 h 1344"/>
                <a:gd name="T32" fmla="*/ 252 w 1346"/>
                <a:gd name="T33" fmla="*/ 1005 h 1344"/>
                <a:gd name="T34" fmla="*/ 590 w 1346"/>
                <a:gd name="T35" fmla="*/ 1343 h 1344"/>
                <a:gd name="T36" fmla="*/ 626 w 1346"/>
                <a:gd name="T37" fmla="*/ 1344 h 1344"/>
                <a:gd name="T38" fmla="*/ 1346 w 1346"/>
                <a:gd name="T39" fmla="*/ 624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6" h="1344">
                  <a:moveTo>
                    <a:pt x="1346" y="624"/>
                  </a:moveTo>
                  <a:cubicBezTo>
                    <a:pt x="1346" y="612"/>
                    <a:pt x="1346" y="600"/>
                    <a:pt x="1345" y="588"/>
                  </a:cubicBezTo>
                  <a:cubicBezTo>
                    <a:pt x="1005" y="248"/>
                    <a:pt x="1005" y="248"/>
                    <a:pt x="1005" y="248"/>
                  </a:cubicBezTo>
                  <a:cubicBezTo>
                    <a:pt x="933" y="176"/>
                    <a:pt x="841" y="124"/>
                    <a:pt x="738" y="102"/>
                  </a:cubicBezTo>
                  <a:cubicBezTo>
                    <a:pt x="643" y="7"/>
                    <a:pt x="643" y="7"/>
                    <a:pt x="643" y="7"/>
                  </a:cubicBezTo>
                  <a:cubicBezTo>
                    <a:pt x="643" y="7"/>
                    <a:pt x="643" y="7"/>
                    <a:pt x="643" y="7"/>
                  </a:cubicBezTo>
                  <a:cubicBezTo>
                    <a:pt x="639" y="3"/>
                    <a:pt x="633" y="0"/>
                    <a:pt x="626" y="0"/>
                  </a:cubicBezTo>
                  <a:cubicBezTo>
                    <a:pt x="613" y="0"/>
                    <a:pt x="602" y="11"/>
                    <a:pt x="602" y="24"/>
                  </a:cubicBezTo>
                  <a:cubicBezTo>
                    <a:pt x="602" y="91"/>
                    <a:pt x="602" y="91"/>
                    <a:pt x="602" y="91"/>
                  </a:cubicBezTo>
                  <a:cubicBezTo>
                    <a:pt x="341" y="102"/>
                    <a:pt x="127" y="303"/>
                    <a:pt x="96" y="559"/>
                  </a:cubicBezTo>
                  <a:cubicBezTo>
                    <a:pt x="49" y="606"/>
                    <a:pt x="49" y="606"/>
                    <a:pt x="49" y="606"/>
                  </a:cubicBezTo>
                  <a:cubicBezTo>
                    <a:pt x="24" y="606"/>
                    <a:pt x="24" y="606"/>
                    <a:pt x="24" y="606"/>
                  </a:cubicBezTo>
                  <a:cubicBezTo>
                    <a:pt x="11" y="606"/>
                    <a:pt x="0" y="617"/>
                    <a:pt x="0" y="630"/>
                  </a:cubicBezTo>
                  <a:cubicBezTo>
                    <a:pt x="0" y="637"/>
                    <a:pt x="3" y="643"/>
                    <a:pt x="7" y="647"/>
                  </a:cubicBezTo>
                  <a:cubicBezTo>
                    <a:pt x="7" y="647"/>
                    <a:pt x="7" y="647"/>
                    <a:pt x="7" y="647"/>
                  </a:cubicBezTo>
                  <a:cubicBezTo>
                    <a:pt x="106" y="746"/>
                    <a:pt x="106" y="746"/>
                    <a:pt x="106" y="746"/>
                  </a:cubicBezTo>
                  <a:cubicBezTo>
                    <a:pt x="130" y="846"/>
                    <a:pt x="181" y="935"/>
                    <a:pt x="252" y="1005"/>
                  </a:cubicBezTo>
                  <a:cubicBezTo>
                    <a:pt x="590" y="1343"/>
                    <a:pt x="590" y="1343"/>
                    <a:pt x="590" y="1343"/>
                  </a:cubicBezTo>
                  <a:cubicBezTo>
                    <a:pt x="602" y="1344"/>
                    <a:pt x="614" y="1344"/>
                    <a:pt x="626" y="1344"/>
                  </a:cubicBezTo>
                  <a:cubicBezTo>
                    <a:pt x="1024" y="1344"/>
                    <a:pt x="1346" y="1022"/>
                    <a:pt x="1346" y="624"/>
                  </a:cubicBezTo>
                  <a:close/>
                </a:path>
              </a:pathLst>
            </a:custGeom>
            <a:solidFill>
              <a:srgbClr val="00345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6" name="Oval 133">
              <a:extLst>
                <a:ext uri="{FF2B5EF4-FFF2-40B4-BE49-F238E27FC236}">
                  <a16:creationId xmlns:a16="http://schemas.microsoft.com/office/drawing/2014/main" id="{8A825820-A959-4910-99DC-786BF6FF368E}"/>
                </a:ext>
              </a:extLst>
            </p:cNvPr>
            <p:cNvSpPr>
              <a:spLocks noChangeArrowheads="1"/>
            </p:cNvSpPr>
            <p:nvPr/>
          </p:nvSpPr>
          <p:spPr bwMode="auto">
            <a:xfrm>
              <a:off x="-278822" y="1910030"/>
              <a:ext cx="66886" cy="67266"/>
            </a:xfrm>
            <a:prstGeom prst="ellipse">
              <a:avLst/>
            </a:pr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7" name="Oval 134">
              <a:extLst>
                <a:ext uri="{FF2B5EF4-FFF2-40B4-BE49-F238E27FC236}">
                  <a16:creationId xmlns:a16="http://schemas.microsoft.com/office/drawing/2014/main" id="{0DFC97A8-9260-426D-996A-2F6D23CB5CE6}"/>
                </a:ext>
              </a:extLst>
            </p:cNvPr>
            <p:cNvSpPr>
              <a:spLocks noChangeArrowheads="1"/>
            </p:cNvSpPr>
            <p:nvPr/>
          </p:nvSpPr>
          <p:spPr bwMode="auto">
            <a:xfrm>
              <a:off x="-617433" y="2295765"/>
              <a:ext cx="67266" cy="67266"/>
            </a:xfrm>
            <a:prstGeom prst="ellipse">
              <a:avLst/>
            </a:pr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8" name="Freeform 135">
              <a:extLst>
                <a:ext uri="{FF2B5EF4-FFF2-40B4-BE49-F238E27FC236}">
                  <a16:creationId xmlns:a16="http://schemas.microsoft.com/office/drawing/2014/main" id="{E7E51E56-F7A1-455C-A0DC-AD8E455E326B}"/>
                </a:ext>
              </a:extLst>
            </p:cNvPr>
            <p:cNvSpPr>
              <a:spLocks/>
            </p:cNvSpPr>
            <p:nvPr/>
          </p:nvSpPr>
          <p:spPr bwMode="auto">
            <a:xfrm>
              <a:off x="-826832" y="1726093"/>
              <a:ext cx="778692" cy="839876"/>
            </a:xfrm>
            <a:custGeom>
              <a:avLst/>
              <a:gdLst>
                <a:gd name="T0" fmla="*/ 650 w 1160"/>
                <a:gd name="T1" fmla="*/ 91 h 1250"/>
                <a:gd name="T2" fmla="*/ 650 w 1160"/>
                <a:gd name="T3" fmla="*/ 24 h 1250"/>
                <a:gd name="T4" fmla="*/ 626 w 1160"/>
                <a:gd name="T5" fmla="*/ 0 h 1250"/>
                <a:gd name="T6" fmla="*/ 602 w 1160"/>
                <a:gd name="T7" fmla="*/ 24 h 1250"/>
                <a:gd name="T8" fmla="*/ 602 w 1160"/>
                <a:gd name="T9" fmla="*/ 91 h 1250"/>
                <a:gd name="T10" fmla="*/ 92 w 1160"/>
                <a:gd name="T11" fmla="*/ 606 h 1250"/>
                <a:gd name="T12" fmla="*/ 24 w 1160"/>
                <a:gd name="T13" fmla="*/ 606 h 1250"/>
                <a:gd name="T14" fmla="*/ 0 w 1160"/>
                <a:gd name="T15" fmla="*/ 630 h 1250"/>
                <a:gd name="T16" fmla="*/ 24 w 1160"/>
                <a:gd name="T17" fmla="*/ 654 h 1250"/>
                <a:gd name="T18" fmla="*/ 93 w 1160"/>
                <a:gd name="T19" fmla="*/ 654 h 1250"/>
                <a:gd name="T20" fmla="*/ 602 w 1160"/>
                <a:gd name="T21" fmla="*/ 1157 h 1250"/>
                <a:gd name="T22" fmla="*/ 602 w 1160"/>
                <a:gd name="T23" fmla="*/ 1226 h 1250"/>
                <a:gd name="T24" fmla="*/ 626 w 1160"/>
                <a:gd name="T25" fmla="*/ 1250 h 1250"/>
                <a:gd name="T26" fmla="*/ 650 w 1160"/>
                <a:gd name="T27" fmla="*/ 1226 h 1250"/>
                <a:gd name="T28" fmla="*/ 650 w 1160"/>
                <a:gd name="T29" fmla="*/ 1157 h 1250"/>
                <a:gd name="T30" fmla="*/ 977 w 1160"/>
                <a:gd name="T31" fmla="*/ 1026 h 1250"/>
                <a:gd name="T32" fmla="*/ 980 w 1160"/>
                <a:gd name="T33" fmla="*/ 992 h 1250"/>
                <a:gd name="T34" fmla="*/ 946 w 1160"/>
                <a:gd name="T35" fmla="*/ 990 h 1250"/>
                <a:gd name="T36" fmla="*/ 626 w 1160"/>
                <a:gd name="T37" fmla="*/ 1110 h 1250"/>
                <a:gd name="T38" fmla="*/ 140 w 1160"/>
                <a:gd name="T39" fmla="*/ 624 h 1250"/>
                <a:gd name="T40" fmla="*/ 626 w 1160"/>
                <a:gd name="T41" fmla="*/ 138 h 1250"/>
                <a:gd name="T42" fmla="*/ 1112 w 1160"/>
                <a:gd name="T43" fmla="*/ 624 h 1250"/>
                <a:gd name="T44" fmla="*/ 1136 w 1160"/>
                <a:gd name="T45" fmla="*/ 648 h 1250"/>
                <a:gd name="T46" fmla="*/ 1160 w 1160"/>
                <a:gd name="T47" fmla="*/ 624 h 1250"/>
                <a:gd name="T48" fmla="*/ 650 w 1160"/>
                <a:gd name="T49" fmla="*/ 91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0" h="1250">
                  <a:moveTo>
                    <a:pt x="650" y="91"/>
                  </a:moveTo>
                  <a:cubicBezTo>
                    <a:pt x="650" y="24"/>
                    <a:pt x="650" y="24"/>
                    <a:pt x="650" y="24"/>
                  </a:cubicBezTo>
                  <a:cubicBezTo>
                    <a:pt x="650" y="11"/>
                    <a:pt x="639" y="0"/>
                    <a:pt x="626" y="0"/>
                  </a:cubicBezTo>
                  <a:cubicBezTo>
                    <a:pt x="613" y="0"/>
                    <a:pt x="602" y="11"/>
                    <a:pt x="602" y="24"/>
                  </a:cubicBezTo>
                  <a:cubicBezTo>
                    <a:pt x="602" y="91"/>
                    <a:pt x="602" y="91"/>
                    <a:pt x="602" y="91"/>
                  </a:cubicBezTo>
                  <a:cubicBezTo>
                    <a:pt x="325" y="103"/>
                    <a:pt x="102" y="328"/>
                    <a:pt x="92" y="606"/>
                  </a:cubicBezTo>
                  <a:cubicBezTo>
                    <a:pt x="24" y="606"/>
                    <a:pt x="24" y="606"/>
                    <a:pt x="24" y="606"/>
                  </a:cubicBezTo>
                  <a:cubicBezTo>
                    <a:pt x="11" y="606"/>
                    <a:pt x="0" y="617"/>
                    <a:pt x="0" y="630"/>
                  </a:cubicBezTo>
                  <a:cubicBezTo>
                    <a:pt x="0" y="643"/>
                    <a:pt x="11" y="654"/>
                    <a:pt x="24" y="654"/>
                  </a:cubicBezTo>
                  <a:cubicBezTo>
                    <a:pt x="93" y="654"/>
                    <a:pt x="93" y="654"/>
                    <a:pt x="93" y="654"/>
                  </a:cubicBezTo>
                  <a:cubicBezTo>
                    <a:pt x="108" y="927"/>
                    <a:pt x="329" y="1145"/>
                    <a:pt x="602" y="1157"/>
                  </a:cubicBezTo>
                  <a:cubicBezTo>
                    <a:pt x="602" y="1226"/>
                    <a:pt x="602" y="1226"/>
                    <a:pt x="602" y="1226"/>
                  </a:cubicBezTo>
                  <a:cubicBezTo>
                    <a:pt x="602" y="1239"/>
                    <a:pt x="613" y="1250"/>
                    <a:pt x="626" y="1250"/>
                  </a:cubicBezTo>
                  <a:cubicBezTo>
                    <a:pt x="639" y="1250"/>
                    <a:pt x="650" y="1239"/>
                    <a:pt x="650" y="1226"/>
                  </a:cubicBezTo>
                  <a:cubicBezTo>
                    <a:pt x="650" y="1157"/>
                    <a:pt x="650" y="1157"/>
                    <a:pt x="650" y="1157"/>
                  </a:cubicBezTo>
                  <a:cubicBezTo>
                    <a:pt x="771" y="1152"/>
                    <a:pt x="886" y="1106"/>
                    <a:pt x="977" y="1026"/>
                  </a:cubicBezTo>
                  <a:cubicBezTo>
                    <a:pt x="987" y="1017"/>
                    <a:pt x="988" y="1002"/>
                    <a:pt x="980" y="992"/>
                  </a:cubicBezTo>
                  <a:cubicBezTo>
                    <a:pt x="971" y="982"/>
                    <a:pt x="956" y="981"/>
                    <a:pt x="946" y="990"/>
                  </a:cubicBezTo>
                  <a:cubicBezTo>
                    <a:pt x="857" y="1067"/>
                    <a:pt x="744" y="1110"/>
                    <a:pt x="626" y="1110"/>
                  </a:cubicBezTo>
                  <a:cubicBezTo>
                    <a:pt x="358" y="1110"/>
                    <a:pt x="140" y="892"/>
                    <a:pt x="140" y="624"/>
                  </a:cubicBezTo>
                  <a:cubicBezTo>
                    <a:pt x="140" y="356"/>
                    <a:pt x="358" y="138"/>
                    <a:pt x="626" y="138"/>
                  </a:cubicBezTo>
                  <a:cubicBezTo>
                    <a:pt x="894" y="138"/>
                    <a:pt x="1112" y="356"/>
                    <a:pt x="1112" y="624"/>
                  </a:cubicBezTo>
                  <a:cubicBezTo>
                    <a:pt x="1112" y="637"/>
                    <a:pt x="1123" y="648"/>
                    <a:pt x="1136" y="648"/>
                  </a:cubicBezTo>
                  <a:cubicBezTo>
                    <a:pt x="1149" y="648"/>
                    <a:pt x="1160" y="637"/>
                    <a:pt x="1160" y="624"/>
                  </a:cubicBezTo>
                  <a:cubicBezTo>
                    <a:pt x="1160" y="338"/>
                    <a:pt x="933" y="103"/>
                    <a:pt x="650" y="91"/>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9" name="Freeform 136">
              <a:extLst>
                <a:ext uri="{FF2B5EF4-FFF2-40B4-BE49-F238E27FC236}">
                  <a16:creationId xmlns:a16="http://schemas.microsoft.com/office/drawing/2014/main" id="{6A29A424-4E0E-470D-A0EF-C082D7BFD653}"/>
                </a:ext>
              </a:extLst>
            </p:cNvPr>
            <p:cNvSpPr>
              <a:spLocks/>
            </p:cNvSpPr>
            <p:nvPr/>
          </p:nvSpPr>
          <p:spPr bwMode="auto">
            <a:xfrm>
              <a:off x="-212316" y="1980716"/>
              <a:ext cx="79807" cy="180516"/>
            </a:xfrm>
            <a:custGeom>
              <a:avLst/>
              <a:gdLst>
                <a:gd name="T0" fmla="*/ 14 w 119"/>
                <a:gd name="T1" fmla="*/ 7 h 269"/>
                <a:gd name="T2" fmla="*/ 8 w 119"/>
                <a:gd name="T3" fmla="*/ 41 h 269"/>
                <a:gd name="T4" fmla="*/ 71 w 119"/>
                <a:gd name="T5" fmla="*/ 245 h 269"/>
                <a:gd name="T6" fmla="*/ 95 w 119"/>
                <a:gd name="T7" fmla="*/ 269 h 269"/>
                <a:gd name="T8" fmla="*/ 119 w 119"/>
                <a:gd name="T9" fmla="*/ 245 h 269"/>
                <a:gd name="T10" fmla="*/ 47 w 119"/>
                <a:gd name="T11" fmla="*/ 14 h 269"/>
                <a:gd name="T12" fmla="*/ 14 w 119"/>
                <a:gd name="T13" fmla="*/ 7 h 269"/>
              </a:gdLst>
              <a:ahLst/>
              <a:cxnLst>
                <a:cxn ang="0">
                  <a:pos x="T0" y="T1"/>
                </a:cxn>
                <a:cxn ang="0">
                  <a:pos x="T2" y="T3"/>
                </a:cxn>
                <a:cxn ang="0">
                  <a:pos x="T4" y="T5"/>
                </a:cxn>
                <a:cxn ang="0">
                  <a:pos x="T6" y="T7"/>
                </a:cxn>
                <a:cxn ang="0">
                  <a:pos x="T8" y="T9"/>
                </a:cxn>
                <a:cxn ang="0">
                  <a:pos x="T10" y="T11"/>
                </a:cxn>
                <a:cxn ang="0">
                  <a:pos x="T12" y="T13"/>
                </a:cxn>
              </a:cxnLst>
              <a:rect l="0" t="0" r="r" b="b"/>
              <a:pathLst>
                <a:path w="119" h="269">
                  <a:moveTo>
                    <a:pt x="14" y="7"/>
                  </a:moveTo>
                  <a:cubicBezTo>
                    <a:pt x="3" y="15"/>
                    <a:pt x="0" y="30"/>
                    <a:pt x="8" y="41"/>
                  </a:cubicBezTo>
                  <a:cubicBezTo>
                    <a:pt x="49" y="101"/>
                    <a:pt x="71" y="172"/>
                    <a:pt x="71" y="245"/>
                  </a:cubicBezTo>
                  <a:cubicBezTo>
                    <a:pt x="71" y="258"/>
                    <a:pt x="82" y="269"/>
                    <a:pt x="95" y="269"/>
                  </a:cubicBezTo>
                  <a:cubicBezTo>
                    <a:pt x="108" y="269"/>
                    <a:pt x="119" y="258"/>
                    <a:pt x="119" y="245"/>
                  </a:cubicBezTo>
                  <a:cubicBezTo>
                    <a:pt x="119" y="162"/>
                    <a:pt x="94" y="82"/>
                    <a:pt x="47" y="14"/>
                  </a:cubicBezTo>
                  <a:cubicBezTo>
                    <a:pt x="39" y="3"/>
                    <a:pt x="25" y="0"/>
                    <a:pt x="14" y="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80" name="Freeform 137">
              <a:extLst>
                <a:ext uri="{FF2B5EF4-FFF2-40B4-BE49-F238E27FC236}">
                  <a16:creationId xmlns:a16="http://schemas.microsoft.com/office/drawing/2014/main" id="{702D5E68-A36C-4EF5-BC42-142F2937B90C}"/>
                </a:ext>
              </a:extLst>
            </p:cNvPr>
            <p:cNvSpPr>
              <a:spLocks/>
            </p:cNvSpPr>
            <p:nvPr/>
          </p:nvSpPr>
          <p:spPr bwMode="auto">
            <a:xfrm>
              <a:off x="-680519" y="1871266"/>
              <a:ext cx="388016" cy="420318"/>
            </a:xfrm>
            <a:custGeom>
              <a:avLst/>
              <a:gdLst>
                <a:gd name="T0" fmla="*/ 408 w 578"/>
                <a:gd name="T1" fmla="*/ 48 h 626"/>
                <a:gd name="T2" fmla="*/ 541 w 578"/>
                <a:gd name="T3" fmla="*/ 74 h 626"/>
                <a:gd name="T4" fmla="*/ 573 w 578"/>
                <a:gd name="T5" fmla="*/ 60 h 626"/>
                <a:gd name="T6" fmla="*/ 559 w 578"/>
                <a:gd name="T7" fmla="*/ 29 h 626"/>
                <a:gd name="T8" fmla="*/ 408 w 578"/>
                <a:gd name="T9" fmla="*/ 0 h 626"/>
                <a:gd name="T10" fmla="*/ 0 w 578"/>
                <a:gd name="T11" fmla="*/ 408 h 626"/>
                <a:gd name="T12" fmla="*/ 56 w 578"/>
                <a:gd name="T13" fmla="*/ 615 h 626"/>
                <a:gd name="T14" fmla="*/ 77 w 578"/>
                <a:gd name="T15" fmla="*/ 626 h 626"/>
                <a:gd name="T16" fmla="*/ 89 w 578"/>
                <a:gd name="T17" fmla="*/ 623 h 626"/>
                <a:gd name="T18" fmla="*/ 97 w 578"/>
                <a:gd name="T19" fmla="*/ 590 h 626"/>
                <a:gd name="T20" fmla="*/ 48 w 578"/>
                <a:gd name="T21" fmla="*/ 408 h 626"/>
                <a:gd name="T22" fmla="*/ 408 w 578"/>
                <a:gd name="T23" fmla="*/ 48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626">
                  <a:moveTo>
                    <a:pt x="408" y="48"/>
                  </a:moveTo>
                  <a:cubicBezTo>
                    <a:pt x="454" y="48"/>
                    <a:pt x="499" y="57"/>
                    <a:pt x="541" y="74"/>
                  </a:cubicBezTo>
                  <a:cubicBezTo>
                    <a:pt x="554" y="78"/>
                    <a:pt x="568" y="72"/>
                    <a:pt x="573" y="60"/>
                  </a:cubicBezTo>
                  <a:cubicBezTo>
                    <a:pt x="578" y="48"/>
                    <a:pt x="572" y="34"/>
                    <a:pt x="559" y="29"/>
                  </a:cubicBezTo>
                  <a:cubicBezTo>
                    <a:pt x="511" y="10"/>
                    <a:pt x="460" y="0"/>
                    <a:pt x="408" y="0"/>
                  </a:cubicBezTo>
                  <a:cubicBezTo>
                    <a:pt x="183" y="0"/>
                    <a:pt x="0" y="183"/>
                    <a:pt x="0" y="408"/>
                  </a:cubicBezTo>
                  <a:cubicBezTo>
                    <a:pt x="0" y="481"/>
                    <a:pt x="19" y="552"/>
                    <a:pt x="56" y="615"/>
                  </a:cubicBezTo>
                  <a:cubicBezTo>
                    <a:pt x="61" y="622"/>
                    <a:pt x="69" y="626"/>
                    <a:pt x="77" y="626"/>
                  </a:cubicBezTo>
                  <a:cubicBezTo>
                    <a:pt x="81" y="626"/>
                    <a:pt x="85" y="625"/>
                    <a:pt x="89" y="623"/>
                  </a:cubicBezTo>
                  <a:cubicBezTo>
                    <a:pt x="100" y="616"/>
                    <a:pt x="104" y="602"/>
                    <a:pt x="97" y="590"/>
                  </a:cubicBezTo>
                  <a:cubicBezTo>
                    <a:pt x="65" y="535"/>
                    <a:pt x="48" y="472"/>
                    <a:pt x="48" y="408"/>
                  </a:cubicBezTo>
                  <a:cubicBezTo>
                    <a:pt x="48" y="209"/>
                    <a:pt x="209" y="48"/>
                    <a:pt x="408" y="4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81" name="Freeform 138">
              <a:extLst>
                <a:ext uri="{FF2B5EF4-FFF2-40B4-BE49-F238E27FC236}">
                  <a16:creationId xmlns:a16="http://schemas.microsoft.com/office/drawing/2014/main" id="{37CE6074-E423-48F1-B27B-9414AE7FE148}"/>
                </a:ext>
              </a:extLst>
            </p:cNvPr>
            <p:cNvSpPr>
              <a:spLocks/>
            </p:cNvSpPr>
            <p:nvPr/>
          </p:nvSpPr>
          <p:spPr bwMode="auto">
            <a:xfrm>
              <a:off x="-548647" y="2319327"/>
              <a:ext cx="332151" cy="99949"/>
            </a:xfrm>
            <a:custGeom>
              <a:avLst/>
              <a:gdLst>
                <a:gd name="T0" fmla="*/ 452 w 495"/>
                <a:gd name="T1" fmla="*/ 9 h 149"/>
                <a:gd name="T2" fmla="*/ 212 w 495"/>
                <a:gd name="T3" fmla="*/ 101 h 149"/>
                <a:gd name="T4" fmla="*/ 39 w 495"/>
                <a:gd name="T5" fmla="*/ 57 h 149"/>
                <a:gd name="T6" fmla="*/ 6 w 495"/>
                <a:gd name="T7" fmla="*/ 66 h 149"/>
                <a:gd name="T8" fmla="*/ 16 w 495"/>
                <a:gd name="T9" fmla="*/ 99 h 149"/>
                <a:gd name="T10" fmla="*/ 212 w 495"/>
                <a:gd name="T11" fmla="*/ 149 h 149"/>
                <a:gd name="T12" fmla="*/ 484 w 495"/>
                <a:gd name="T13" fmla="*/ 45 h 149"/>
                <a:gd name="T14" fmla="*/ 486 w 495"/>
                <a:gd name="T15" fmla="*/ 11 h 149"/>
                <a:gd name="T16" fmla="*/ 452 w 495"/>
                <a:gd name="T17" fmla="*/ 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5" h="149">
                  <a:moveTo>
                    <a:pt x="452" y="9"/>
                  </a:moveTo>
                  <a:cubicBezTo>
                    <a:pt x="386" y="68"/>
                    <a:pt x="301" y="101"/>
                    <a:pt x="212" y="101"/>
                  </a:cubicBezTo>
                  <a:cubicBezTo>
                    <a:pt x="152" y="101"/>
                    <a:pt x="92" y="86"/>
                    <a:pt x="39" y="57"/>
                  </a:cubicBezTo>
                  <a:cubicBezTo>
                    <a:pt x="27" y="50"/>
                    <a:pt x="13" y="55"/>
                    <a:pt x="6" y="66"/>
                  </a:cubicBezTo>
                  <a:cubicBezTo>
                    <a:pt x="0" y="78"/>
                    <a:pt x="4" y="93"/>
                    <a:pt x="16" y="99"/>
                  </a:cubicBezTo>
                  <a:cubicBezTo>
                    <a:pt x="76" y="132"/>
                    <a:pt x="143" y="149"/>
                    <a:pt x="212" y="149"/>
                  </a:cubicBezTo>
                  <a:cubicBezTo>
                    <a:pt x="313" y="149"/>
                    <a:pt x="409" y="112"/>
                    <a:pt x="484" y="45"/>
                  </a:cubicBezTo>
                  <a:cubicBezTo>
                    <a:pt x="494" y="36"/>
                    <a:pt x="495" y="21"/>
                    <a:pt x="486" y="11"/>
                  </a:cubicBezTo>
                  <a:cubicBezTo>
                    <a:pt x="477" y="1"/>
                    <a:pt x="462" y="0"/>
                    <a:pt x="452" y="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82" name="Freeform 139">
              <a:extLst>
                <a:ext uri="{FF2B5EF4-FFF2-40B4-BE49-F238E27FC236}">
                  <a16:creationId xmlns:a16="http://schemas.microsoft.com/office/drawing/2014/main" id="{8B4CE03D-22CB-4FDA-B370-DFAB2F021CF9}"/>
                </a:ext>
              </a:extLst>
            </p:cNvPr>
            <p:cNvSpPr>
              <a:spLocks/>
            </p:cNvSpPr>
            <p:nvPr/>
          </p:nvSpPr>
          <p:spPr bwMode="auto">
            <a:xfrm>
              <a:off x="-594631" y="1957154"/>
              <a:ext cx="376235" cy="376234"/>
            </a:xfrm>
            <a:custGeom>
              <a:avLst/>
              <a:gdLst>
                <a:gd name="T0" fmla="*/ 280 w 560"/>
                <a:gd name="T1" fmla="*/ 0 h 560"/>
                <a:gd name="T2" fmla="*/ 0 w 560"/>
                <a:gd name="T3" fmla="*/ 280 h 560"/>
                <a:gd name="T4" fmla="*/ 280 w 560"/>
                <a:gd name="T5" fmla="*/ 560 h 560"/>
                <a:gd name="T6" fmla="*/ 468 w 560"/>
                <a:gd name="T7" fmla="*/ 487 h 560"/>
                <a:gd name="T8" fmla="*/ 470 w 560"/>
                <a:gd name="T9" fmla="*/ 453 h 560"/>
                <a:gd name="T10" fmla="*/ 436 w 560"/>
                <a:gd name="T11" fmla="*/ 452 h 560"/>
                <a:gd name="T12" fmla="*/ 280 w 560"/>
                <a:gd name="T13" fmla="*/ 512 h 560"/>
                <a:gd name="T14" fmla="*/ 48 w 560"/>
                <a:gd name="T15" fmla="*/ 280 h 560"/>
                <a:gd name="T16" fmla="*/ 280 w 560"/>
                <a:gd name="T17" fmla="*/ 48 h 560"/>
                <a:gd name="T18" fmla="*/ 512 w 560"/>
                <a:gd name="T19" fmla="*/ 280 h 560"/>
                <a:gd name="T20" fmla="*/ 536 w 560"/>
                <a:gd name="T21" fmla="*/ 304 h 560"/>
                <a:gd name="T22" fmla="*/ 560 w 560"/>
                <a:gd name="T23" fmla="*/ 280 h 560"/>
                <a:gd name="T24" fmla="*/ 280 w 560"/>
                <a:gd name="T25"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560">
                  <a:moveTo>
                    <a:pt x="280" y="0"/>
                  </a:moveTo>
                  <a:cubicBezTo>
                    <a:pt x="126" y="0"/>
                    <a:pt x="0" y="126"/>
                    <a:pt x="0" y="280"/>
                  </a:cubicBezTo>
                  <a:cubicBezTo>
                    <a:pt x="0" y="434"/>
                    <a:pt x="126" y="560"/>
                    <a:pt x="280" y="560"/>
                  </a:cubicBezTo>
                  <a:cubicBezTo>
                    <a:pt x="350" y="560"/>
                    <a:pt x="417" y="534"/>
                    <a:pt x="468" y="487"/>
                  </a:cubicBezTo>
                  <a:cubicBezTo>
                    <a:pt x="478" y="478"/>
                    <a:pt x="479" y="463"/>
                    <a:pt x="470" y="453"/>
                  </a:cubicBezTo>
                  <a:cubicBezTo>
                    <a:pt x="461" y="444"/>
                    <a:pt x="446" y="443"/>
                    <a:pt x="436" y="452"/>
                  </a:cubicBezTo>
                  <a:cubicBezTo>
                    <a:pt x="393" y="491"/>
                    <a:pt x="338" y="512"/>
                    <a:pt x="280" y="512"/>
                  </a:cubicBezTo>
                  <a:cubicBezTo>
                    <a:pt x="152" y="512"/>
                    <a:pt x="48" y="408"/>
                    <a:pt x="48" y="280"/>
                  </a:cubicBezTo>
                  <a:cubicBezTo>
                    <a:pt x="48" y="152"/>
                    <a:pt x="152" y="48"/>
                    <a:pt x="280" y="48"/>
                  </a:cubicBezTo>
                  <a:cubicBezTo>
                    <a:pt x="408" y="48"/>
                    <a:pt x="512" y="152"/>
                    <a:pt x="512" y="280"/>
                  </a:cubicBezTo>
                  <a:cubicBezTo>
                    <a:pt x="512" y="293"/>
                    <a:pt x="523" y="304"/>
                    <a:pt x="536" y="304"/>
                  </a:cubicBezTo>
                  <a:cubicBezTo>
                    <a:pt x="549" y="304"/>
                    <a:pt x="560" y="293"/>
                    <a:pt x="560" y="280"/>
                  </a:cubicBezTo>
                  <a:cubicBezTo>
                    <a:pt x="560" y="126"/>
                    <a:pt x="434" y="0"/>
                    <a:pt x="280" y="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83" name="Freeform 140">
              <a:extLst>
                <a:ext uri="{FF2B5EF4-FFF2-40B4-BE49-F238E27FC236}">
                  <a16:creationId xmlns:a16="http://schemas.microsoft.com/office/drawing/2014/main" id="{9A1E6571-E410-442A-B650-0543F65C2C46}"/>
                </a:ext>
              </a:extLst>
            </p:cNvPr>
            <p:cNvSpPr>
              <a:spLocks/>
            </p:cNvSpPr>
            <p:nvPr/>
          </p:nvSpPr>
          <p:spPr bwMode="auto">
            <a:xfrm>
              <a:off x="-418675" y="2133110"/>
              <a:ext cx="443121" cy="32303"/>
            </a:xfrm>
            <a:custGeom>
              <a:avLst/>
              <a:gdLst>
                <a:gd name="T0" fmla="*/ 636 w 660"/>
                <a:gd name="T1" fmla="*/ 48 h 48"/>
                <a:gd name="T2" fmla="*/ 24 w 660"/>
                <a:gd name="T3" fmla="*/ 48 h 48"/>
                <a:gd name="T4" fmla="*/ 0 w 660"/>
                <a:gd name="T5" fmla="*/ 24 h 48"/>
                <a:gd name="T6" fmla="*/ 24 w 660"/>
                <a:gd name="T7" fmla="*/ 0 h 48"/>
                <a:gd name="T8" fmla="*/ 636 w 660"/>
                <a:gd name="T9" fmla="*/ 0 h 48"/>
                <a:gd name="T10" fmla="*/ 660 w 660"/>
                <a:gd name="T11" fmla="*/ 24 h 48"/>
                <a:gd name="T12" fmla="*/ 636 w 66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660" h="48">
                  <a:moveTo>
                    <a:pt x="636" y="48"/>
                  </a:moveTo>
                  <a:cubicBezTo>
                    <a:pt x="24" y="48"/>
                    <a:pt x="24" y="48"/>
                    <a:pt x="24" y="48"/>
                  </a:cubicBezTo>
                  <a:cubicBezTo>
                    <a:pt x="11" y="48"/>
                    <a:pt x="0" y="37"/>
                    <a:pt x="0" y="24"/>
                  </a:cubicBezTo>
                  <a:cubicBezTo>
                    <a:pt x="0" y="11"/>
                    <a:pt x="11" y="0"/>
                    <a:pt x="24" y="0"/>
                  </a:cubicBezTo>
                  <a:cubicBezTo>
                    <a:pt x="636" y="0"/>
                    <a:pt x="636" y="0"/>
                    <a:pt x="636" y="0"/>
                  </a:cubicBezTo>
                  <a:cubicBezTo>
                    <a:pt x="649" y="0"/>
                    <a:pt x="660" y="11"/>
                    <a:pt x="660" y="24"/>
                  </a:cubicBezTo>
                  <a:cubicBezTo>
                    <a:pt x="660" y="37"/>
                    <a:pt x="649" y="48"/>
                    <a:pt x="636" y="48"/>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dirty="0"/>
            </a:p>
          </p:txBody>
        </p:sp>
      </p:grpSp>
      <p:sp>
        <p:nvSpPr>
          <p:cNvPr id="171" name="AutoShape 14"/>
          <p:cNvSpPr>
            <a:spLocks noChangeAspect="1" noChangeArrowheads="1" noTextEdit="1"/>
          </p:cNvSpPr>
          <p:nvPr/>
        </p:nvSpPr>
        <p:spPr bwMode="auto">
          <a:xfrm>
            <a:off x="407988" y="1468438"/>
            <a:ext cx="101917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54" name="Group 153">
            <a:extLst>
              <a:ext uri="{FF2B5EF4-FFF2-40B4-BE49-F238E27FC236}">
                <a16:creationId xmlns:a16="http://schemas.microsoft.com/office/drawing/2014/main" id="{1D1EA8DC-64CA-4457-9200-2F3C50C22313}"/>
              </a:ext>
            </a:extLst>
          </p:cNvPr>
          <p:cNvGrpSpPr>
            <a:grpSpLocks noChangeAspect="1"/>
          </p:cNvGrpSpPr>
          <p:nvPr/>
        </p:nvGrpSpPr>
        <p:grpSpPr>
          <a:xfrm>
            <a:off x="2422451" y="2534242"/>
            <a:ext cx="462588" cy="721128"/>
            <a:chOff x="8259763" y="908051"/>
            <a:chExt cx="316706" cy="493712"/>
          </a:xfrm>
        </p:grpSpPr>
        <p:sp>
          <p:nvSpPr>
            <p:cNvPr id="155" name="Freeform 62">
              <a:extLst>
                <a:ext uri="{FF2B5EF4-FFF2-40B4-BE49-F238E27FC236}">
                  <a16:creationId xmlns:a16="http://schemas.microsoft.com/office/drawing/2014/main" id="{65BD4FC6-6E3C-46D5-9F0B-410C41D0342F}"/>
                </a:ext>
              </a:extLst>
            </p:cNvPr>
            <p:cNvSpPr>
              <a:spLocks/>
            </p:cNvSpPr>
            <p:nvPr/>
          </p:nvSpPr>
          <p:spPr bwMode="auto">
            <a:xfrm>
              <a:off x="8259763" y="908051"/>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56" name="Freeform 63">
              <a:extLst>
                <a:ext uri="{FF2B5EF4-FFF2-40B4-BE49-F238E27FC236}">
                  <a16:creationId xmlns:a16="http://schemas.microsoft.com/office/drawing/2014/main" id="{D9281F53-9498-482D-9D29-4F5DFDFC37FE}"/>
                </a:ext>
              </a:extLst>
            </p:cNvPr>
            <p:cNvSpPr>
              <a:spLocks noEditPoints="1"/>
            </p:cNvSpPr>
            <p:nvPr/>
          </p:nvSpPr>
          <p:spPr bwMode="auto">
            <a:xfrm>
              <a:off x="8362950" y="1093788"/>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dirty="0"/>
            </a:p>
          </p:txBody>
        </p:sp>
        <p:sp>
          <p:nvSpPr>
            <p:cNvPr id="157" name="Freeform 64">
              <a:extLst>
                <a:ext uri="{FF2B5EF4-FFF2-40B4-BE49-F238E27FC236}">
                  <a16:creationId xmlns:a16="http://schemas.microsoft.com/office/drawing/2014/main" id="{28DA5292-39A4-4019-899A-A81F5A3E5930}"/>
                </a:ext>
              </a:extLst>
            </p:cNvPr>
            <p:cNvSpPr>
              <a:spLocks/>
            </p:cNvSpPr>
            <p:nvPr/>
          </p:nvSpPr>
          <p:spPr bwMode="auto">
            <a:xfrm>
              <a:off x="8259763" y="1198563"/>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58" name="Freeform 65">
              <a:extLst>
                <a:ext uri="{FF2B5EF4-FFF2-40B4-BE49-F238E27FC236}">
                  <a16:creationId xmlns:a16="http://schemas.microsoft.com/office/drawing/2014/main" id="{8794A3B8-D939-4BE7-920D-7AFE00B95443}"/>
                </a:ext>
              </a:extLst>
            </p:cNvPr>
            <p:cNvSpPr>
              <a:spLocks noEditPoints="1"/>
            </p:cNvSpPr>
            <p:nvPr/>
          </p:nvSpPr>
          <p:spPr bwMode="auto">
            <a:xfrm>
              <a:off x="8362950" y="1154113"/>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dirty="0"/>
            </a:p>
          </p:txBody>
        </p:sp>
        <p:sp>
          <p:nvSpPr>
            <p:cNvPr id="159" name="Freeform 66">
              <a:extLst>
                <a:ext uri="{FF2B5EF4-FFF2-40B4-BE49-F238E27FC236}">
                  <a16:creationId xmlns:a16="http://schemas.microsoft.com/office/drawing/2014/main" id="{4BD30A86-97B1-4B6C-ACA7-91E4D7120857}"/>
                </a:ext>
              </a:extLst>
            </p:cNvPr>
            <p:cNvSpPr>
              <a:spLocks noEditPoints="1"/>
            </p:cNvSpPr>
            <p:nvPr/>
          </p:nvSpPr>
          <p:spPr bwMode="auto">
            <a:xfrm>
              <a:off x="8510588" y="1093788"/>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0" name="Freeform 67">
              <a:extLst>
                <a:ext uri="{FF2B5EF4-FFF2-40B4-BE49-F238E27FC236}">
                  <a16:creationId xmlns:a16="http://schemas.microsoft.com/office/drawing/2014/main" id="{9091344C-5309-4041-BD55-D086A267F23C}"/>
                </a:ext>
              </a:extLst>
            </p:cNvPr>
            <p:cNvSpPr>
              <a:spLocks/>
            </p:cNvSpPr>
            <p:nvPr/>
          </p:nvSpPr>
          <p:spPr bwMode="auto">
            <a:xfrm>
              <a:off x="8425656" y="1093788"/>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255" name="Group 254"/>
          <p:cNvGrpSpPr/>
          <p:nvPr/>
        </p:nvGrpSpPr>
        <p:grpSpPr>
          <a:xfrm>
            <a:off x="3368040" y="2391553"/>
            <a:ext cx="5499735" cy="999811"/>
            <a:chOff x="3368040" y="2396123"/>
            <a:chExt cx="5499735" cy="999811"/>
          </a:xfrm>
        </p:grpSpPr>
        <p:sp>
          <p:nvSpPr>
            <p:cNvPr id="632" name="Rounded Rectangle 631"/>
            <p:cNvSpPr/>
            <p:nvPr/>
          </p:nvSpPr>
          <p:spPr>
            <a:xfrm>
              <a:off x="3368040" y="2396123"/>
              <a:ext cx="5499735" cy="999811"/>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8" name="Group 247"/>
            <p:cNvGrpSpPr/>
            <p:nvPr/>
          </p:nvGrpSpPr>
          <p:grpSpPr>
            <a:xfrm>
              <a:off x="3544316" y="2497640"/>
              <a:ext cx="5147183" cy="796777"/>
              <a:chOff x="3304031" y="2189682"/>
              <a:chExt cx="5147183" cy="796777"/>
            </a:xfrm>
          </p:grpSpPr>
          <p:sp>
            <p:nvSpPr>
              <p:cNvPr id="327" name="TextBox 326"/>
              <p:cNvSpPr txBox="1"/>
              <p:nvPr/>
            </p:nvSpPr>
            <p:spPr>
              <a:xfrm>
                <a:off x="5304388" y="2189682"/>
                <a:ext cx="1146469" cy="369332"/>
              </a:xfrm>
              <a:prstGeom prst="roundRect">
                <a:avLst>
                  <a:gd name="adj" fmla="val 0"/>
                </a:avLst>
              </a:prstGeom>
              <a:noFill/>
              <a:ln>
                <a:noFill/>
              </a:ln>
            </p:spPr>
            <p:txBody>
              <a:bodyPr wrap="none" lIns="91440" tIns="91440" rIns="91440" bIns="91440" rtlCol="0" anchor="ctr" anchorCtr="0">
                <a:spAutoFit/>
              </a:bodyPr>
              <a:lstStyle>
                <a:defPPr>
                  <a:defRPr lang="en-US"/>
                </a:defPPr>
                <a:lvl1pPr algn="ctr">
                  <a:defRPr sz="1600">
                    <a:solidFill>
                      <a:schemeClr val="bg2"/>
                    </a:solidFill>
                    <a:latin typeface="+mn-lt"/>
                  </a:defRPr>
                </a:lvl1pPr>
              </a:lstStyle>
              <a:p>
                <a:r>
                  <a:rPr lang="en-US" sz="1200" b="1" dirty="0"/>
                  <a:t>Segmentation</a:t>
                </a:r>
              </a:p>
            </p:txBody>
          </p:sp>
          <p:grpSp>
            <p:nvGrpSpPr>
              <p:cNvPr id="243" name="Group 242"/>
              <p:cNvGrpSpPr/>
              <p:nvPr/>
            </p:nvGrpSpPr>
            <p:grpSpPr>
              <a:xfrm>
                <a:off x="3304031" y="2559014"/>
                <a:ext cx="5147183" cy="427445"/>
                <a:chOff x="3304031" y="2559014"/>
                <a:chExt cx="5147183" cy="427445"/>
              </a:xfrm>
            </p:grpSpPr>
            <p:grpSp>
              <p:nvGrpSpPr>
                <p:cNvPr id="240" name="Group 239"/>
                <p:cNvGrpSpPr/>
                <p:nvPr/>
              </p:nvGrpSpPr>
              <p:grpSpPr>
                <a:xfrm>
                  <a:off x="3304031" y="2559014"/>
                  <a:ext cx="1554480" cy="427445"/>
                  <a:chOff x="4932069" y="2006512"/>
                  <a:chExt cx="1554480" cy="427445"/>
                </a:xfrm>
              </p:grpSpPr>
              <p:sp>
                <p:nvSpPr>
                  <p:cNvPr id="317" name="Rounded Rectangle 316"/>
                  <p:cNvSpPr/>
                  <p:nvPr/>
                </p:nvSpPr>
                <p:spPr>
                  <a:xfrm>
                    <a:off x="4932069" y="2006512"/>
                    <a:ext cx="1554480" cy="427445"/>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457200" tIns="0" rIns="0" bIns="0" rtlCol="0" anchor="ctr"/>
                  <a:lstStyle/>
                  <a:p>
                    <a:r>
                      <a:rPr lang="en-US" sz="900" dirty="0">
                        <a:solidFill>
                          <a:schemeClr val="tx1"/>
                        </a:solidFill>
                      </a:rPr>
                      <a:t>Whitelist policy</a:t>
                    </a:r>
                  </a:p>
                </p:txBody>
              </p:sp>
              <p:grpSp>
                <p:nvGrpSpPr>
                  <p:cNvPr id="385" name="Group 379">
                    <a:extLst>
                      <a:ext uri="{FF2B5EF4-FFF2-40B4-BE49-F238E27FC236}">
                        <a16:creationId xmlns:a16="http://schemas.microsoft.com/office/drawing/2014/main" id="{CB0779CA-30AF-4167-9D7B-CF8E71E9442B}"/>
                      </a:ext>
                    </a:extLst>
                  </p:cNvPr>
                  <p:cNvGrpSpPr>
                    <a:grpSpLocks noChangeAspect="1"/>
                  </p:cNvGrpSpPr>
                  <p:nvPr/>
                </p:nvGrpSpPr>
                <p:grpSpPr bwMode="auto">
                  <a:xfrm>
                    <a:off x="4983486" y="2060214"/>
                    <a:ext cx="319790" cy="320040"/>
                    <a:chOff x="1896" y="635"/>
                    <a:chExt cx="2544" cy="2546"/>
                  </a:xfrm>
                </p:grpSpPr>
                <p:sp>
                  <p:nvSpPr>
                    <p:cNvPr id="386" name="Oval 380">
                      <a:extLst>
                        <a:ext uri="{FF2B5EF4-FFF2-40B4-BE49-F238E27FC236}">
                          <a16:creationId xmlns:a16="http://schemas.microsoft.com/office/drawing/2014/main" id="{7C6A8FAF-1257-4F9E-9F6D-3BE33487FE21}"/>
                        </a:ext>
                      </a:extLst>
                    </p:cNvPr>
                    <p:cNvSpPr>
                      <a:spLocks noChangeArrowheads="1"/>
                    </p:cNvSpPr>
                    <p:nvPr/>
                  </p:nvSpPr>
                  <p:spPr bwMode="auto">
                    <a:xfrm>
                      <a:off x="1896" y="635"/>
                      <a:ext cx="2544" cy="2546"/>
                    </a:xfrm>
                    <a:prstGeom prst="ellipse">
                      <a:avLst/>
                    </a:pr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87" name="Freeform 381">
                      <a:extLst>
                        <a:ext uri="{FF2B5EF4-FFF2-40B4-BE49-F238E27FC236}">
                          <a16:creationId xmlns:a16="http://schemas.microsoft.com/office/drawing/2014/main" id="{7E677A3D-0561-4802-9868-0317EF432910}"/>
                        </a:ext>
                      </a:extLst>
                    </p:cNvPr>
                    <p:cNvSpPr>
                      <a:spLocks/>
                    </p:cNvSpPr>
                    <p:nvPr/>
                  </p:nvSpPr>
                  <p:spPr bwMode="auto">
                    <a:xfrm>
                      <a:off x="2583" y="1127"/>
                      <a:ext cx="1846" cy="2054"/>
                    </a:xfrm>
                    <a:custGeom>
                      <a:avLst/>
                      <a:gdLst>
                        <a:gd name="T0" fmla="*/ 509 w 1045"/>
                        <a:gd name="T1" fmla="*/ 1 h 1162"/>
                        <a:gd name="T2" fmla="*/ 508 w 1045"/>
                        <a:gd name="T3" fmla="*/ 0 h 1162"/>
                        <a:gd name="T4" fmla="*/ 508 w 1045"/>
                        <a:gd name="T5" fmla="*/ 1 h 1162"/>
                        <a:gd name="T6" fmla="*/ 64 w 1045"/>
                        <a:gd name="T7" fmla="*/ 1 h 1162"/>
                        <a:gd name="T8" fmla="*/ 0 w 1045"/>
                        <a:gd name="T9" fmla="*/ 64 h 1162"/>
                        <a:gd name="T10" fmla="*/ 0 w 1045"/>
                        <a:gd name="T11" fmla="*/ 829 h 1162"/>
                        <a:gd name="T12" fmla="*/ 32 w 1045"/>
                        <a:gd name="T13" fmla="*/ 883 h 1162"/>
                        <a:gd name="T14" fmla="*/ 311 w 1045"/>
                        <a:gd name="T15" fmla="*/ 1161 h 1162"/>
                        <a:gd name="T16" fmla="*/ 331 w 1045"/>
                        <a:gd name="T17" fmla="*/ 1162 h 1162"/>
                        <a:gd name="T18" fmla="*/ 1045 w 1045"/>
                        <a:gd name="T19" fmla="*/ 533 h 1162"/>
                        <a:gd name="T20" fmla="*/ 509 w 1045"/>
                        <a:gd name="T21" fmla="*/ 1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5" h="1162">
                          <a:moveTo>
                            <a:pt x="509" y="1"/>
                          </a:moveTo>
                          <a:cubicBezTo>
                            <a:pt x="508" y="0"/>
                            <a:pt x="508" y="0"/>
                            <a:pt x="508" y="0"/>
                          </a:cubicBezTo>
                          <a:cubicBezTo>
                            <a:pt x="508" y="1"/>
                            <a:pt x="508" y="1"/>
                            <a:pt x="508" y="1"/>
                          </a:cubicBezTo>
                          <a:cubicBezTo>
                            <a:pt x="64" y="1"/>
                            <a:pt x="64" y="1"/>
                            <a:pt x="64" y="1"/>
                          </a:cubicBezTo>
                          <a:cubicBezTo>
                            <a:pt x="29" y="1"/>
                            <a:pt x="0" y="29"/>
                            <a:pt x="0" y="64"/>
                          </a:cubicBezTo>
                          <a:cubicBezTo>
                            <a:pt x="0" y="829"/>
                            <a:pt x="0" y="829"/>
                            <a:pt x="0" y="829"/>
                          </a:cubicBezTo>
                          <a:cubicBezTo>
                            <a:pt x="0" y="852"/>
                            <a:pt x="13" y="872"/>
                            <a:pt x="32" y="883"/>
                          </a:cubicBezTo>
                          <a:cubicBezTo>
                            <a:pt x="311" y="1161"/>
                            <a:pt x="311" y="1161"/>
                            <a:pt x="311" y="1161"/>
                          </a:cubicBezTo>
                          <a:cubicBezTo>
                            <a:pt x="317" y="1162"/>
                            <a:pt x="324" y="1162"/>
                            <a:pt x="331" y="1162"/>
                          </a:cubicBezTo>
                          <a:cubicBezTo>
                            <a:pt x="698" y="1162"/>
                            <a:pt x="1000" y="888"/>
                            <a:pt x="1045" y="533"/>
                          </a:cubicBezTo>
                          <a:lnTo>
                            <a:pt x="509" y="1"/>
                          </a:ln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88" name="Freeform 382">
                      <a:extLst>
                        <a:ext uri="{FF2B5EF4-FFF2-40B4-BE49-F238E27FC236}">
                          <a16:creationId xmlns:a16="http://schemas.microsoft.com/office/drawing/2014/main" id="{7DDC4A83-BC8B-470D-93DD-C13DB6E52AE8}"/>
                        </a:ext>
                      </a:extLst>
                    </p:cNvPr>
                    <p:cNvSpPr>
                      <a:spLocks/>
                    </p:cNvSpPr>
                    <p:nvPr/>
                  </p:nvSpPr>
                  <p:spPr bwMode="auto">
                    <a:xfrm>
                      <a:off x="2583" y="1128"/>
                      <a:ext cx="1299" cy="1576"/>
                    </a:xfrm>
                    <a:custGeom>
                      <a:avLst/>
                      <a:gdLst>
                        <a:gd name="T0" fmla="*/ 732 w 735"/>
                        <a:gd name="T1" fmla="*/ 223 h 891"/>
                        <a:gd name="T2" fmla="*/ 509 w 735"/>
                        <a:gd name="T3" fmla="*/ 0 h 891"/>
                        <a:gd name="T4" fmla="*/ 64 w 735"/>
                        <a:gd name="T5" fmla="*/ 0 h 891"/>
                        <a:gd name="T6" fmla="*/ 0 w 735"/>
                        <a:gd name="T7" fmla="*/ 63 h 891"/>
                        <a:gd name="T8" fmla="*/ 0 w 735"/>
                        <a:gd name="T9" fmla="*/ 828 h 891"/>
                        <a:gd name="T10" fmla="*/ 64 w 735"/>
                        <a:gd name="T11" fmla="*/ 891 h 891"/>
                        <a:gd name="T12" fmla="*/ 672 w 735"/>
                        <a:gd name="T13" fmla="*/ 891 h 891"/>
                        <a:gd name="T14" fmla="*/ 735 w 735"/>
                        <a:gd name="T15" fmla="*/ 828 h 891"/>
                        <a:gd name="T16" fmla="*/ 735 w 735"/>
                        <a:gd name="T17" fmla="*/ 226 h 891"/>
                        <a:gd name="T18" fmla="*/ 732 w 735"/>
                        <a:gd name="T19" fmla="*/ 223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5" h="891">
                          <a:moveTo>
                            <a:pt x="732" y="223"/>
                          </a:moveTo>
                          <a:cubicBezTo>
                            <a:pt x="509" y="0"/>
                            <a:pt x="509" y="0"/>
                            <a:pt x="509" y="0"/>
                          </a:cubicBezTo>
                          <a:cubicBezTo>
                            <a:pt x="64" y="0"/>
                            <a:pt x="64" y="0"/>
                            <a:pt x="64" y="0"/>
                          </a:cubicBezTo>
                          <a:cubicBezTo>
                            <a:pt x="29" y="0"/>
                            <a:pt x="0" y="28"/>
                            <a:pt x="0" y="63"/>
                          </a:cubicBezTo>
                          <a:cubicBezTo>
                            <a:pt x="0" y="828"/>
                            <a:pt x="0" y="828"/>
                            <a:pt x="0" y="828"/>
                          </a:cubicBezTo>
                          <a:cubicBezTo>
                            <a:pt x="0" y="863"/>
                            <a:pt x="29" y="891"/>
                            <a:pt x="64" y="891"/>
                          </a:cubicBezTo>
                          <a:cubicBezTo>
                            <a:pt x="672" y="891"/>
                            <a:pt x="672" y="891"/>
                            <a:pt x="672" y="891"/>
                          </a:cubicBezTo>
                          <a:cubicBezTo>
                            <a:pt x="707" y="891"/>
                            <a:pt x="735" y="863"/>
                            <a:pt x="735" y="828"/>
                          </a:cubicBezTo>
                          <a:cubicBezTo>
                            <a:pt x="735" y="226"/>
                            <a:pt x="735" y="226"/>
                            <a:pt x="735" y="226"/>
                          </a:cubicBezTo>
                          <a:lnTo>
                            <a:pt x="732"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89" name="Freeform 383">
                      <a:extLst>
                        <a:ext uri="{FF2B5EF4-FFF2-40B4-BE49-F238E27FC236}">
                          <a16:creationId xmlns:a16="http://schemas.microsoft.com/office/drawing/2014/main" id="{4C97850E-3A08-4059-890A-F365A8FB7368}"/>
                        </a:ext>
                      </a:extLst>
                    </p:cNvPr>
                    <p:cNvSpPr>
                      <a:spLocks/>
                    </p:cNvSpPr>
                    <p:nvPr/>
                  </p:nvSpPr>
                  <p:spPr bwMode="auto">
                    <a:xfrm>
                      <a:off x="3481" y="1127"/>
                      <a:ext cx="401" cy="401"/>
                    </a:xfrm>
                    <a:custGeom>
                      <a:avLst/>
                      <a:gdLst>
                        <a:gd name="T0" fmla="*/ 0 w 227"/>
                        <a:gd name="T1" fmla="*/ 163 h 227"/>
                        <a:gd name="T2" fmla="*/ 64 w 227"/>
                        <a:gd name="T3" fmla="*/ 227 h 227"/>
                        <a:gd name="T4" fmla="*/ 227 w 227"/>
                        <a:gd name="T5" fmla="*/ 227 h 227"/>
                        <a:gd name="T6" fmla="*/ 0 w 227"/>
                        <a:gd name="T7" fmla="*/ 0 h 227"/>
                        <a:gd name="T8" fmla="*/ 0 w 227"/>
                        <a:gd name="T9" fmla="*/ 163 h 227"/>
                      </a:gdLst>
                      <a:ahLst/>
                      <a:cxnLst>
                        <a:cxn ang="0">
                          <a:pos x="T0" y="T1"/>
                        </a:cxn>
                        <a:cxn ang="0">
                          <a:pos x="T2" y="T3"/>
                        </a:cxn>
                        <a:cxn ang="0">
                          <a:pos x="T4" y="T5"/>
                        </a:cxn>
                        <a:cxn ang="0">
                          <a:pos x="T6" y="T7"/>
                        </a:cxn>
                        <a:cxn ang="0">
                          <a:pos x="T8" y="T9"/>
                        </a:cxn>
                      </a:cxnLst>
                      <a:rect l="0" t="0" r="r" b="b"/>
                      <a:pathLst>
                        <a:path w="227" h="227">
                          <a:moveTo>
                            <a:pt x="0" y="163"/>
                          </a:moveTo>
                          <a:cubicBezTo>
                            <a:pt x="0" y="198"/>
                            <a:pt x="29" y="227"/>
                            <a:pt x="64" y="227"/>
                          </a:cubicBezTo>
                          <a:cubicBezTo>
                            <a:pt x="227" y="227"/>
                            <a:pt x="227" y="227"/>
                            <a:pt x="227" y="227"/>
                          </a:cubicBezTo>
                          <a:cubicBezTo>
                            <a:pt x="0" y="0"/>
                            <a:pt x="0" y="0"/>
                            <a:pt x="0" y="0"/>
                          </a:cubicBezTo>
                          <a:lnTo>
                            <a:pt x="0" y="163"/>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90" name="Freeform 384">
                      <a:extLst>
                        <a:ext uri="{FF2B5EF4-FFF2-40B4-BE49-F238E27FC236}">
                          <a16:creationId xmlns:a16="http://schemas.microsoft.com/office/drawing/2014/main" id="{3D2BD5F6-AB9A-4544-91B4-0B0A62E15102}"/>
                        </a:ext>
                      </a:extLst>
                    </p:cNvPr>
                    <p:cNvSpPr>
                      <a:spLocks/>
                    </p:cNvSpPr>
                    <p:nvPr/>
                  </p:nvSpPr>
                  <p:spPr bwMode="auto">
                    <a:xfrm>
                      <a:off x="2762" y="1424"/>
                      <a:ext cx="570" cy="115"/>
                    </a:xfrm>
                    <a:custGeom>
                      <a:avLst/>
                      <a:gdLst>
                        <a:gd name="T0" fmla="*/ 33 w 323"/>
                        <a:gd name="T1" fmla="*/ 65 h 65"/>
                        <a:gd name="T2" fmla="*/ 291 w 323"/>
                        <a:gd name="T3" fmla="*/ 65 h 65"/>
                        <a:gd name="T4" fmla="*/ 323 w 323"/>
                        <a:gd name="T5" fmla="*/ 32 h 65"/>
                        <a:gd name="T6" fmla="*/ 291 w 323"/>
                        <a:gd name="T7" fmla="*/ 0 h 65"/>
                        <a:gd name="T8" fmla="*/ 33 w 323"/>
                        <a:gd name="T9" fmla="*/ 0 h 65"/>
                        <a:gd name="T10" fmla="*/ 0 w 323"/>
                        <a:gd name="T11" fmla="*/ 32 h 65"/>
                        <a:gd name="T12" fmla="*/ 33 w 323"/>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323" h="65">
                          <a:moveTo>
                            <a:pt x="33" y="65"/>
                          </a:moveTo>
                          <a:cubicBezTo>
                            <a:pt x="291" y="65"/>
                            <a:pt x="291" y="65"/>
                            <a:pt x="291" y="65"/>
                          </a:cubicBezTo>
                          <a:cubicBezTo>
                            <a:pt x="309" y="65"/>
                            <a:pt x="323" y="50"/>
                            <a:pt x="323" y="32"/>
                          </a:cubicBezTo>
                          <a:cubicBezTo>
                            <a:pt x="323" y="14"/>
                            <a:pt x="309" y="0"/>
                            <a:pt x="291" y="0"/>
                          </a:cubicBezTo>
                          <a:cubicBezTo>
                            <a:pt x="33" y="0"/>
                            <a:pt x="33" y="0"/>
                            <a:pt x="33" y="0"/>
                          </a:cubicBezTo>
                          <a:cubicBezTo>
                            <a:pt x="15" y="0"/>
                            <a:pt x="0" y="14"/>
                            <a:pt x="0" y="32"/>
                          </a:cubicBezTo>
                          <a:cubicBezTo>
                            <a:pt x="0" y="50"/>
                            <a:pt x="15" y="65"/>
                            <a:pt x="33" y="65"/>
                          </a:cubicBezTo>
                          <a:close/>
                        </a:path>
                      </a:pathLst>
                    </a:custGeom>
                    <a:solidFill>
                      <a:srgbClr val="07B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91" name="Freeform 385">
                      <a:extLst>
                        <a:ext uri="{FF2B5EF4-FFF2-40B4-BE49-F238E27FC236}">
                          <a16:creationId xmlns:a16="http://schemas.microsoft.com/office/drawing/2014/main" id="{DFFE3FA3-2397-4EF2-A931-BFEF40047A82}"/>
                        </a:ext>
                      </a:extLst>
                    </p:cNvPr>
                    <p:cNvSpPr>
                      <a:spLocks/>
                    </p:cNvSpPr>
                    <p:nvPr/>
                  </p:nvSpPr>
                  <p:spPr bwMode="auto">
                    <a:xfrm>
                      <a:off x="2762" y="1715"/>
                      <a:ext cx="917" cy="115"/>
                    </a:xfrm>
                    <a:custGeom>
                      <a:avLst/>
                      <a:gdLst>
                        <a:gd name="T0" fmla="*/ 33 w 519"/>
                        <a:gd name="T1" fmla="*/ 65 h 65"/>
                        <a:gd name="T2" fmla="*/ 487 w 519"/>
                        <a:gd name="T3" fmla="*/ 65 h 65"/>
                        <a:gd name="T4" fmla="*/ 519 w 519"/>
                        <a:gd name="T5" fmla="*/ 32 h 65"/>
                        <a:gd name="T6" fmla="*/ 487 w 519"/>
                        <a:gd name="T7" fmla="*/ 0 h 65"/>
                        <a:gd name="T8" fmla="*/ 33 w 519"/>
                        <a:gd name="T9" fmla="*/ 0 h 65"/>
                        <a:gd name="T10" fmla="*/ 0 w 519"/>
                        <a:gd name="T11" fmla="*/ 32 h 65"/>
                        <a:gd name="T12" fmla="*/ 33 w 519"/>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519" h="65">
                          <a:moveTo>
                            <a:pt x="33" y="65"/>
                          </a:moveTo>
                          <a:cubicBezTo>
                            <a:pt x="487" y="65"/>
                            <a:pt x="487" y="65"/>
                            <a:pt x="487" y="65"/>
                          </a:cubicBezTo>
                          <a:cubicBezTo>
                            <a:pt x="505" y="65"/>
                            <a:pt x="519" y="50"/>
                            <a:pt x="519" y="32"/>
                          </a:cubicBezTo>
                          <a:cubicBezTo>
                            <a:pt x="519" y="14"/>
                            <a:pt x="505" y="0"/>
                            <a:pt x="487" y="0"/>
                          </a:cubicBezTo>
                          <a:cubicBezTo>
                            <a:pt x="33" y="0"/>
                            <a:pt x="33" y="0"/>
                            <a:pt x="33" y="0"/>
                          </a:cubicBezTo>
                          <a:cubicBezTo>
                            <a:pt x="15" y="0"/>
                            <a:pt x="0" y="14"/>
                            <a:pt x="0" y="32"/>
                          </a:cubicBezTo>
                          <a:cubicBezTo>
                            <a:pt x="0" y="50"/>
                            <a:pt x="15" y="65"/>
                            <a:pt x="33" y="65"/>
                          </a:cubicBezTo>
                          <a:close/>
                        </a:path>
                      </a:pathLst>
                    </a:custGeom>
                    <a:solidFill>
                      <a:srgbClr val="07B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92" name="Freeform 386">
                      <a:extLst>
                        <a:ext uri="{FF2B5EF4-FFF2-40B4-BE49-F238E27FC236}">
                          <a16:creationId xmlns:a16="http://schemas.microsoft.com/office/drawing/2014/main" id="{FB487B4C-CBAE-46CE-AADB-17FED5AAD51D}"/>
                        </a:ext>
                      </a:extLst>
                    </p:cNvPr>
                    <p:cNvSpPr>
                      <a:spLocks/>
                    </p:cNvSpPr>
                    <p:nvPr/>
                  </p:nvSpPr>
                  <p:spPr bwMode="auto">
                    <a:xfrm>
                      <a:off x="2762" y="2007"/>
                      <a:ext cx="917" cy="115"/>
                    </a:xfrm>
                    <a:custGeom>
                      <a:avLst/>
                      <a:gdLst>
                        <a:gd name="T0" fmla="*/ 487 w 519"/>
                        <a:gd name="T1" fmla="*/ 0 h 65"/>
                        <a:gd name="T2" fmla="*/ 33 w 519"/>
                        <a:gd name="T3" fmla="*/ 0 h 65"/>
                        <a:gd name="T4" fmla="*/ 0 w 519"/>
                        <a:gd name="T5" fmla="*/ 32 h 65"/>
                        <a:gd name="T6" fmla="*/ 33 w 519"/>
                        <a:gd name="T7" fmla="*/ 65 h 65"/>
                        <a:gd name="T8" fmla="*/ 487 w 519"/>
                        <a:gd name="T9" fmla="*/ 65 h 65"/>
                        <a:gd name="T10" fmla="*/ 519 w 519"/>
                        <a:gd name="T11" fmla="*/ 32 h 65"/>
                        <a:gd name="T12" fmla="*/ 487 w 519"/>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519" h="65">
                          <a:moveTo>
                            <a:pt x="487" y="0"/>
                          </a:moveTo>
                          <a:cubicBezTo>
                            <a:pt x="33" y="0"/>
                            <a:pt x="33" y="0"/>
                            <a:pt x="33" y="0"/>
                          </a:cubicBezTo>
                          <a:cubicBezTo>
                            <a:pt x="15" y="0"/>
                            <a:pt x="0" y="14"/>
                            <a:pt x="0" y="32"/>
                          </a:cubicBezTo>
                          <a:cubicBezTo>
                            <a:pt x="0" y="50"/>
                            <a:pt x="15" y="65"/>
                            <a:pt x="33" y="65"/>
                          </a:cubicBezTo>
                          <a:cubicBezTo>
                            <a:pt x="487" y="65"/>
                            <a:pt x="487" y="65"/>
                            <a:pt x="487" y="65"/>
                          </a:cubicBezTo>
                          <a:cubicBezTo>
                            <a:pt x="505" y="65"/>
                            <a:pt x="519" y="50"/>
                            <a:pt x="519" y="32"/>
                          </a:cubicBezTo>
                          <a:cubicBezTo>
                            <a:pt x="519" y="14"/>
                            <a:pt x="505" y="0"/>
                            <a:pt x="487" y="0"/>
                          </a:cubicBezTo>
                          <a:close/>
                        </a:path>
                      </a:pathLst>
                    </a:custGeom>
                    <a:solidFill>
                      <a:srgbClr val="07B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93" name="Freeform 387">
                      <a:extLst>
                        <a:ext uri="{FF2B5EF4-FFF2-40B4-BE49-F238E27FC236}">
                          <a16:creationId xmlns:a16="http://schemas.microsoft.com/office/drawing/2014/main" id="{5E976068-453C-48BD-A28F-CE888E81DA87}"/>
                        </a:ext>
                      </a:extLst>
                    </p:cNvPr>
                    <p:cNvSpPr>
                      <a:spLocks/>
                    </p:cNvSpPr>
                    <p:nvPr/>
                  </p:nvSpPr>
                  <p:spPr bwMode="auto">
                    <a:xfrm>
                      <a:off x="2762" y="2299"/>
                      <a:ext cx="917" cy="115"/>
                    </a:xfrm>
                    <a:custGeom>
                      <a:avLst/>
                      <a:gdLst>
                        <a:gd name="T0" fmla="*/ 487 w 519"/>
                        <a:gd name="T1" fmla="*/ 0 h 65"/>
                        <a:gd name="T2" fmla="*/ 33 w 519"/>
                        <a:gd name="T3" fmla="*/ 0 h 65"/>
                        <a:gd name="T4" fmla="*/ 0 w 519"/>
                        <a:gd name="T5" fmla="*/ 32 h 65"/>
                        <a:gd name="T6" fmla="*/ 33 w 519"/>
                        <a:gd name="T7" fmla="*/ 65 h 65"/>
                        <a:gd name="T8" fmla="*/ 487 w 519"/>
                        <a:gd name="T9" fmla="*/ 65 h 65"/>
                        <a:gd name="T10" fmla="*/ 519 w 519"/>
                        <a:gd name="T11" fmla="*/ 32 h 65"/>
                        <a:gd name="T12" fmla="*/ 487 w 519"/>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519" h="65">
                          <a:moveTo>
                            <a:pt x="487" y="0"/>
                          </a:moveTo>
                          <a:cubicBezTo>
                            <a:pt x="33" y="0"/>
                            <a:pt x="33" y="0"/>
                            <a:pt x="33" y="0"/>
                          </a:cubicBezTo>
                          <a:cubicBezTo>
                            <a:pt x="15" y="0"/>
                            <a:pt x="0" y="14"/>
                            <a:pt x="0" y="32"/>
                          </a:cubicBezTo>
                          <a:cubicBezTo>
                            <a:pt x="0" y="50"/>
                            <a:pt x="15" y="65"/>
                            <a:pt x="33" y="65"/>
                          </a:cubicBezTo>
                          <a:cubicBezTo>
                            <a:pt x="487" y="65"/>
                            <a:pt x="487" y="65"/>
                            <a:pt x="487" y="65"/>
                          </a:cubicBezTo>
                          <a:cubicBezTo>
                            <a:pt x="505" y="65"/>
                            <a:pt x="519" y="50"/>
                            <a:pt x="519" y="32"/>
                          </a:cubicBezTo>
                          <a:cubicBezTo>
                            <a:pt x="519" y="14"/>
                            <a:pt x="505" y="0"/>
                            <a:pt x="487" y="0"/>
                          </a:cubicBezTo>
                          <a:close/>
                        </a:path>
                      </a:pathLst>
                    </a:custGeom>
                    <a:solidFill>
                      <a:srgbClr val="07B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grpSp>
            </p:grpSp>
            <p:grpSp>
              <p:nvGrpSpPr>
                <p:cNvPr id="7198" name="Group 7197"/>
                <p:cNvGrpSpPr/>
                <p:nvPr/>
              </p:nvGrpSpPr>
              <p:grpSpPr>
                <a:xfrm>
                  <a:off x="5100382" y="2559014"/>
                  <a:ext cx="1554480" cy="427445"/>
                  <a:chOff x="6896734" y="2006512"/>
                  <a:chExt cx="1554480" cy="427445"/>
                </a:xfrm>
              </p:grpSpPr>
              <p:sp>
                <p:nvSpPr>
                  <p:cNvPr id="321" name="Rounded Rectangle 320"/>
                  <p:cNvSpPr/>
                  <p:nvPr/>
                </p:nvSpPr>
                <p:spPr>
                  <a:xfrm>
                    <a:off x="6896734" y="2006512"/>
                    <a:ext cx="1554480" cy="427445"/>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tIns="0" rIns="0" bIns="0" rtlCol="0" anchor="ctr"/>
                  <a:lstStyle/>
                  <a:p>
                    <a:r>
                      <a:rPr lang="en-US" sz="900" dirty="0">
                        <a:solidFill>
                          <a:schemeClr val="tx1"/>
                        </a:solidFill>
                      </a:rPr>
                      <a:t>Application segmentation</a:t>
                    </a:r>
                  </a:p>
                </p:txBody>
              </p:sp>
              <p:grpSp>
                <p:nvGrpSpPr>
                  <p:cNvPr id="394" name="Group 393">
                    <a:extLst>
                      <a:ext uri="{FF2B5EF4-FFF2-40B4-BE49-F238E27FC236}">
                        <a16:creationId xmlns:a16="http://schemas.microsoft.com/office/drawing/2014/main" id="{069E9FDF-1092-4E55-9F80-B2EF0B9AEBB9}"/>
                      </a:ext>
                    </a:extLst>
                  </p:cNvPr>
                  <p:cNvGrpSpPr>
                    <a:grpSpLocks noChangeAspect="1"/>
                  </p:cNvGrpSpPr>
                  <p:nvPr/>
                </p:nvGrpSpPr>
                <p:grpSpPr>
                  <a:xfrm>
                    <a:off x="6941501" y="2060214"/>
                    <a:ext cx="320040" cy="320040"/>
                    <a:chOff x="7660834" y="347874"/>
                    <a:chExt cx="966809" cy="967568"/>
                  </a:xfrm>
                </p:grpSpPr>
                <p:sp>
                  <p:nvSpPr>
                    <p:cNvPr id="395" name="Oval 151">
                      <a:extLst>
                        <a:ext uri="{FF2B5EF4-FFF2-40B4-BE49-F238E27FC236}">
                          <a16:creationId xmlns:a16="http://schemas.microsoft.com/office/drawing/2014/main" id="{E70FCD21-611F-4015-BCB4-D1BECAF36B5C}"/>
                        </a:ext>
                      </a:extLst>
                    </p:cNvPr>
                    <p:cNvSpPr>
                      <a:spLocks noChangeArrowheads="1"/>
                    </p:cNvSpPr>
                    <p:nvPr/>
                  </p:nvSpPr>
                  <p:spPr bwMode="auto">
                    <a:xfrm>
                      <a:off x="7660834" y="347874"/>
                      <a:ext cx="966809" cy="967568"/>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96" name="Freeform 152">
                      <a:extLst>
                        <a:ext uri="{FF2B5EF4-FFF2-40B4-BE49-F238E27FC236}">
                          <a16:creationId xmlns:a16="http://schemas.microsoft.com/office/drawing/2014/main" id="{3FBAC5C8-D64F-4165-8E13-8D5258D4D09A}"/>
                        </a:ext>
                      </a:extLst>
                    </p:cNvPr>
                    <p:cNvSpPr>
                      <a:spLocks/>
                    </p:cNvSpPr>
                    <p:nvPr/>
                  </p:nvSpPr>
                  <p:spPr bwMode="auto">
                    <a:xfrm>
                      <a:off x="7840211" y="526110"/>
                      <a:ext cx="787432" cy="779071"/>
                    </a:xfrm>
                    <a:custGeom>
                      <a:avLst/>
                      <a:gdLst>
                        <a:gd name="T0" fmla="*/ 1173 w 1173"/>
                        <a:gd name="T1" fmla="*/ 455 h 1160"/>
                        <a:gd name="T2" fmla="*/ 1173 w 1173"/>
                        <a:gd name="T3" fmla="*/ 439 h 1160"/>
                        <a:gd name="T4" fmla="*/ 900 w 1173"/>
                        <a:gd name="T5" fmla="*/ 167 h 1160"/>
                        <a:gd name="T6" fmla="*/ 900 w 1173"/>
                        <a:gd name="T7" fmla="*/ 167 h 1160"/>
                        <a:gd name="T8" fmla="*/ 453 w 1173"/>
                        <a:gd name="T9" fmla="*/ 0 h 1160"/>
                        <a:gd name="T10" fmla="*/ 6 w 1173"/>
                        <a:gd name="T11" fmla="*/ 167 h 1160"/>
                        <a:gd name="T12" fmla="*/ 303 w 1173"/>
                        <a:gd name="T13" fmla="*/ 860 h 1160"/>
                        <a:gd name="T14" fmla="*/ 302 w 1173"/>
                        <a:gd name="T15" fmla="*/ 861 h 1160"/>
                        <a:gd name="T16" fmla="*/ 601 w 1173"/>
                        <a:gd name="T17" fmla="*/ 1160 h 1160"/>
                        <a:gd name="T18" fmla="*/ 1173 w 1173"/>
                        <a:gd name="T19" fmla="*/ 455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3" h="1160">
                          <a:moveTo>
                            <a:pt x="1173" y="455"/>
                          </a:moveTo>
                          <a:cubicBezTo>
                            <a:pt x="1173" y="450"/>
                            <a:pt x="1173" y="444"/>
                            <a:pt x="1173" y="439"/>
                          </a:cubicBezTo>
                          <a:cubicBezTo>
                            <a:pt x="900" y="167"/>
                            <a:pt x="900" y="167"/>
                            <a:pt x="900" y="167"/>
                          </a:cubicBezTo>
                          <a:cubicBezTo>
                            <a:pt x="900" y="167"/>
                            <a:pt x="900" y="167"/>
                            <a:pt x="900" y="167"/>
                          </a:cubicBezTo>
                          <a:cubicBezTo>
                            <a:pt x="453" y="0"/>
                            <a:pt x="453" y="0"/>
                            <a:pt x="453" y="0"/>
                          </a:cubicBezTo>
                          <a:cubicBezTo>
                            <a:pt x="6" y="167"/>
                            <a:pt x="6" y="167"/>
                            <a:pt x="6" y="167"/>
                          </a:cubicBezTo>
                          <a:cubicBezTo>
                            <a:pt x="6" y="167"/>
                            <a:pt x="0" y="577"/>
                            <a:pt x="303" y="860"/>
                          </a:cubicBezTo>
                          <a:cubicBezTo>
                            <a:pt x="302" y="861"/>
                            <a:pt x="302" y="861"/>
                            <a:pt x="302" y="861"/>
                          </a:cubicBezTo>
                          <a:cubicBezTo>
                            <a:pt x="601" y="1160"/>
                            <a:pt x="601" y="1160"/>
                            <a:pt x="601" y="1160"/>
                          </a:cubicBezTo>
                          <a:cubicBezTo>
                            <a:pt x="928" y="1091"/>
                            <a:pt x="1173" y="802"/>
                            <a:pt x="1173" y="455"/>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97" name="Freeform 153">
                      <a:extLst>
                        <a:ext uri="{FF2B5EF4-FFF2-40B4-BE49-F238E27FC236}">
                          <a16:creationId xmlns:a16="http://schemas.microsoft.com/office/drawing/2014/main" id="{FDDA4C25-66BB-4BC8-BD70-7A458499A20F}"/>
                        </a:ext>
                      </a:extLst>
                    </p:cNvPr>
                    <p:cNvSpPr>
                      <a:spLocks/>
                    </p:cNvSpPr>
                    <p:nvPr/>
                  </p:nvSpPr>
                  <p:spPr bwMode="auto">
                    <a:xfrm>
                      <a:off x="7838690" y="526110"/>
                      <a:ext cx="611096" cy="653659"/>
                    </a:xfrm>
                    <a:custGeom>
                      <a:avLst/>
                      <a:gdLst>
                        <a:gd name="T0" fmla="*/ 902 w 910"/>
                        <a:gd name="T1" fmla="*/ 167 h 973"/>
                        <a:gd name="T2" fmla="*/ 455 w 910"/>
                        <a:gd name="T3" fmla="*/ 0 h 973"/>
                        <a:gd name="T4" fmla="*/ 8 w 910"/>
                        <a:gd name="T5" fmla="*/ 167 h 973"/>
                        <a:gd name="T6" fmla="*/ 455 w 910"/>
                        <a:gd name="T7" fmla="*/ 973 h 973"/>
                        <a:gd name="T8" fmla="*/ 902 w 910"/>
                        <a:gd name="T9" fmla="*/ 167 h 973"/>
                      </a:gdLst>
                      <a:ahLst/>
                      <a:cxnLst>
                        <a:cxn ang="0">
                          <a:pos x="T0" y="T1"/>
                        </a:cxn>
                        <a:cxn ang="0">
                          <a:pos x="T2" y="T3"/>
                        </a:cxn>
                        <a:cxn ang="0">
                          <a:pos x="T4" y="T5"/>
                        </a:cxn>
                        <a:cxn ang="0">
                          <a:pos x="T6" y="T7"/>
                        </a:cxn>
                        <a:cxn ang="0">
                          <a:pos x="T8" y="T9"/>
                        </a:cxn>
                      </a:cxnLst>
                      <a:rect l="0" t="0" r="r" b="b"/>
                      <a:pathLst>
                        <a:path w="910" h="973">
                          <a:moveTo>
                            <a:pt x="902" y="167"/>
                          </a:moveTo>
                          <a:cubicBezTo>
                            <a:pt x="455" y="0"/>
                            <a:pt x="455" y="0"/>
                            <a:pt x="455" y="0"/>
                          </a:cubicBezTo>
                          <a:cubicBezTo>
                            <a:pt x="8" y="167"/>
                            <a:pt x="8" y="167"/>
                            <a:pt x="8" y="167"/>
                          </a:cubicBezTo>
                          <a:cubicBezTo>
                            <a:pt x="8" y="167"/>
                            <a:pt x="0" y="703"/>
                            <a:pt x="455" y="973"/>
                          </a:cubicBezTo>
                          <a:cubicBezTo>
                            <a:pt x="910" y="703"/>
                            <a:pt x="902" y="167"/>
                            <a:pt x="902" y="1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grpSp>
                  <p:nvGrpSpPr>
                    <p:cNvPr id="398" name="Group 36">
                      <a:extLst>
                        <a:ext uri="{FF2B5EF4-FFF2-40B4-BE49-F238E27FC236}">
                          <a16:creationId xmlns:a16="http://schemas.microsoft.com/office/drawing/2014/main" id="{42139478-B6CE-4C0E-A943-8F67A33D0A0A}"/>
                        </a:ext>
                      </a:extLst>
                    </p:cNvPr>
                    <p:cNvGrpSpPr>
                      <a:grpSpLocks noChangeAspect="1"/>
                    </p:cNvGrpSpPr>
                    <p:nvPr/>
                  </p:nvGrpSpPr>
                  <p:grpSpPr bwMode="auto">
                    <a:xfrm>
                      <a:off x="7984114" y="675105"/>
                      <a:ext cx="320248" cy="317282"/>
                      <a:chOff x="3762" y="2087"/>
                      <a:chExt cx="108" cy="107"/>
                    </a:xfrm>
                    <a:solidFill>
                      <a:schemeClr val="tx2"/>
                    </a:solidFill>
                  </p:grpSpPr>
                  <p:sp>
                    <p:nvSpPr>
                      <p:cNvPr id="399" name="Freeform 38">
                        <a:extLst>
                          <a:ext uri="{FF2B5EF4-FFF2-40B4-BE49-F238E27FC236}">
                            <a16:creationId xmlns:a16="http://schemas.microsoft.com/office/drawing/2014/main" id="{DDB09D94-CCA9-4159-9AB4-4E5BC2849779}"/>
                          </a:ext>
                        </a:extLst>
                      </p:cNvPr>
                      <p:cNvSpPr>
                        <a:spLocks/>
                      </p:cNvSpPr>
                      <p:nvPr/>
                    </p:nvSpPr>
                    <p:spPr bwMode="auto">
                      <a:xfrm>
                        <a:off x="3779" y="2088"/>
                        <a:ext cx="31" cy="34"/>
                      </a:xfrm>
                      <a:custGeom>
                        <a:avLst/>
                        <a:gdLst>
                          <a:gd name="T0" fmla="*/ 0 w 73"/>
                          <a:gd name="T1" fmla="*/ 73 h 81"/>
                          <a:gd name="T2" fmla="*/ 41 w 73"/>
                          <a:gd name="T3" fmla="*/ 81 h 81"/>
                          <a:gd name="T4" fmla="*/ 73 w 73"/>
                          <a:gd name="T5" fmla="*/ 0 h 81"/>
                          <a:gd name="T6" fmla="*/ 0 w 73"/>
                          <a:gd name="T7" fmla="*/ 73 h 81"/>
                        </a:gdLst>
                        <a:ahLst/>
                        <a:cxnLst>
                          <a:cxn ang="0">
                            <a:pos x="T0" y="T1"/>
                          </a:cxn>
                          <a:cxn ang="0">
                            <a:pos x="T2" y="T3"/>
                          </a:cxn>
                          <a:cxn ang="0">
                            <a:pos x="T4" y="T5"/>
                          </a:cxn>
                          <a:cxn ang="0">
                            <a:pos x="T6" y="T7"/>
                          </a:cxn>
                        </a:cxnLst>
                        <a:rect l="0" t="0" r="r" b="b"/>
                        <a:pathLst>
                          <a:path w="73" h="81">
                            <a:moveTo>
                              <a:pt x="0" y="73"/>
                            </a:moveTo>
                            <a:cubicBezTo>
                              <a:pt x="12" y="76"/>
                              <a:pt x="26" y="79"/>
                              <a:pt x="41" y="81"/>
                            </a:cubicBezTo>
                            <a:cubicBezTo>
                              <a:pt x="46" y="42"/>
                              <a:pt x="58" y="12"/>
                              <a:pt x="73" y="0"/>
                            </a:cubicBezTo>
                            <a:cubicBezTo>
                              <a:pt x="40" y="7"/>
                              <a:pt x="13" y="35"/>
                              <a:pt x="0"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400" name="Freeform 39">
                        <a:extLst>
                          <a:ext uri="{FF2B5EF4-FFF2-40B4-BE49-F238E27FC236}">
                            <a16:creationId xmlns:a16="http://schemas.microsoft.com/office/drawing/2014/main" id="{43C83403-5B17-4D06-BC4B-13A09A020829}"/>
                          </a:ext>
                        </a:extLst>
                      </p:cNvPr>
                      <p:cNvSpPr>
                        <a:spLocks/>
                      </p:cNvSpPr>
                      <p:nvPr/>
                    </p:nvSpPr>
                    <p:spPr bwMode="auto">
                      <a:xfrm>
                        <a:off x="3822" y="2088"/>
                        <a:ext cx="30" cy="33"/>
                      </a:xfrm>
                      <a:custGeom>
                        <a:avLst/>
                        <a:gdLst>
                          <a:gd name="T0" fmla="*/ 0 w 70"/>
                          <a:gd name="T1" fmla="*/ 0 h 79"/>
                          <a:gd name="T2" fmla="*/ 31 w 70"/>
                          <a:gd name="T3" fmla="*/ 79 h 79"/>
                          <a:gd name="T4" fmla="*/ 70 w 70"/>
                          <a:gd name="T5" fmla="*/ 67 h 79"/>
                          <a:gd name="T6" fmla="*/ 0 w 70"/>
                          <a:gd name="T7" fmla="*/ 0 h 79"/>
                        </a:gdLst>
                        <a:ahLst/>
                        <a:cxnLst>
                          <a:cxn ang="0">
                            <a:pos x="T0" y="T1"/>
                          </a:cxn>
                          <a:cxn ang="0">
                            <a:pos x="T2" y="T3"/>
                          </a:cxn>
                          <a:cxn ang="0">
                            <a:pos x="T4" y="T5"/>
                          </a:cxn>
                          <a:cxn ang="0">
                            <a:pos x="T6" y="T7"/>
                          </a:cxn>
                        </a:cxnLst>
                        <a:rect l="0" t="0" r="r" b="b"/>
                        <a:pathLst>
                          <a:path w="70" h="79">
                            <a:moveTo>
                              <a:pt x="0" y="0"/>
                            </a:moveTo>
                            <a:cubicBezTo>
                              <a:pt x="14" y="12"/>
                              <a:pt x="26" y="41"/>
                              <a:pt x="31" y="79"/>
                            </a:cubicBezTo>
                            <a:cubicBezTo>
                              <a:pt x="44" y="76"/>
                              <a:pt x="57" y="72"/>
                              <a:pt x="70" y="67"/>
                            </a:cubicBezTo>
                            <a:cubicBezTo>
                              <a:pt x="56" y="32"/>
                              <a:pt x="30"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401" name="Freeform 40">
                        <a:extLst>
                          <a:ext uri="{FF2B5EF4-FFF2-40B4-BE49-F238E27FC236}">
                            <a16:creationId xmlns:a16="http://schemas.microsoft.com/office/drawing/2014/main" id="{545AC488-23AD-4CAC-BCD3-03D46707F672}"/>
                          </a:ext>
                        </a:extLst>
                      </p:cNvPr>
                      <p:cNvSpPr>
                        <a:spLocks/>
                      </p:cNvSpPr>
                      <p:nvPr/>
                    </p:nvSpPr>
                    <p:spPr bwMode="auto">
                      <a:xfrm>
                        <a:off x="3776" y="2120"/>
                        <a:ext cx="21" cy="43"/>
                      </a:xfrm>
                      <a:custGeom>
                        <a:avLst/>
                        <a:gdLst>
                          <a:gd name="T0" fmla="*/ 9 w 49"/>
                          <a:gd name="T1" fmla="*/ 100 h 100"/>
                          <a:gd name="T2" fmla="*/ 49 w 49"/>
                          <a:gd name="T3" fmla="*/ 87 h 100"/>
                          <a:gd name="T4" fmla="*/ 47 w 49"/>
                          <a:gd name="T5" fmla="*/ 47 h 100"/>
                          <a:gd name="T6" fmla="*/ 49 w 49"/>
                          <a:gd name="T7" fmla="*/ 8 h 100"/>
                          <a:gd name="T8" fmla="*/ 7 w 49"/>
                          <a:gd name="T9" fmla="*/ 0 h 100"/>
                          <a:gd name="T10" fmla="*/ 0 w 49"/>
                          <a:gd name="T11" fmla="*/ 47 h 100"/>
                          <a:gd name="T12" fmla="*/ 9 w 49"/>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49" h="100">
                            <a:moveTo>
                              <a:pt x="9" y="100"/>
                            </a:moveTo>
                            <a:cubicBezTo>
                              <a:pt x="22" y="94"/>
                              <a:pt x="36" y="90"/>
                              <a:pt x="49" y="87"/>
                            </a:cubicBezTo>
                            <a:cubicBezTo>
                              <a:pt x="48" y="75"/>
                              <a:pt x="47" y="61"/>
                              <a:pt x="47" y="47"/>
                            </a:cubicBezTo>
                            <a:cubicBezTo>
                              <a:pt x="47" y="33"/>
                              <a:pt x="48" y="20"/>
                              <a:pt x="49" y="8"/>
                            </a:cubicBezTo>
                            <a:cubicBezTo>
                              <a:pt x="33" y="6"/>
                              <a:pt x="19" y="3"/>
                              <a:pt x="7" y="0"/>
                            </a:cubicBezTo>
                            <a:cubicBezTo>
                              <a:pt x="3" y="14"/>
                              <a:pt x="0" y="30"/>
                              <a:pt x="0" y="47"/>
                            </a:cubicBezTo>
                            <a:cubicBezTo>
                              <a:pt x="0" y="66"/>
                              <a:pt x="3" y="84"/>
                              <a:pt x="9"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402" name="Freeform 41">
                        <a:extLst>
                          <a:ext uri="{FF2B5EF4-FFF2-40B4-BE49-F238E27FC236}">
                            <a16:creationId xmlns:a16="http://schemas.microsoft.com/office/drawing/2014/main" id="{03820574-9BCC-4FA1-A265-F432914A42A4}"/>
                          </a:ext>
                        </a:extLst>
                      </p:cNvPr>
                      <p:cNvSpPr>
                        <a:spLocks/>
                      </p:cNvSpPr>
                      <p:nvPr/>
                    </p:nvSpPr>
                    <p:spPr bwMode="auto">
                      <a:xfrm>
                        <a:off x="3798" y="2123"/>
                        <a:ext cx="37" cy="34"/>
                      </a:xfrm>
                      <a:custGeom>
                        <a:avLst/>
                        <a:gdLst>
                          <a:gd name="T0" fmla="*/ 2 w 88"/>
                          <a:gd name="T1" fmla="*/ 1 h 80"/>
                          <a:gd name="T2" fmla="*/ 0 w 88"/>
                          <a:gd name="T3" fmla="*/ 40 h 80"/>
                          <a:gd name="T4" fmla="*/ 2 w 88"/>
                          <a:gd name="T5" fmla="*/ 80 h 80"/>
                          <a:gd name="T6" fmla="*/ 86 w 88"/>
                          <a:gd name="T7" fmla="*/ 77 h 80"/>
                          <a:gd name="T8" fmla="*/ 88 w 88"/>
                          <a:gd name="T9" fmla="*/ 40 h 80"/>
                          <a:gd name="T10" fmla="*/ 85 w 88"/>
                          <a:gd name="T11" fmla="*/ 0 h 80"/>
                          <a:gd name="T12" fmla="*/ 39 w 88"/>
                          <a:gd name="T13" fmla="*/ 4 h 80"/>
                          <a:gd name="T14" fmla="*/ 2 w 88"/>
                          <a:gd name="T15" fmla="*/ 1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80">
                            <a:moveTo>
                              <a:pt x="2" y="1"/>
                            </a:moveTo>
                            <a:cubicBezTo>
                              <a:pt x="1" y="14"/>
                              <a:pt x="0" y="27"/>
                              <a:pt x="0" y="40"/>
                            </a:cubicBezTo>
                            <a:cubicBezTo>
                              <a:pt x="0" y="54"/>
                              <a:pt x="1" y="67"/>
                              <a:pt x="2" y="80"/>
                            </a:cubicBezTo>
                            <a:cubicBezTo>
                              <a:pt x="32" y="74"/>
                              <a:pt x="61" y="74"/>
                              <a:pt x="86" y="77"/>
                            </a:cubicBezTo>
                            <a:cubicBezTo>
                              <a:pt x="87" y="66"/>
                              <a:pt x="88" y="53"/>
                              <a:pt x="88" y="40"/>
                            </a:cubicBezTo>
                            <a:cubicBezTo>
                              <a:pt x="88" y="26"/>
                              <a:pt x="87" y="12"/>
                              <a:pt x="85" y="0"/>
                            </a:cubicBezTo>
                            <a:cubicBezTo>
                              <a:pt x="69" y="3"/>
                              <a:pt x="54" y="4"/>
                              <a:pt x="39" y="4"/>
                            </a:cubicBezTo>
                            <a:cubicBezTo>
                              <a:pt x="26" y="4"/>
                              <a:pt x="14" y="3"/>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403" name="Freeform 42">
                        <a:extLst>
                          <a:ext uri="{FF2B5EF4-FFF2-40B4-BE49-F238E27FC236}">
                            <a16:creationId xmlns:a16="http://schemas.microsoft.com/office/drawing/2014/main" id="{BB1D689B-35FC-4893-B1C1-29109A72A973}"/>
                          </a:ext>
                        </a:extLst>
                      </p:cNvPr>
                      <p:cNvSpPr>
                        <a:spLocks/>
                      </p:cNvSpPr>
                      <p:nvPr/>
                    </p:nvSpPr>
                    <p:spPr bwMode="auto">
                      <a:xfrm>
                        <a:off x="3799" y="2087"/>
                        <a:ext cx="35" cy="37"/>
                      </a:xfrm>
                      <a:custGeom>
                        <a:avLst/>
                        <a:gdLst>
                          <a:gd name="T0" fmla="*/ 41 w 82"/>
                          <a:gd name="T1" fmla="*/ 0 h 86"/>
                          <a:gd name="T2" fmla="*/ 0 w 82"/>
                          <a:gd name="T3" fmla="*/ 83 h 86"/>
                          <a:gd name="T4" fmla="*/ 82 w 82"/>
                          <a:gd name="T5" fmla="*/ 81 h 86"/>
                          <a:gd name="T6" fmla="*/ 41 w 82"/>
                          <a:gd name="T7" fmla="*/ 0 h 86"/>
                        </a:gdLst>
                        <a:ahLst/>
                        <a:cxnLst>
                          <a:cxn ang="0">
                            <a:pos x="T0" y="T1"/>
                          </a:cxn>
                          <a:cxn ang="0">
                            <a:pos x="T2" y="T3"/>
                          </a:cxn>
                          <a:cxn ang="0">
                            <a:pos x="T4" y="T5"/>
                          </a:cxn>
                          <a:cxn ang="0">
                            <a:pos x="T6" y="T7"/>
                          </a:cxn>
                        </a:cxnLst>
                        <a:rect l="0" t="0" r="r" b="b"/>
                        <a:pathLst>
                          <a:path w="82" h="86">
                            <a:moveTo>
                              <a:pt x="41" y="0"/>
                            </a:moveTo>
                            <a:cubicBezTo>
                              <a:pt x="22" y="0"/>
                              <a:pt x="6" y="35"/>
                              <a:pt x="0" y="83"/>
                            </a:cubicBezTo>
                            <a:cubicBezTo>
                              <a:pt x="24" y="85"/>
                              <a:pt x="53" y="86"/>
                              <a:pt x="82" y="81"/>
                            </a:cubicBezTo>
                            <a:cubicBezTo>
                              <a:pt x="75" y="34"/>
                              <a:pt x="59" y="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404" name="Freeform 43">
                        <a:extLst>
                          <a:ext uri="{FF2B5EF4-FFF2-40B4-BE49-F238E27FC236}">
                            <a16:creationId xmlns:a16="http://schemas.microsoft.com/office/drawing/2014/main" id="{AA5479D3-73CC-4D7A-B555-AB4E1145A48C}"/>
                          </a:ext>
                        </a:extLst>
                      </p:cNvPr>
                      <p:cNvSpPr>
                        <a:spLocks/>
                      </p:cNvSpPr>
                      <p:nvPr/>
                    </p:nvSpPr>
                    <p:spPr bwMode="auto">
                      <a:xfrm>
                        <a:off x="3780" y="2159"/>
                        <a:ext cx="30" cy="34"/>
                      </a:xfrm>
                      <a:custGeom>
                        <a:avLst/>
                        <a:gdLst>
                          <a:gd name="T0" fmla="*/ 71 w 71"/>
                          <a:gd name="T1" fmla="*/ 80 h 80"/>
                          <a:gd name="T2" fmla="*/ 40 w 71"/>
                          <a:gd name="T3" fmla="*/ 0 h 80"/>
                          <a:gd name="T4" fmla="*/ 0 w 71"/>
                          <a:gd name="T5" fmla="*/ 13 h 80"/>
                          <a:gd name="T6" fmla="*/ 71 w 71"/>
                          <a:gd name="T7" fmla="*/ 80 h 80"/>
                        </a:gdLst>
                        <a:ahLst/>
                        <a:cxnLst>
                          <a:cxn ang="0">
                            <a:pos x="T0" y="T1"/>
                          </a:cxn>
                          <a:cxn ang="0">
                            <a:pos x="T2" y="T3"/>
                          </a:cxn>
                          <a:cxn ang="0">
                            <a:pos x="T4" y="T5"/>
                          </a:cxn>
                          <a:cxn ang="0">
                            <a:pos x="T6" y="T7"/>
                          </a:cxn>
                        </a:cxnLst>
                        <a:rect l="0" t="0" r="r" b="b"/>
                        <a:pathLst>
                          <a:path w="71" h="80">
                            <a:moveTo>
                              <a:pt x="71" y="80"/>
                            </a:moveTo>
                            <a:cubicBezTo>
                              <a:pt x="56" y="69"/>
                              <a:pt x="45" y="39"/>
                              <a:pt x="40" y="0"/>
                            </a:cubicBezTo>
                            <a:cubicBezTo>
                              <a:pt x="26" y="3"/>
                              <a:pt x="13" y="7"/>
                              <a:pt x="0" y="13"/>
                            </a:cubicBezTo>
                            <a:cubicBezTo>
                              <a:pt x="14" y="48"/>
                              <a:pt x="40" y="74"/>
                              <a:pt x="71"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405" name="Freeform 44">
                        <a:extLst>
                          <a:ext uri="{FF2B5EF4-FFF2-40B4-BE49-F238E27FC236}">
                            <a16:creationId xmlns:a16="http://schemas.microsoft.com/office/drawing/2014/main" id="{4961BD68-F608-4E23-A098-E269F4F3228A}"/>
                          </a:ext>
                        </a:extLst>
                      </p:cNvPr>
                      <p:cNvSpPr>
                        <a:spLocks/>
                      </p:cNvSpPr>
                      <p:nvPr/>
                    </p:nvSpPr>
                    <p:spPr bwMode="auto">
                      <a:xfrm>
                        <a:off x="3799" y="2156"/>
                        <a:ext cx="35" cy="38"/>
                      </a:xfrm>
                      <a:custGeom>
                        <a:avLst/>
                        <a:gdLst>
                          <a:gd name="T0" fmla="*/ 41 w 82"/>
                          <a:gd name="T1" fmla="*/ 88 h 88"/>
                          <a:gd name="T2" fmla="*/ 82 w 82"/>
                          <a:gd name="T3" fmla="*/ 3 h 88"/>
                          <a:gd name="T4" fmla="*/ 0 w 82"/>
                          <a:gd name="T5" fmla="*/ 6 h 88"/>
                          <a:gd name="T6" fmla="*/ 41 w 82"/>
                          <a:gd name="T7" fmla="*/ 88 h 88"/>
                        </a:gdLst>
                        <a:ahLst/>
                        <a:cxnLst>
                          <a:cxn ang="0">
                            <a:pos x="T0" y="T1"/>
                          </a:cxn>
                          <a:cxn ang="0">
                            <a:pos x="T2" y="T3"/>
                          </a:cxn>
                          <a:cxn ang="0">
                            <a:pos x="T4" y="T5"/>
                          </a:cxn>
                          <a:cxn ang="0">
                            <a:pos x="T6" y="T7"/>
                          </a:cxn>
                        </a:cxnLst>
                        <a:rect l="0" t="0" r="r" b="b"/>
                        <a:pathLst>
                          <a:path w="82" h="88">
                            <a:moveTo>
                              <a:pt x="41" y="88"/>
                            </a:moveTo>
                            <a:cubicBezTo>
                              <a:pt x="60" y="88"/>
                              <a:pt x="76" y="52"/>
                              <a:pt x="82" y="3"/>
                            </a:cubicBezTo>
                            <a:cubicBezTo>
                              <a:pt x="58" y="0"/>
                              <a:pt x="29" y="0"/>
                              <a:pt x="0" y="6"/>
                            </a:cubicBezTo>
                            <a:cubicBezTo>
                              <a:pt x="6" y="53"/>
                              <a:pt x="22" y="88"/>
                              <a:pt x="4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406" name="Freeform 45">
                        <a:extLst>
                          <a:ext uri="{FF2B5EF4-FFF2-40B4-BE49-F238E27FC236}">
                            <a16:creationId xmlns:a16="http://schemas.microsoft.com/office/drawing/2014/main" id="{A2184DBD-4407-4FED-BF9F-CC1BEA4C12EC}"/>
                          </a:ext>
                        </a:extLst>
                      </p:cNvPr>
                      <p:cNvSpPr>
                        <a:spLocks/>
                      </p:cNvSpPr>
                      <p:nvPr/>
                    </p:nvSpPr>
                    <p:spPr bwMode="auto">
                      <a:xfrm>
                        <a:off x="3827" y="2088"/>
                        <a:ext cx="35" cy="28"/>
                      </a:xfrm>
                      <a:custGeom>
                        <a:avLst/>
                        <a:gdLst>
                          <a:gd name="T0" fmla="*/ 62 w 81"/>
                          <a:gd name="T1" fmla="*/ 66 h 66"/>
                          <a:gd name="T2" fmla="*/ 81 w 81"/>
                          <a:gd name="T3" fmla="*/ 56 h 66"/>
                          <a:gd name="T4" fmla="*/ 0 w 81"/>
                          <a:gd name="T5" fmla="*/ 0 h 66"/>
                          <a:gd name="T6" fmla="*/ 62 w 81"/>
                          <a:gd name="T7" fmla="*/ 66 h 66"/>
                        </a:gdLst>
                        <a:ahLst/>
                        <a:cxnLst>
                          <a:cxn ang="0">
                            <a:pos x="T0" y="T1"/>
                          </a:cxn>
                          <a:cxn ang="0">
                            <a:pos x="T2" y="T3"/>
                          </a:cxn>
                          <a:cxn ang="0">
                            <a:pos x="T4" y="T5"/>
                          </a:cxn>
                          <a:cxn ang="0">
                            <a:pos x="T6" y="T7"/>
                          </a:cxn>
                        </a:cxnLst>
                        <a:rect l="0" t="0" r="r" b="b"/>
                        <a:pathLst>
                          <a:path w="81" h="66">
                            <a:moveTo>
                              <a:pt x="62" y="66"/>
                            </a:moveTo>
                            <a:cubicBezTo>
                              <a:pt x="68" y="63"/>
                              <a:pt x="75" y="59"/>
                              <a:pt x="81" y="56"/>
                            </a:cubicBezTo>
                            <a:cubicBezTo>
                              <a:pt x="63" y="27"/>
                              <a:pt x="34" y="7"/>
                              <a:pt x="0" y="0"/>
                            </a:cubicBezTo>
                            <a:cubicBezTo>
                              <a:pt x="27" y="9"/>
                              <a:pt x="49" y="34"/>
                              <a:pt x="62"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407" name="Freeform 46">
                        <a:extLst>
                          <a:ext uri="{FF2B5EF4-FFF2-40B4-BE49-F238E27FC236}">
                            <a16:creationId xmlns:a16="http://schemas.microsoft.com/office/drawing/2014/main" id="{F2D2CBAE-CEA2-47D3-8E4F-BE1B118CC3F3}"/>
                          </a:ext>
                        </a:extLst>
                      </p:cNvPr>
                      <p:cNvSpPr>
                        <a:spLocks/>
                      </p:cNvSpPr>
                      <p:nvPr/>
                    </p:nvSpPr>
                    <p:spPr bwMode="auto">
                      <a:xfrm>
                        <a:off x="3822" y="2158"/>
                        <a:ext cx="31" cy="35"/>
                      </a:xfrm>
                      <a:custGeom>
                        <a:avLst/>
                        <a:gdLst>
                          <a:gd name="T0" fmla="*/ 73 w 73"/>
                          <a:gd name="T1" fmla="*/ 8 h 82"/>
                          <a:gd name="T2" fmla="*/ 31 w 73"/>
                          <a:gd name="T3" fmla="*/ 0 h 82"/>
                          <a:gd name="T4" fmla="*/ 0 w 73"/>
                          <a:gd name="T5" fmla="*/ 82 h 82"/>
                          <a:gd name="T6" fmla="*/ 73 w 73"/>
                          <a:gd name="T7" fmla="*/ 8 h 82"/>
                        </a:gdLst>
                        <a:ahLst/>
                        <a:cxnLst>
                          <a:cxn ang="0">
                            <a:pos x="T0" y="T1"/>
                          </a:cxn>
                          <a:cxn ang="0">
                            <a:pos x="T2" y="T3"/>
                          </a:cxn>
                          <a:cxn ang="0">
                            <a:pos x="T4" y="T5"/>
                          </a:cxn>
                          <a:cxn ang="0">
                            <a:pos x="T6" y="T7"/>
                          </a:cxn>
                        </a:cxnLst>
                        <a:rect l="0" t="0" r="r" b="b"/>
                        <a:pathLst>
                          <a:path w="73" h="82">
                            <a:moveTo>
                              <a:pt x="73" y="8"/>
                            </a:moveTo>
                            <a:cubicBezTo>
                              <a:pt x="61" y="5"/>
                              <a:pt x="47" y="2"/>
                              <a:pt x="31" y="0"/>
                            </a:cubicBezTo>
                            <a:cubicBezTo>
                              <a:pt x="26" y="40"/>
                              <a:pt x="15" y="70"/>
                              <a:pt x="0" y="82"/>
                            </a:cubicBezTo>
                            <a:cubicBezTo>
                              <a:pt x="33" y="76"/>
                              <a:pt x="60" y="47"/>
                              <a:pt x="7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408" name="Freeform 47">
                        <a:extLst>
                          <a:ext uri="{FF2B5EF4-FFF2-40B4-BE49-F238E27FC236}">
                            <a16:creationId xmlns:a16="http://schemas.microsoft.com/office/drawing/2014/main" id="{4F2D3CC9-37CE-4CEF-8793-295B198B6C97}"/>
                          </a:ext>
                        </a:extLst>
                      </p:cNvPr>
                      <p:cNvSpPr>
                        <a:spLocks/>
                      </p:cNvSpPr>
                      <p:nvPr/>
                    </p:nvSpPr>
                    <p:spPr bwMode="auto">
                      <a:xfrm>
                        <a:off x="3770" y="2165"/>
                        <a:ext cx="35" cy="28"/>
                      </a:xfrm>
                      <a:custGeom>
                        <a:avLst/>
                        <a:gdLst>
                          <a:gd name="T0" fmla="*/ 20 w 81"/>
                          <a:gd name="T1" fmla="*/ 0 h 67"/>
                          <a:gd name="T2" fmla="*/ 0 w 81"/>
                          <a:gd name="T3" fmla="*/ 10 h 67"/>
                          <a:gd name="T4" fmla="*/ 81 w 81"/>
                          <a:gd name="T5" fmla="*/ 67 h 67"/>
                          <a:gd name="T6" fmla="*/ 20 w 81"/>
                          <a:gd name="T7" fmla="*/ 0 h 67"/>
                        </a:gdLst>
                        <a:ahLst/>
                        <a:cxnLst>
                          <a:cxn ang="0">
                            <a:pos x="T0" y="T1"/>
                          </a:cxn>
                          <a:cxn ang="0">
                            <a:pos x="T2" y="T3"/>
                          </a:cxn>
                          <a:cxn ang="0">
                            <a:pos x="T4" y="T5"/>
                          </a:cxn>
                          <a:cxn ang="0">
                            <a:pos x="T6" y="T7"/>
                          </a:cxn>
                        </a:cxnLst>
                        <a:rect l="0" t="0" r="r" b="b"/>
                        <a:pathLst>
                          <a:path w="81" h="67">
                            <a:moveTo>
                              <a:pt x="20" y="0"/>
                            </a:moveTo>
                            <a:cubicBezTo>
                              <a:pt x="13" y="3"/>
                              <a:pt x="7" y="7"/>
                              <a:pt x="0" y="10"/>
                            </a:cubicBezTo>
                            <a:cubicBezTo>
                              <a:pt x="18" y="39"/>
                              <a:pt x="47" y="60"/>
                              <a:pt x="81" y="67"/>
                            </a:cubicBezTo>
                            <a:cubicBezTo>
                              <a:pt x="54" y="57"/>
                              <a:pt x="32" y="32"/>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409" name="Freeform 48">
                        <a:extLst>
                          <a:ext uri="{FF2B5EF4-FFF2-40B4-BE49-F238E27FC236}">
                            <a16:creationId xmlns:a16="http://schemas.microsoft.com/office/drawing/2014/main" id="{28631BEC-D2C9-4362-80E3-62CEF5FA2EC2}"/>
                          </a:ext>
                        </a:extLst>
                      </p:cNvPr>
                      <p:cNvSpPr>
                        <a:spLocks/>
                      </p:cNvSpPr>
                      <p:nvPr/>
                    </p:nvSpPr>
                    <p:spPr bwMode="auto">
                      <a:xfrm>
                        <a:off x="3827" y="2162"/>
                        <a:ext cx="37" cy="31"/>
                      </a:xfrm>
                      <a:custGeom>
                        <a:avLst/>
                        <a:gdLst>
                          <a:gd name="T0" fmla="*/ 65 w 87"/>
                          <a:gd name="T1" fmla="*/ 0 h 74"/>
                          <a:gd name="T2" fmla="*/ 0 w 87"/>
                          <a:gd name="T3" fmla="*/ 74 h 74"/>
                          <a:gd name="T4" fmla="*/ 87 w 87"/>
                          <a:gd name="T5" fmla="*/ 7 h 74"/>
                          <a:gd name="T6" fmla="*/ 65 w 87"/>
                          <a:gd name="T7" fmla="*/ 0 h 74"/>
                        </a:gdLst>
                        <a:ahLst/>
                        <a:cxnLst>
                          <a:cxn ang="0">
                            <a:pos x="T0" y="T1"/>
                          </a:cxn>
                          <a:cxn ang="0">
                            <a:pos x="T2" y="T3"/>
                          </a:cxn>
                          <a:cxn ang="0">
                            <a:pos x="T4" y="T5"/>
                          </a:cxn>
                          <a:cxn ang="0">
                            <a:pos x="T6" y="T7"/>
                          </a:cxn>
                        </a:cxnLst>
                        <a:rect l="0" t="0" r="r" b="b"/>
                        <a:pathLst>
                          <a:path w="87" h="74">
                            <a:moveTo>
                              <a:pt x="65" y="0"/>
                            </a:moveTo>
                            <a:cubicBezTo>
                              <a:pt x="53" y="36"/>
                              <a:pt x="29" y="63"/>
                              <a:pt x="0" y="74"/>
                            </a:cubicBezTo>
                            <a:cubicBezTo>
                              <a:pt x="38" y="66"/>
                              <a:pt x="70" y="41"/>
                              <a:pt x="87" y="7"/>
                            </a:cubicBezTo>
                            <a:cubicBezTo>
                              <a:pt x="84" y="5"/>
                              <a:pt x="76" y="3"/>
                              <a:pt x="6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410" name="Freeform 49">
                        <a:extLst>
                          <a:ext uri="{FF2B5EF4-FFF2-40B4-BE49-F238E27FC236}">
                            <a16:creationId xmlns:a16="http://schemas.microsoft.com/office/drawing/2014/main" id="{5AE6CC56-6BC3-41AA-B733-2A6C87DB2B70}"/>
                          </a:ext>
                        </a:extLst>
                      </p:cNvPr>
                      <p:cNvSpPr>
                        <a:spLocks/>
                      </p:cNvSpPr>
                      <p:nvPr/>
                    </p:nvSpPr>
                    <p:spPr bwMode="auto">
                      <a:xfrm>
                        <a:off x="3762" y="2117"/>
                        <a:ext cx="16" cy="51"/>
                      </a:xfrm>
                      <a:custGeom>
                        <a:avLst/>
                        <a:gdLst>
                          <a:gd name="T0" fmla="*/ 38 w 38"/>
                          <a:gd name="T1" fmla="*/ 109 h 120"/>
                          <a:gd name="T2" fmla="*/ 29 w 38"/>
                          <a:gd name="T3" fmla="*/ 55 h 120"/>
                          <a:gd name="T4" fmla="*/ 36 w 38"/>
                          <a:gd name="T5" fmla="*/ 7 h 120"/>
                          <a:gd name="T6" fmla="*/ 13 w 38"/>
                          <a:gd name="T7" fmla="*/ 0 h 120"/>
                          <a:gd name="T8" fmla="*/ 0 w 38"/>
                          <a:gd name="T9" fmla="*/ 55 h 120"/>
                          <a:gd name="T10" fmla="*/ 18 w 38"/>
                          <a:gd name="T11" fmla="*/ 120 h 120"/>
                          <a:gd name="T12" fmla="*/ 38 w 38"/>
                          <a:gd name="T13" fmla="*/ 109 h 120"/>
                        </a:gdLst>
                        <a:ahLst/>
                        <a:cxnLst>
                          <a:cxn ang="0">
                            <a:pos x="T0" y="T1"/>
                          </a:cxn>
                          <a:cxn ang="0">
                            <a:pos x="T2" y="T3"/>
                          </a:cxn>
                          <a:cxn ang="0">
                            <a:pos x="T4" y="T5"/>
                          </a:cxn>
                          <a:cxn ang="0">
                            <a:pos x="T6" y="T7"/>
                          </a:cxn>
                          <a:cxn ang="0">
                            <a:pos x="T8" y="T9"/>
                          </a:cxn>
                          <a:cxn ang="0">
                            <a:pos x="T10" y="T11"/>
                          </a:cxn>
                          <a:cxn ang="0">
                            <a:pos x="T12" y="T13"/>
                          </a:cxn>
                        </a:cxnLst>
                        <a:rect l="0" t="0" r="r" b="b"/>
                        <a:pathLst>
                          <a:path w="38" h="120">
                            <a:moveTo>
                              <a:pt x="38" y="109"/>
                            </a:moveTo>
                            <a:cubicBezTo>
                              <a:pt x="32" y="93"/>
                              <a:pt x="29" y="75"/>
                              <a:pt x="29" y="55"/>
                            </a:cubicBezTo>
                            <a:cubicBezTo>
                              <a:pt x="29" y="38"/>
                              <a:pt x="32" y="22"/>
                              <a:pt x="36" y="7"/>
                            </a:cubicBezTo>
                            <a:cubicBezTo>
                              <a:pt x="25" y="4"/>
                              <a:pt x="17" y="1"/>
                              <a:pt x="13" y="0"/>
                            </a:cubicBezTo>
                            <a:cubicBezTo>
                              <a:pt x="5" y="16"/>
                              <a:pt x="0" y="35"/>
                              <a:pt x="0" y="55"/>
                            </a:cubicBezTo>
                            <a:cubicBezTo>
                              <a:pt x="0" y="79"/>
                              <a:pt x="7" y="101"/>
                              <a:pt x="18" y="120"/>
                            </a:cubicBezTo>
                            <a:cubicBezTo>
                              <a:pt x="25" y="116"/>
                              <a:pt x="31" y="113"/>
                              <a:pt x="38"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411" name="Freeform 50">
                        <a:extLst>
                          <a:ext uri="{FF2B5EF4-FFF2-40B4-BE49-F238E27FC236}">
                            <a16:creationId xmlns:a16="http://schemas.microsoft.com/office/drawing/2014/main" id="{8D993986-7FC1-4B3A-B3D7-229E192A6FDB}"/>
                          </a:ext>
                        </a:extLst>
                      </p:cNvPr>
                      <p:cNvSpPr>
                        <a:spLocks/>
                      </p:cNvSpPr>
                      <p:nvPr/>
                    </p:nvSpPr>
                    <p:spPr bwMode="auto">
                      <a:xfrm>
                        <a:off x="3835" y="2118"/>
                        <a:ext cx="21" cy="42"/>
                      </a:xfrm>
                      <a:custGeom>
                        <a:avLst/>
                        <a:gdLst>
                          <a:gd name="T0" fmla="*/ 40 w 49"/>
                          <a:gd name="T1" fmla="*/ 0 h 99"/>
                          <a:gd name="T2" fmla="*/ 0 w 49"/>
                          <a:gd name="T3" fmla="*/ 12 h 99"/>
                          <a:gd name="T4" fmla="*/ 3 w 49"/>
                          <a:gd name="T5" fmla="*/ 53 h 99"/>
                          <a:gd name="T6" fmla="*/ 1 w 49"/>
                          <a:gd name="T7" fmla="*/ 91 h 99"/>
                          <a:gd name="T8" fmla="*/ 43 w 49"/>
                          <a:gd name="T9" fmla="*/ 99 h 99"/>
                          <a:gd name="T10" fmla="*/ 49 w 49"/>
                          <a:gd name="T11" fmla="*/ 53 h 99"/>
                          <a:gd name="T12" fmla="*/ 40 w 49"/>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49" h="99">
                            <a:moveTo>
                              <a:pt x="40" y="0"/>
                            </a:moveTo>
                            <a:cubicBezTo>
                              <a:pt x="27" y="5"/>
                              <a:pt x="14" y="9"/>
                              <a:pt x="0" y="12"/>
                            </a:cubicBezTo>
                            <a:cubicBezTo>
                              <a:pt x="2" y="25"/>
                              <a:pt x="3" y="39"/>
                              <a:pt x="3" y="53"/>
                            </a:cubicBezTo>
                            <a:cubicBezTo>
                              <a:pt x="3" y="66"/>
                              <a:pt x="2" y="79"/>
                              <a:pt x="1" y="91"/>
                            </a:cubicBezTo>
                            <a:cubicBezTo>
                              <a:pt x="17" y="93"/>
                              <a:pt x="31" y="96"/>
                              <a:pt x="43" y="99"/>
                            </a:cubicBezTo>
                            <a:cubicBezTo>
                              <a:pt x="47" y="85"/>
                              <a:pt x="49" y="69"/>
                              <a:pt x="49" y="53"/>
                            </a:cubicBezTo>
                            <a:cubicBezTo>
                              <a:pt x="49" y="34"/>
                              <a:pt x="46" y="16"/>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412" name="Freeform 51">
                        <a:extLst>
                          <a:ext uri="{FF2B5EF4-FFF2-40B4-BE49-F238E27FC236}">
                            <a16:creationId xmlns:a16="http://schemas.microsoft.com/office/drawing/2014/main" id="{503E418E-43AA-45EC-8B75-06AAC4C4116B}"/>
                          </a:ext>
                        </a:extLst>
                      </p:cNvPr>
                      <p:cNvSpPr>
                        <a:spLocks/>
                      </p:cNvSpPr>
                      <p:nvPr/>
                    </p:nvSpPr>
                    <p:spPr bwMode="auto">
                      <a:xfrm>
                        <a:off x="3854" y="2113"/>
                        <a:ext cx="16" cy="50"/>
                      </a:xfrm>
                      <a:custGeom>
                        <a:avLst/>
                        <a:gdLst>
                          <a:gd name="T0" fmla="*/ 38 w 38"/>
                          <a:gd name="T1" fmla="*/ 65 h 119"/>
                          <a:gd name="T2" fmla="*/ 20 w 38"/>
                          <a:gd name="T3" fmla="*/ 0 h 119"/>
                          <a:gd name="T4" fmla="*/ 0 w 38"/>
                          <a:gd name="T5" fmla="*/ 10 h 119"/>
                          <a:gd name="T6" fmla="*/ 9 w 38"/>
                          <a:gd name="T7" fmla="*/ 65 h 119"/>
                          <a:gd name="T8" fmla="*/ 3 w 38"/>
                          <a:gd name="T9" fmla="*/ 112 h 119"/>
                          <a:gd name="T10" fmla="*/ 26 w 38"/>
                          <a:gd name="T11" fmla="*/ 119 h 119"/>
                          <a:gd name="T12" fmla="*/ 38 w 38"/>
                          <a:gd name="T13" fmla="*/ 65 h 119"/>
                        </a:gdLst>
                        <a:ahLst/>
                        <a:cxnLst>
                          <a:cxn ang="0">
                            <a:pos x="T0" y="T1"/>
                          </a:cxn>
                          <a:cxn ang="0">
                            <a:pos x="T2" y="T3"/>
                          </a:cxn>
                          <a:cxn ang="0">
                            <a:pos x="T4" y="T5"/>
                          </a:cxn>
                          <a:cxn ang="0">
                            <a:pos x="T6" y="T7"/>
                          </a:cxn>
                          <a:cxn ang="0">
                            <a:pos x="T8" y="T9"/>
                          </a:cxn>
                          <a:cxn ang="0">
                            <a:pos x="T10" y="T11"/>
                          </a:cxn>
                          <a:cxn ang="0">
                            <a:pos x="T12" y="T13"/>
                          </a:cxn>
                        </a:cxnLst>
                        <a:rect l="0" t="0" r="r" b="b"/>
                        <a:pathLst>
                          <a:path w="38" h="119">
                            <a:moveTo>
                              <a:pt x="38" y="65"/>
                            </a:moveTo>
                            <a:cubicBezTo>
                              <a:pt x="38" y="41"/>
                              <a:pt x="32" y="19"/>
                              <a:pt x="20" y="0"/>
                            </a:cubicBezTo>
                            <a:cubicBezTo>
                              <a:pt x="14" y="4"/>
                              <a:pt x="7" y="7"/>
                              <a:pt x="0" y="10"/>
                            </a:cubicBezTo>
                            <a:cubicBezTo>
                              <a:pt x="6" y="27"/>
                              <a:pt x="9" y="46"/>
                              <a:pt x="9" y="65"/>
                            </a:cubicBezTo>
                            <a:cubicBezTo>
                              <a:pt x="9" y="82"/>
                              <a:pt x="7" y="97"/>
                              <a:pt x="3" y="112"/>
                            </a:cubicBezTo>
                            <a:cubicBezTo>
                              <a:pt x="14" y="115"/>
                              <a:pt x="22" y="118"/>
                              <a:pt x="26" y="119"/>
                            </a:cubicBezTo>
                            <a:cubicBezTo>
                              <a:pt x="34" y="103"/>
                              <a:pt x="38" y="84"/>
                              <a:pt x="38"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413" name="Freeform 52">
                        <a:extLst>
                          <a:ext uri="{FF2B5EF4-FFF2-40B4-BE49-F238E27FC236}">
                            <a16:creationId xmlns:a16="http://schemas.microsoft.com/office/drawing/2014/main" id="{425EC544-2214-4DD6-8330-A0C5810AC552}"/>
                          </a:ext>
                        </a:extLst>
                      </p:cNvPr>
                      <p:cNvSpPr>
                        <a:spLocks/>
                      </p:cNvSpPr>
                      <p:nvPr/>
                    </p:nvSpPr>
                    <p:spPr bwMode="auto">
                      <a:xfrm>
                        <a:off x="3768" y="2088"/>
                        <a:ext cx="37" cy="30"/>
                      </a:xfrm>
                      <a:custGeom>
                        <a:avLst/>
                        <a:gdLst>
                          <a:gd name="T0" fmla="*/ 23 w 86"/>
                          <a:gd name="T1" fmla="*/ 72 h 72"/>
                          <a:gd name="T2" fmla="*/ 86 w 86"/>
                          <a:gd name="T3" fmla="*/ 0 h 72"/>
                          <a:gd name="T4" fmla="*/ 0 w 86"/>
                          <a:gd name="T5" fmla="*/ 65 h 72"/>
                          <a:gd name="T6" fmla="*/ 23 w 86"/>
                          <a:gd name="T7" fmla="*/ 72 h 72"/>
                        </a:gdLst>
                        <a:ahLst/>
                        <a:cxnLst>
                          <a:cxn ang="0">
                            <a:pos x="T0" y="T1"/>
                          </a:cxn>
                          <a:cxn ang="0">
                            <a:pos x="T2" y="T3"/>
                          </a:cxn>
                          <a:cxn ang="0">
                            <a:pos x="T4" y="T5"/>
                          </a:cxn>
                          <a:cxn ang="0">
                            <a:pos x="T6" y="T7"/>
                          </a:cxn>
                        </a:cxnLst>
                        <a:rect l="0" t="0" r="r" b="b"/>
                        <a:pathLst>
                          <a:path w="86" h="72">
                            <a:moveTo>
                              <a:pt x="23" y="72"/>
                            </a:moveTo>
                            <a:cubicBezTo>
                              <a:pt x="34" y="37"/>
                              <a:pt x="58" y="10"/>
                              <a:pt x="86" y="0"/>
                            </a:cubicBezTo>
                            <a:cubicBezTo>
                              <a:pt x="49" y="8"/>
                              <a:pt x="17" y="32"/>
                              <a:pt x="0" y="65"/>
                            </a:cubicBezTo>
                            <a:cubicBezTo>
                              <a:pt x="4" y="66"/>
                              <a:pt x="11" y="69"/>
                              <a:pt x="23"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grpSp>
              </p:grpSp>
            </p:grpSp>
            <p:grpSp>
              <p:nvGrpSpPr>
                <p:cNvPr id="242" name="Group 241"/>
                <p:cNvGrpSpPr/>
                <p:nvPr/>
              </p:nvGrpSpPr>
              <p:grpSpPr>
                <a:xfrm>
                  <a:off x="6896734" y="2559014"/>
                  <a:ext cx="1554480" cy="427445"/>
                  <a:chOff x="6896734" y="2849159"/>
                  <a:chExt cx="1554480" cy="427445"/>
                </a:xfrm>
              </p:grpSpPr>
              <p:sp>
                <p:nvSpPr>
                  <p:cNvPr id="380" name="Rounded Rectangle 379"/>
                  <p:cNvSpPr/>
                  <p:nvPr/>
                </p:nvSpPr>
                <p:spPr>
                  <a:xfrm>
                    <a:off x="6896734" y="2849159"/>
                    <a:ext cx="1554480" cy="427445"/>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tIns="0" rIns="0" bIns="0" rtlCol="0" anchor="ctr"/>
                  <a:lstStyle/>
                  <a:p>
                    <a:r>
                      <a:rPr lang="en-US" sz="900" dirty="0">
                        <a:solidFill>
                          <a:schemeClr val="tx1"/>
                        </a:solidFill>
                      </a:rPr>
                      <a:t>Policy</a:t>
                    </a:r>
                  </a:p>
                  <a:p>
                    <a:r>
                      <a:rPr lang="en-US" sz="900" dirty="0">
                        <a:solidFill>
                          <a:schemeClr val="tx1"/>
                        </a:solidFill>
                      </a:rPr>
                      <a:t>compliance</a:t>
                    </a:r>
                  </a:p>
                </p:txBody>
              </p:sp>
              <p:grpSp>
                <p:nvGrpSpPr>
                  <p:cNvPr id="354" name="Group 390">
                    <a:extLst>
                      <a:ext uri="{FF2B5EF4-FFF2-40B4-BE49-F238E27FC236}">
                        <a16:creationId xmlns:a16="http://schemas.microsoft.com/office/drawing/2014/main" id="{2BF9701A-1635-482D-8B04-FCA1F3B121FF}"/>
                      </a:ext>
                    </a:extLst>
                  </p:cNvPr>
                  <p:cNvGrpSpPr>
                    <a:grpSpLocks noChangeAspect="1"/>
                  </p:cNvGrpSpPr>
                  <p:nvPr/>
                </p:nvGrpSpPr>
                <p:grpSpPr bwMode="auto">
                  <a:xfrm>
                    <a:off x="6941755" y="2902861"/>
                    <a:ext cx="319789" cy="320040"/>
                    <a:chOff x="1990" y="731"/>
                    <a:chExt cx="2544" cy="2546"/>
                  </a:xfrm>
                </p:grpSpPr>
                <p:sp>
                  <p:nvSpPr>
                    <p:cNvPr id="355" name="Oval 391">
                      <a:extLst>
                        <a:ext uri="{FF2B5EF4-FFF2-40B4-BE49-F238E27FC236}">
                          <a16:creationId xmlns:a16="http://schemas.microsoft.com/office/drawing/2014/main" id="{105AC406-EDCA-4BDC-B078-ABCFAC4608F4}"/>
                        </a:ext>
                      </a:extLst>
                    </p:cNvPr>
                    <p:cNvSpPr>
                      <a:spLocks noChangeArrowheads="1"/>
                    </p:cNvSpPr>
                    <p:nvPr/>
                  </p:nvSpPr>
                  <p:spPr bwMode="auto">
                    <a:xfrm>
                      <a:off x="1990" y="731"/>
                      <a:ext cx="2544" cy="2546"/>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56" name="Rectangle 392">
                      <a:extLst>
                        <a:ext uri="{FF2B5EF4-FFF2-40B4-BE49-F238E27FC236}">
                          <a16:creationId xmlns:a16="http://schemas.microsoft.com/office/drawing/2014/main" id="{0E8237FA-A6AD-484A-B734-E7B5D861230B}"/>
                        </a:ext>
                      </a:extLst>
                    </p:cNvPr>
                    <p:cNvSpPr>
                      <a:spLocks noChangeArrowheads="1"/>
                    </p:cNvSpPr>
                    <p:nvPr/>
                  </p:nvSpPr>
                  <p:spPr bwMode="auto">
                    <a:xfrm>
                      <a:off x="3520" y="1164"/>
                      <a:ext cx="1" cy="1"/>
                    </a:xfrm>
                    <a:prstGeom prst="rect">
                      <a:avLst/>
                    </a:prstGeom>
                    <a:solidFill>
                      <a:srgbClr val="0050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57" name="Freeform 393">
                      <a:extLst>
                        <a:ext uri="{FF2B5EF4-FFF2-40B4-BE49-F238E27FC236}">
                          <a16:creationId xmlns:a16="http://schemas.microsoft.com/office/drawing/2014/main" id="{D82CD436-C2DA-49F8-A62B-1BD0B8412EAD}"/>
                        </a:ext>
                      </a:extLst>
                    </p:cNvPr>
                    <p:cNvSpPr>
                      <a:spLocks/>
                    </p:cNvSpPr>
                    <p:nvPr/>
                  </p:nvSpPr>
                  <p:spPr bwMode="auto">
                    <a:xfrm>
                      <a:off x="2579" y="1164"/>
                      <a:ext cx="1943" cy="2113"/>
                    </a:xfrm>
                    <a:custGeom>
                      <a:avLst/>
                      <a:gdLst>
                        <a:gd name="T0" fmla="*/ 1100 w 1100"/>
                        <a:gd name="T1" fmla="*/ 574 h 1195"/>
                        <a:gd name="T2" fmla="*/ 533 w 1100"/>
                        <a:gd name="T3" fmla="*/ 0 h 1195"/>
                        <a:gd name="T4" fmla="*/ 533 w 1100"/>
                        <a:gd name="T5" fmla="*/ 0 h 1195"/>
                        <a:gd name="T6" fmla="*/ 69 w 1100"/>
                        <a:gd name="T7" fmla="*/ 0 h 1195"/>
                        <a:gd name="T8" fmla="*/ 0 w 1100"/>
                        <a:gd name="T9" fmla="*/ 69 h 1195"/>
                        <a:gd name="T10" fmla="*/ 0 w 1100"/>
                        <a:gd name="T11" fmla="*/ 884 h 1195"/>
                        <a:gd name="T12" fmla="*/ 64 w 1100"/>
                        <a:gd name="T13" fmla="*/ 952 h 1195"/>
                        <a:gd name="T14" fmla="*/ 63 w 1100"/>
                        <a:gd name="T15" fmla="*/ 953 h 1195"/>
                        <a:gd name="T16" fmla="*/ 300 w 1100"/>
                        <a:gd name="T17" fmla="*/ 1190 h 1195"/>
                        <a:gd name="T18" fmla="*/ 387 w 1100"/>
                        <a:gd name="T19" fmla="*/ 1195 h 1195"/>
                        <a:gd name="T20" fmla="*/ 1100 w 1100"/>
                        <a:gd name="T21" fmla="*/ 574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0" h="1195">
                          <a:moveTo>
                            <a:pt x="1100" y="574"/>
                          </a:moveTo>
                          <a:cubicBezTo>
                            <a:pt x="533" y="0"/>
                            <a:pt x="533" y="0"/>
                            <a:pt x="533" y="0"/>
                          </a:cubicBezTo>
                          <a:cubicBezTo>
                            <a:pt x="533" y="0"/>
                            <a:pt x="533" y="0"/>
                            <a:pt x="533" y="0"/>
                          </a:cubicBezTo>
                          <a:cubicBezTo>
                            <a:pt x="69" y="0"/>
                            <a:pt x="69" y="0"/>
                            <a:pt x="69" y="0"/>
                          </a:cubicBezTo>
                          <a:cubicBezTo>
                            <a:pt x="31" y="0"/>
                            <a:pt x="0" y="31"/>
                            <a:pt x="0" y="69"/>
                          </a:cubicBezTo>
                          <a:cubicBezTo>
                            <a:pt x="0" y="884"/>
                            <a:pt x="0" y="884"/>
                            <a:pt x="0" y="884"/>
                          </a:cubicBezTo>
                          <a:cubicBezTo>
                            <a:pt x="0" y="920"/>
                            <a:pt x="29" y="949"/>
                            <a:pt x="64" y="952"/>
                          </a:cubicBezTo>
                          <a:cubicBezTo>
                            <a:pt x="63" y="953"/>
                            <a:pt x="63" y="953"/>
                            <a:pt x="63" y="953"/>
                          </a:cubicBezTo>
                          <a:cubicBezTo>
                            <a:pt x="300" y="1190"/>
                            <a:pt x="300" y="1190"/>
                            <a:pt x="300" y="1190"/>
                          </a:cubicBezTo>
                          <a:cubicBezTo>
                            <a:pt x="329" y="1193"/>
                            <a:pt x="358" y="1195"/>
                            <a:pt x="387" y="1195"/>
                          </a:cubicBezTo>
                          <a:cubicBezTo>
                            <a:pt x="751" y="1195"/>
                            <a:pt x="1052" y="925"/>
                            <a:pt x="1100" y="574"/>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58" name="Freeform 394">
                      <a:extLst>
                        <a:ext uri="{FF2B5EF4-FFF2-40B4-BE49-F238E27FC236}">
                          <a16:creationId xmlns:a16="http://schemas.microsoft.com/office/drawing/2014/main" id="{3EF73862-60DF-482B-B413-CCE2C97AD633}"/>
                        </a:ext>
                      </a:extLst>
                    </p:cNvPr>
                    <p:cNvSpPr>
                      <a:spLocks/>
                    </p:cNvSpPr>
                    <p:nvPr/>
                  </p:nvSpPr>
                  <p:spPr bwMode="auto">
                    <a:xfrm>
                      <a:off x="2579" y="1164"/>
                      <a:ext cx="1356" cy="1685"/>
                    </a:xfrm>
                    <a:custGeom>
                      <a:avLst/>
                      <a:gdLst>
                        <a:gd name="T0" fmla="*/ 533 w 768"/>
                        <a:gd name="T1" fmla="*/ 174 h 953"/>
                        <a:gd name="T2" fmla="*/ 533 w 768"/>
                        <a:gd name="T3" fmla="*/ 0 h 953"/>
                        <a:gd name="T4" fmla="*/ 69 w 768"/>
                        <a:gd name="T5" fmla="*/ 0 h 953"/>
                        <a:gd name="T6" fmla="*/ 0 w 768"/>
                        <a:gd name="T7" fmla="*/ 69 h 953"/>
                        <a:gd name="T8" fmla="*/ 0 w 768"/>
                        <a:gd name="T9" fmla="*/ 884 h 953"/>
                        <a:gd name="T10" fmla="*/ 69 w 768"/>
                        <a:gd name="T11" fmla="*/ 953 h 953"/>
                        <a:gd name="T12" fmla="*/ 699 w 768"/>
                        <a:gd name="T13" fmla="*/ 953 h 953"/>
                        <a:gd name="T14" fmla="*/ 768 w 768"/>
                        <a:gd name="T15" fmla="*/ 884 h 953"/>
                        <a:gd name="T16" fmla="*/ 768 w 768"/>
                        <a:gd name="T17" fmla="*/ 243 h 953"/>
                        <a:gd name="T18" fmla="*/ 602 w 768"/>
                        <a:gd name="T19" fmla="*/ 243 h 953"/>
                        <a:gd name="T20" fmla="*/ 533 w 768"/>
                        <a:gd name="T21" fmla="*/ 17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953">
                          <a:moveTo>
                            <a:pt x="533" y="174"/>
                          </a:moveTo>
                          <a:cubicBezTo>
                            <a:pt x="533" y="0"/>
                            <a:pt x="533" y="0"/>
                            <a:pt x="533" y="0"/>
                          </a:cubicBezTo>
                          <a:cubicBezTo>
                            <a:pt x="69" y="0"/>
                            <a:pt x="69" y="0"/>
                            <a:pt x="69" y="0"/>
                          </a:cubicBezTo>
                          <a:cubicBezTo>
                            <a:pt x="31" y="0"/>
                            <a:pt x="0" y="31"/>
                            <a:pt x="0" y="69"/>
                          </a:cubicBezTo>
                          <a:cubicBezTo>
                            <a:pt x="0" y="884"/>
                            <a:pt x="0" y="884"/>
                            <a:pt x="0" y="884"/>
                          </a:cubicBezTo>
                          <a:cubicBezTo>
                            <a:pt x="0" y="922"/>
                            <a:pt x="31" y="953"/>
                            <a:pt x="69" y="953"/>
                          </a:cubicBezTo>
                          <a:cubicBezTo>
                            <a:pt x="699" y="953"/>
                            <a:pt x="699" y="953"/>
                            <a:pt x="699" y="953"/>
                          </a:cubicBezTo>
                          <a:cubicBezTo>
                            <a:pt x="737" y="953"/>
                            <a:pt x="768" y="922"/>
                            <a:pt x="768" y="884"/>
                          </a:cubicBezTo>
                          <a:cubicBezTo>
                            <a:pt x="768" y="243"/>
                            <a:pt x="768" y="243"/>
                            <a:pt x="768" y="243"/>
                          </a:cubicBezTo>
                          <a:cubicBezTo>
                            <a:pt x="602" y="243"/>
                            <a:pt x="602" y="243"/>
                            <a:pt x="602" y="243"/>
                          </a:cubicBezTo>
                          <a:cubicBezTo>
                            <a:pt x="564" y="243"/>
                            <a:pt x="533" y="212"/>
                            <a:pt x="533" y="1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59" name="Freeform 395">
                      <a:extLst>
                        <a:ext uri="{FF2B5EF4-FFF2-40B4-BE49-F238E27FC236}">
                          <a16:creationId xmlns:a16="http://schemas.microsoft.com/office/drawing/2014/main" id="{37AE93F4-A961-41A0-A747-A4F6CC904E88}"/>
                        </a:ext>
                      </a:extLst>
                    </p:cNvPr>
                    <p:cNvSpPr>
                      <a:spLocks/>
                    </p:cNvSpPr>
                    <p:nvPr/>
                  </p:nvSpPr>
                  <p:spPr bwMode="auto">
                    <a:xfrm>
                      <a:off x="3520" y="1164"/>
                      <a:ext cx="415" cy="430"/>
                    </a:xfrm>
                    <a:custGeom>
                      <a:avLst/>
                      <a:gdLst>
                        <a:gd name="T0" fmla="*/ 0 w 235"/>
                        <a:gd name="T1" fmla="*/ 0 h 243"/>
                        <a:gd name="T2" fmla="*/ 0 w 235"/>
                        <a:gd name="T3" fmla="*/ 174 h 243"/>
                        <a:gd name="T4" fmla="*/ 69 w 235"/>
                        <a:gd name="T5" fmla="*/ 243 h 243"/>
                        <a:gd name="T6" fmla="*/ 235 w 235"/>
                        <a:gd name="T7" fmla="*/ 243 h 243"/>
                        <a:gd name="T8" fmla="*/ 235 w 235"/>
                        <a:gd name="T9" fmla="*/ 240 h 243"/>
                        <a:gd name="T10" fmla="*/ 0 w 235"/>
                        <a:gd name="T11" fmla="*/ 0 h 243"/>
                      </a:gdLst>
                      <a:ahLst/>
                      <a:cxnLst>
                        <a:cxn ang="0">
                          <a:pos x="T0" y="T1"/>
                        </a:cxn>
                        <a:cxn ang="0">
                          <a:pos x="T2" y="T3"/>
                        </a:cxn>
                        <a:cxn ang="0">
                          <a:pos x="T4" y="T5"/>
                        </a:cxn>
                        <a:cxn ang="0">
                          <a:pos x="T6" y="T7"/>
                        </a:cxn>
                        <a:cxn ang="0">
                          <a:pos x="T8" y="T9"/>
                        </a:cxn>
                        <a:cxn ang="0">
                          <a:pos x="T10" y="T11"/>
                        </a:cxn>
                      </a:cxnLst>
                      <a:rect l="0" t="0" r="r" b="b"/>
                      <a:pathLst>
                        <a:path w="235" h="243">
                          <a:moveTo>
                            <a:pt x="0" y="0"/>
                          </a:moveTo>
                          <a:cubicBezTo>
                            <a:pt x="0" y="174"/>
                            <a:pt x="0" y="174"/>
                            <a:pt x="0" y="174"/>
                          </a:cubicBezTo>
                          <a:cubicBezTo>
                            <a:pt x="0" y="212"/>
                            <a:pt x="31" y="243"/>
                            <a:pt x="69" y="243"/>
                          </a:cubicBezTo>
                          <a:cubicBezTo>
                            <a:pt x="235" y="243"/>
                            <a:pt x="235" y="243"/>
                            <a:pt x="235" y="243"/>
                          </a:cubicBezTo>
                          <a:cubicBezTo>
                            <a:pt x="235" y="240"/>
                            <a:pt x="235" y="240"/>
                            <a:pt x="235" y="24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60" name="Freeform 396">
                      <a:extLst>
                        <a:ext uri="{FF2B5EF4-FFF2-40B4-BE49-F238E27FC236}">
                          <a16:creationId xmlns:a16="http://schemas.microsoft.com/office/drawing/2014/main" id="{B7B64507-0D7E-4E2A-BF33-9EED59CCE0AB}"/>
                        </a:ext>
                      </a:extLst>
                    </p:cNvPr>
                    <p:cNvSpPr>
                      <a:spLocks/>
                    </p:cNvSpPr>
                    <p:nvPr/>
                  </p:nvSpPr>
                  <p:spPr bwMode="auto">
                    <a:xfrm>
                      <a:off x="2782" y="1799"/>
                      <a:ext cx="952" cy="106"/>
                    </a:xfrm>
                    <a:custGeom>
                      <a:avLst/>
                      <a:gdLst>
                        <a:gd name="T0" fmla="*/ 509 w 539"/>
                        <a:gd name="T1" fmla="*/ 60 h 60"/>
                        <a:gd name="T2" fmla="*/ 30 w 539"/>
                        <a:gd name="T3" fmla="*/ 60 h 60"/>
                        <a:gd name="T4" fmla="*/ 0 w 539"/>
                        <a:gd name="T5" fmla="*/ 30 h 60"/>
                        <a:gd name="T6" fmla="*/ 30 w 539"/>
                        <a:gd name="T7" fmla="*/ 0 h 60"/>
                        <a:gd name="T8" fmla="*/ 509 w 539"/>
                        <a:gd name="T9" fmla="*/ 0 h 60"/>
                        <a:gd name="T10" fmla="*/ 539 w 539"/>
                        <a:gd name="T11" fmla="*/ 30 h 60"/>
                        <a:gd name="T12" fmla="*/ 509 w 539"/>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539" h="60">
                          <a:moveTo>
                            <a:pt x="509" y="60"/>
                          </a:moveTo>
                          <a:cubicBezTo>
                            <a:pt x="30" y="60"/>
                            <a:pt x="30" y="60"/>
                            <a:pt x="30" y="60"/>
                          </a:cubicBezTo>
                          <a:cubicBezTo>
                            <a:pt x="13" y="60"/>
                            <a:pt x="0" y="47"/>
                            <a:pt x="0" y="30"/>
                          </a:cubicBezTo>
                          <a:cubicBezTo>
                            <a:pt x="0" y="13"/>
                            <a:pt x="13" y="0"/>
                            <a:pt x="30" y="0"/>
                          </a:cubicBezTo>
                          <a:cubicBezTo>
                            <a:pt x="509" y="0"/>
                            <a:pt x="509" y="0"/>
                            <a:pt x="509" y="0"/>
                          </a:cubicBezTo>
                          <a:cubicBezTo>
                            <a:pt x="525" y="0"/>
                            <a:pt x="539" y="13"/>
                            <a:pt x="539" y="30"/>
                          </a:cubicBezTo>
                          <a:cubicBezTo>
                            <a:pt x="539" y="47"/>
                            <a:pt x="525" y="60"/>
                            <a:pt x="509" y="60"/>
                          </a:cubicBezTo>
                          <a:close/>
                        </a:path>
                      </a:pathLst>
                    </a:custGeom>
                    <a:solidFill>
                      <a:srgbClr val="01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61" name="Freeform 397">
                      <a:extLst>
                        <a:ext uri="{FF2B5EF4-FFF2-40B4-BE49-F238E27FC236}">
                          <a16:creationId xmlns:a16="http://schemas.microsoft.com/office/drawing/2014/main" id="{5B9CE539-DCAE-4F57-9CB9-02CAFFEEF0F8}"/>
                        </a:ext>
                      </a:extLst>
                    </p:cNvPr>
                    <p:cNvSpPr>
                      <a:spLocks/>
                    </p:cNvSpPr>
                    <p:nvPr/>
                  </p:nvSpPr>
                  <p:spPr bwMode="auto">
                    <a:xfrm>
                      <a:off x="2782" y="2110"/>
                      <a:ext cx="952" cy="106"/>
                    </a:xfrm>
                    <a:custGeom>
                      <a:avLst/>
                      <a:gdLst>
                        <a:gd name="T0" fmla="*/ 509 w 539"/>
                        <a:gd name="T1" fmla="*/ 60 h 60"/>
                        <a:gd name="T2" fmla="*/ 30 w 539"/>
                        <a:gd name="T3" fmla="*/ 60 h 60"/>
                        <a:gd name="T4" fmla="*/ 0 w 539"/>
                        <a:gd name="T5" fmla="*/ 30 h 60"/>
                        <a:gd name="T6" fmla="*/ 30 w 539"/>
                        <a:gd name="T7" fmla="*/ 0 h 60"/>
                        <a:gd name="T8" fmla="*/ 509 w 539"/>
                        <a:gd name="T9" fmla="*/ 0 h 60"/>
                        <a:gd name="T10" fmla="*/ 539 w 539"/>
                        <a:gd name="T11" fmla="*/ 30 h 60"/>
                        <a:gd name="T12" fmla="*/ 509 w 539"/>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539" h="60">
                          <a:moveTo>
                            <a:pt x="509" y="60"/>
                          </a:moveTo>
                          <a:cubicBezTo>
                            <a:pt x="30" y="60"/>
                            <a:pt x="30" y="60"/>
                            <a:pt x="30" y="60"/>
                          </a:cubicBezTo>
                          <a:cubicBezTo>
                            <a:pt x="13" y="60"/>
                            <a:pt x="0" y="47"/>
                            <a:pt x="0" y="30"/>
                          </a:cubicBezTo>
                          <a:cubicBezTo>
                            <a:pt x="0" y="14"/>
                            <a:pt x="13" y="0"/>
                            <a:pt x="30" y="0"/>
                          </a:cubicBezTo>
                          <a:cubicBezTo>
                            <a:pt x="509" y="0"/>
                            <a:pt x="509" y="0"/>
                            <a:pt x="509" y="0"/>
                          </a:cubicBezTo>
                          <a:cubicBezTo>
                            <a:pt x="525" y="0"/>
                            <a:pt x="539" y="14"/>
                            <a:pt x="539" y="30"/>
                          </a:cubicBezTo>
                          <a:cubicBezTo>
                            <a:pt x="539" y="47"/>
                            <a:pt x="525" y="60"/>
                            <a:pt x="509" y="60"/>
                          </a:cubicBezTo>
                          <a:close/>
                        </a:path>
                      </a:pathLst>
                    </a:custGeom>
                    <a:solidFill>
                      <a:srgbClr val="01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62" name="Freeform 398">
                      <a:extLst>
                        <a:ext uri="{FF2B5EF4-FFF2-40B4-BE49-F238E27FC236}">
                          <a16:creationId xmlns:a16="http://schemas.microsoft.com/office/drawing/2014/main" id="{E2A48BA4-AD62-45E7-9781-C4BDA35253BC}"/>
                        </a:ext>
                      </a:extLst>
                    </p:cNvPr>
                    <p:cNvSpPr>
                      <a:spLocks/>
                    </p:cNvSpPr>
                    <p:nvPr/>
                  </p:nvSpPr>
                  <p:spPr bwMode="auto">
                    <a:xfrm>
                      <a:off x="2782" y="2420"/>
                      <a:ext cx="952" cy="106"/>
                    </a:xfrm>
                    <a:custGeom>
                      <a:avLst/>
                      <a:gdLst>
                        <a:gd name="T0" fmla="*/ 509 w 539"/>
                        <a:gd name="T1" fmla="*/ 60 h 60"/>
                        <a:gd name="T2" fmla="*/ 30 w 539"/>
                        <a:gd name="T3" fmla="*/ 60 h 60"/>
                        <a:gd name="T4" fmla="*/ 0 w 539"/>
                        <a:gd name="T5" fmla="*/ 30 h 60"/>
                        <a:gd name="T6" fmla="*/ 30 w 539"/>
                        <a:gd name="T7" fmla="*/ 0 h 60"/>
                        <a:gd name="T8" fmla="*/ 509 w 539"/>
                        <a:gd name="T9" fmla="*/ 0 h 60"/>
                        <a:gd name="T10" fmla="*/ 539 w 539"/>
                        <a:gd name="T11" fmla="*/ 30 h 60"/>
                        <a:gd name="T12" fmla="*/ 509 w 539"/>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539" h="60">
                          <a:moveTo>
                            <a:pt x="509" y="60"/>
                          </a:moveTo>
                          <a:cubicBezTo>
                            <a:pt x="30" y="60"/>
                            <a:pt x="30" y="60"/>
                            <a:pt x="30" y="60"/>
                          </a:cubicBezTo>
                          <a:cubicBezTo>
                            <a:pt x="13" y="60"/>
                            <a:pt x="0" y="47"/>
                            <a:pt x="0" y="30"/>
                          </a:cubicBezTo>
                          <a:cubicBezTo>
                            <a:pt x="0" y="14"/>
                            <a:pt x="13" y="0"/>
                            <a:pt x="30" y="0"/>
                          </a:cubicBezTo>
                          <a:cubicBezTo>
                            <a:pt x="509" y="0"/>
                            <a:pt x="509" y="0"/>
                            <a:pt x="509" y="0"/>
                          </a:cubicBezTo>
                          <a:cubicBezTo>
                            <a:pt x="525" y="0"/>
                            <a:pt x="539" y="14"/>
                            <a:pt x="539" y="30"/>
                          </a:cubicBezTo>
                          <a:cubicBezTo>
                            <a:pt x="539" y="47"/>
                            <a:pt x="525" y="60"/>
                            <a:pt x="509" y="60"/>
                          </a:cubicBezTo>
                          <a:close/>
                        </a:path>
                      </a:pathLst>
                    </a:custGeom>
                    <a:solidFill>
                      <a:srgbClr val="01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63" name="Freeform 399">
                      <a:extLst>
                        <a:ext uri="{FF2B5EF4-FFF2-40B4-BE49-F238E27FC236}">
                          <a16:creationId xmlns:a16="http://schemas.microsoft.com/office/drawing/2014/main" id="{A6A2172E-9DF0-4760-B679-55E526D3BF4B}"/>
                        </a:ext>
                      </a:extLst>
                    </p:cNvPr>
                    <p:cNvSpPr>
                      <a:spLocks/>
                    </p:cNvSpPr>
                    <p:nvPr/>
                  </p:nvSpPr>
                  <p:spPr bwMode="auto">
                    <a:xfrm>
                      <a:off x="2782" y="1490"/>
                      <a:ext cx="586" cy="106"/>
                    </a:xfrm>
                    <a:custGeom>
                      <a:avLst/>
                      <a:gdLst>
                        <a:gd name="T0" fmla="*/ 302 w 332"/>
                        <a:gd name="T1" fmla="*/ 60 h 60"/>
                        <a:gd name="T2" fmla="*/ 30 w 332"/>
                        <a:gd name="T3" fmla="*/ 60 h 60"/>
                        <a:gd name="T4" fmla="*/ 0 w 332"/>
                        <a:gd name="T5" fmla="*/ 30 h 60"/>
                        <a:gd name="T6" fmla="*/ 30 w 332"/>
                        <a:gd name="T7" fmla="*/ 0 h 60"/>
                        <a:gd name="T8" fmla="*/ 302 w 332"/>
                        <a:gd name="T9" fmla="*/ 0 h 60"/>
                        <a:gd name="T10" fmla="*/ 332 w 332"/>
                        <a:gd name="T11" fmla="*/ 30 h 60"/>
                        <a:gd name="T12" fmla="*/ 302 w 33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32" h="60">
                          <a:moveTo>
                            <a:pt x="302" y="60"/>
                          </a:moveTo>
                          <a:cubicBezTo>
                            <a:pt x="30" y="60"/>
                            <a:pt x="30" y="60"/>
                            <a:pt x="30" y="60"/>
                          </a:cubicBezTo>
                          <a:cubicBezTo>
                            <a:pt x="13" y="60"/>
                            <a:pt x="0" y="46"/>
                            <a:pt x="0" y="30"/>
                          </a:cubicBezTo>
                          <a:cubicBezTo>
                            <a:pt x="0" y="13"/>
                            <a:pt x="13" y="0"/>
                            <a:pt x="30" y="0"/>
                          </a:cubicBezTo>
                          <a:cubicBezTo>
                            <a:pt x="302" y="0"/>
                            <a:pt x="302" y="0"/>
                            <a:pt x="302" y="0"/>
                          </a:cubicBezTo>
                          <a:cubicBezTo>
                            <a:pt x="319" y="0"/>
                            <a:pt x="332" y="13"/>
                            <a:pt x="332" y="30"/>
                          </a:cubicBezTo>
                          <a:cubicBezTo>
                            <a:pt x="332" y="46"/>
                            <a:pt x="319" y="60"/>
                            <a:pt x="302" y="60"/>
                          </a:cubicBezTo>
                          <a:close/>
                        </a:path>
                      </a:pathLst>
                    </a:custGeom>
                    <a:solidFill>
                      <a:srgbClr val="01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64" name="Oval 400">
                      <a:extLst>
                        <a:ext uri="{FF2B5EF4-FFF2-40B4-BE49-F238E27FC236}">
                          <a16:creationId xmlns:a16="http://schemas.microsoft.com/office/drawing/2014/main" id="{10F47A0A-95F3-4858-A79A-3342D693057C}"/>
                        </a:ext>
                      </a:extLst>
                    </p:cNvPr>
                    <p:cNvSpPr>
                      <a:spLocks noChangeArrowheads="1"/>
                    </p:cNvSpPr>
                    <p:nvPr/>
                  </p:nvSpPr>
                  <p:spPr bwMode="auto">
                    <a:xfrm>
                      <a:off x="3402" y="2329"/>
                      <a:ext cx="638" cy="6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65" name="Freeform 401">
                      <a:extLst>
                        <a:ext uri="{FF2B5EF4-FFF2-40B4-BE49-F238E27FC236}">
                          <a16:creationId xmlns:a16="http://schemas.microsoft.com/office/drawing/2014/main" id="{26EAA99F-E5B0-4C45-A0EE-7BE1D5FD57BB}"/>
                        </a:ext>
                      </a:extLst>
                    </p:cNvPr>
                    <p:cNvSpPr>
                      <a:spLocks noEditPoints="1"/>
                    </p:cNvSpPr>
                    <p:nvPr/>
                  </p:nvSpPr>
                  <p:spPr bwMode="auto">
                    <a:xfrm>
                      <a:off x="3375" y="2303"/>
                      <a:ext cx="691" cy="691"/>
                    </a:xfrm>
                    <a:custGeom>
                      <a:avLst/>
                      <a:gdLst>
                        <a:gd name="T0" fmla="*/ 196 w 391"/>
                        <a:gd name="T1" fmla="*/ 391 h 391"/>
                        <a:gd name="T2" fmla="*/ 0 w 391"/>
                        <a:gd name="T3" fmla="*/ 195 h 391"/>
                        <a:gd name="T4" fmla="*/ 196 w 391"/>
                        <a:gd name="T5" fmla="*/ 0 h 391"/>
                        <a:gd name="T6" fmla="*/ 391 w 391"/>
                        <a:gd name="T7" fmla="*/ 195 h 391"/>
                        <a:gd name="T8" fmla="*/ 196 w 391"/>
                        <a:gd name="T9" fmla="*/ 391 h 391"/>
                        <a:gd name="T10" fmla="*/ 196 w 391"/>
                        <a:gd name="T11" fmla="*/ 30 h 391"/>
                        <a:gd name="T12" fmla="*/ 30 w 391"/>
                        <a:gd name="T13" fmla="*/ 195 h 391"/>
                        <a:gd name="T14" fmla="*/ 196 w 391"/>
                        <a:gd name="T15" fmla="*/ 361 h 391"/>
                        <a:gd name="T16" fmla="*/ 361 w 391"/>
                        <a:gd name="T17" fmla="*/ 195 h 391"/>
                        <a:gd name="T18" fmla="*/ 196 w 391"/>
                        <a:gd name="T19" fmla="*/ 3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 h="391">
                          <a:moveTo>
                            <a:pt x="196" y="391"/>
                          </a:moveTo>
                          <a:cubicBezTo>
                            <a:pt x="88" y="391"/>
                            <a:pt x="0" y="303"/>
                            <a:pt x="0" y="195"/>
                          </a:cubicBezTo>
                          <a:cubicBezTo>
                            <a:pt x="0" y="88"/>
                            <a:pt x="88" y="0"/>
                            <a:pt x="196" y="0"/>
                          </a:cubicBezTo>
                          <a:cubicBezTo>
                            <a:pt x="304" y="0"/>
                            <a:pt x="391" y="88"/>
                            <a:pt x="391" y="195"/>
                          </a:cubicBezTo>
                          <a:cubicBezTo>
                            <a:pt x="391" y="303"/>
                            <a:pt x="304" y="391"/>
                            <a:pt x="196" y="391"/>
                          </a:cubicBezTo>
                          <a:close/>
                          <a:moveTo>
                            <a:pt x="196" y="30"/>
                          </a:moveTo>
                          <a:cubicBezTo>
                            <a:pt x="105" y="30"/>
                            <a:pt x="30" y="104"/>
                            <a:pt x="30" y="195"/>
                          </a:cubicBezTo>
                          <a:cubicBezTo>
                            <a:pt x="30" y="286"/>
                            <a:pt x="105" y="361"/>
                            <a:pt x="196" y="361"/>
                          </a:cubicBezTo>
                          <a:cubicBezTo>
                            <a:pt x="287" y="361"/>
                            <a:pt x="361" y="286"/>
                            <a:pt x="361" y="195"/>
                          </a:cubicBezTo>
                          <a:cubicBezTo>
                            <a:pt x="361" y="104"/>
                            <a:pt x="287" y="30"/>
                            <a:pt x="196" y="3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66" name="Freeform 402">
                      <a:extLst>
                        <a:ext uri="{FF2B5EF4-FFF2-40B4-BE49-F238E27FC236}">
                          <a16:creationId xmlns:a16="http://schemas.microsoft.com/office/drawing/2014/main" id="{59DF8383-06C4-4554-9B08-31E8F65C3E7E}"/>
                        </a:ext>
                      </a:extLst>
                    </p:cNvPr>
                    <p:cNvSpPr>
                      <a:spLocks/>
                    </p:cNvSpPr>
                    <p:nvPr/>
                  </p:nvSpPr>
                  <p:spPr bwMode="auto">
                    <a:xfrm>
                      <a:off x="3501" y="2370"/>
                      <a:ext cx="528" cy="483"/>
                    </a:xfrm>
                    <a:custGeom>
                      <a:avLst/>
                      <a:gdLst>
                        <a:gd name="T0" fmla="*/ 273 w 299"/>
                        <a:gd name="T1" fmla="*/ 14 h 273"/>
                        <a:gd name="T2" fmla="*/ 212 w 299"/>
                        <a:gd name="T3" fmla="*/ 26 h 273"/>
                        <a:gd name="T4" fmla="*/ 125 w 299"/>
                        <a:gd name="T5" fmla="*/ 153 h 273"/>
                        <a:gd name="T6" fmla="*/ 85 w 299"/>
                        <a:gd name="T7" fmla="*/ 99 h 273"/>
                        <a:gd name="T8" fmla="*/ 23 w 299"/>
                        <a:gd name="T9" fmla="*/ 91 h 273"/>
                        <a:gd name="T10" fmla="*/ 14 w 299"/>
                        <a:gd name="T11" fmla="*/ 152 h 273"/>
                        <a:gd name="T12" fmla="*/ 92 w 299"/>
                        <a:gd name="T13" fmla="*/ 255 h 273"/>
                        <a:gd name="T14" fmla="*/ 92 w 299"/>
                        <a:gd name="T15" fmla="*/ 255 h 273"/>
                        <a:gd name="T16" fmla="*/ 92 w 299"/>
                        <a:gd name="T17" fmla="*/ 255 h 273"/>
                        <a:gd name="T18" fmla="*/ 127 w 299"/>
                        <a:gd name="T19" fmla="*/ 273 h 273"/>
                        <a:gd name="T20" fmla="*/ 164 w 299"/>
                        <a:gd name="T21" fmla="*/ 253 h 273"/>
                        <a:gd name="T22" fmla="*/ 285 w 299"/>
                        <a:gd name="T23" fmla="*/ 75 h 273"/>
                        <a:gd name="T24" fmla="*/ 273 w 299"/>
                        <a:gd name="T25" fmla="*/ 1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273">
                          <a:moveTo>
                            <a:pt x="273" y="14"/>
                          </a:moveTo>
                          <a:cubicBezTo>
                            <a:pt x="253" y="0"/>
                            <a:pt x="226" y="6"/>
                            <a:pt x="212" y="26"/>
                          </a:cubicBezTo>
                          <a:cubicBezTo>
                            <a:pt x="125" y="153"/>
                            <a:pt x="125" y="153"/>
                            <a:pt x="125" y="153"/>
                          </a:cubicBezTo>
                          <a:cubicBezTo>
                            <a:pt x="85" y="99"/>
                            <a:pt x="85" y="99"/>
                            <a:pt x="85" y="99"/>
                          </a:cubicBezTo>
                          <a:cubicBezTo>
                            <a:pt x="70" y="80"/>
                            <a:pt x="43" y="76"/>
                            <a:pt x="23" y="91"/>
                          </a:cubicBezTo>
                          <a:cubicBezTo>
                            <a:pt x="4" y="105"/>
                            <a:pt x="0" y="133"/>
                            <a:pt x="14" y="152"/>
                          </a:cubicBezTo>
                          <a:cubicBezTo>
                            <a:pt x="92" y="255"/>
                            <a:pt x="92" y="255"/>
                            <a:pt x="92" y="255"/>
                          </a:cubicBezTo>
                          <a:cubicBezTo>
                            <a:pt x="92" y="255"/>
                            <a:pt x="92" y="255"/>
                            <a:pt x="92" y="255"/>
                          </a:cubicBezTo>
                          <a:cubicBezTo>
                            <a:pt x="92" y="255"/>
                            <a:pt x="92" y="255"/>
                            <a:pt x="92" y="255"/>
                          </a:cubicBezTo>
                          <a:cubicBezTo>
                            <a:pt x="100" y="266"/>
                            <a:pt x="112" y="273"/>
                            <a:pt x="127" y="273"/>
                          </a:cubicBezTo>
                          <a:cubicBezTo>
                            <a:pt x="142" y="273"/>
                            <a:pt x="156" y="265"/>
                            <a:pt x="164" y="253"/>
                          </a:cubicBezTo>
                          <a:cubicBezTo>
                            <a:pt x="285" y="75"/>
                            <a:pt x="285" y="75"/>
                            <a:pt x="285" y="75"/>
                          </a:cubicBezTo>
                          <a:cubicBezTo>
                            <a:pt x="299" y="55"/>
                            <a:pt x="293" y="28"/>
                            <a:pt x="273" y="14"/>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67" name="Freeform 403">
                      <a:extLst>
                        <a:ext uri="{FF2B5EF4-FFF2-40B4-BE49-F238E27FC236}">
                          <a16:creationId xmlns:a16="http://schemas.microsoft.com/office/drawing/2014/main" id="{2F8800D9-4EB0-48F6-AFCB-094D37243909}"/>
                        </a:ext>
                      </a:extLst>
                    </p:cNvPr>
                    <p:cNvSpPr>
                      <a:spLocks/>
                    </p:cNvSpPr>
                    <p:nvPr/>
                  </p:nvSpPr>
                  <p:spPr bwMode="auto">
                    <a:xfrm>
                      <a:off x="3501" y="2504"/>
                      <a:ext cx="221" cy="317"/>
                    </a:xfrm>
                    <a:custGeom>
                      <a:avLst/>
                      <a:gdLst>
                        <a:gd name="T0" fmla="*/ 90 w 125"/>
                        <a:gd name="T1" fmla="*/ 128 h 179"/>
                        <a:gd name="T2" fmla="*/ 125 w 125"/>
                        <a:gd name="T3" fmla="*/ 77 h 179"/>
                        <a:gd name="T4" fmla="*/ 85 w 125"/>
                        <a:gd name="T5" fmla="*/ 23 h 179"/>
                        <a:gd name="T6" fmla="*/ 23 w 125"/>
                        <a:gd name="T7" fmla="*/ 15 h 179"/>
                        <a:gd name="T8" fmla="*/ 14 w 125"/>
                        <a:gd name="T9" fmla="*/ 76 h 179"/>
                        <a:gd name="T10" fmla="*/ 92 w 125"/>
                        <a:gd name="T11" fmla="*/ 179 h 179"/>
                        <a:gd name="T12" fmla="*/ 92 w 125"/>
                        <a:gd name="T13" fmla="*/ 179 h 179"/>
                        <a:gd name="T14" fmla="*/ 90 w 125"/>
                        <a:gd name="T15" fmla="*/ 128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79">
                          <a:moveTo>
                            <a:pt x="90" y="128"/>
                          </a:moveTo>
                          <a:cubicBezTo>
                            <a:pt x="125" y="77"/>
                            <a:pt x="125" y="77"/>
                            <a:pt x="125" y="77"/>
                          </a:cubicBezTo>
                          <a:cubicBezTo>
                            <a:pt x="85" y="23"/>
                            <a:pt x="85" y="23"/>
                            <a:pt x="85" y="23"/>
                          </a:cubicBezTo>
                          <a:cubicBezTo>
                            <a:pt x="70" y="4"/>
                            <a:pt x="43" y="0"/>
                            <a:pt x="23" y="15"/>
                          </a:cubicBezTo>
                          <a:cubicBezTo>
                            <a:pt x="4" y="29"/>
                            <a:pt x="0" y="57"/>
                            <a:pt x="14" y="76"/>
                          </a:cubicBezTo>
                          <a:cubicBezTo>
                            <a:pt x="92" y="179"/>
                            <a:pt x="92" y="179"/>
                            <a:pt x="92" y="179"/>
                          </a:cubicBezTo>
                          <a:cubicBezTo>
                            <a:pt x="92" y="179"/>
                            <a:pt x="92" y="179"/>
                            <a:pt x="92" y="179"/>
                          </a:cubicBezTo>
                          <a:cubicBezTo>
                            <a:pt x="81" y="165"/>
                            <a:pt x="79" y="144"/>
                            <a:pt x="90" y="128"/>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68" name="Freeform 404">
                      <a:extLst>
                        <a:ext uri="{FF2B5EF4-FFF2-40B4-BE49-F238E27FC236}">
                          <a16:creationId xmlns:a16="http://schemas.microsoft.com/office/drawing/2014/main" id="{B0464607-294E-4CDA-A412-DA8EDD57EB28}"/>
                        </a:ext>
                      </a:extLst>
                    </p:cNvPr>
                    <p:cNvSpPr>
                      <a:spLocks/>
                    </p:cNvSpPr>
                    <p:nvPr/>
                  </p:nvSpPr>
                  <p:spPr bwMode="auto">
                    <a:xfrm>
                      <a:off x="3722" y="2370"/>
                      <a:ext cx="307" cy="449"/>
                    </a:xfrm>
                    <a:custGeom>
                      <a:avLst/>
                      <a:gdLst>
                        <a:gd name="T0" fmla="*/ 148 w 174"/>
                        <a:gd name="T1" fmla="*/ 14 h 254"/>
                        <a:gd name="T2" fmla="*/ 87 w 174"/>
                        <a:gd name="T3" fmla="*/ 26 h 254"/>
                        <a:gd name="T4" fmla="*/ 0 w 174"/>
                        <a:gd name="T5" fmla="*/ 153 h 254"/>
                        <a:gd name="T6" fmla="*/ 37 w 174"/>
                        <a:gd name="T7" fmla="*/ 202 h 254"/>
                        <a:gd name="T8" fmla="*/ 38 w 174"/>
                        <a:gd name="T9" fmla="*/ 254 h 254"/>
                        <a:gd name="T10" fmla="*/ 38 w 174"/>
                        <a:gd name="T11" fmla="*/ 253 h 254"/>
                        <a:gd name="T12" fmla="*/ 160 w 174"/>
                        <a:gd name="T13" fmla="*/ 75 h 254"/>
                        <a:gd name="T14" fmla="*/ 148 w 174"/>
                        <a:gd name="T15" fmla="*/ 1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54">
                          <a:moveTo>
                            <a:pt x="148" y="14"/>
                          </a:moveTo>
                          <a:cubicBezTo>
                            <a:pt x="128" y="0"/>
                            <a:pt x="101" y="6"/>
                            <a:pt x="87" y="26"/>
                          </a:cubicBezTo>
                          <a:cubicBezTo>
                            <a:pt x="0" y="153"/>
                            <a:pt x="0" y="153"/>
                            <a:pt x="0" y="153"/>
                          </a:cubicBezTo>
                          <a:cubicBezTo>
                            <a:pt x="37" y="202"/>
                            <a:pt x="37" y="202"/>
                            <a:pt x="37" y="202"/>
                          </a:cubicBezTo>
                          <a:cubicBezTo>
                            <a:pt x="49" y="218"/>
                            <a:pt x="49" y="238"/>
                            <a:pt x="38" y="254"/>
                          </a:cubicBezTo>
                          <a:cubicBezTo>
                            <a:pt x="38" y="254"/>
                            <a:pt x="38" y="253"/>
                            <a:pt x="38" y="253"/>
                          </a:cubicBezTo>
                          <a:cubicBezTo>
                            <a:pt x="160" y="75"/>
                            <a:pt x="160" y="75"/>
                            <a:pt x="160" y="75"/>
                          </a:cubicBezTo>
                          <a:cubicBezTo>
                            <a:pt x="174" y="55"/>
                            <a:pt x="168" y="28"/>
                            <a:pt x="148" y="14"/>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369" name="Freeform 405">
                      <a:extLst>
                        <a:ext uri="{FF2B5EF4-FFF2-40B4-BE49-F238E27FC236}">
                          <a16:creationId xmlns:a16="http://schemas.microsoft.com/office/drawing/2014/main" id="{6865F406-544E-4DEF-AA38-8D45BCBC01EA}"/>
                        </a:ext>
                      </a:extLst>
                    </p:cNvPr>
                    <p:cNvSpPr>
                      <a:spLocks/>
                    </p:cNvSpPr>
                    <p:nvPr/>
                  </p:nvSpPr>
                  <p:spPr bwMode="auto">
                    <a:xfrm>
                      <a:off x="3647" y="2641"/>
                      <a:ext cx="156" cy="212"/>
                    </a:xfrm>
                    <a:custGeom>
                      <a:avLst/>
                      <a:gdLst>
                        <a:gd name="T0" fmla="*/ 7 w 88"/>
                        <a:gd name="T1" fmla="*/ 50 h 120"/>
                        <a:gd name="T2" fmla="*/ 0 w 88"/>
                        <a:gd name="T3" fmla="*/ 75 h 120"/>
                        <a:gd name="T4" fmla="*/ 44 w 88"/>
                        <a:gd name="T5" fmla="*/ 120 h 120"/>
                        <a:gd name="T6" fmla="*/ 88 w 88"/>
                        <a:gd name="T7" fmla="*/ 75 h 120"/>
                        <a:gd name="T8" fmla="*/ 80 w 88"/>
                        <a:gd name="T9" fmla="*/ 50 h 120"/>
                        <a:gd name="T10" fmla="*/ 42 w 88"/>
                        <a:gd name="T11" fmla="*/ 0 h 120"/>
                        <a:gd name="T12" fmla="*/ 7 w 88"/>
                        <a:gd name="T13" fmla="*/ 50 h 120"/>
                      </a:gdLst>
                      <a:ahLst/>
                      <a:cxnLst>
                        <a:cxn ang="0">
                          <a:pos x="T0" y="T1"/>
                        </a:cxn>
                        <a:cxn ang="0">
                          <a:pos x="T2" y="T3"/>
                        </a:cxn>
                        <a:cxn ang="0">
                          <a:pos x="T4" y="T5"/>
                        </a:cxn>
                        <a:cxn ang="0">
                          <a:pos x="T6" y="T7"/>
                        </a:cxn>
                        <a:cxn ang="0">
                          <a:pos x="T8" y="T9"/>
                        </a:cxn>
                        <a:cxn ang="0">
                          <a:pos x="T10" y="T11"/>
                        </a:cxn>
                        <a:cxn ang="0">
                          <a:pos x="T12" y="T13"/>
                        </a:cxn>
                      </a:cxnLst>
                      <a:rect l="0" t="0" r="r" b="b"/>
                      <a:pathLst>
                        <a:path w="88" h="120">
                          <a:moveTo>
                            <a:pt x="7" y="50"/>
                          </a:moveTo>
                          <a:cubicBezTo>
                            <a:pt x="3" y="58"/>
                            <a:pt x="0" y="66"/>
                            <a:pt x="0" y="75"/>
                          </a:cubicBezTo>
                          <a:cubicBezTo>
                            <a:pt x="0" y="100"/>
                            <a:pt x="19" y="120"/>
                            <a:pt x="44" y="120"/>
                          </a:cubicBezTo>
                          <a:cubicBezTo>
                            <a:pt x="68" y="120"/>
                            <a:pt x="88" y="100"/>
                            <a:pt x="88" y="75"/>
                          </a:cubicBezTo>
                          <a:cubicBezTo>
                            <a:pt x="88" y="66"/>
                            <a:pt x="85" y="58"/>
                            <a:pt x="80" y="50"/>
                          </a:cubicBezTo>
                          <a:cubicBezTo>
                            <a:pt x="42" y="0"/>
                            <a:pt x="42" y="0"/>
                            <a:pt x="42" y="0"/>
                          </a:cubicBezTo>
                          <a:lnTo>
                            <a:pt x="7" y="50"/>
                          </a:lnTo>
                          <a:close/>
                        </a:path>
                      </a:pathLst>
                    </a:custGeom>
                    <a:solidFill>
                      <a:srgbClr val="012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grpSp>
            </p:grpSp>
          </p:grpSp>
        </p:grpSp>
      </p:grpSp>
      <p:grpSp>
        <p:nvGrpSpPr>
          <p:cNvPr id="256" name="Group 255"/>
          <p:cNvGrpSpPr/>
          <p:nvPr/>
        </p:nvGrpSpPr>
        <p:grpSpPr>
          <a:xfrm>
            <a:off x="3368040" y="1276602"/>
            <a:ext cx="5499735" cy="999811"/>
            <a:chOff x="3368040" y="1073150"/>
            <a:chExt cx="5499735" cy="999811"/>
          </a:xfrm>
        </p:grpSpPr>
        <p:sp>
          <p:nvSpPr>
            <p:cNvPr id="633" name="Rounded Rectangle 632"/>
            <p:cNvSpPr/>
            <p:nvPr/>
          </p:nvSpPr>
          <p:spPr>
            <a:xfrm>
              <a:off x="3368040" y="1073150"/>
              <a:ext cx="5499735" cy="999811"/>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9" name="Group 248"/>
            <p:cNvGrpSpPr/>
            <p:nvPr/>
          </p:nvGrpSpPr>
          <p:grpSpPr>
            <a:xfrm>
              <a:off x="4460180" y="1168828"/>
              <a:ext cx="3315454" cy="808454"/>
              <a:chOff x="4219895" y="1099305"/>
              <a:chExt cx="3315454" cy="808454"/>
            </a:xfrm>
          </p:grpSpPr>
          <p:sp>
            <p:nvSpPr>
              <p:cNvPr id="261" name="TextBox 260"/>
              <p:cNvSpPr txBox="1"/>
              <p:nvPr/>
            </p:nvSpPr>
            <p:spPr>
              <a:xfrm>
                <a:off x="5142485" y="1099305"/>
                <a:ext cx="1470274" cy="369332"/>
              </a:xfrm>
              <a:prstGeom prst="rect">
                <a:avLst/>
              </a:prstGeom>
              <a:noFill/>
              <a:ln>
                <a:noFill/>
              </a:ln>
            </p:spPr>
            <p:txBody>
              <a:bodyPr wrap="none" lIns="91440" tIns="91440" rIns="91440" bIns="91440" rtlCol="0" anchor="ctr" anchorCtr="0">
                <a:spAutoFit/>
              </a:bodyPr>
              <a:lstStyle>
                <a:defPPr>
                  <a:defRPr lang="en-US"/>
                </a:defPPr>
                <a:lvl1pPr algn="ctr">
                  <a:defRPr sz="1600">
                    <a:solidFill>
                      <a:schemeClr val="bg2"/>
                    </a:solidFill>
                    <a:latin typeface="+mn-lt"/>
                  </a:defRPr>
                </a:lvl1pPr>
              </a:lstStyle>
              <a:p>
                <a:r>
                  <a:rPr lang="en-US" sz="1200" b="1" dirty="0"/>
                  <a:t>Advanced security</a:t>
                </a:r>
              </a:p>
            </p:txBody>
          </p:sp>
          <p:grpSp>
            <p:nvGrpSpPr>
              <p:cNvPr id="241" name="Group 240"/>
              <p:cNvGrpSpPr/>
              <p:nvPr/>
            </p:nvGrpSpPr>
            <p:grpSpPr>
              <a:xfrm>
                <a:off x="4219895" y="1480314"/>
                <a:ext cx="3315454" cy="427445"/>
                <a:chOff x="3570731" y="1388874"/>
                <a:chExt cx="3315454" cy="427445"/>
              </a:xfrm>
            </p:grpSpPr>
            <p:grpSp>
              <p:nvGrpSpPr>
                <p:cNvPr id="238" name="Group 237"/>
                <p:cNvGrpSpPr/>
                <p:nvPr/>
              </p:nvGrpSpPr>
              <p:grpSpPr>
                <a:xfrm>
                  <a:off x="5331705" y="1388874"/>
                  <a:ext cx="1554480" cy="427445"/>
                  <a:chOff x="6896734" y="1245598"/>
                  <a:chExt cx="1554480" cy="427445"/>
                </a:xfrm>
              </p:grpSpPr>
              <p:sp>
                <p:nvSpPr>
                  <p:cNvPr id="228" name="Rounded Rectangle 227"/>
                  <p:cNvSpPr/>
                  <p:nvPr/>
                </p:nvSpPr>
                <p:spPr>
                  <a:xfrm>
                    <a:off x="6896734" y="1245598"/>
                    <a:ext cx="1554480" cy="427445"/>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tIns="0" rIns="0" bIns="0" rtlCol="0" anchor="ctr"/>
                  <a:lstStyle/>
                  <a:p>
                    <a:r>
                      <a:rPr lang="en-US" sz="900" dirty="0">
                        <a:solidFill>
                          <a:schemeClr val="tx1"/>
                        </a:solidFill>
                      </a:rPr>
                      <a:t>Software </a:t>
                    </a:r>
                    <a:br>
                      <a:rPr lang="en-US" sz="900" dirty="0">
                        <a:solidFill>
                          <a:schemeClr val="tx1"/>
                        </a:solidFill>
                      </a:rPr>
                    </a:br>
                    <a:r>
                      <a:rPr lang="en-US" sz="900" dirty="0">
                        <a:solidFill>
                          <a:schemeClr val="tx1"/>
                        </a:solidFill>
                      </a:rPr>
                      <a:t>inventory baseline</a:t>
                    </a:r>
                  </a:p>
                </p:txBody>
              </p:sp>
              <p:grpSp>
                <p:nvGrpSpPr>
                  <p:cNvPr id="233" name="Group 232">
                    <a:extLst>
                      <a:ext uri="{FF2B5EF4-FFF2-40B4-BE49-F238E27FC236}">
                        <a16:creationId xmlns:a16="http://schemas.microsoft.com/office/drawing/2014/main" id="{84A156F7-DA00-49E9-8123-E377B7101915}"/>
                      </a:ext>
                    </a:extLst>
                  </p:cNvPr>
                  <p:cNvGrpSpPr>
                    <a:grpSpLocks noChangeAspect="1"/>
                  </p:cNvGrpSpPr>
                  <p:nvPr/>
                </p:nvGrpSpPr>
                <p:grpSpPr>
                  <a:xfrm>
                    <a:off x="6941501" y="1299300"/>
                    <a:ext cx="314334" cy="314334"/>
                    <a:chOff x="84441" y="1909119"/>
                    <a:chExt cx="1078992" cy="1078992"/>
                  </a:xfrm>
                </p:grpSpPr>
                <p:sp>
                  <p:nvSpPr>
                    <p:cNvPr id="234" name="Oval 233">
                      <a:extLst>
                        <a:ext uri="{FF2B5EF4-FFF2-40B4-BE49-F238E27FC236}">
                          <a16:creationId xmlns:a16="http://schemas.microsoft.com/office/drawing/2014/main" id="{1C784CC0-5D50-4704-A95A-217740C7B583}"/>
                        </a:ext>
                      </a:extLst>
                    </p:cNvPr>
                    <p:cNvSpPr>
                      <a:spLocks noChangeArrowheads="1"/>
                    </p:cNvSpPr>
                    <p:nvPr/>
                  </p:nvSpPr>
                  <p:spPr bwMode="auto">
                    <a:xfrm>
                      <a:off x="84441" y="1909119"/>
                      <a:ext cx="1078992" cy="1078992"/>
                    </a:xfrm>
                    <a:prstGeom prst="ellipse">
                      <a:avLst/>
                    </a:pr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sz="1000" dirty="0"/>
                    </a:p>
                  </p:txBody>
                </p:sp>
                <p:sp>
                  <p:nvSpPr>
                    <p:cNvPr id="236" name="Freeform 138">
                      <a:extLst>
                        <a:ext uri="{FF2B5EF4-FFF2-40B4-BE49-F238E27FC236}">
                          <a16:creationId xmlns:a16="http://schemas.microsoft.com/office/drawing/2014/main" id="{D5D6450C-2E67-46D1-AE55-7067C2E8A058}"/>
                        </a:ext>
                      </a:extLst>
                    </p:cNvPr>
                    <p:cNvSpPr>
                      <a:spLocks/>
                    </p:cNvSpPr>
                    <p:nvPr/>
                  </p:nvSpPr>
                  <p:spPr bwMode="auto">
                    <a:xfrm>
                      <a:off x="487730" y="2306686"/>
                      <a:ext cx="661444" cy="668319"/>
                    </a:xfrm>
                    <a:custGeom>
                      <a:avLst/>
                      <a:gdLst>
                        <a:gd name="T0" fmla="*/ 98 w 143"/>
                        <a:gd name="T1" fmla="*/ 0 h 144"/>
                        <a:gd name="T2" fmla="*/ 98 w 143"/>
                        <a:gd name="T3" fmla="*/ 1 h 144"/>
                        <a:gd name="T4" fmla="*/ 97 w 143"/>
                        <a:gd name="T5" fmla="*/ 4 h 144"/>
                        <a:gd name="T6" fmla="*/ 96 w 143"/>
                        <a:gd name="T7" fmla="*/ 5 h 144"/>
                        <a:gd name="T8" fmla="*/ 95 w 143"/>
                        <a:gd name="T9" fmla="*/ 6 h 144"/>
                        <a:gd name="T10" fmla="*/ 93 w 143"/>
                        <a:gd name="T11" fmla="*/ 7 h 144"/>
                        <a:gd name="T12" fmla="*/ 83 w 143"/>
                        <a:gd name="T13" fmla="*/ 7 h 144"/>
                        <a:gd name="T14" fmla="*/ 83 w 143"/>
                        <a:gd name="T15" fmla="*/ 23 h 144"/>
                        <a:gd name="T16" fmla="*/ 94 w 143"/>
                        <a:gd name="T17" fmla="*/ 23 h 144"/>
                        <a:gd name="T18" fmla="*/ 95 w 143"/>
                        <a:gd name="T19" fmla="*/ 24 h 144"/>
                        <a:gd name="T20" fmla="*/ 97 w 143"/>
                        <a:gd name="T21" fmla="*/ 26 h 144"/>
                        <a:gd name="T22" fmla="*/ 98 w 143"/>
                        <a:gd name="T23" fmla="*/ 27 h 144"/>
                        <a:gd name="T24" fmla="*/ 98 w 143"/>
                        <a:gd name="T25" fmla="*/ 30 h 144"/>
                        <a:gd name="T26" fmla="*/ 97 w 143"/>
                        <a:gd name="T27" fmla="*/ 32 h 144"/>
                        <a:gd name="T28" fmla="*/ 95 w 143"/>
                        <a:gd name="T29" fmla="*/ 33 h 144"/>
                        <a:gd name="T30" fmla="*/ 94 w 143"/>
                        <a:gd name="T31" fmla="*/ 34 h 144"/>
                        <a:gd name="T32" fmla="*/ 83 w 143"/>
                        <a:gd name="T33" fmla="*/ 34 h 144"/>
                        <a:gd name="T34" fmla="*/ 92 w 143"/>
                        <a:gd name="T35" fmla="*/ 50 h 144"/>
                        <a:gd name="T36" fmla="*/ 94 w 143"/>
                        <a:gd name="T37" fmla="*/ 51 h 144"/>
                        <a:gd name="T38" fmla="*/ 96 w 143"/>
                        <a:gd name="T39" fmla="*/ 52 h 144"/>
                        <a:gd name="T40" fmla="*/ 97 w 143"/>
                        <a:gd name="T41" fmla="*/ 54 h 144"/>
                        <a:gd name="T42" fmla="*/ 98 w 143"/>
                        <a:gd name="T43" fmla="*/ 56 h 144"/>
                        <a:gd name="T44" fmla="*/ 97 w 143"/>
                        <a:gd name="T45" fmla="*/ 58 h 144"/>
                        <a:gd name="T46" fmla="*/ 96 w 143"/>
                        <a:gd name="T47" fmla="*/ 59 h 144"/>
                        <a:gd name="T48" fmla="*/ 94 w 143"/>
                        <a:gd name="T49" fmla="*/ 61 h 144"/>
                        <a:gd name="T50" fmla="*/ 92 w 143"/>
                        <a:gd name="T51" fmla="*/ 61 h 144"/>
                        <a:gd name="T52" fmla="*/ 83 w 143"/>
                        <a:gd name="T53" fmla="*/ 74 h 144"/>
                        <a:gd name="T54" fmla="*/ 82 w 143"/>
                        <a:gd name="T55" fmla="*/ 78 h 144"/>
                        <a:gd name="T56" fmla="*/ 80 w 143"/>
                        <a:gd name="T57" fmla="*/ 80 h 144"/>
                        <a:gd name="T58" fmla="*/ 77 w 143"/>
                        <a:gd name="T59" fmla="*/ 82 h 144"/>
                        <a:gd name="T60" fmla="*/ 74 w 143"/>
                        <a:gd name="T61" fmla="*/ 83 h 144"/>
                        <a:gd name="T62" fmla="*/ 61 w 143"/>
                        <a:gd name="T63" fmla="*/ 92 h 144"/>
                        <a:gd name="T64" fmla="*/ 60 w 143"/>
                        <a:gd name="T65" fmla="*/ 95 h 144"/>
                        <a:gd name="T66" fmla="*/ 59 w 143"/>
                        <a:gd name="T67" fmla="*/ 96 h 144"/>
                        <a:gd name="T68" fmla="*/ 58 w 143"/>
                        <a:gd name="T69" fmla="*/ 97 h 144"/>
                        <a:gd name="T70" fmla="*/ 56 w 143"/>
                        <a:gd name="T71" fmla="*/ 98 h 144"/>
                        <a:gd name="T72" fmla="*/ 53 w 143"/>
                        <a:gd name="T73" fmla="*/ 97 h 144"/>
                        <a:gd name="T74" fmla="*/ 52 w 143"/>
                        <a:gd name="T75" fmla="*/ 96 h 144"/>
                        <a:gd name="T76" fmla="*/ 51 w 143"/>
                        <a:gd name="T77" fmla="*/ 95 h 144"/>
                        <a:gd name="T78" fmla="*/ 50 w 143"/>
                        <a:gd name="T79" fmla="*/ 92 h 144"/>
                        <a:gd name="T80" fmla="*/ 34 w 143"/>
                        <a:gd name="T81" fmla="*/ 83 h 144"/>
                        <a:gd name="T82" fmla="*/ 34 w 143"/>
                        <a:gd name="T83" fmla="*/ 93 h 144"/>
                        <a:gd name="T84" fmla="*/ 33 w 143"/>
                        <a:gd name="T85" fmla="*/ 96 h 144"/>
                        <a:gd name="T86" fmla="*/ 31 w 143"/>
                        <a:gd name="T87" fmla="*/ 97 h 144"/>
                        <a:gd name="T88" fmla="*/ 30 w 143"/>
                        <a:gd name="T89" fmla="*/ 98 h 144"/>
                        <a:gd name="T90" fmla="*/ 27 w 143"/>
                        <a:gd name="T91" fmla="*/ 98 h 144"/>
                        <a:gd name="T92" fmla="*/ 25 w 143"/>
                        <a:gd name="T93" fmla="*/ 97 h 144"/>
                        <a:gd name="T94" fmla="*/ 24 w 143"/>
                        <a:gd name="T95" fmla="*/ 96 h 144"/>
                        <a:gd name="T96" fmla="*/ 23 w 143"/>
                        <a:gd name="T97" fmla="*/ 93 h 144"/>
                        <a:gd name="T98" fmla="*/ 23 w 143"/>
                        <a:gd name="T99" fmla="*/ 83 h 144"/>
                        <a:gd name="T100" fmla="*/ 7 w 143"/>
                        <a:gd name="T101" fmla="*/ 83 h 144"/>
                        <a:gd name="T102" fmla="*/ 7 w 143"/>
                        <a:gd name="T103" fmla="*/ 93 h 144"/>
                        <a:gd name="T104" fmla="*/ 6 w 143"/>
                        <a:gd name="T105" fmla="*/ 96 h 144"/>
                        <a:gd name="T106" fmla="*/ 4 w 143"/>
                        <a:gd name="T107" fmla="*/ 97 h 144"/>
                        <a:gd name="T108" fmla="*/ 3 w 143"/>
                        <a:gd name="T109" fmla="*/ 98 h 144"/>
                        <a:gd name="T110" fmla="*/ 0 w 143"/>
                        <a:gd name="T111" fmla="*/ 98 h 144"/>
                        <a:gd name="T112" fmla="*/ 46 w 143"/>
                        <a:gd name="T11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3" h="144">
                          <a:moveTo>
                            <a:pt x="143" y="46"/>
                          </a:moveTo>
                          <a:cubicBezTo>
                            <a:pt x="98" y="0"/>
                            <a:pt x="98" y="0"/>
                            <a:pt x="98" y="0"/>
                          </a:cubicBezTo>
                          <a:cubicBezTo>
                            <a:pt x="98" y="1"/>
                            <a:pt x="98" y="1"/>
                            <a:pt x="98" y="1"/>
                          </a:cubicBezTo>
                          <a:cubicBezTo>
                            <a:pt x="98" y="1"/>
                            <a:pt x="98" y="1"/>
                            <a:pt x="98" y="1"/>
                          </a:cubicBezTo>
                          <a:cubicBezTo>
                            <a:pt x="98" y="3"/>
                            <a:pt x="98" y="3"/>
                            <a:pt x="98" y="3"/>
                          </a:cubicBezTo>
                          <a:cubicBezTo>
                            <a:pt x="97" y="4"/>
                            <a:pt x="97" y="4"/>
                            <a:pt x="97" y="4"/>
                          </a:cubicBezTo>
                          <a:cubicBezTo>
                            <a:pt x="97" y="4"/>
                            <a:pt x="97" y="4"/>
                            <a:pt x="97" y="4"/>
                          </a:cubicBezTo>
                          <a:cubicBezTo>
                            <a:pt x="96" y="5"/>
                            <a:pt x="96" y="5"/>
                            <a:pt x="96" y="5"/>
                          </a:cubicBezTo>
                          <a:cubicBezTo>
                            <a:pt x="96" y="6"/>
                            <a:pt x="96" y="6"/>
                            <a:pt x="96" y="6"/>
                          </a:cubicBezTo>
                          <a:cubicBezTo>
                            <a:pt x="95" y="6"/>
                            <a:pt x="95" y="6"/>
                            <a:pt x="95" y="6"/>
                          </a:cubicBezTo>
                          <a:cubicBezTo>
                            <a:pt x="94" y="7"/>
                            <a:pt x="94" y="7"/>
                            <a:pt x="94" y="7"/>
                          </a:cubicBezTo>
                          <a:cubicBezTo>
                            <a:pt x="93" y="7"/>
                            <a:pt x="93" y="7"/>
                            <a:pt x="93" y="7"/>
                          </a:cubicBezTo>
                          <a:cubicBezTo>
                            <a:pt x="92" y="7"/>
                            <a:pt x="92" y="7"/>
                            <a:pt x="92" y="7"/>
                          </a:cubicBezTo>
                          <a:cubicBezTo>
                            <a:pt x="83" y="7"/>
                            <a:pt x="83" y="7"/>
                            <a:pt x="83" y="7"/>
                          </a:cubicBezTo>
                          <a:cubicBezTo>
                            <a:pt x="83" y="11"/>
                            <a:pt x="83" y="11"/>
                            <a:pt x="83" y="11"/>
                          </a:cubicBezTo>
                          <a:cubicBezTo>
                            <a:pt x="83" y="23"/>
                            <a:pt x="83" y="23"/>
                            <a:pt x="83" y="23"/>
                          </a:cubicBezTo>
                          <a:cubicBezTo>
                            <a:pt x="92" y="23"/>
                            <a:pt x="92" y="23"/>
                            <a:pt x="92" y="23"/>
                          </a:cubicBezTo>
                          <a:cubicBezTo>
                            <a:pt x="94" y="23"/>
                            <a:pt x="94" y="23"/>
                            <a:pt x="94" y="23"/>
                          </a:cubicBezTo>
                          <a:cubicBezTo>
                            <a:pt x="94" y="24"/>
                            <a:pt x="94" y="24"/>
                            <a:pt x="94" y="24"/>
                          </a:cubicBezTo>
                          <a:cubicBezTo>
                            <a:pt x="95" y="24"/>
                            <a:pt x="95" y="24"/>
                            <a:pt x="95" y="24"/>
                          </a:cubicBezTo>
                          <a:cubicBezTo>
                            <a:pt x="96" y="25"/>
                            <a:pt x="96" y="25"/>
                            <a:pt x="96" y="25"/>
                          </a:cubicBezTo>
                          <a:cubicBezTo>
                            <a:pt x="97" y="26"/>
                            <a:pt x="97" y="26"/>
                            <a:pt x="97" y="26"/>
                          </a:cubicBezTo>
                          <a:cubicBezTo>
                            <a:pt x="97" y="27"/>
                            <a:pt x="97" y="27"/>
                            <a:pt x="97" y="27"/>
                          </a:cubicBezTo>
                          <a:cubicBezTo>
                            <a:pt x="98" y="27"/>
                            <a:pt x="98" y="27"/>
                            <a:pt x="98" y="27"/>
                          </a:cubicBezTo>
                          <a:cubicBezTo>
                            <a:pt x="98" y="29"/>
                            <a:pt x="98" y="29"/>
                            <a:pt x="98" y="29"/>
                          </a:cubicBezTo>
                          <a:cubicBezTo>
                            <a:pt x="98" y="30"/>
                            <a:pt x="98" y="30"/>
                            <a:pt x="98" y="30"/>
                          </a:cubicBezTo>
                          <a:cubicBezTo>
                            <a:pt x="97" y="31"/>
                            <a:pt x="97" y="31"/>
                            <a:pt x="97" y="31"/>
                          </a:cubicBezTo>
                          <a:cubicBezTo>
                            <a:pt x="97" y="32"/>
                            <a:pt x="97" y="32"/>
                            <a:pt x="97" y="32"/>
                          </a:cubicBezTo>
                          <a:cubicBezTo>
                            <a:pt x="96" y="32"/>
                            <a:pt x="96" y="32"/>
                            <a:pt x="96" y="32"/>
                          </a:cubicBezTo>
                          <a:cubicBezTo>
                            <a:pt x="95" y="33"/>
                            <a:pt x="95" y="33"/>
                            <a:pt x="95" y="33"/>
                          </a:cubicBezTo>
                          <a:cubicBezTo>
                            <a:pt x="94" y="34"/>
                            <a:pt x="94" y="34"/>
                            <a:pt x="94" y="34"/>
                          </a:cubicBezTo>
                          <a:cubicBezTo>
                            <a:pt x="94" y="34"/>
                            <a:pt x="94" y="34"/>
                            <a:pt x="94" y="34"/>
                          </a:cubicBezTo>
                          <a:cubicBezTo>
                            <a:pt x="92" y="34"/>
                            <a:pt x="92" y="34"/>
                            <a:pt x="92" y="34"/>
                          </a:cubicBezTo>
                          <a:cubicBezTo>
                            <a:pt x="83" y="34"/>
                            <a:pt x="83" y="34"/>
                            <a:pt x="83" y="34"/>
                          </a:cubicBezTo>
                          <a:cubicBezTo>
                            <a:pt x="83" y="50"/>
                            <a:pt x="83" y="50"/>
                            <a:pt x="83" y="50"/>
                          </a:cubicBezTo>
                          <a:cubicBezTo>
                            <a:pt x="92" y="50"/>
                            <a:pt x="92" y="50"/>
                            <a:pt x="92" y="50"/>
                          </a:cubicBezTo>
                          <a:cubicBezTo>
                            <a:pt x="94" y="51"/>
                            <a:pt x="94" y="51"/>
                            <a:pt x="94" y="51"/>
                          </a:cubicBezTo>
                          <a:cubicBezTo>
                            <a:pt x="94" y="51"/>
                            <a:pt x="94" y="51"/>
                            <a:pt x="94" y="51"/>
                          </a:cubicBezTo>
                          <a:cubicBezTo>
                            <a:pt x="95" y="51"/>
                            <a:pt x="95" y="51"/>
                            <a:pt x="95" y="51"/>
                          </a:cubicBezTo>
                          <a:cubicBezTo>
                            <a:pt x="96" y="52"/>
                            <a:pt x="96" y="52"/>
                            <a:pt x="96" y="52"/>
                          </a:cubicBezTo>
                          <a:cubicBezTo>
                            <a:pt x="97" y="53"/>
                            <a:pt x="97" y="53"/>
                            <a:pt x="97" y="53"/>
                          </a:cubicBezTo>
                          <a:cubicBezTo>
                            <a:pt x="97" y="54"/>
                            <a:pt x="97" y="54"/>
                            <a:pt x="97" y="54"/>
                          </a:cubicBezTo>
                          <a:cubicBezTo>
                            <a:pt x="98" y="55"/>
                            <a:pt x="98" y="55"/>
                            <a:pt x="98" y="55"/>
                          </a:cubicBezTo>
                          <a:cubicBezTo>
                            <a:pt x="98" y="56"/>
                            <a:pt x="98" y="56"/>
                            <a:pt x="98" y="56"/>
                          </a:cubicBezTo>
                          <a:cubicBezTo>
                            <a:pt x="98" y="57"/>
                            <a:pt x="98" y="57"/>
                            <a:pt x="98" y="57"/>
                          </a:cubicBezTo>
                          <a:cubicBezTo>
                            <a:pt x="97" y="58"/>
                            <a:pt x="97" y="58"/>
                            <a:pt x="97" y="58"/>
                          </a:cubicBezTo>
                          <a:cubicBezTo>
                            <a:pt x="97" y="59"/>
                            <a:pt x="97" y="59"/>
                            <a:pt x="97" y="59"/>
                          </a:cubicBezTo>
                          <a:cubicBezTo>
                            <a:pt x="96" y="59"/>
                            <a:pt x="96" y="59"/>
                            <a:pt x="96" y="59"/>
                          </a:cubicBezTo>
                          <a:cubicBezTo>
                            <a:pt x="95" y="60"/>
                            <a:pt x="95" y="60"/>
                            <a:pt x="95" y="60"/>
                          </a:cubicBezTo>
                          <a:cubicBezTo>
                            <a:pt x="94" y="61"/>
                            <a:pt x="94" y="61"/>
                            <a:pt x="94" y="61"/>
                          </a:cubicBezTo>
                          <a:cubicBezTo>
                            <a:pt x="94" y="61"/>
                            <a:pt x="94" y="61"/>
                            <a:pt x="94" y="61"/>
                          </a:cubicBezTo>
                          <a:cubicBezTo>
                            <a:pt x="92" y="61"/>
                            <a:pt x="92" y="61"/>
                            <a:pt x="92" y="61"/>
                          </a:cubicBezTo>
                          <a:cubicBezTo>
                            <a:pt x="83" y="61"/>
                            <a:pt x="83" y="61"/>
                            <a:pt x="83" y="61"/>
                          </a:cubicBezTo>
                          <a:cubicBezTo>
                            <a:pt x="83" y="74"/>
                            <a:pt x="83" y="74"/>
                            <a:pt x="83" y="74"/>
                          </a:cubicBezTo>
                          <a:cubicBezTo>
                            <a:pt x="82" y="76"/>
                            <a:pt x="82" y="76"/>
                            <a:pt x="82" y="76"/>
                          </a:cubicBezTo>
                          <a:cubicBezTo>
                            <a:pt x="82" y="78"/>
                            <a:pt x="82" y="78"/>
                            <a:pt x="82" y="78"/>
                          </a:cubicBezTo>
                          <a:cubicBezTo>
                            <a:pt x="81" y="79"/>
                            <a:pt x="81" y="79"/>
                            <a:pt x="81" y="79"/>
                          </a:cubicBezTo>
                          <a:cubicBezTo>
                            <a:pt x="80" y="80"/>
                            <a:pt x="80" y="80"/>
                            <a:pt x="80" y="80"/>
                          </a:cubicBezTo>
                          <a:cubicBezTo>
                            <a:pt x="79" y="81"/>
                            <a:pt x="79" y="81"/>
                            <a:pt x="79" y="81"/>
                          </a:cubicBezTo>
                          <a:cubicBezTo>
                            <a:pt x="77" y="82"/>
                            <a:pt x="77" y="82"/>
                            <a:pt x="77" y="82"/>
                          </a:cubicBezTo>
                          <a:cubicBezTo>
                            <a:pt x="76" y="83"/>
                            <a:pt x="76" y="83"/>
                            <a:pt x="76" y="83"/>
                          </a:cubicBezTo>
                          <a:cubicBezTo>
                            <a:pt x="74" y="83"/>
                            <a:pt x="74" y="83"/>
                            <a:pt x="74" y="83"/>
                          </a:cubicBezTo>
                          <a:cubicBezTo>
                            <a:pt x="61" y="83"/>
                            <a:pt x="61" y="83"/>
                            <a:pt x="61" y="83"/>
                          </a:cubicBezTo>
                          <a:cubicBezTo>
                            <a:pt x="61" y="92"/>
                            <a:pt x="61" y="92"/>
                            <a:pt x="61" y="92"/>
                          </a:cubicBezTo>
                          <a:cubicBezTo>
                            <a:pt x="61" y="93"/>
                            <a:pt x="61" y="93"/>
                            <a:pt x="61" y="93"/>
                          </a:cubicBezTo>
                          <a:cubicBezTo>
                            <a:pt x="60" y="95"/>
                            <a:pt x="60" y="95"/>
                            <a:pt x="60" y="95"/>
                          </a:cubicBezTo>
                          <a:cubicBezTo>
                            <a:pt x="60" y="96"/>
                            <a:pt x="60" y="96"/>
                            <a:pt x="60" y="96"/>
                          </a:cubicBezTo>
                          <a:cubicBezTo>
                            <a:pt x="59" y="96"/>
                            <a:pt x="59" y="96"/>
                            <a:pt x="59" y="96"/>
                          </a:cubicBezTo>
                          <a:cubicBezTo>
                            <a:pt x="59" y="97"/>
                            <a:pt x="59" y="97"/>
                            <a:pt x="59" y="97"/>
                          </a:cubicBezTo>
                          <a:cubicBezTo>
                            <a:pt x="58" y="97"/>
                            <a:pt x="58" y="97"/>
                            <a:pt x="58" y="97"/>
                          </a:cubicBezTo>
                          <a:cubicBezTo>
                            <a:pt x="57" y="98"/>
                            <a:pt x="57" y="98"/>
                            <a:pt x="57" y="98"/>
                          </a:cubicBezTo>
                          <a:cubicBezTo>
                            <a:pt x="56" y="98"/>
                            <a:pt x="56" y="98"/>
                            <a:pt x="56" y="98"/>
                          </a:cubicBezTo>
                          <a:cubicBezTo>
                            <a:pt x="54" y="98"/>
                            <a:pt x="54" y="98"/>
                            <a:pt x="54" y="98"/>
                          </a:cubicBezTo>
                          <a:cubicBezTo>
                            <a:pt x="53" y="97"/>
                            <a:pt x="53" y="97"/>
                            <a:pt x="53" y="97"/>
                          </a:cubicBezTo>
                          <a:cubicBezTo>
                            <a:pt x="53" y="97"/>
                            <a:pt x="53" y="97"/>
                            <a:pt x="53" y="97"/>
                          </a:cubicBezTo>
                          <a:cubicBezTo>
                            <a:pt x="52" y="96"/>
                            <a:pt x="52" y="96"/>
                            <a:pt x="52" y="96"/>
                          </a:cubicBezTo>
                          <a:cubicBezTo>
                            <a:pt x="51" y="96"/>
                            <a:pt x="51" y="96"/>
                            <a:pt x="51" y="96"/>
                          </a:cubicBezTo>
                          <a:cubicBezTo>
                            <a:pt x="51" y="95"/>
                            <a:pt x="51" y="95"/>
                            <a:pt x="51" y="95"/>
                          </a:cubicBezTo>
                          <a:cubicBezTo>
                            <a:pt x="50" y="93"/>
                            <a:pt x="50" y="93"/>
                            <a:pt x="50" y="93"/>
                          </a:cubicBezTo>
                          <a:cubicBezTo>
                            <a:pt x="50" y="92"/>
                            <a:pt x="50" y="92"/>
                            <a:pt x="50" y="92"/>
                          </a:cubicBezTo>
                          <a:cubicBezTo>
                            <a:pt x="50" y="83"/>
                            <a:pt x="50" y="83"/>
                            <a:pt x="50" y="83"/>
                          </a:cubicBezTo>
                          <a:cubicBezTo>
                            <a:pt x="34" y="83"/>
                            <a:pt x="34" y="83"/>
                            <a:pt x="34" y="83"/>
                          </a:cubicBezTo>
                          <a:cubicBezTo>
                            <a:pt x="34" y="92"/>
                            <a:pt x="34" y="92"/>
                            <a:pt x="34" y="92"/>
                          </a:cubicBezTo>
                          <a:cubicBezTo>
                            <a:pt x="34" y="93"/>
                            <a:pt x="34" y="93"/>
                            <a:pt x="34" y="93"/>
                          </a:cubicBezTo>
                          <a:cubicBezTo>
                            <a:pt x="33" y="95"/>
                            <a:pt x="33" y="95"/>
                            <a:pt x="33" y="95"/>
                          </a:cubicBezTo>
                          <a:cubicBezTo>
                            <a:pt x="33" y="96"/>
                            <a:pt x="33" y="96"/>
                            <a:pt x="33" y="96"/>
                          </a:cubicBezTo>
                          <a:cubicBezTo>
                            <a:pt x="32" y="96"/>
                            <a:pt x="32" y="96"/>
                            <a:pt x="32" y="96"/>
                          </a:cubicBezTo>
                          <a:cubicBezTo>
                            <a:pt x="31" y="97"/>
                            <a:pt x="31" y="97"/>
                            <a:pt x="31" y="97"/>
                          </a:cubicBezTo>
                          <a:cubicBezTo>
                            <a:pt x="31" y="97"/>
                            <a:pt x="31" y="97"/>
                            <a:pt x="31" y="97"/>
                          </a:cubicBezTo>
                          <a:cubicBezTo>
                            <a:pt x="30" y="98"/>
                            <a:pt x="30" y="98"/>
                            <a:pt x="30" y="98"/>
                          </a:cubicBezTo>
                          <a:cubicBezTo>
                            <a:pt x="29" y="98"/>
                            <a:pt x="29" y="98"/>
                            <a:pt x="29" y="98"/>
                          </a:cubicBezTo>
                          <a:cubicBezTo>
                            <a:pt x="27" y="98"/>
                            <a:pt x="27" y="98"/>
                            <a:pt x="27" y="98"/>
                          </a:cubicBezTo>
                          <a:cubicBezTo>
                            <a:pt x="26" y="97"/>
                            <a:pt x="26" y="97"/>
                            <a:pt x="26" y="97"/>
                          </a:cubicBezTo>
                          <a:cubicBezTo>
                            <a:pt x="25" y="97"/>
                            <a:pt x="25" y="97"/>
                            <a:pt x="25" y="97"/>
                          </a:cubicBezTo>
                          <a:cubicBezTo>
                            <a:pt x="25" y="96"/>
                            <a:pt x="25" y="96"/>
                            <a:pt x="25" y="96"/>
                          </a:cubicBezTo>
                          <a:cubicBezTo>
                            <a:pt x="24" y="96"/>
                            <a:pt x="24" y="96"/>
                            <a:pt x="24" y="96"/>
                          </a:cubicBezTo>
                          <a:cubicBezTo>
                            <a:pt x="24" y="95"/>
                            <a:pt x="24" y="95"/>
                            <a:pt x="24" y="95"/>
                          </a:cubicBezTo>
                          <a:cubicBezTo>
                            <a:pt x="23" y="93"/>
                            <a:pt x="23" y="93"/>
                            <a:pt x="23" y="93"/>
                          </a:cubicBezTo>
                          <a:cubicBezTo>
                            <a:pt x="23" y="92"/>
                            <a:pt x="23" y="92"/>
                            <a:pt x="23" y="92"/>
                          </a:cubicBezTo>
                          <a:cubicBezTo>
                            <a:pt x="23" y="83"/>
                            <a:pt x="23" y="83"/>
                            <a:pt x="23" y="83"/>
                          </a:cubicBezTo>
                          <a:cubicBezTo>
                            <a:pt x="10" y="83"/>
                            <a:pt x="10" y="83"/>
                            <a:pt x="10" y="83"/>
                          </a:cubicBezTo>
                          <a:cubicBezTo>
                            <a:pt x="7" y="83"/>
                            <a:pt x="7" y="83"/>
                            <a:pt x="7" y="83"/>
                          </a:cubicBezTo>
                          <a:cubicBezTo>
                            <a:pt x="7" y="92"/>
                            <a:pt x="7" y="92"/>
                            <a:pt x="7" y="92"/>
                          </a:cubicBezTo>
                          <a:cubicBezTo>
                            <a:pt x="7" y="93"/>
                            <a:pt x="7" y="93"/>
                            <a:pt x="7" y="93"/>
                          </a:cubicBezTo>
                          <a:cubicBezTo>
                            <a:pt x="6" y="95"/>
                            <a:pt x="6" y="95"/>
                            <a:pt x="6" y="95"/>
                          </a:cubicBezTo>
                          <a:cubicBezTo>
                            <a:pt x="6" y="96"/>
                            <a:pt x="6" y="96"/>
                            <a:pt x="6" y="96"/>
                          </a:cubicBezTo>
                          <a:cubicBezTo>
                            <a:pt x="5" y="96"/>
                            <a:pt x="5" y="96"/>
                            <a:pt x="5" y="96"/>
                          </a:cubicBezTo>
                          <a:cubicBezTo>
                            <a:pt x="4" y="97"/>
                            <a:pt x="4" y="97"/>
                            <a:pt x="4" y="97"/>
                          </a:cubicBezTo>
                          <a:cubicBezTo>
                            <a:pt x="4" y="97"/>
                            <a:pt x="4" y="97"/>
                            <a:pt x="4" y="97"/>
                          </a:cubicBezTo>
                          <a:cubicBezTo>
                            <a:pt x="3" y="98"/>
                            <a:pt x="3" y="98"/>
                            <a:pt x="3" y="98"/>
                          </a:cubicBezTo>
                          <a:cubicBezTo>
                            <a:pt x="2" y="98"/>
                            <a:pt x="2" y="98"/>
                            <a:pt x="2" y="98"/>
                          </a:cubicBezTo>
                          <a:cubicBezTo>
                            <a:pt x="0" y="98"/>
                            <a:pt x="0" y="98"/>
                            <a:pt x="0" y="98"/>
                          </a:cubicBezTo>
                          <a:cubicBezTo>
                            <a:pt x="0" y="98"/>
                            <a:pt x="0" y="98"/>
                            <a:pt x="0" y="98"/>
                          </a:cubicBezTo>
                          <a:cubicBezTo>
                            <a:pt x="46" y="144"/>
                            <a:pt x="46" y="144"/>
                            <a:pt x="46" y="144"/>
                          </a:cubicBezTo>
                          <a:cubicBezTo>
                            <a:pt x="96" y="136"/>
                            <a:pt x="136" y="96"/>
                            <a:pt x="143" y="46"/>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235" name="Freeform 129">
                      <a:extLst>
                        <a:ext uri="{FF2B5EF4-FFF2-40B4-BE49-F238E27FC236}">
                          <a16:creationId xmlns:a16="http://schemas.microsoft.com/office/drawing/2014/main" id="{973844AB-0D37-4AF9-8227-C95575B2E93E}"/>
                        </a:ext>
                      </a:extLst>
                    </p:cNvPr>
                    <p:cNvSpPr>
                      <a:spLocks noEditPoints="1"/>
                    </p:cNvSpPr>
                    <p:nvPr/>
                  </p:nvSpPr>
                  <p:spPr bwMode="auto">
                    <a:xfrm>
                      <a:off x="302948" y="2106763"/>
                      <a:ext cx="641933" cy="645070"/>
                    </a:xfrm>
                    <a:custGeom>
                      <a:avLst/>
                      <a:gdLst>
                        <a:gd name="T0" fmla="*/ 136 w 139"/>
                        <a:gd name="T1" fmla="*/ 38 h 139"/>
                        <a:gd name="T2" fmla="*/ 124 w 139"/>
                        <a:gd name="T3" fmla="*/ 24 h 139"/>
                        <a:gd name="T4" fmla="*/ 121 w 139"/>
                        <a:gd name="T5" fmla="*/ 17 h 139"/>
                        <a:gd name="T6" fmla="*/ 102 w 139"/>
                        <a:gd name="T7" fmla="*/ 15 h 139"/>
                        <a:gd name="T8" fmla="*/ 100 w 139"/>
                        <a:gd name="T9" fmla="*/ 2 h 139"/>
                        <a:gd name="T10" fmla="*/ 95 w 139"/>
                        <a:gd name="T11" fmla="*/ 1 h 139"/>
                        <a:gd name="T12" fmla="*/ 92 w 139"/>
                        <a:gd name="T13" fmla="*/ 4 h 139"/>
                        <a:gd name="T14" fmla="*/ 75 w 139"/>
                        <a:gd name="T15" fmla="*/ 6 h 139"/>
                        <a:gd name="T16" fmla="*/ 72 w 139"/>
                        <a:gd name="T17" fmla="*/ 1 h 139"/>
                        <a:gd name="T18" fmla="*/ 67 w 139"/>
                        <a:gd name="T19" fmla="*/ 1 h 139"/>
                        <a:gd name="T20" fmla="*/ 64 w 139"/>
                        <a:gd name="T21" fmla="*/ 5 h 139"/>
                        <a:gd name="T22" fmla="*/ 48 w 139"/>
                        <a:gd name="T23" fmla="*/ 5 h 139"/>
                        <a:gd name="T24" fmla="*/ 45 w 139"/>
                        <a:gd name="T25" fmla="*/ 1 h 139"/>
                        <a:gd name="T26" fmla="*/ 39 w 139"/>
                        <a:gd name="T27" fmla="*/ 1 h 139"/>
                        <a:gd name="T28" fmla="*/ 37 w 139"/>
                        <a:gd name="T29" fmla="*/ 6 h 139"/>
                        <a:gd name="T30" fmla="*/ 19 w 139"/>
                        <a:gd name="T31" fmla="*/ 17 h 139"/>
                        <a:gd name="T32" fmla="*/ 15 w 139"/>
                        <a:gd name="T33" fmla="*/ 24 h 139"/>
                        <a:gd name="T34" fmla="*/ 3 w 139"/>
                        <a:gd name="T35" fmla="*/ 38 h 139"/>
                        <a:gd name="T36" fmla="*/ 0 w 139"/>
                        <a:gd name="T37" fmla="*/ 42 h 139"/>
                        <a:gd name="T38" fmla="*/ 3 w 139"/>
                        <a:gd name="T39" fmla="*/ 47 h 139"/>
                        <a:gd name="T40" fmla="*/ 15 w 139"/>
                        <a:gd name="T41" fmla="*/ 64 h 139"/>
                        <a:gd name="T42" fmla="*/ 2 w 139"/>
                        <a:gd name="T43" fmla="*/ 66 h 139"/>
                        <a:gd name="T44" fmla="*/ 0 w 139"/>
                        <a:gd name="T45" fmla="*/ 71 h 139"/>
                        <a:gd name="T46" fmla="*/ 3 w 139"/>
                        <a:gd name="T47" fmla="*/ 75 h 139"/>
                        <a:gd name="T48" fmla="*/ 6 w 139"/>
                        <a:gd name="T49" fmla="*/ 91 h 139"/>
                        <a:gd name="T50" fmla="*/ 1 w 139"/>
                        <a:gd name="T51" fmla="*/ 94 h 139"/>
                        <a:gd name="T52" fmla="*/ 1 w 139"/>
                        <a:gd name="T53" fmla="*/ 99 h 139"/>
                        <a:gd name="T54" fmla="*/ 5 w 139"/>
                        <a:gd name="T55" fmla="*/ 102 h 139"/>
                        <a:gd name="T56" fmla="*/ 16 w 139"/>
                        <a:gd name="T57" fmla="*/ 117 h 139"/>
                        <a:gd name="T58" fmla="*/ 18 w 139"/>
                        <a:gd name="T59" fmla="*/ 122 h 139"/>
                        <a:gd name="T60" fmla="*/ 24 w 139"/>
                        <a:gd name="T61" fmla="*/ 124 h 139"/>
                        <a:gd name="T62" fmla="*/ 38 w 139"/>
                        <a:gd name="T63" fmla="*/ 137 h 139"/>
                        <a:gd name="T64" fmla="*/ 43 w 139"/>
                        <a:gd name="T65" fmla="*/ 139 h 139"/>
                        <a:gd name="T66" fmla="*/ 47 w 139"/>
                        <a:gd name="T67" fmla="*/ 137 h 139"/>
                        <a:gd name="T68" fmla="*/ 64 w 139"/>
                        <a:gd name="T69" fmla="*/ 124 h 139"/>
                        <a:gd name="T70" fmla="*/ 66 w 139"/>
                        <a:gd name="T71" fmla="*/ 137 h 139"/>
                        <a:gd name="T72" fmla="*/ 71 w 139"/>
                        <a:gd name="T73" fmla="*/ 139 h 139"/>
                        <a:gd name="T74" fmla="*/ 74 w 139"/>
                        <a:gd name="T75" fmla="*/ 136 h 139"/>
                        <a:gd name="T76" fmla="*/ 91 w 139"/>
                        <a:gd name="T77" fmla="*/ 133 h 139"/>
                        <a:gd name="T78" fmla="*/ 94 w 139"/>
                        <a:gd name="T79" fmla="*/ 138 h 139"/>
                        <a:gd name="T80" fmla="*/ 99 w 139"/>
                        <a:gd name="T81" fmla="*/ 138 h 139"/>
                        <a:gd name="T82" fmla="*/ 102 w 139"/>
                        <a:gd name="T83" fmla="*/ 134 h 139"/>
                        <a:gd name="T84" fmla="*/ 118 w 139"/>
                        <a:gd name="T85" fmla="*/ 123 h 139"/>
                        <a:gd name="T86" fmla="*/ 123 w 139"/>
                        <a:gd name="T87" fmla="*/ 117 h 139"/>
                        <a:gd name="T88" fmla="*/ 135 w 139"/>
                        <a:gd name="T89" fmla="*/ 102 h 139"/>
                        <a:gd name="T90" fmla="*/ 139 w 139"/>
                        <a:gd name="T91" fmla="*/ 98 h 139"/>
                        <a:gd name="T92" fmla="*/ 137 w 139"/>
                        <a:gd name="T93" fmla="*/ 93 h 139"/>
                        <a:gd name="T94" fmla="*/ 124 w 139"/>
                        <a:gd name="T95" fmla="*/ 91 h 139"/>
                        <a:gd name="T96" fmla="*/ 136 w 139"/>
                        <a:gd name="T97" fmla="*/ 74 h 139"/>
                        <a:gd name="T98" fmla="*/ 139 w 139"/>
                        <a:gd name="T99" fmla="*/ 70 h 139"/>
                        <a:gd name="T100" fmla="*/ 136 w 139"/>
                        <a:gd name="T101" fmla="*/ 65 h 139"/>
                        <a:gd name="T102" fmla="*/ 124 w 139"/>
                        <a:gd name="T103" fmla="*/ 48 h 139"/>
                        <a:gd name="T104" fmla="*/ 137 w 139"/>
                        <a:gd name="T105" fmla="*/ 47 h 139"/>
                        <a:gd name="T106" fmla="*/ 139 w 139"/>
                        <a:gd name="T107" fmla="*/ 42 h 139"/>
                        <a:gd name="T108" fmla="*/ 41 w 139"/>
                        <a:gd name="T109" fmla="*/ 103 h 139"/>
                        <a:gd name="T110" fmla="*/ 103 w 139"/>
                        <a:gd name="T111" fmla="*/ 4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 h="139">
                          <a:moveTo>
                            <a:pt x="138" y="41"/>
                          </a:moveTo>
                          <a:cubicBezTo>
                            <a:pt x="138" y="40"/>
                            <a:pt x="138" y="40"/>
                            <a:pt x="138" y="40"/>
                          </a:cubicBezTo>
                          <a:cubicBezTo>
                            <a:pt x="137" y="39"/>
                            <a:pt x="137" y="39"/>
                            <a:pt x="137" y="39"/>
                          </a:cubicBezTo>
                          <a:cubicBezTo>
                            <a:pt x="137" y="38"/>
                            <a:pt x="137" y="38"/>
                            <a:pt x="137" y="38"/>
                          </a:cubicBezTo>
                          <a:cubicBezTo>
                            <a:pt x="136" y="38"/>
                            <a:pt x="136" y="38"/>
                            <a:pt x="136" y="38"/>
                          </a:cubicBezTo>
                          <a:cubicBezTo>
                            <a:pt x="135" y="38"/>
                            <a:pt x="135" y="38"/>
                            <a:pt x="135" y="38"/>
                          </a:cubicBezTo>
                          <a:cubicBezTo>
                            <a:pt x="134" y="37"/>
                            <a:pt x="134" y="37"/>
                            <a:pt x="134" y="37"/>
                          </a:cubicBezTo>
                          <a:cubicBezTo>
                            <a:pt x="133" y="37"/>
                            <a:pt x="133" y="37"/>
                            <a:pt x="133" y="37"/>
                          </a:cubicBezTo>
                          <a:cubicBezTo>
                            <a:pt x="124" y="37"/>
                            <a:pt x="124" y="37"/>
                            <a:pt x="124" y="37"/>
                          </a:cubicBezTo>
                          <a:cubicBezTo>
                            <a:pt x="124" y="24"/>
                            <a:pt x="124" y="24"/>
                            <a:pt x="124" y="24"/>
                          </a:cubicBezTo>
                          <a:cubicBezTo>
                            <a:pt x="123" y="22"/>
                            <a:pt x="123" y="22"/>
                            <a:pt x="123" y="22"/>
                          </a:cubicBezTo>
                          <a:cubicBezTo>
                            <a:pt x="123" y="21"/>
                            <a:pt x="123" y="21"/>
                            <a:pt x="123" y="21"/>
                          </a:cubicBezTo>
                          <a:cubicBezTo>
                            <a:pt x="122" y="20"/>
                            <a:pt x="122" y="20"/>
                            <a:pt x="122" y="20"/>
                          </a:cubicBezTo>
                          <a:cubicBezTo>
                            <a:pt x="122" y="18"/>
                            <a:pt x="122" y="18"/>
                            <a:pt x="122" y="18"/>
                          </a:cubicBezTo>
                          <a:cubicBezTo>
                            <a:pt x="121" y="17"/>
                            <a:pt x="121" y="17"/>
                            <a:pt x="121" y="17"/>
                          </a:cubicBezTo>
                          <a:cubicBezTo>
                            <a:pt x="119" y="17"/>
                            <a:pt x="119" y="17"/>
                            <a:pt x="119" y="17"/>
                          </a:cubicBezTo>
                          <a:cubicBezTo>
                            <a:pt x="118" y="16"/>
                            <a:pt x="118" y="16"/>
                            <a:pt x="118" y="16"/>
                          </a:cubicBezTo>
                          <a:cubicBezTo>
                            <a:pt x="117" y="15"/>
                            <a:pt x="117" y="15"/>
                            <a:pt x="117" y="15"/>
                          </a:cubicBezTo>
                          <a:cubicBezTo>
                            <a:pt x="115" y="15"/>
                            <a:pt x="115" y="15"/>
                            <a:pt x="115" y="15"/>
                          </a:cubicBezTo>
                          <a:cubicBezTo>
                            <a:pt x="102" y="15"/>
                            <a:pt x="102" y="15"/>
                            <a:pt x="102" y="15"/>
                          </a:cubicBezTo>
                          <a:cubicBezTo>
                            <a:pt x="102" y="6"/>
                            <a:pt x="102" y="6"/>
                            <a:pt x="102" y="6"/>
                          </a:cubicBezTo>
                          <a:cubicBezTo>
                            <a:pt x="102" y="5"/>
                            <a:pt x="102" y="5"/>
                            <a:pt x="102" y="5"/>
                          </a:cubicBezTo>
                          <a:cubicBezTo>
                            <a:pt x="101" y="4"/>
                            <a:pt x="101" y="4"/>
                            <a:pt x="101" y="4"/>
                          </a:cubicBezTo>
                          <a:cubicBezTo>
                            <a:pt x="101" y="3"/>
                            <a:pt x="101" y="3"/>
                            <a:pt x="101" y="3"/>
                          </a:cubicBezTo>
                          <a:cubicBezTo>
                            <a:pt x="100" y="2"/>
                            <a:pt x="100" y="2"/>
                            <a:pt x="100" y="2"/>
                          </a:cubicBezTo>
                          <a:cubicBezTo>
                            <a:pt x="100" y="1"/>
                            <a:pt x="100" y="1"/>
                            <a:pt x="100" y="1"/>
                          </a:cubicBezTo>
                          <a:cubicBezTo>
                            <a:pt x="99" y="1"/>
                            <a:pt x="99" y="1"/>
                            <a:pt x="99" y="1"/>
                          </a:cubicBezTo>
                          <a:cubicBezTo>
                            <a:pt x="98" y="1"/>
                            <a:pt x="98" y="1"/>
                            <a:pt x="98" y="1"/>
                          </a:cubicBezTo>
                          <a:cubicBezTo>
                            <a:pt x="97" y="0"/>
                            <a:pt x="97" y="0"/>
                            <a:pt x="97" y="0"/>
                          </a:cubicBezTo>
                          <a:cubicBezTo>
                            <a:pt x="95" y="1"/>
                            <a:pt x="95" y="1"/>
                            <a:pt x="95" y="1"/>
                          </a:cubicBezTo>
                          <a:cubicBezTo>
                            <a:pt x="94" y="1"/>
                            <a:pt x="94" y="1"/>
                            <a:pt x="94" y="1"/>
                          </a:cubicBezTo>
                          <a:cubicBezTo>
                            <a:pt x="94" y="1"/>
                            <a:pt x="94" y="1"/>
                            <a:pt x="94" y="1"/>
                          </a:cubicBezTo>
                          <a:cubicBezTo>
                            <a:pt x="93" y="2"/>
                            <a:pt x="93" y="2"/>
                            <a:pt x="93" y="2"/>
                          </a:cubicBezTo>
                          <a:cubicBezTo>
                            <a:pt x="92" y="3"/>
                            <a:pt x="92" y="3"/>
                            <a:pt x="92" y="3"/>
                          </a:cubicBezTo>
                          <a:cubicBezTo>
                            <a:pt x="92" y="4"/>
                            <a:pt x="92" y="4"/>
                            <a:pt x="92" y="4"/>
                          </a:cubicBezTo>
                          <a:cubicBezTo>
                            <a:pt x="91" y="5"/>
                            <a:pt x="91" y="5"/>
                            <a:pt x="91" y="5"/>
                          </a:cubicBezTo>
                          <a:cubicBezTo>
                            <a:pt x="91" y="6"/>
                            <a:pt x="91" y="6"/>
                            <a:pt x="91" y="6"/>
                          </a:cubicBezTo>
                          <a:cubicBezTo>
                            <a:pt x="91" y="15"/>
                            <a:pt x="91" y="15"/>
                            <a:pt x="91" y="15"/>
                          </a:cubicBezTo>
                          <a:cubicBezTo>
                            <a:pt x="75" y="15"/>
                            <a:pt x="75" y="15"/>
                            <a:pt x="75" y="15"/>
                          </a:cubicBezTo>
                          <a:cubicBezTo>
                            <a:pt x="75" y="6"/>
                            <a:pt x="75" y="6"/>
                            <a:pt x="75" y="6"/>
                          </a:cubicBezTo>
                          <a:cubicBezTo>
                            <a:pt x="75" y="5"/>
                            <a:pt x="75" y="5"/>
                            <a:pt x="75" y="5"/>
                          </a:cubicBezTo>
                          <a:cubicBezTo>
                            <a:pt x="74" y="4"/>
                            <a:pt x="74" y="4"/>
                            <a:pt x="74" y="4"/>
                          </a:cubicBezTo>
                          <a:cubicBezTo>
                            <a:pt x="74" y="3"/>
                            <a:pt x="74" y="3"/>
                            <a:pt x="74" y="3"/>
                          </a:cubicBezTo>
                          <a:cubicBezTo>
                            <a:pt x="73" y="2"/>
                            <a:pt x="73" y="2"/>
                            <a:pt x="73" y="2"/>
                          </a:cubicBezTo>
                          <a:cubicBezTo>
                            <a:pt x="72" y="1"/>
                            <a:pt x="72" y="1"/>
                            <a:pt x="72" y="1"/>
                          </a:cubicBezTo>
                          <a:cubicBezTo>
                            <a:pt x="72" y="1"/>
                            <a:pt x="72" y="1"/>
                            <a:pt x="72" y="1"/>
                          </a:cubicBezTo>
                          <a:cubicBezTo>
                            <a:pt x="71" y="1"/>
                            <a:pt x="71" y="1"/>
                            <a:pt x="71" y="1"/>
                          </a:cubicBezTo>
                          <a:cubicBezTo>
                            <a:pt x="70" y="0"/>
                            <a:pt x="70" y="0"/>
                            <a:pt x="70" y="0"/>
                          </a:cubicBezTo>
                          <a:cubicBezTo>
                            <a:pt x="68" y="1"/>
                            <a:pt x="68" y="1"/>
                            <a:pt x="68" y="1"/>
                          </a:cubicBezTo>
                          <a:cubicBezTo>
                            <a:pt x="67" y="1"/>
                            <a:pt x="67" y="1"/>
                            <a:pt x="67" y="1"/>
                          </a:cubicBezTo>
                          <a:cubicBezTo>
                            <a:pt x="66" y="1"/>
                            <a:pt x="66" y="1"/>
                            <a:pt x="66" y="1"/>
                          </a:cubicBezTo>
                          <a:cubicBezTo>
                            <a:pt x="66" y="2"/>
                            <a:pt x="66" y="2"/>
                            <a:pt x="66" y="2"/>
                          </a:cubicBezTo>
                          <a:cubicBezTo>
                            <a:pt x="65" y="3"/>
                            <a:pt x="65" y="3"/>
                            <a:pt x="65" y="3"/>
                          </a:cubicBezTo>
                          <a:cubicBezTo>
                            <a:pt x="65" y="4"/>
                            <a:pt x="65" y="4"/>
                            <a:pt x="65" y="4"/>
                          </a:cubicBezTo>
                          <a:cubicBezTo>
                            <a:pt x="64" y="5"/>
                            <a:pt x="64" y="5"/>
                            <a:pt x="64" y="5"/>
                          </a:cubicBezTo>
                          <a:cubicBezTo>
                            <a:pt x="64" y="6"/>
                            <a:pt x="64" y="6"/>
                            <a:pt x="64" y="6"/>
                          </a:cubicBezTo>
                          <a:cubicBezTo>
                            <a:pt x="64" y="15"/>
                            <a:pt x="64" y="15"/>
                            <a:pt x="64" y="15"/>
                          </a:cubicBezTo>
                          <a:cubicBezTo>
                            <a:pt x="48" y="15"/>
                            <a:pt x="48" y="15"/>
                            <a:pt x="48" y="15"/>
                          </a:cubicBezTo>
                          <a:cubicBezTo>
                            <a:pt x="48" y="6"/>
                            <a:pt x="48" y="6"/>
                            <a:pt x="48" y="6"/>
                          </a:cubicBezTo>
                          <a:cubicBezTo>
                            <a:pt x="48" y="5"/>
                            <a:pt x="48" y="5"/>
                            <a:pt x="48" y="5"/>
                          </a:cubicBezTo>
                          <a:cubicBezTo>
                            <a:pt x="47" y="4"/>
                            <a:pt x="47" y="4"/>
                            <a:pt x="47" y="4"/>
                          </a:cubicBezTo>
                          <a:cubicBezTo>
                            <a:pt x="47" y="3"/>
                            <a:pt x="47" y="3"/>
                            <a:pt x="47" y="3"/>
                          </a:cubicBezTo>
                          <a:cubicBezTo>
                            <a:pt x="46" y="2"/>
                            <a:pt x="46" y="2"/>
                            <a:pt x="46" y="2"/>
                          </a:cubicBezTo>
                          <a:cubicBezTo>
                            <a:pt x="45" y="1"/>
                            <a:pt x="45" y="1"/>
                            <a:pt x="45" y="1"/>
                          </a:cubicBezTo>
                          <a:cubicBezTo>
                            <a:pt x="45" y="1"/>
                            <a:pt x="45" y="1"/>
                            <a:pt x="45" y="1"/>
                          </a:cubicBezTo>
                          <a:cubicBezTo>
                            <a:pt x="44" y="1"/>
                            <a:pt x="44" y="1"/>
                            <a:pt x="44" y="1"/>
                          </a:cubicBezTo>
                          <a:cubicBezTo>
                            <a:pt x="43" y="0"/>
                            <a:pt x="43" y="0"/>
                            <a:pt x="43" y="0"/>
                          </a:cubicBezTo>
                          <a:cubicBezTo>
                            <a:pt x="41" y="1"/>
                            <a:pt x="41" y="1"/>
                            <a:pt x="41" y="1"/>
                          </a:cubicBezTo>
                          <a:cubicBezTo>
                            <a:pt x="40" y="1"/>
                            <a:pt x="40" y="1"/>
                            <a:pt x="40" y="1"/>
                          </a:cubicBezTo>
                          <a:cubicBezTo>
                            <a:pt x="39" y="1"/>
                            <a:pt x="39" y="1"/>
                            <a:pt x="39" y="1"/>
                          </a:cubicBezTo>
                          <a:cubicBezTo>
                            <a:pt x="39" y="2"/>
                            <a:pt x="39" y="2"/>
                            <a:pt x="39" y="2"/>
                          </a:cubicBezTo>
                          <a:cubicBezTo>
                            <a:pt x="38" y="3"/>
                            <a:pt x="38" y="3"/>
                            <a:pt x="38" y="3"/>
                          </a:cubicBezTo>
                          <a:cubicBezTo>
                            <a:pt x="38" y="4"/>
                            <a:pt x="38" y="4"/>
                            <a:pt x="38" y="4"/>
                          </a:cubicBezTo>
                          <a:cubicBezTo>
                            <a:pt x="37" y="5"/>
                            <a:pt x="37" y="5"/>
                            <a:pt x="37" y="5"/>
                          </a:cubicBezTo>
                          <a:cubicBezTo>
                            <a:pt x="37" y="6"/>
                            <a:pt x="37" y="6"/>
                            <a:pt x="37" y="6"/>
                          </a:cubicBezTo>
                          <a:cubicBezTo>
                            <a:pt x="37" y="15"/>
                            <a:pt x="37" y="15"/>
                            <a:pt x="37" y="15"/>
                          </a:cubicBezTo>
                          <a:cubicBezTo>
                            <a:pt x="24" y="15"/>
                            <a:pt x="24" y="15"/>
                            <a:pt x="24" y="15"/>
                          </a:cubicBezTo>
                          <a:cubicBezTo>
                            <a:pt x="22" y="15"/>
                            <a:pt x="22" y="15"/>
                            <a:pt x="22" y="15"/>
                          </a:cubicBezTo>
                          <a:cubicBezTo>
                            <a:pt x="21" y="16"/>
                            <a:pt x="21" y="16"/>
                            <a:pt x="21" y="16"/>
                          </a:cubicBezTo>
                          <a:cubicBezTo>
                            <a:pt x="19" y="17"/>
                            <a:pt x="19" y="17"/>
                            <a:pt x="19" y="17"/>
                          </a:cubicBezTo>
                          <a:cubicBezTo>
                            <a:pt x="18" y="18"/>
                            <a:pt x="18" y="18"/>
                            <a:pt x="18" y="18"/>
                          </a:cubicBezTo>
                          <a:cubicBezTo>
                            <a:pt x="17" y="19"/>
                            <a:pt x="17" y="19"/>
                            <a:pt x="17" y="19"/>
                          </a:cubicBezTo>
                          <a:cubicBezTo>
                            <a:pt x="16" y="21"/>
                            <a:pt x="16" y="21"/>
                            <a:pt x="16" y="21"/>
                          </a:cubicBezTo>
                          <a:cubicBezTo>
                            <a:pt x="15" y="22"/>
                            <a:pt x="15" y="22"/>
                            <a:pt x="15" y="22"/>
                          </a:cubicBezTo>
                          <a:cubicBezTo>
                            <a:pt x="15" y="24"/>
                            <a:pt x="15" y="24"/>
                            <a:pt x="15" y="24"/>
                          </a:cubicBezTo>
                          <a:cubicBezTo>
                            <a:pt x="15" y="37"/>
                            <a:pt x="15" y="37"/>
                            <a:pt x="15" y="37"/>
                          </a:cubicBezTo>
                          <a:cubicBezTo>
                            <a:pt x="6" y="37"/>
                            <a:pt x="6" y="37"/>
                            <a:pt x="6" y="37"/>
                          </a:cubicBezTo>
                          <a:cubicBezTo>
                            <a:pt x="5" y="37"/>
                            <a:pt x="5" y="37"/>
                            <a:pt x="5" y="37"/>
                          </a:cubicBezTo>
                          <a:cubicBezTo>
                            <a:pt x="3" y="38"/>
                            <a:pt x="3" y="38"/>
                            <a:pt x="3" y="38"/>
                          </a:cubicBezTo>
                          <a:cubicBezTo>
                            <a:pt x="3" y="38"/>
                            <a:pt x="3" y="38"/>
                            <a:pt x="3" y="38"/>
                          </a:cubicBezTo>
                          <a:cubicBezTo>
                            <a:pt x="2" y="39"/>
                            <a:pt x="2" y="39"/>
                            <a:pt x="2" y="39"/>
                          </a:cubicBezTo>
                          <a:cubicBezTo>
                            <a:pt x="1" y="40"/>
                            <a:pt x="1" y="40"/>
                            <a:pt x="1" y="40"/>
                          </a:cubicBezTo>
                          <a:cubicBezTo>
                            <a:pt x="1" y="40"/>
                            <a:pt x="1" y="40"/>
                            <a:pt x="1" y="40"/>
                          </a:cubicBezTo>
                          <a:cubicBezTo>
                            <a:pt x="0" y="41"/>
                            <a:pt x="0" y="41"/>
                            <a:pt x="0" y="41"/>
                          </a:cubicBezTo>
                          <a:cubicBezTo>
                            <a:pt x="0" y="42"/>
                            <a:pt x="0" y="42"/>
                            <a:pt x="0" y="42"/>
                          </a:cubicBezTo>
                          <a:cubicBezTo>
                            <a:pt x="0" y="44"/>
                            <a:pt x="0" y="44"/>
                            <a:pt x="0" y="44"/>
                          </a:cubicBezTo>
                          <a:cubicBezTo>
                            <a:pt x="1" y="45"/>
                            <a:pt x="1" y="45"/>
                            <a:pt x="1" y="45"/>
                          </a:cubicBezTo>
                          <a:cubicBezTo>
                            <a:pt x="1" y="46"/>
                            <a:pt x="1" y="46"/>
                            <a:pt x="1" y="46"/>
                          </a:cubicBezTo>
                          <a:cubicBezTo>
                            <a:pt x="2" y="46"/>
                            <a:pt x="2" y="46"/>
                            <a:pt x="2" y="46"/>
                          </a:cubicBezTo>
                          <a:cubicBezTo>
                            <a:pt x="3" y="47"/>
                            <a:pt x="3" y="47"/>
                            <a:pt x="3" y="47"/>
                          </a:cubicBezTo>
                          <a:cubicBezTo>
                            <a:pt x="3" y="47"/>
                            <a:pt x="3" y="47"/>
                            <a:pt x="3" y="47"/>
                          </a:cubicBezTo>
                          <a:cubicBezTo>
                            <a:pt x="5" y="48"/>
                            <a:pt x="5" y="48"/>
                            <a:pt x="5" y="48"/>
                          </a:cubicBezTo>
                          <a:cubicBezTo>
                            <a:pt x="6" y="48"/>
                            <a:pt x="6" y="48"/>
                            <a:pt x="6" y="48"/>
                          </a:cubicBezTo>
                          <a:cubicBezTo>
                            <a:pt x="15" y="48"/>
                            <a:pt x="15" y="48"/>
                            <a:pt x="15" y="48"/>
                          </a:cubicBezTo>
                          <a:cubicBezTo>
                            <a:pt x="15" y="64"/>
                            <a:pt x="15" y="64"/>
                            <a:pt x="15" y="64"/>
                          </a:cubicBezTo>
                          <a:cubicBezTo>
                            <a:pt x="6" y="64"/>
                            <a:pt x="6" y="64"/>
                            <a:pt x="6" y="64"/>
                          </a:cubicBezTo>
                          <a:cubicBezTo>
                            <a:pt x="5" y="64"/>
                            <a:pt x="5" y="64"/>
                            <a:pt x="5" y="64"/>
                          </a:cubicBezTo>
                          <a:cubicBezTo>
                            <a:pt x="3" y="65"/>
                            <a:pt x="3" y="65"/>
                            <a:pt x="3" y="65"/>
                          </a:cubicBezTo>
                          <a:cubicBezTo>
                            <a:pt x="3" y="65"/>
                            <a:pt x="3" y="65"/>
                            <a:pt x="3" y="65"/>
                          </a:cubicBezTo>
                          <a:cubicBezTo>
                            <a:pt x="2" y="66"/>
                            <a:pt x="2" y="66"/>
                            <a:pt x="2" y="66"/>
                          </a:cubicBezTo>
                          <a:cubicBezTo>
                            <a:pt x="1" y="67"/>
                            <a:pt x="1" y="67"/>
                            <a:pt x="1" y="67"/>
                          </a:cubicBezTo>
                          <a:cubicBezTo>
                            <a:pt x="1" y="68"/>
                            <a:pt x="1" y="68"/>
                            <a:pt x="1" y="68"/>
                          </a:cubicBezTo>
                          <a:cubicBezTo>
                            <a:pt x="0" y="68"/>
                            <a:pt x="0" y="68"/>
                            <a:pt x="0" y="68"/>
                          </a:cubicBezTo>
                          <a:cubicBezTo>
                            <a:pt x="0" y="70"/>
                            <a:pt x="0" y="70"/>
                            <a:pt x="0" y="70"/>
                          </a:cubicBezTo>
                          <a:cubicBezTo>
                            <a:pt x="0" y="71"/>
                            <a:pt x="0" y="71"/>
                            <a:pt x="0" y="71"/>
                          </a:cubicBezTo>
                          <a:cubicBezTo>
                            <a:pt x="1" y="72"/>
                            <a:pt x="1" y="72"/>
                            <a:pt x="1" y="72"/>
                          </a:cubicBezTo>
                          <a:cubicBezTo>
                            <a:pt x="1" y="73"/>
                            <a:pt x="1" y="73"/>
                            <a:pt x="1" y="73"/>
                          </a:cubicBezTo>
                          <a:cubicBezTo>
                            <a:pt x="2" y="73"/>
                            <a:pt x="2" y="73"/>
                            <a:pt x="2" y="73"/>
                          </a:cubicBezTo>
                          <a:cubicBezTo>
                            <a:pt x="3" y="74"/>
                            <a:pt x="3" y="74"/>
                            <a:pt x="3" y="74"/>
                          </a:cubicBezTo>
                          <a:cubicBezTo>
                            <a:pt x="3" y="75"/>
                            <a:pt x="3" y="75"/>
                            <a:pt x="3" y="75"/>
                          </a:cubicBezTo>
                          <a:cubicBezTo>
                            <a:pt x="5" y="75"/>
                            <a:pt x="5" y="75"/>
                            <a:pt x="5" y="75"/>
                          </a:cubicBezTo>
                          <a:cubicBezTo>
                            <a:pt x="6" y="75"/>
                            <a:pt x="6" y="75"/>
                            <a:pt x="6" y="75"/>
                          </a:cubicBezTo>
                          <a:cubicBezTo>
                            <a:pt x="15" y="75"/>
                            <a:pt x="15" y="75"/>
                            <a:pt x="15" y="75"/>
                          </a:cubicBezTo>
                          <a:cubicBezTo>
                            <a:pt x="15" y="91"/>
                            <a:pt x="15" y="91"/>
                            <a:pt x="15" y="91"/>
                          </a:cubicBezTo>
                          <a:cubicBezTo>
                            <a:pt x="6" y="91"/>
                            <a:pt x="6" y="91"/>
                            <a:pt x="6" y="91"/>
                          </a:cubicBezTo>
                          <a:cubicBezTo>
                            <a:pt x="5" y="92"/>
                            <a:pt x="5" y="92"/>
                            <a:pt x="5" y="92"/>
                          </a:cubicBezTo>
                          <a:cubicBezTo>
                            <a:pt x="3" y="92"/>
                            <a:pt x="3" y="92"/>
                            <a:pt x="3" y="92"/>
                          </a:cubicBezTo>
                          <a:cubicBezTo>
                            <a:pt x="3" y="92"/>
                            <a:pt x="3" y="92"/>
                            <a:pt x="3" y="92"/>
                          </a:cubicBezTo>
                          <a:cubicBezTo>
                            <a:pt x="2" y="93"/>
                            <a:pt x="2" y="93"/>
                            <a:pt x="2" y="93"/>
                          </a:cubicBezTo>
                          <a:cubicBezTo>
                            <a:pt x="1" y="94"/>
                            <a:pt x="1" y="94"/>
                            <a:pt x="1" y="94"/>
                          </a:cubicBezTo>
                          <a:cubicBezTo>
                            <a:pt x="1" y="95"/>
                            <a:pt x="1" y="95"/>
                            <a:pt x="1" y="95"/>
                          </a:cubicBezTo>
                          <a:cubicBezTo>
                            <a:pt x="0" y="96"/>
                            <a:pt x="0" y="96"/>
                            <a:pt x="0" y="96"/>
                          </a:cubicBezTo>
                          <a:cubicBezTo>
                            <a:pt x="0" y="97"/>
                            <a:pt x="0" y="97"/>
                            <a:pt x="0" y="97"/>
                          </a:cubicBezTo>
                          <a:cubicBezTo>
                            <a:pt x="0" y="98"/>
                            <a:pt x="0" y="98"/>
                            <a:pt x="0" y="98"/>
                          </a:cubicBezTo>
                          <a:cubicBezTo>
                            <a:pt x="1" y="99"/>
                            <a:pt x="1" y="99"/>
                            <a:pt x="1" y="99"/>
                          </a:cubicBezTo>
                          <a:cubicBezTo>
                            <a:pt x="1" y="100"/>
                            <a:pt x="1" y="100"/>
                            <a:pt x="1" y="100"/>
                          </a:cubicBezTo>
                          <a:cubicBezTo>
                            <a:pt x="2" y="100"/>
                            <a:pt x="2" y="100"/>
                            <a:pt x="2" y="100"/>
                          </a:cubicBezTo>
                          <a:cubicBezTo>
                            <a:pt x="3" y="101"/>
                            <a:pt x="3" y="101"/>
                            <a:pt x="3" y="101"/>
                          </a:cubicBezTo>
                          <a:cubicBezTo>
                            <a:pt x="3" y="102"/>
                            <a:pt x="3" y="102"/>
                            <a:pt x="3" y="102"/>
                          </a:cubicBezTo>
                          <a:cubicBezTo>
                            <a:pt x="5" y="102"/>
                            <a:pt x="5" y="102"/>
                            <a:pt x="5" y="102"/>
                          </a:cubicBezTo>
                          <a:cubicBezTo>
                            <a:pt x="6" y="102"/>
                            <a:pt x="6" y="102"/>
                            <a:pt x="6" y="102"/>
                          </a:cubicBezTo>
                          <a:cubicBezTo>
                            <a:pt x="15" y="102"/>
                            <a:pt x="15" y="102"/>
                            <a:pt x="15" y="102"/>
                          </a:cubicBezTo>
                          <a:cubicBezTo>
                            <a:pt x="15" y="115"/>
                            <a:pt x="15" y="115"/>
                            <a:pt x="15" y="115"/>
                          </a:cubicBezTo>
                          <a:cubicBezTo>
                            <a:pt x="15" y="116"/>
                            <a:pt x="15" y="116"/>
                            <a:pt x="15" y="116"/>
                          </a:cubicBezTo>
                          <a:cubicBezTo>
                            <a:pt x="16" y="117"/>
                            <a:pt x="16" y="117"/>
                            <a:pt x="16" y="117"/>
                          </a:cubicBezTo>
                          <a:cubicBezTo>
                            <a:pt x="16" y="118"/>
                            <a:pt x="16" y="118"/>
                            <a:pt x="16" y="118"/>
                          </a:cubicBezTo>
                          <a:cubicBezTo>
                            <a:pt x="16" y="119"/>
                            <a:pt x="16" y="119"/>
                            <a:pt x="16" y="119"/>
                          </a:cubicBezTo>
                          <a:cubicBezTo>
                            <a:pt x="17" y="120"/>
                            <a:pt x="17" y="120"/>
                            <a:pt x="17" y="120"/>
                          </a:cubicBezTo>
                          <a:cubicBezTo>
                            <a:pt x="18" y="121"/>
                            <a:pt x="18" y="121"/>
                            <a:pt x="18" y="121"/>
                          </a:cubicBezTo>
                          <a:cubicBezTo>
                            <a:pt x="18" y="122"/>
                            <a:pt x="18" y="122"/>
                            <a:pt x="18" y="122"/>
                          </a:cubicBezTo>
                          <a:cubicBezTo>
                            <a:pt x="19" y="122"/>
                            <a:pt x="19" y="122"/>
                            <a:pt x="19" y="122"/>
                          </a:cubicBezTo>
                          <a:cubicBezTo>
                            <a:pt x="20" y="123"/>
                            <a:pt x="20" y="123"/>
                            <a:pt x="20" y="123"/>
                          </a:cubicBezTo>
                          <a:cubicBezTo>
                            <a:pt x="21" y="123"/>
                            <a:pt x="21" y="123"/>
                            <a:pt x="21" y="123"/>
                          </a:cubicBezTo>
                          <a:cubicBezTo>
                            <a:pt x="23" y="124"/>
                            <a:pt x="23" y="124"/>
                            <a:pt x="23" y="124"/>
                          </a:cubicBezTo>
                          <a:cubicBezTo>
                            <a:pt x="24" y="124"/>
                            <a:pt x="24" y="124"/>
                            <a:pt x="24" y="124"/>
                          </a:cubicBezTo>
                          <a:cubicBezTo>
                            <a:pt x="37" y="124"/>
                            <a:pt x="37" y="124"/>
                            <a:pt x="37" y="124"/>
                          </a:cubicBezTo>
                          <a:cubicBezTo>
                            <a:pt x="37" y="133"/>
                            <a:pt x="37" y="133"/>
                            <a:pt x="37" y="133"/>
                          </a:cubicBezTo>
                          <a:cubicBezTo>
                            <a:pt x="37" y="134"/>
                            <a:pt x="37" y="134"/>
                            <a:pt x="37" y="134"/>
                          </a:cubicBezTo>
                          <a:cubicBezTo>
                            <a:pt x="38" y="136"/>
                            <a:pt x="38" y="136"/>
                            <a:pt x="38" y="136"/>
                          </a:cubicBezTo>
                          <a:cubicBezTo>
                            <a:pt x="38" y="137"/>
                            <a:pt x="38" y="137"/>
                            <a:pt x="38" y="137"/>
                          </a:cubicBezTo>
                          <a:cubicBezTo>
                            <a:pt x="39" y="137"/>
                            <a:pt x="39" y="137"/>
                            <a:pt x="39" y="137"/>
                          </a:cubicBezTo>
                          <a:cubicBezTo>
                            <a:pt x="39" y="138"/>
                            <a:pt x="39" y="138"/>
                            <a:pt x="39" y="138"/>
                          </a:cubicBezTo>
                          <a:cubicBezTo>
                            <a:pt x="40" y="138"/>
                            <a:pt x="40" y="138"/>
                            <a:pt x="40" y="138"/>
                          </a:cubicBezTo>
                          <a:cubicBezTo>
                            <a:pt x="41" y="139"/>
                            <a:pt x="41" y="139"/>
                            <a:pt x="41" y="139"/>
                          </a:cubicBezTo>
                          <a:cubicBezTo>
                            <a:pt x="43" y="139"/>
                            <a:pt x="43" y="139"/>
                            <a:pt x="43" y="139"/>
                          </a:cubicBezTo>
                          <a:cubicBezTo>
                            <a:pt x="44" y="139"/>
                            <a:pt x="44" y="139"/>
                            <a:pt x="44" y="139"/>
                          </a:cubicBezTo>
                          <a:cubicBezTo>
                            <a:pt x="45" y="138"/>
                            <a:pt x="45" y="138"/>
                            <a:pt x="45" y="138"/>
                          </a:cubicBezTo>
                          <a:cubicBezTo>
                            <a:pt x="45" y="138"/>
                            <a:pt x="45" y="138"/>
                            <a:pt x="45" y="138"/>
                          </a:cubicBezTo>
                          <a:cubicBezTo>
                            <a:pt x="46" y="137"/>
                            <a:pt x="46" y="137"/>
                            <a:pt x="46" y="137"/>
                          </a:cubicBezTo>
                          <a:cubicBezTo>
                            <a:pt x="47" y="137"/>
                            <a:pt x="47" y="137"/>
                            <a:pt x="47" y="137"/>
                          </a:cubicBezTo>
                          <a:cubicBezTo>
                            <a:pt x="47" y="136"/>
                            <a:pt x="47" y="136"/>
                            <a:pt x="47" y="136"/>
                          </a:cubicBezTo>
                          <a:cubicBezTo>
                            <a:pt x="48" y="134"/>
                            <a:pt x="48" y="134"/>
                            <a:pt x="48" y="134"/>
                          </a:cubicBezTo>
                          <a:cubicBezTo>
                            <a:pt x="48" y="133"/>
                            <a:pt x="48" y="133"/>
                            <a:pt x="48" y="133"/>
                          </a:cubicBezTo>
                          <a:cubicBezTo>
                            <a:pt x="48" y="124"/>
                            <a:pt x="48" y="124"/>
                            <a:pt x="48" y="124"/>
                          </a:cubicBezTo>
                          <a:cubicBezTo>
                            <a:pt x="64" y="124"/>
                            <a:pt x="64" y="124"/>
                            <a:pt x="64" y="124"/>
                          </a:cubicBezTo>
                          <a:cubicBezTo>
                            <a:pt x="64" y="133"/>
                            <a:pt x="64" y="133"/>
                            <a:pt x="64" y="133"/>
                          </a:cubicBezTo>
                          <a:cubicBezTo>
                            <a:pt x="64" y="134"/>
                            <a:pt x="64" y="134"/>
                            <a:pt x="64" y="134"/>
                          </a:cubicBezTo>
                          <a:cubicBezTo>
                            <a:pt x="65" y="136"/>
                            <a:pt x="65" y="136"/>
                            <a:pt x="65" y="136"/>
                          </a:cubicBezTo>
                          <a:cubicBezTo>
                            <a:pt x="65" y="137"/>
                            <a:pt x="65" y="137"/>
                            <a:pt x="65" y="137"/>
                          </a:cubicBezTo>
                          <a:cubicBezTo>
                            <a:pt x="66" y="137"/>
                            <a:pt x="66" y="137"/>
                            <a:pt x="66" y="137"/>
                          </a:cubicBezTo>
                          <a:cubicBezTo>
                            <a:pt x="66" y="138"/>
                            <a:pt x="66" y="138"/>
                            <a:pt x="66" y="138"/>
                          </a:cubicBezTo>
                          <a:cubicBezTo>
                            <a:pt x="67" y="138"/>
                            <a:pt x="67" y="138"/>
                            <a:pt x="67" y="138"/>
                          </a:cubicBezTo>
                          <a:cubicBezTo>
                            <a:pt x="68" y="139"/>
                            <a:pt x="68" y="139"/>
                            <a:pt x="68" y="139"/>
                          </a:cubicBezTo>
                          <a:cubicBezTo>
                            <a:pt x="70" y="139"/>
                            <a:pt x="70" y="139"/>
                            <a:pt x="70" y="139"/>
                          </a:cubicBezTo>
                          <a:cubicBezTo>
                            <a:pt x="71" y="139"/>
                            <a:pt x="71" y="139"/>
                            <a:pt x="71" y="139"/>
                          </a:cubicBezTo>
                          <a:cubicBezTo>
                            <a:pt x="72" y="138"/>
                            <a:pt x="72" y="138"/>
                            <a:pt x="72" y="138"/>
                          </a:cubicBezTo>
                          <a:cubicBezTo>
                            <a:pt x="72" y="138"/>
                            <a:pt x="72" y="138"/>
                            <a:pt x="72" y="138"/>
                          </a:cubicBezTo>
                          <a:cubicBezTo>
                            <a:pt x="73" y="137"/>
                            <a:pt x="73" y="137"/>
                            <a:pt x="73" y="137"/>
                          </a:cubicBezTo>
                          <a:cubicBezTo>
                            <a:pt x="74" y="137"/>
                            <a:pt x="74" y="137"/>
                            <a:pt x="74" y="137"/>
                          </a:cubicBezTo>
                          <a:cubicBezTo>
                            <a:pt x="74" y="136"/>
                            <a:pt x="74" y="136"/>
                            <a:pt x="74" y="136"/>
                          </a:cubicBezTo>
                          <a:cubicBezTo>
                            <a:pt x="75" y="134"/>
                            <a:pt x="75" y="134"/>
                            <a:pt x="75" y="134"/>
                          </a:cubicBezTo>
                          <a:cubicBezTo>
                            <a:pt x="75" y="133"/>
                            <a:pt x="75" y="133"/>
                            <a:pt x="75" y="133"/>
                          </a:cubicBezTo>
                          <a:cubicBezTo>
                            <a:pt x="75" y="124"/>
                            <a:pt x="75" y="124"/>
                            <a:pt x="75" y="124"/>
                          </a:cubicBezTo>
                          <a:cubicBezTo>
                            <a:pt x="91" y="124"/>
                            <a:pt x="91" y="124"/>
                            <a:pt x="91" y="124"/>
                          </a:cubicBezTo>
                          <a:cubicBezTo>
                            <a:pt x="91" y="133"/>
                            <a:pt x="91" y="133"/>
                            <a:pt x="91" y="133"/>
                          </a:cubicBezTo>
                          <a:cubicBezTo>
                            <a:pt x="91" y="134"/>
                            <a:pt x="91" y="134"/>
                            <a:pt x="91" y="134"/>
                          </a:cubicBezTo>
                          <a:cubicBezTo>
                            <a:pt x="92" y="136"/>
                            <a:pt x="92" y="136"/>
                            <a:pt x="92" y="136"/>
                          </a:cubicBezTo>
                          <a:cubicBezTo>
                            <a:pt x="92" y="137"/>
                            <a:pt x="92" y="137"/>
                            <a:pt x="92" y="137"/>
                          </a:cubicBezTo>
                          <a:cubicBezTo>
                            <a:pt x="93" y="137"/>
                            <a:pt x="93" y="137"/>
                            <a:pt x="93" y="137"/>
                          </a:cubicBezTo>
                          <a:cubicBezTo>
                            <a:pt x="94" y="138"/>
                            <a:pt x="94" y="138"/>
                            <a:pt x="94" y="138"/>
                          </a:cubicBezTo>
                          <a:cubicBezTo>
                            <a:pt x="94" y="138"/>
                            <a:pt x="94" y="138"/>
                            <a:pt x="94" y="138"/>
                          </a:cubicBezTo>
                          <a:cubicBezTo>
                            <a:pt x="95" y="139"/>
                            <a:pt x="95" y="139"/>
                            <a:pt x="95" y="139"/>
                          </a:cubicBezTo>
                          <a:cubicBezTo>
                            <a:pt x="97" y="139"/>
                            <a:pt x="97" y="139"/>
                            <a:pt x="97" y="139"/>
                          </a:cubicBezTo>
                          <a:cubicBezTo>
                            <a:pt x="98" y="139"/>
                            <a:pt x="98" y="139"/>
                            <a:pt x="98" y="139"/>
                          </a:cubicBezTo>
                          <a:cubicBezTo>
                            <a:pt x="99" y="138"/>
                            <a:pt x="99" y="138"/>
                            <a:pt x="99" y="138"/>
                          </a:cubicBezTo>
                          <a:cubicBezTo>
                            <a:pt x="100" y="138"/>
                            <a:pt x="100" y="138"/>
                            <a:pt x="100" y="138"/>
                          </a:cubicBezTo>
                          <a:cubicBezTo>
                            <a:pt x="100" y="137"/>
                            <a:pt x="100" y="137"/>
                            <a:pt x="100" y="137"/>
                          </a:cubicBezTo>
                          <a:cubicBezTo>
                            <a:pt x="101" y="137"/>
                            <a:pt x="101" y="137"/>
                            <a:pt x="101" y="137"/>
                          </a:cubicBezTo>
                          <a:cubicBezTo>
                            <a:pt x="101" y="136"/>
                            <a:pt x="101" y="136"/>
                            <a:pt x="101" y="136"/>
                          </a:cubicBezTo>
                          <a:cubicBezTo>
                            <a:pt x="102" y="134"/>
                            <a:pt x="102" y="134"/>
                            <a:pt x="102" y="134"/>
                          </a:cubicBezTo>
                          <a:cubicBezTo>
                            <a:pt x="102" y="133"/>
                            <a:pt x="102" y="133"/>
                            <a:pt x="102" y="133"/>
                          </a:cubicBezTo>
                          <a:cubicBezTo>
                            <a:pt x="102" y="124"/>
                            <a:pt x="102" y="124"/>
                            <a:pt x="102" y="124"/>
                          </a:cubicBezTo>
                          <a:cubicBezTo>
                            <a:pt x="115" y="124"/>
                            <a:pt x="115" y="124"/>
                            <a:pt x="115" y="124"/>
                          </a:cubicBezTo>
                          <a:cubicBezTo>
                            <a:pt x="117" y="124"/>
                            <a:pt x="117" y="124"/>
                            <a:pt x="117" y="124"/>
                          </a:cubicBezTo>
                          <a:cubicBezTo>
                            <a:pt x="118" y="123"/>
                            <a:pt x="118" y="123"/>
                            <a:pt x="118" y="123"/>
                          </a:cubicBezTo>
                          <a:cubicBezTo>
                            <a:pt x="120" y="122"/>
                            <a:pt x="120" y="122"/>
                            <a:pt x="120" y="122"/>
                          </a:cubicBezTo>
                          <a:cubicBezTo>
                            <a:pt x="121" y="121"/>
                            <a:pt x="121" y="121"/>
                            <a:pt x="121" y="121"/>
                          </a:cubicBezTo>
                          <a:cubicBezTo>
                            <a:pt x="122" y="120"/>
                            <a:pt x="122" y="120"/>
                            <a:pt x="122" y="120"/>
                          </a:cubicBezTo>
                          <a:cubicBezTo>
                            <a:pt x="123" y="119"/>
                            <a:pt x="123" y="119"/>
                            <a:pt x="123" y="119"/>
                          </a:cubicBezTo>
                          <a:cubicBezTo>
                            <a:pt x="123" y="117"/>
                            <a:pt x="123" y="117"/>
                            <a:pt x="123" y="117"/>
                          </a:cubicBezTo>
                          <a:cubicBezTo>
                            <a:pt x="124" y="115"/>
                            <a:pt x="124" y="115"/>
                            <a:pt x="124" y="115"/>
                          </a:cubicBezTo>
                          <a:cubicBezTo>
                            <a:pt x="124" y="102"/>
                            <a:pt x="124" y="102"/>
                            <a:pt x="124" y="102"/>
                          </a:cubicBezTo>
                          <a:cubicBezTo>
                            <a:pt x="133" y="102"/>
                            <a:pt x="133" y="102"/>
                            <a:pt x="133" y="102"/>
                          </a:cubicBezTo>
                          <a:cubicBezTo>
                            <a:pt x="135" y="102"/>
                            <a:pt x="135" y="102"/>
                            <a:pt x="135" y="102"/>
                          </a:cubicBezTo>
                          <a:cubicBezTo>
                            <a:pt x="135" y="102"/>
                            <a:pt x="135" y="102"/>
                            <a:pt x="135" y="102"/>
                          </a:cubicBezTo>
                          <a:cubicBezTo>
                            <a:pt x="136" y="101"/>
                            <a:pt x="136" y="101"/>
                            <a:pt x="136" y="101"/>
                          </a:cubicBezTo>
                          <a:cubicBezTo>
                            <a:pt x="137" y="100"/>
                            <a:pt x="137" y="100"/>
                            <a:pt x="137" y="100"/>
                          </a:cubicBezTo>
                          <a:cubicBezTo>
                            <a:pt x="138" y="100"/>
                            <a:pt x="138" y="100"/>
                            <a:pt x="138" y="100"/>
                          </a:cubicBezTo>
                          <a:cubicBezTo>
                            <a:pt x="138" y="99"/>
                            <a:pt x="138" y="99"/>
                            <a:pt x="138" y="99"/>
                          </a:cubicBezTo>
                          <a:cubicBezTo>
                            <a:pt x="139" y="98"/>
                            <a:pt x="139" y="98"/>
                            <a:pt x="139" y="98"/>
                          </a:cubicBezTo>
                          <a:cubicBezTo>
                            <a:pt x="139" y="97"/>
                            <a:pt x="139" y="97"/>
                            <a:pt x="139" y="97"/>
                          </a:cubicBezTo>
                          <a:cubicBezTo>
                            <a:pt x="139" y="96"/>
                            <a:pt x="139" y="96"/>
                            <a:pt x="139" y="96"/>
                          </a:cubicBezTo>
                          <a:cubicBezTo>
                            <a:pt x="138" y="95"/>
                            <a:pt x="138" y="95"/>
                            <a:pt x="138" y="95"/>
                          </a:cubicBezTo>
                          <a:cubicBezTo>
                            <a:pt x="138" y="94"/>
                            <a:pt x="138" y="94"/>
                            <a:pt x="138" y="94"/>
                          </a:cubicBezTo>
                          <a:cubicBezTo>
                            <a:pt x="137" y="93"/>
                            <a:pt x="137" y="93"/>
                            <a:pt x="137" y="93"/>
                          </a:cubicBezTo>
                          <a:cubicBezTo>
                            <a:pt x="136" y="92"/>
                            <a:pt x="136" y="92"/>
                            <a:pt x="136" y="92"/>
                          </a:cubicBezTo>
                          <a:cubicBezTo>
                            <a:pt x="135" y="92"/>
                            <a:pt x="135" y="92"/>
                            <a:pt x="135" y="92"/>
                          </a:cubicBezTo>
                          <a:cubicBezTo>
                            <a:pt x="135" y="92"/>
                            <a:pt x="135" y="92"/>
                            <a:pt x="135" y="92"/>
                          </a:cubicBezTo>
                          <a:cubicBezTo>
                            <a:pt x="133" y="91"/>
                            <a:pt x="133" y="91"/>
                            <a:pt x="133" y="91"/>
                          </a:cubicBezTo>
                          <a:cubicBezTo>
                            <a:pt x="124" y="91"/>
                            <a:pt x="124" y="91"/>
                            <a:pt x="124" y="91"/>
                          </a:cubicBezTo>
                          <a:cubicBezTo>
                            <a:pt x="124" y="75"/>
                            <a:pt x="124" y="75"/>
                            <a:pt x="124" y="75"/>
                          </a:cubicBezTo>
                          <a:cubicBezTo>
                            <a:pt x="133" y="75"/>
                            <a:pt x="133" y="75"/>
                            <a:pt x="133" y="75"/>
                          </a:cubicBezTo>
                          <a:cubicBezTo>
                            <a:pt x="135" y="75"/>
                            <a:pt x="135" y="75"/>
                            <a:pt x="135" y="75"/>
                          </a:cubicBezTo>
                          <a:cubicBezTo>
                            <a:pt x="135" y="75"/>
                            <a:pt x="135" y="75"/>
                            <a:pt x="135" y="75"/>
                          </a:cubicBezTo>
                          <a:cubicBezTo>
                            <a:pt x="136" y="74"/>
                            <a:pt x="136" y="74"/>
                            <a:pt x="136" y="74"/>
                          </a:cubicBezTo>
                          <a:cubicBezTo>
                            <a:pt x="137" y="73"/>
                            <a:pt x="137" y="73"/>
                            <a:pt x="137" y="73"/>
                          </a:cubicBezTo>
                          <a:cubicBezTo>
                            <a:pt x="138" y="73"/>
                            <a:pt x="138" y="73"/>
                            <a:pt x="138" y="73"/>
                          </a:cubicBezTo>
                          <a:cubicBezTo>
                            <a:pt x="138" y="72"/>
                            <a:pt x="138" y="72"/>
                            <a:pt x="138" y="72"/>
                          </a:cubicBezTo>
                          <a:cubicBezTo>
                            <a:pt x="139" y="71"/>
                            <a:pt x="139" y="71"/>
                            <a:pt x="139" y="71"/>
                          </a:cubicBezTo>
                          <a:cubicBezTo>
                            <a:pt x="139" y="70"/>
                            <a:pt x="139" y="70"/>
                            <a:pt x="139" y="70"/>
                          </a:cubicBezTo>
                          <a:cubicBezTo>
                            <a:pt x="139" y="68"/>
                            <a:pt x="139" y="68"/>
                            <a:pt x="139" y="68"/>
                          </a:cubicBezTo>
                          <a:cubicBezTo>
                            <a:pt x="138" y="68"/>
                            <a:pt x="138" y="68"/>
                            <a:pt x="138" y="68"/>
                          </a:cubicBezTo>
                          <a:cubicBezTo>
                            <a:pt x="138" y="67"/>
                            <a:pt x="138" y="67"/>
                            <a:pt x="138" y="67"/>
                          </a:cubicBezTo>
                          <a:cubicBezTo>
                            <a:pt x="137" y="66"/>
                            <a:pt x="137" y="66"/>
                            <a:pt x="137" y="66"/>
                          </a:cubicBezTo>
                          <a:cubicBezTo>
                            <a:pt x="136" y="65"/>
                            <a:pt x="136" y="65"/>
                            <a:pt x="136" y="65"/>
                          </a:cubicBezTo>
                          <a:cubicBezTo>
                            <a:pt x="135" y="65"/>
                            <a:pt x="135" y="65"/>
                            <a:pt x="135" y="65"/>
                          </a:cubicBezTo>
                          <a:cubicBezTo>
                            <a:pt x="135" y="64"/>
                            <a:pt x="135" y="64"/>
                            <a:pt x="135" y="64"/>
                          </a:cubicBezTo>
                          <a:cubicBezTo>
                            <a:pt x="133" y="64"/>
                            <a:pt x="133" y="64"/>
                            <a:pt x="133" y="64"/>
                          </a:cubicBezTo>
                          <a:cubicBezTo>
                            <a:pt x="124" y="64"/>
                            <a:pt x="124" y="64"/>
                            <a:pt x="124" y="64"/>
                          </a:cubicBezTo>
                          <a:cubicBezTo>
                            <a:pt x="124" y="48"/>
                            <a:pt x="124" y="48"/>
                            <a:pt x="124" y="48"/>
                          </a:cubicBezTo>
                          <a:cubicBezTo>
                            <a:pt x="133" y="48"/>
                            <a:pt x="133" y="48"/>
                            <a:pt x="133" y="48"/>
                          </a:cubicBezTo>
                          <a:cubicBezTo>
                            <a:pt x="134" y="48"/>
                            <a:pt x="134" y="48"/>
                            <a:pt x="134" y="48"/>
                          </a:cubicBezTo>
                          <a:cubicBezTo>
                            <a:pt x="135" y="48"/>
                            <a:pt x="135" y="48"/>
                            <a:pt x="135" y="48"/>
                          </a:cubicBezTo>
                          <a:cubicBezTo>
                            <a:pt x="136" y="47"/>
                            <a:pt x="136" y="47"/>
                            <a:pt x="136" y="47"/>
                          </a:cubicBezTo>
                          <a:cubicBezTo>
                            <a:pt x="137" y="47"/>
                            <a:pt x="137" y="47"/>
                            <a:pt x="137" y="47"/>
                          </a:cubicBezTo>
                          <a:cubicBezTo>
                            <a:pt x="137" y="46"/>
                            <a:pt x="137" y="46"/>
                            <a:pt x="137" y="46"/>
                          </a:cubicBezTo>
                          <a:cubicBezTo>
                            <a:pt x="138" y="45"/>
                            <a:pt x="138" y="45"/>
                            <a:pt x="138" y="45"/>
                          </a:cubicBezTo>
                          <a:cubicBezTo>
                            <a:pt x="138" y="45"/>
                            <a:pt x="138" y="45"/>
                            <a:pt x="138" y="45"/>
                          </a:cubicBezTo>
                          <a:cubicBezTo>
                            <a:pt x="139" y="44"/>
                            <a:pt x="139" y="44"/>
                            <a:pt x="139" y="44"/>
                          </a:cubicBezTo>
                          <a:cubicBezTo>
                            <a:pt x="139" y="42"/>
                            <a:pt x="139" y="42"/>
                            <a:pt x="139" y="42"/>
                          </a:cubicBezTo>
                          <a:cubicBezTo>
                            <a:pt x="139" y="42"/>
                            <a:pt x="139" y="42"/>
                            <a:pt x="139" y="42"/>
                          </a:cubicBezTo>
                          <a:lnTo>
                            <a:pt x="138" y="41"/>
                          </a:lnTo>
                          <a:close/>
                          <a:moveTo>
                            <a:pt x="103" y="98"/>
                          </a:moveTo>
                          <a:cubicBezTo>
                            <a:pt x="103" y="101"/>
                            <a:pt x="100" y="103"/>
                            <a:pt x="98" y="103"/>
                          </a:cubicBezTo>
                          <a:cubicBezTo>
                            <a:pt x="41" y="103"/>
                            <a:pt x="41" y="103"/>
                            <a:pt x="41" y="103"/>
                          </a:cubicBezTo>
                          <a:cubicBezTo>
                            <a:pt x="38" y="103"/>
                            <a:pt x="36" y="101"/>
                            <a:pt x="36" y="98"/>
                          </a:cubicBezTo>
                          <a:cubicBezTo>
                            <a:pt x="36" y="41"/>
                            <a:pt x="36" y="41"/>
                            <a:pt x="36" y="41"/>
                          </a:cubicBezTo>
                          <a:cubicBezTo>
                            <a:pt x="36" y="39"/>
                            <a:pt x="38" y="36"/>
                            <a:pt x="41" y="36"/>
                          </a:cubicBezTo>
                          <a:cubicBezTo>
                            <a:pt x="98" y="36"/>
                            <a:pt x="98" y="36"/>
                            <a:pt x="98" y="36"/>
                          </a:cubicBezTo>
                          <a:cubicBezTo>
                            <a:pt x="100" y="36"/>
                            <a:pt x="103" y="39"/>
                            <a:pt x="103" y="41"/>
                          </a:cubicBezTo>
                          <a:lnTo>
                            <a:pt x="103" y="9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000" dirty="0"/>
                    </a:p>
                  </p:txBody>
                </p:sp>
              </p:grpSp>
            </p:grpSp>
            <p:grpSp>
              <p:nvGrpSpPr>
                <p:cNvPr id="239" name="Group 238"/>
                <p:cNvGrpSpPr/>
                <p:nvPr/>
              </p:nvGrpSpPr>
              <p:grpSpPr>
                <a:xfrm>
                  <a:off x="3570731" y="1388874"/>
                  <a:ext cx="1554480" cy="427445"/>
                  <a:chOff x="4932069" y="1245598"/>
                  <a:chExt cx="1554480" cy="427445"/>
                </a:xfrm>
              </p:grpSpPr>
              <p:sp>
                <p:nvSpPr>
                  <p:cNvPr id="217" name="Rounded Rectangle 216"/>
                  <p:cNvSpPr/>
                  <p:nvPr/>
                </p:nvSpPr>
                <p:spPr>
                  <a:xfrm>
                    <a:off x="4932069" y="1245598"/>
                    <a:ext cx="1554480" cy="427445"/>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tIns="0" rIns="0" bIns="0" rtlCol="0" anchor="ctr"/>
                  <a:lstStyle/>
                  <a:p>
                    <a:r>
                      <a:rPr lang="en-US" sz="900" dirty="0">
                        <a:solidFill>
                          <a:schemeClr val="tx1"/>
                        </a:solidFill>
                      </a:rPr>
                      <a:t>Process security</a:t>
                    </a:r>
                  </a:p>
                </p:txBody>
              </p:sp>
              <p:pic>
                <p:nvPicPr>
                  <p:cNvPr id="555" name="Picture 55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83486" y="1299300"/>
                    <a:ext cx="320040" cy="320040"/>
                  </a:xfrm>
                  <a:prstGeom prst="rect">
                    <a:avLst/>
                  </a:prstGeom>
                </p:spPr>
              </p:pic>
            </p:grpSp>
          </p:grpSp>
        </p:grpSp>
      </p:grpSp>
      <p:grpSp>
        <p:nvGrpSpPr>
          <p:cNvPr id="254" name="Group 253"/>
          <p:cNvGrpSpPr/>
          <p:nvPr/>
        </p:nvGrpSpPr>
        <p:grpSpPr>
          <a:xfrm>
            <a:off x="3368040" y="3506504"/>
            <a:ext cx="5499735" cy="999811"/>
            <a:chOff x="3368040" y="3716652"/>
            <a:chExt cx="5499735" cy="999811"/>
          </a:xfrm>
        </p:grpSpPr>
        <p:sp>
          <p:nvSpPr>
            <p:cNvPr id="253" name="Rounded Rectangle 252"/>
            <p:cNvSpPr/>
            <p:nvPr/>
          </p:nvSpPr>
          <p:spPr>
            <a:xfrm>
              <a:off x="3368040" y="3716652"/>
              <a:ext cx="5499735" cy="999811"/>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0" name="Group 249"/>
            <p:cNvGrpSpPr/>
            <p:nvPr/>
          </p:nvGrpSpPr>
          <p:grpSpPr>
            <a:xfrm>
              <a:off x="3544316" y="3807942"/>
              <a:ext cx="5147183" cy="817231"/>
              <a:chOff x="3304031" y="3677382"/>
              <a:chExt cx="5147183" cy="817231"/>
            </a:xfrm>
          </p:grpSpPr>
          <p:sp>
            <p:nvSpPr>
              <p:cNvPr id="417" name="TextBox 416"/>
              <p:cNvSpPr txBox="1"/>
              <p:nvPr/>
            </p:nvSpPr>
            <p:spPr>
              <a:xfrm>
                <a:off x="5522398" y="3677382"/>
                <a:ext cx="710451" cy="369332"/>
              </a:xfrm>
              <a:prstGeom prst="roundRect">
                <a:avLst>
                  <a:gd name="adj" fmla="val 0"/>
                </a:avLst>
              </a:prstGeom>
              <a:noFill/>
              <a:ln>
                <a:noFill/>
              </a:ln>
            </p:spPr>
            <p:txBody>
              <a:bodyPr wrap="none" lIns="91440" tIns="91440" rIns="91440" bIns="91440" rtlCol="0" anchor="ctr" anchorCtr="0">
                <a:spAutoFit/>
              </a:bodyPr>
              <a:lstStyle>
                <a:defPPr>
                  <a:defRPr lang="en-US"/>
                </a:defPPr>
                <a:lvl1pPr algn="ctr">
                  <a:defRPr sz="1600">
                    <a:solidFill>
                      <a:schemeClr val="bg2"/>
                    </a:solidFill>
                    <a:latin typeface="+mn-lt"/>
                  </a:defRPr>
                </a:lvl1pPr>
              </a:lstStyle>
              <a:p>
                <a:r>
                  <a:rPr lang="en-US" sz="1200" b="1" dirty="0"/>
                  <a:t>Insights</a:t>
                </a:r>
              </a:p>
            </p:txBody>
          </p:sp>
          <p:grpSp>
            <p:nvGrpSpPr>
              <p:cNvPr id="247" name="Group 246"/>
              <p:cNvGrpSpPr/>
              <p:nvPr/>
            </p:nvGrpSpPr>
            <p:grpSpPr>
              <a:xfrm>
                <a:off x="3304031" y="4067168"/>
                <a:ext cx="5147183" cy="427445"/>
                <a:chOff x="3304031" y="4067168"/>
                <a:chExt cx="5147183" cy="427445"/>
              </a:xfrm>
            </p:grpSpPr>
            <p:grpSp>
              <p:nvGrpSpPr>
                <p:cNvPr id="244" name="Group 243"/>
                <p:cNvGrpSpPr/>
                <p:nvPr/>
              </p:nvGrpSpPr>
              <p:grpSpPr>
                <a:xfrm>
                  <a:off x="3304031" y="4067168"/>
                  <a:ext cx="1554480" cy="427445"/>
                  <a:chOff x="4932069" y="3495668"/>
                  <a:chExt cx="1554480" cy="427445"/>
                </a:xfrm>
              </p:grpSpPr>
              <p:sp>
                <p:nvSpPr>
                  <p:cNvPr id="419" name="Rounded Rectangle 418"/>
                  <p:cNvSpPr/>
                  <p:nvPr/>
                </p:nvSpPr>
                <p:spPr>
                  <a:xfrm>
                    <a:off x="4932069" y="3495668"/>
                    <a:ext cx="1554480" cy="427445"/>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457200" tIns="0" rIns="0" bIns="0" rtlCol="0" anchor="ctr"/>
                  <a:lstStyle/>
                  <a:p>
                    <a:r>
                      <a:rPr lang="en-US" sz="900" dirty="0">
                        <a:solidFill>
                          <a:schemeClr val="tx1"/>
                        </a:solidFill>
                      </a:rPr>
                      <a:t>Visibility and</a:t>
                    </a:r>
                  </a:p>
                  <a:p>
                    <a:r>
                      <a:rPr lang="en-US" sz="900" dirty="0">
                        <a:solidFill>
                          <a:schemeClr val="tx1"/>
                        </a:solidFill>
                      </a:rPr>
                      <a:t>forensics</a:t>
                    </a:r>
                  </a:p>
                </p:txBody>
              </p:sp>
              <p:grpSp>
                <p:nvGrpSpPr>
                  <p:cNvPr id="556" name="Group 555">
                    <a:extLst>
                      <a:ext uri="{FF2B5EF4-FFF2-40B4-BE49-F238E27FC236}">
                        <a16:creationId xmlns:a16="http://schemas.microsoft.com/office/drawing/2014/main" id="{3D6D6E87-8F73-4379-930B-036FB62FBEFF}"/>
                      </a:ext>
                    </a:extLst>
                  </p:cNvPr>
                  <p:cNvGrpSpPr>
                    <a:grpSpLocks noChangeAspect="1"/>
                  </p:cNvGrpSpPr>
                  <p:nvPr/>
                </p:nvGrpSpPr>
                <p:grpSpPr>
                  <a:xfrm>
                    <a:off x="4983486" y="3549370"/>
                    <a:ext cx="320040" cy="320040"/>
                    <a:chOff x="1945861" y="347518"/>
                    <a:chExt cx="966810" cy="967568"/>
                  </a:xfrm>
                </p:grpSpPr>
                <p:sp>
                  <p:nvSpPr>
                    <p:cNvPr id="557" name="Oval 556">
                      <a:extLst>
                        <a:ext uri="{FF2B5EF4-FFF2-40B4-BE49-F238E27FC236}">
                          <a16:creationId xmlns:a16="http://schemas.microsoft.com/office/drawing/2014/main" id="{32E460A3-1FEC-49F3-841C-034E4533717F}"/>
                        </a:ext>
                      </a:extLst>
                    </p:cNvPr>
                    <p:cNvSpPr>
                      <a:spLocks noChangeArrowheads="1"/>
                    </p:cNvSpPr>
                    <p:nvPr/>
                  </p:nvSpPr>
                  <p:spPr bwMode="auto">
                    <a:xfrm>
                      <a:off x="1945861" y="347518"/>
                      <a:ext cx="966810" cy="96756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58" name="Freeform 75">
                      <a:extLst>
                        <a:ext uri="{FF2B5EF4-FFF2-40B4-BE49-F238E27FC236}">
                          <a16:creationId xmlns:a16="http://schemas.microsoft.com/office/drawing/2014/main" id="{6125419F-0DF8-481C-9F49-40D8AF26D407}"/>
                        </a:ext>
                      </a:extLst>
                    </p:cNvPr>
                    <p:cNvSpPr>
                      <a:spLocks noEditPoints="1"/>
                    </p:cNvSpPr>
                    <p:nvPr/>
                  </p:nvSpPr>
                  <p:spPr bwMode="auto">
                    <a:xfrm>
                      <a:off x="2060633" y="503332"/>
                      <a:ext cx="848619" cy="808334"/>
                    </a:xfrm>
                    <a:custGeom>
                      <a:avLst/>
                      <a:gdLst>
                        <a:gd name="T0" fmla="*/ 864 w 1264"/>
                        <a:gd name="T1" fmla="*/ 173 h 1203"/>
                        <a:gd name="T2" fmla="*/ 234 w 1264"/>
                        <a:gd name="T3" fmla="*/ 173 h 1203"/>
                        <a:gd name="T4" fmla="*/ 196 w 1264"/>
                        <a:gd name="T5" fmla="*/ 758 h 1203"/>
                        <a:gd name="T6" fmla="*/ 0 w 1264"/>
                        <a:gd name="T7" fmla="*/ 954 h 1203"/>
                        <a:gd name="T8" fmla="*/ 40 w 1264"/>
                        <a:gd name="T9" fmla="*/ 997 h 1203"/>
                        <a:gd name="T10" fmla="*/ 83 w 1264"/>
                        <a:gd name="T11" fmla="*/ 1037 h 1203"/>
                        <a:gd name="T12" fmla="*/ 276 w 1264"/>
                        <a:gd name="T13" fmla="*/ 844 h 1203"/>
                        <a:gd name="T14" fmla="*/ 635 w 1264"/>
                        <a:gd name="T15" fmla="*/ 1203 h 1203"/>
                        <a:gd name="T16" fmla="*/ 1058 w 1264"/>
                        <a:gd name="T17" fmla="*/ 997 h 1203"/>
                        <a:gd name="T18" fmla="*/ 1264 w 1264"/>
                        <a:gd name="T19" fmla="*/ 574 h 1203"/>
                        <a:gd name="T20" fmla="*/ 864 w 1264"/>
                        <a:gd name="T21" fmla="*/ 173 h 1203"/>
                        <a:gd name="T22" fmla="*/ 318 w 1264"/>
                        <a:gd name="T23" fmla="*/ 257 h 1203"/>
                        <a:gd name="T24" fmla="*/ 780 w 1264"/>
                        <a:gd name="T25" fmla="*/ 257 h 1203"/>
                        <a:gd name="T26" fmla="*/ 780 w 1264"/>
                        <a:gd name="T27" fmla="*/ 719 h 1203"/>
                        <a:gd name="T28" fmla="*/ 318 w 1264"/>
                        <a:gd name="T29" fmla="*/ 719 h 1203"/>
                        <a:gd name="T30" fmla="*/ 318 w 1264"/>
                        <a:gd name="T31" fmla="*/ 719 h 1203"/>
                        <a:gd name="T32" fmla="*/ 318 w 1264"/>
                        <a:gd name="T33" fmla="*/ 719 h 1203"/>
                        <a:gd name="T34" fmla="*/ 318 w 1264"/>
                        <a:gd name="T35" fmla="*/ 719 h 1203"/>
                        <a:gd name="T36" fmla="*/ 318 w 1264"/>
                        <a:gd name="T37" fmla="*/ 257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4" h="1203">
                          <a:moveTo>
                            <a:pt x="864" y="173"/>
                          </a:moveTo>
                          <a:cubicBezTo>
                            <a:pt x="690" y="0"/>
                            <a:pt x="408" y="0"/>
                            <a:pt x="234" y="173"/>
                          </a:cubicBezTo>
                          <a:cubicBezTo>
                            <a:pt x="75" y="333"/>
                            <a:pt x="62" y="584"/>
                            <a:pt x="196" y="758"/>
                          </a:cubicBezTo>
                          <a:cubicBezTo>
                            <a:pt x="0" y="954"/>
                            <a:pt x="0" y="954"/>
                            <a:pt x="0" y="954"/>
                          </a:cubicBezTo>
                          <a:cubicBezTo>
                            <a:pt x="13" y="969"/>
                            <a:pt x="26" y="983"/>
                            <a:pt x="40" y="997"/>
                          </a:cubicBezTo>
                          <a:cubicBezTo>
                            <a:pt x="54" y="1011"/>
                            <a:pt x="68" y="1024"/>
                            <a:pt x="83" y="1037"/>
                          </a:cubicBezTo>
                          <a:cubicBezTo>
                            <a:pt x="276" y="844"/>
                            <a:pt x="276" y="844"/>
                            <a:pt x="276" y="844"/>
                          </a:cubicBezTo>
                          <a:cubicBezTo>
                            <a:pt x="635" y="1203"/>
                            <a:pt x="635" y="1203"/>
                            <a:pt x="635" y="1203"/>
                          </a:cubicBezTo>
                          <a:cubicBezTo>
                            <a:pt x="789" y="1184"/>
                            <a:pt x="939" y="1116"/>
                            <a:pt x="1058" y="997"/>
                          </a:cubicBezTo>
                          <a:cubicBezTo>
                            <a:pt x="1177" y="878"/>
                            <a:pt x="1245" y="728"/>
                            <a:pt x="1264" y="574"/>
                          </a:cubicBezTo>
                          <a:lnTo>
                            <a:pt x="864" y="173"/>
                          </a:lnTo>
                          <a:close/>
                          <a:moveTo>
                            <a:pt x="318" y="257"/>
                          </a:moveTo>
                          <a:cubicBezTo>
                            <a:pt x="445" y="129"/>
                            <a:pt x="653" y="129"/>
                            <a:pt x="780" y="257"/>
                          </a:cubicBezTo>
                          <a:cubicBezTo>
                            <a:pt x="908" y="384"/>
                            <a:pt x="908" y="592"/>
                            <a:pt x="780" y="719"/>
                          </a:cubicBezTo>
                          <a:cubicBezTo>
                            <a:pt x="653" y="847"/>
                            <a:pt x="445" y="847"/>
                            <a:pt x="318" y="719"/>
                          </a:cubicBezTo>
                          <a:cubicBezTo>
                            <a:pt x="318" y="719"/>
                            <a:pt x="318" y="719"/>
                            <a:pt x="318" y="719"/>
                          </a:cubicBezTo>
                          <a:cubicBezTo>
                            <a:pt x="318" y="719"/>
                            <a:pt x="318" y="719"/>
                            <a:pt x="318" y="719"/>
                          </a:cubicBezTo>
                          <a:cubicBezTo>
                            <a:pt x="318" y="719"/>
                            <a:pt x="318" y="719"/>
                            <a:pt x="318" y="719"/>
                          </a:cubicBezTo>
                          <a:cubicBezTo>
                            <a:pt x="190" y="592"/>
                            <a:pt x="190" y="384"/>
                            <a:pt x="318" y="257"/>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59" name="Freeform 76">
                      <a:extLst>
                        <a:ext uri="{FF2B5EF4-FFF2-40B4-BE49-F238E27FC236}">
                          <a16:creationId xmlns:a16="http://schemas.microsoft.com/office/drawing/2014/main" id="{DD2025F1-9BFD-4228-9BB4-5CFF04FCAA67}"/>
                        </a:ext>
                      </a:extLst>
                    </p:cNvPr>
                    <p:cNvSpPr>
                      <a:spLocks noEditPoints="1"/>
                    </p:cNvSpPr>
                    <p:nvPr/>
                  </p:nvSpPr>
                  <p:spPr bwMode="auto">
                    <a:xfrm>
                      <a:off x="2060633" y="503332"/>
                      <a:ext cx="696224" cy="696983"/>
                    </a:xfrm>
                    <a:custGeom>
                      <a:avLst/>
                      <a:gdLst>
                        <a:gd name="T0" fmla="*/ 864 w 1037"/>
                        <a:gd name="T1" fmla="*/ 173 h 1037"/>
                        <a:gd name="T2" fmla="*/ 234 w 1037"/>
                        <a:gd name="T3" fmla="*/ 173 h 1037"/>
                        <a:gd name="T4" fmla="*/ 196 w 1037"/>
                        <a:gd name="T5" fmla="*/ 758 h 1037"/>
                        <a:gd name="T6" fmla="*/ 0 w 1037"/>
                        <a:gd name="T7" fmla="*/ 954 h 1037"/>
                        <a:gd name="T8" fmla="*/ 40 w 1037"/>
                        <a:gd name="T9" fmla="*/ 997 h 1037"/>
                        <a:gd name="T10" fmla="*/ 83 w 1037"/>
                        <a:gd name="T11" fmla="*/ 1037 h 1037"/>
                        <a:gd name="T12" fmla="*/ 279 w 1037"/>
                        <a:gd name="T13" fmla="*/ 841 h 1037"/>
                        <a:gd name="T14" fmla="*/ 864 w 1037"/>
                        <a:gd name="T15" fmla="*/ 803 h 1037"/>
                        <a:gd name="T16" fmla="*/ 864 w 1037"/>
                        <a:gd name="T17" fmla="*/ 173 h 1037"/>
                        <a:gd name="T18" fmla="*/ 780 w 1037"/>
                        <a:gd name="T19" fmla="*/ 719 h 1037"/>
                        <a:gd name="T20" fmla="*/ 318 w 1037"/>
                        <a:gd name="T21" fmla="*/ 719 h 1037"/>
                        <a:gd name="T22" fmla="*/ 318 w 1037"/>
                        <a:gd name="T23" fmla="*/ 719 h 1037"/>
                        <a:gd name="T24" fmla="*/ 318 w 1037"/>
                        <a:gd name="T25" fmla="*/ 719 h 1037"/>
                        <a:gd name="T26" fmla="*/ 318 w 1037"/>
                        <a:gd name="T27" fmla="*/ 257 h 1037"/>
                        <a:gd name="T28" fmla="*/ 780 w 1037"/>
                        <a:gd name="T29" fmla="*/ 257 h 1037"/>
                        <a:gd name="T30" fmla="*/ 780 w 1037"/>
                        <a:gd name="T31" fmla="*/ 719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7" h="1037">
                          <a:moveTo>
                            <a:pt x="864" y="173"/>
                          </a:moveTo>
                          <a:cubicBezTo>
                            <a:pt x="690" y="0"/>
                            <a:pt x="408" y="0"/>
                            <a:pt x="234" y="173"/>
                          </a:cubicBezTo>
                          <a:cubicBezTo>
                            <a:pt x="75" y="333"/>
                            <a:pt x="62" y="584"/>
                            <a:pt x="196" y="758"/>
                          </a:cubicBezTo>
                          <a:cubicBezTo>
                            <a:pt x="0" y="954"/>
                            <a:pt x="0" y="954"/>
                            <a:pt x="0" y="954"/>
                          </a:cubicBezTo>
                          <a:cubicBezTo>
                            <a:pt x="13" y="969"/>
                            <a:pt x="26" y="983"/>
                            <a:pt x="40" y="997"/>
                          </a:cubicBezTo>
                          <a:cubicBezTo>
                            <a:pt x="54" y="1011"/>
                            <a:pt x="68" y="1024"/>
                            <a:pt x="83" y="1037"/>
                          </a:cubicBezTo>
                          <a:cubicBezTo>
                            <a:pt x="279" y="841"/>
                            <a:pt x="279" y="841"/>
                            <a:pt x="279" y="841"/>
                          </a:cubicBezTo>
                          <a:cubicBezTo>
                            <a:pt x="453" y="975"/>
                            <a:pt x="704" y="962"/>
                            <a:pt x="864" y="803"/>
                          </a:cubicBezTo>
                          <a:cubicBezTo>
                            <a:pt x="1037" y="629"/>
                            <a:pt x="1037" y="347"/>
                            <a:pt x="864" y="173"/>
                          </a:cubicBezTo>
                          <a:close/>
                          <a:moveTo>
                            <a:pt x="780" y="719"/>
                          </a:moveTo>
                          <a:cubicBezTo>
                            <a:pt x="653" y="847"/>
                            <a:pt x="445" y="847"/>
                            <a:pt x="318" y="719"/>
                          </a:cubicBezTo>
                          <a:cubicBezTo>
                            <a:pt x="318" y="719"/>
                            <a:pt x="318" y="719"/>
                            <a:pt x="318" y="719"/>
                          </a:cubicBezTo>
                          <a:cubicBezTo>
                            <a:pt x="318" y="719"/>
                            <a:pt x="318" y="719"/>
                            <a:pt x="318" y="719"/>
                          </a:cubicBezTo>
                          <a:cubicBezTo>
                            <a:pt x="190" y="592"/>
                            <a:pt x="190" y="384"/>
                            <a:pt x="318" y="257"/>
                          </a:cubicBezTo>
                          <a:cubicBezTo>
                            <a:pt x="445" y="129"/>
                            <a:pt x="653" y="129"/>
                            <a:pt x="780" y="257"/>
                          </a:cubicBezTo>
                          <a:cubicBezTo>
                            <a:pt x="908" y="384"/>
                            <a:pt x="908" y="592"/>
                            <a:pt x="780" y="7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60" name="Freeform 77">
                      <a:extLst>
                        <a:ext uri="{FF2B5EF4-FFF2-40B4-BE49-F238E27FC236}">
                          <a16:creationId xmlns:a16="http://schemas.microsoft.com/office/drawing/2014/main" id="{102260D2-4E48-4B31-A436-F639C9475805}"/>
                        </a:ext>
                      </a:extLst>
                    </p:cNvPr>
                    <p:cNvSpPr>
                      <a:spLocks/>
                    </p:cNvSpPr>
                    <p:nvPr/>
                  </p:nvSpPr>
                  <p:spPr bwMode="auto">
                    <a:xfrm>
                      <a:off x="2192121" y="971154"/>
                      <a:ext cx="97668" cy="97288"/>
                    </a:xfrm>
                    <a:custGeom>
                      <a:avLst/>
                      <a:gdLst>
                        <a:gd name="T0" fmla="*/ 122 w 145"/>
                        <a:gd name="T1" fmla="*/ 23 h 145"/>
                        <a:gd name="T2" fmla="*/ 38 w 145"/>
                        <a:gd name="T3" fmla="*/ 23 h 145"/>
                        <a:gd name="T4" fmla="*/ 0 w 145"/>
                        <a:gd name="T5" fmla="*/ 62 h 145"/>
                        <a:gd name="T6" fmla="*/ 38 w 145"/>
                        <a:gd name="T7" fmla="*/ 107 h 145"/>
                        <a:gd name="T8" fmla="*/ 83 w 145"/>
                        <a:gd name="T9" fmla="*/ 145 h 145"/>
                        <a:gd name="T10" fmla="*/ 122 w 145"/>
                        <a:gd name="T11" fmla="*/ 107 h 145"/>
                        <a:gd name="T12" fmla="*/ 122 w 145"/>
                        <a:gd name="T13" fmla="*/ 23 h 145"/>
                      </a:gdLst>
                      <a:ahLst/>
                      <a:cxnLst>
                        <a:cxn ang="0">
                          <a:pos x="T0" y="T1"/>
                        </a:cxn>
                        <a:cxn ang="0">
                          <a:pos x="T2" y="T3"/>
                        </a:cxn>
                        <a:cxn ang="0">
                          <a:pos x="T4" y="T5"/>
                        </a:cxn>
                        <a:cxn ang="0">
                          <a:pos x="T6" y="T7"/>
                        </a:cxn>
                        <a:cxn ang="0">
                          <a:pos x="T8" y="T9"/>
                        </a:cxn>
                        <a:cxn ang="0">
                          <a:pos x="T10" y="T11"/>
                        </a:cxn>
                        <a:cxn ang="0">
                          <a:pos x="T12" y="T13"/>
                        </a:cxn>
                      </a:cxnLst>
                      <a:rect l="0" t="0" r="r" b="b"/>
                      <a:pathLst>
                        <a:path w="145" h="145">
                          <a:moveTo>
                            <a:pt x="122" y="23"/>
                          </a:moveTo>
                          <a:cubicBezTo>
                            <a:pt x="99" y="0"/>
                            <a:pt x="61" y="0"/>
                            <a:pt x="38" y="23"/>
                          </a:cubicBezTo>
                          <a:cubicBezTo>
                            <a:pt x="0" y="62"/>
                            <a:pt x="0" y="62"/>
                            <a:pt x="0" y="62"/>
                          </a:cubicBezTo>
                          <a:cubicBezTo>
                            <a:pt x="11" y="78"/>
                            <a:pt x="24" y="93"/>
                            <a:pt x="38" y="107"/>
                          </a:cubicBezTo>
                          <a:cubicBezTo>
                            <a:pt x="52" y="121"/>
                            <a:pt x="67" y="134"/>
                            <a:pt x="83" y="145"/>
                          </a:cubicBezTo>
                          <a:cubicBezTo>
                            <a:pt x="122" y="107"/>
                            <a:pt x="122" y="107"/>
                            <a:pt x="122" y="107"/>
                          </a:cubicBezTo>
                          <a:cubicBezTo>
                            <a:pt x="145" y="84"/>
                            <a:pt x="145" y="46"/>
                            <a:pt x="122" y="2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grpSp>
                  <p:nvGrpSpPr>
                    <p:cNvPr id="561" name="Group 560">
                      <a:extLst>
                        <a:ext uri="{FF2B5EF4-FFF2-40B4-BE49-F238E27FC236}">
                          <a16:creationId xmlns:a16="http://schemas.microsoft.com/office/drawing/2014/main" id="{5570A905-ACFB-40B4-B36E-EEFC97D7BADD}"/>
                        </a:ext>
                      </a:extLst>
                    </p:cNvPr>
                    <p:cNvGrpSpPr/>
                    <p:nvPr/>
                  </p:nvGrpSpPr>
                  <p:grpSpPr>
                    <a:xfrm>
                      <a:off x="2290344" y="695717"/>
                      <a:ext cx="277078" cy="275439"/>
                      <a:chOff x="4904156" y="451303"/>
                      <a:chExt cx="771851" cy="767290"/>
                    </a:xfrm>
                  </p:grpSpPr>
                  <p:sp>
                    <p:nvSpPr>
                      <p:cNvPr id="562" name="Freeform 175">
                        <a:extLst>
                          <a:ext uri="{FF2B5EF4-FFF2-40B4-BE49-F238E27FC236}">
                            <a16:creationId xmlns:a16="http://schemas.microsoft.com/office/drawing/2014/main" id="{48FF416B-8038-4F58-9E33-F0ADEBA9C895}"/>
                          </a:ext>
                        </a:extLst>
                      </p:cNvPr>
                      <p:cNvSpPr>
                        <a:spLocks/>
                      </p:cNvSpPr>
                      <p:nvPr/>
                    </p:nvSpPr>
                    <p:spPr bwMode="auto">
                      <a:xfrm>
                        <a:off x="4915557" y="451303"/>
                        <a:ext cx="760450" cy="569672"/>
                      </a:xfrm>
                      <a:custGeom>
                        <a:avLst/>
                        <a:gdLst>
                          <a:gd name="T0" fmla="*/ 62 w 1133"/>
                          <a:gd name="T1" fmla="*/ 454 h 848"/>
                          <a:gd name="T2" fmla="*/ 101 w 1133"/>
                          <a:gd name="T3" fmla="*/ 346 h 848"/>
                          <a:gd name="T4" fmla="*/ 293 w 1133"/>
                          <a:gd name="T5" fmla="*/ 135 h 848"/>
                          <a:gd name="T6" fmla="*/ 561 w 1133"/>
                          <a:gd name="T7" fmla="*/ 60 h 848"/>
                          <a:gd name="T8" fmla="*/ 787 w 1133"/>
                          <a:gd name="T9" fmla="*/ 113 h 848"/>
                          <a:gd name="T10" fmla="*/ 998 w 1133"/>
                          <a:gd name="T11" fmla="*/ 306 h 848"/>
                          <a:gd name="T12" fmla="*/ 1073 w 1133"/>
                          <a:gd name="T13" fmla="*/ 574 h 848"/>
                          <a:gd name="T14" fmla="*/ 1020 w 1133"/>
                          <a:gd name="T15" fmla="*/ 800 h 848"/>
                          <a:gd name="T16" fmla="*/ 1034 w 1133"/>
                          <a:gd name="T17" fmla="*/ 840 h 848"/>
                          <a:gd name="T18" fmla="*/ 1074 w 1133"/>
                          <a:gd name="T19" fmla="*/ 827 h 848"/>
                          <a:gd name="T20" fmla="*/ 1133 w 1133"/>
                          <a:gd name="T21" fmla="*/ 574 h 848"/>
                          <a:gd name="T22" fmla="*/ 1050 w 1133"/>
                          <a:gd name="T23" fmla="*/ 275 h 848"/>
                          <a:gd name="T24" fmla="*/ 814 w 1133"/>
                          <a:gd name="T25" fmla="*/ 60 h 848"/>
                          <a:gd name="T26" fmla="*/ 561 w 1133"/>
                          <a:gd name="T27" fmla="*/ 0 h 848"/>
                          <a:gd name="T28" fmla="*/ 262 w 1133"/>
                          <a:gd name="T29" fmla="*/ 84 h 848"/>
                          <a:gd name="T30" fmla="*/ 47 w 1133"/>
                          <a:gd name="T31" fmla="*/ 320 h 848"/>
                          <a:gd name="T32" fmla="*/ 4 w 1133"/>
                          <a:gd name="T33" fmla="*/ 440 h 848"/>
                          <a:gd name="T34" fmla="*/ 26 w 1133"/>
                          <a:gd name="T35" fmla="*/ 476 h 848"/>
                          <a:gd name="T36" fmla="*/ 62 w 1133"/>
                          <a:gd name="T37" fmla="*/ 454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3" h="848">
                            <a:moveTo>
                              <a:pt x="62" y="454"/>
                            </a:moveTo>
                            <a:cubicBezTo>
                              <a:pt x="71" y="417"/>
                              <a:pt x="84" y="381"/>
                              <a:pt x="101" y="346"/>
                            </a:cubicBezTo>
                            <a:cubicBezTo>
                              <a:pt x="146" y="256"/>
                              <a:pt x="213" y="184"/>
                              <a:pt x="293" y="135"/>
                            </a:cubicBezTo>
                            <a:cubicBezTo>
                              <a:pt x="374" y="87"/>
                              <a:pt x="467" y="60"/>
                              <a:pt x="561" y="60"/>
                            </a:cubicBezTo>
                            <a:cubicBezTo>
                              <a:pt x="637" y="60"/>
                              <a:pt x="714" y="77"/>
                              <a:pt x="787" y="113"/>
                            </a:cubicBezTo>
                            <a:cubicBezTo>
                              <a:pt x="878" y="158"/>
                              <a:pt x="949" y="226"/>
                              <a:pt x="998" y="306"/>
                            </a:cubicBezTo>
                            <a:cubicBezTo>
                              <a:pt x="1047" y="386"/>
                              <a:pt x="1073" y="479"/>
                              <a:pt x="1073" y="574"/>
                            </a:cubicBezTo>
                            <a:cubicBezTo>
                              <a:pt x="1073" y="650"/>
                              <a:pt x="1056" y="727"/>
                              <a:pt x="1020" y="800"/>
                            </a:cubicBezTo>
                            <a:cubicBezTo>
                              <a:pt x="1013" y="815"/>
                              <a:pt x="1019" y="833"/>
                              <a:pt x="1034" y="840"/>
                            </a:cubicBezTo>
                            <a:cubicBezTo>
                              <a:pt x="1049" y="848"/>
                              <a:pt x="1067" y="841"/>
                              <a:pt x="1074" y="827"/>
                            </a:cubicBezTo>
                            <a:cubicBezTo>
                              <a:pt x="1114" y="745"/>
                              <a:pt x="1133" y="659"/>
                              <a:pt x="1133" y="574"/>
                            </a:cubicBezTo>
                            <a:cubicBezTo>
                              <a:pt x="1133" y="468"/>
                              <a:pt x="1104" y="364"/>
                              <a:pt x="1050" y="275"/>
                            </a:cubicBezTo>
                            <a:cubicBezTo>
                              <a:pt x="995" y="185"/>
                              <a:pt x="915" y="109"/>
                              <a:pt x="814" y="60"/>
                            </a:cubicBezTo>
                            <a:cubicBezTo>
                              <a:pt x="733" y="19"/>
                              <a:pt x="646" y="0"/>
                              <a:pt x="561" y="0"/>
                            </a:cubicBezTo>
                            <a:cubicBezTo>
                              <a:pt x="455" y="0"/>
                              <a:pt x="352" y="30"/>
                              <a:pt x="262" y="84"/>
                            </a:cubicBezTo>
                            <a:cubicBezTo>
                              <a:pt x="173" y="139"/>
                              <a:pt x="97" y="219"/>
                              <a:pt x="47" y="320"/>
                            </a:cubicBezTo>
                            <a:cubicBezTo>
                              <a:pt x="28" y="359"/>
                              <a:pt x="13" y="399"/>
                              <a:pt x="4" y="440"/>
                            </a:cubicBezTo>
                            <a:cubicBezTo>
                              <a:pt x="0" y="456"/>
                              <a:pt x="10" y="472"/>
                              <a:pt x="26" y="476"/>
                            </a:cubicBezTo>
                            <a:cubicBezTo>
                              <a:pt x="42" y="480"/>
                              <a:pt x="58" y="470"/>
                              <a:pt x="62" y="4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63" name="Freeform 176">
                        <a:extLst>
                          <a:ext uri="{FF2B5EF4-FFF2-40B4-BE49-F238E27FC236}">
                            <a16:creationId xmlns:a16="http://schemas.microsoft.com/office/drawing/2014/main" id="{8C9FA371-ECE1-4E01-BD5A-AED2B6565A00}"/>
                          </a:ext>
                        </a:extLst>
                      </p:cNvPr>
                      <p:cNvSpPr>
                        <a:spLocks/>
                      </p:cNvSpPr>
                      <p:nvPr/>
                    </p:nvSpPr>
                    <p:spPr bwMode="auto">
                      <a:xfrm>
                        <a:off x="4961162" y="725308"/>
                        <a:ext cx="442361" cy="460222"/>
                      </a:xfrm>
                      <a:custGeom>
                        <a:avLst/>
                        <a:gdLst>
                          <a:gd name="T0" fmla="*/ 276 w 659"/>
                          <a:gd name="T1" fmla="*/ 677 h 685"/>
                          <a:gd name="T2" fmla="*/ 375 w 659"/>
                          <a:gd name="T3" fmla="*/ 611 h 685"/>
                          <a:gd name="T4" fmla="*/ 546 w 659"/>
                          <a:gd name="T5" fmla="*/ 438 h 685"/>
                          <a:gd name="T6" fmla="*/ 609 w 659"/>
                          <a:gd name="T7" fmla="*/ 319 h 685"/>
                          <a:gd name="T8" fmla="*/ 650 w 659"/>
                          <a:gd name="T9" fmla="*/ 207 h 685"/>
                          <a:gd name="T10" fmla="*/ 659 w 659"/>
                          <a:gd name="T11" fmla="*/ 152 h 685"/>
                          <a:gd name="T12" fmla="*/ 653 w 659"/>
                          <a:gd name="T13" fmla="*/ 110 h 685"/>
                          <a:gd name="T14" fmla="*/ 620 w 659"/>
                          <a:gd name="T15" fmla="*/ 56 h 685"/>
                          <a:gd name="T16" fmla="*/ 566 w 659"/>
                          <a:gd name="T17" fmla="*/ 17 h 685"/>
                          <a:gd name="T18" fmla="*/ 493 w 659"/>
                          <a:gd name="T19" fmla="*/ 0 h 685"/>
                          <a:gd name="T20" fmla="*/ 407 w 659"/>
                          <a:gd name="T21" fmla="*/ 24 h 685"/>
                          <a:gd name="T22" fmla="*/ 345 w 659"/>
                          <a:gd name="T23" fmla="*/ 92 h 685"/>
                          <a:gd name="T24" fmla="*/ 322 w 659"/>
                          <a:gd name="T25" fmla="*/ 141 h 685"/>
                          <a:gd name="T26" fmla="*/ 281 w 659"/>
                          <a:gd name="T27" fmla="*/ 226 h 685"/>
                          <a:gd name="T28" fmla="*/ 230 w 659"/>
                          <a:gd name="T29" fmla="*/ 310 h 685"/>
                          <a:gd name="T30" fmla="*/ 181 w 659"/>
                          <a:gd name="T31" fmla="*/ 354 h 685"/>
                          <a:gd name="T32" fmla="*/ 78 w 659"/>
                          <a:gd name="T33" fmla="*/ 406 h 685"/>
                          <a:gd name="T34" fmla="*/ 40 w 659"/>
                          <a:gd name="T35" fmla="*/ 420 h 685"/>
                          <a:gd name="T36" fmla="*/ 29 w 659"/>
                          <a:gd name="T37" fmla="*/ 424 h 685"/>
                          <a:gd name="T38" fmla="*/ 26 w 659"/>
                          <a:gd name="T39" fmla="*/ 425 h 685"/>
                          <a:gd name="T40" fmla="*/ 25 w 659"/>
                          <a:gd name="T41" fmla="*/ 425 h 685"/>
                          <a:gd name="T42" fmla="*/ 25 w 659"/>
                          <a:gd name="T43" fmla="*/ 425 h 685"/>
                          <a:gd name="T44" fmla="*/ 25 w 659"/>
                          <a:gd name="T45" fmla="*/ 425 h 685"/>
                          <a:gd name="T46" fmla="*/ 5 w 659"/>
                          <a:gd name="T47" fmla="*/ 463 h 685"/>
                          <a:gd name="T48" fmla="*/ 43 w 659"/>
                          <a:gd name="T49" fmla="*/ 482 h 685"/>
                          <a:gd name="T50" fmla="*/ 136 w 659"/>
                          <a:gd name="T51" fmla="*/ 446 h 685"/>
                          <a:gd name="T52" fmla="*/ 214 w 659"/>
                          <a:gd name="T53" fmla="*/ 404 h 685"/>
                          <a:gd name="T54" fmla="*/ 279 w 659"/>
                          <a:gd name="T55" fmla="*/ 346 h 685"/>
                          <a:gd name="T56" fmla="*/ 350 w 659"/>
                          <a:gd name="T57" fmla="*/ 223 h 685"/>
                          <a:gd name="T58" fmla="*/ 376 w 659"/>
                          <a:gd name="T59" fmla="*/ 165 h 685"/>
                          <a:gd name="T60" fmla="*/ 398 w 659"/>
                          <a:gd name="T61" fmla="*/ 119 h 685"/>
                          <a:gd name="T62" fmla="*/ 438 w 659"/>
                          <a:gd name="T63" fmla="*/ 76 h 685"/>
                          <a:gd name="T64" fmla="*/ 493 w 659"/>
                          <a:gd name="T65" fmla="*/ 60 h 685"/>
                          <a:gd name="T66" fmla="*/ 539 w 659"/>
                          <a:gd name="T67" fmla="*/ 71 h 685"/>
                          <a:gd name="T68" fmla="*/ 585 w 659"/>
                          <a:gd name="T69" fmla="*/ 107 h 685"/>
                          <a:gd name="T70" fmla="*/ 595 w 659"/>
                          <a:gd name="T71" fmla="*/ 128 h 685"/>
                          <a:gd name="T72" fmla="*/ 599 w 659"/>
                          <a:gd name="T73" fmla="*/ 152 h 685"/>
                          <a:gd name="T74" fmla="*/ 593 w 659"/>
                          <a:gd name="T75" fmla="*/ 189 h 685"/>
                          <a:gd name="T76" fmla="*/ 554 w 659"/>
                          <a:gd name="T77" fmla="*/ 295 h 685"/>
                          <a:gd name="T78" fmla="*/ 496 w 659"/>
                          <a:gd name="T79" fmla="*/ 405 h 685"/>
                          <a:gd name="T80" fmla="*/ 339 w 659"/>
                          <a:gd name="T81" fmla="*/ 563 h 685"/>
                          <a:gd name="T82" fmla="*/ 274 w 659"/>
                          <a:gd name="T83" fmla="*/ 608 h 685"/>
                          <a:gd name="T84" fmla="*/ 254 w 659"/>
                          <a:gd name="T85" fmla="*/ 620 h 685"/>
                          <a:gd name="T86" fmla="*/ 249 w 659"/>
                          <a:gd name="T87" fmla="*/ 623 h 685"/>
                          <a:gd name="T88" fmla="*/ 248 w 659"/>
                          <a:gd name="T89" fmla="*/ 624 h 685"/>
                          <a:gd name="T90" fmla="*/ 247 w 659"/>
                          <a:gd name="T91" fmla="*/ 624 h 685"/>
                          <a:gd name="T92" fmla="*/ 247 w 659"/>
                          <a:gd name="T93" fmla="*/ 624 h 685"/>
                          <a:gd name="T94" fmla="*/ 251 w 659"/>
                          <a:gd name="T95" fmla="*/ 631 h 685"/>
                          <a:gd name="T96" fmla="*/ 247 w 659"/>
                          <a:gd name="T97" fmla="*/ 624 h 685"/>
                          <a:gd name="T98" fmla="*/ 251 w 659"/>
                          <a:gd name="T99" fmla="*/ 631 h 685"/>
                          <a:gd name="T100" fmla="*/ 247 w 659"/>
                          <a:gd name="T101" fmla="*/ 624 h 685"/>
                          <a:gd name="T102" fmla="*/ 236 w 659"/>
                          <a:gd name="T103" fmla="*/ 665 h 685"/>
                          <a:gd name="T104" fmla="*/ 276 w 659"/>
                          <a:gd name="T105" fmla="*/ 677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9" h="685">
                            <a:moveTo>
                              <a:pt x="276" y="677"/>
                            </a:moveTo>
                            <a:cubicBezTo>
                              <a:pt x="277" y="676"/>
                              <a:pt x="320" y="653"/>
                              <a:pt x="375" y="611"/>
                            </a:cubicBezTo>
                            <a:cubicBezTo>
                              <a:pt x="430" y="570"/>
                              <a:pt x="498" y="511"/>
                              <a:pt x="546" y="438"/>
                            </a:cubicBezTo>
                            <a:cubicBezTo>
                              <a:pt x="571" y="401"/>
                              <a:pt x="592" y="360"/>
                              <a:pt x="609" y="319"/>
                            </a:cubicBezTo>
                            <a:cubicBezTo>
                              <a:pt x="626" y="279"/>
                              <a:pt x="640" y="239"/>
                              <a:pt x="650" y="207"/>
                            </a:cubicBezTo>
                            <a:cubicBezTo>
                              <a:pt x="656" y="188"/>
                              <a:pt x="659" y="170"/>
                              <a:pt x="659" y="152"/>
                            </a:cubicBezTo>
                            <a:cubicBezTo>
                              <a:pt x="659" y="137"/>
                              <a:pt x="657" y="123"/>
                              <a:pt x="653" y="110"/>
                            </a:cubicBezTo>
                            <a:cubicBezTo>
                              <a:pt x="646" y="90"/>
                              <a:pt x="635" y="71"/>
                              <a:pt x="620" y="56"/>
                            </a:cubicBezTo>
                            <a:cubicBezTo>
                              <a:pt x="605" y="40"/>
                              <a:pt x="587" y="28"/>
                              <a:pt x="566" y="17"/>
                            </a:cubicBezTo>
                            <a:cubicBezTo>
                              <a:pt x="542" y="6"/>
                              <a:pt x="517" y="0"/>
                              <a:pt x="493" y="0"/>
                            </a:cubicBezTo>
                            <a:cubicBezTo>
                              <a:pt x="463" y="0"/>
                              <a:pt x="433" y="9"/>
                              <a:pt x="407" y="24"/>
                            </a:cubicBezTo>
                            <a:cubicBezTo>
                              <a:pt x="381" y="40"/>
                              <a:pt x="359" y="63"/>
                              <a:pt x="345" y="92"/>
                            </a:cubicBezTo>
                            <a:cubicBezTo>
                              <a:pt x="337" y="106"/>
                              <a:pt x="330" y="123"/>
                              <a:pt x="322" y="141"/>
                            </a:cubicBezTo>
                            <a:cubicBezTo>
                              <a:pt x="310" y="167"/>
                              <a:pt x="296" y="197"/>
                              <a:pt x="281" y="226"/>
                            </a:cubicBezTo>
                            <a:cubicBezTo>
                              <a:pt x="266" y="255"/>
                              <a:pt x="249" y="284"/>
                              <a:pt x="230" y="310"/>
                            </a:cubicBezTo>
                            <a:cubicBezTo>
                              <a:pt x="220" y="324"/>
                              <a:pt x="202" y="340"/>
                              <a:pt x="181" y="354"/>
                            </a:cubicBezTo>
                            <a:cubicBezTo>
                              <a:pt x="149" y="375"/>
                              <a:pt x="109" y="393"/>
                              <a:pt x="78" y="406"/>
                            </a:cubicBezTo>
                            <a:cubicBezTo>
                              <a:pt x="63" y="412"/>
                              <a:pt x="49" y="417"/>
                              <a:pt x="40" y="420"/>
                            </a:cubicBezTo>
                            <a:cubicBezTo>
                              <a:pt x="35" y="422"/>
                              <a:pt x="31" y="423"/>
                              <a:pt x="29" y="424"/>
                            </a:cubicBezTo>
                            <a:cubicBezTo>
                              <a:pt x="27" y="424"/>
                              <a:pt x="26" y="425"/>
                              <a:pt x="26" y="425"/>
                            </a:cubicBezTo>
                            <a:cubicBezTo>
                              <a:pt x="25" y="425"/>
                              <a:pt x="25" y="425"/>
                              <a:pt x="25" y="425"/>
                            </a:cubicBezTo>
                            <a:cubicBezTo>
                              <a:pt x="25" y="425"/>
                              <a:pt x="25" y="425"/>
                              <a:pt x="25" y="425"/>
                            </a:cubicBezTo>
                            <a:cubicBezTo>
                              <a:pt x="25" y="425"/>
                              <a:pt x="25" y="425"/>
                              <a:pt x="25" y="425"/>
                            </a:cubicBezTo>
                            <a:cubicBezTo>
                              <a:pt x="9" y="430"/>
                              <a:pt x="0" y="447"/>
                              <a:pt x="5" y="463"/>
                            </a:cubicBezTo>
                            <a:cubicBezTo>
                              <a:pt x="10" y="479"/>
                              <a:pt x="27" y="487"/>
                              <a:pt x="43" y="482"/>
                            </a:cubicBezTo>
                            <a:cubicBezTo>
                              <a:pt x="44" y="482"/>
                              <a:pt x="86" y="469"/>
                              <a:pt x="136" y="446"/>
                            </a:cubicBezTo>
                            <a:cubicBezTo>
                              <a:pt x="162" y="434"/>
                              <a:pt x="189" y="420"/>
                              <a:pt x="214" y="404"/>
                            </a:cubicBezTo>
                            <a:cubicBezTo>
                              <a:pt x="239" y="387"/>
                              <a:pt x="262" y="369"/>
                              <a:pt x="279" y="346"/>
                            </a:cubicBezTo>
                            <a:cubicBezTo>
                              <a:pt x="308" y="307"/>
                              <a:pt x="331" y="263"/>
                              <a:pt x="350" y="223"/>
                            </a:cubicBezTo>
                            <a:cubicBezTo>
                              <a:pt x="360" y="203"/>
                              <a:pt x="368" y="183"/>
                              <a:pt x="376" y="165"/>
                            </a:cubicBezTo>
                            <a:cubicBezTo>
                              <a:pt x="384" y="148"/>
                              <a:pt x="392" y="132"/>
                              <a:pt x="398" y="119"/>
                            </a:cubicBezTo>
                            <a:cubicBezTo>
                              <a:pt x="408" y="100"/>
                              <a:pt x="422" y="86"/>
                              <a:pt x="438" y="76"/>
                            </a:cubicBezTo>
                            <a:cubicBezTo>
                              <a:pt x="455" y="66"/>
                              <a:pt x="474" y="60"/>
                              <a:pt x="493" y="60"/>
                            </a:cubicBezTo>
                            <a:cubicBezTo>
                              <a:pt x="509" y="60"/>
                              <a:pt x="524" y="64"/>
                              <a:pt x="539" y="71"/>
                            </a:cubicBezTo>
                            <a:cubicBezTo>
                              <a:pt x="561" y="82"/>
                              <a:pt x="576" y="94"/>
                              <a:pt x="585" y="107"/>
                            </a:cubicBezTo>
                            <a:cubicBezTo>
                              <a:pt x="590" y="114"/>
                              <a:pt x="593" y="120"/>
                              <a:pt x="595" y="128"/>
                            </a:cubicBezTo>
                            <a:cubicBezTo>
                              <a:pt x="598" y="135"/>
                              <a:pt x="599" y="143"/>
                              <a:pt x="599" y="152"/>
                            </a:cubicBezTo>
                            <a:cubicBezTo>
                              <a:pt x="599" y="163"/>
                              <a:pt x="597" y="175"/>
                              <a:pt x="593" y="189"/>
                            </a:cubicBezTo>
                            <a:cubicBezTo>
                              <a:pt x="583" y="220"/>
                              <a:pt x="570" y="257"/>
                              <a:pt x="554" y="295"/>
                            </a:cubicBezTo>
                            <a:cubicBezTo>
                              <a:pt x="537" y="334"/>
                              <a:pt x="518" y="372"/>
                              <a:pt x="496" y="405"/>
                            </a:cubicBezTo>
                            <a:cubicBezTo>
                              <a:pt x="454" y="469"/>
                              <a:pt x="391" y="524"/>
                              <a:pt x="339" y="563"/>
                            </a:cubicBezTo>
                            <a:cubicBezTo>
                              <a:pt x="313" y="583"/>
                              <a:pt x="290" y="598"/>
                              <a:pt x="274" y="608"/>
                            </a:cubicBezTo>
                            <a:cubicBezTo>
                              <a:pt x="265" y="614"/>
                              <a:pt x="259" y="618"/>
                              <a:pt x="254" y="620"/>
                            </a:cubicBezTo>
                            <a:cubicBezTo>
                              <a:pt x="252" y="622"/>
                              <a:pt x="250" y="623"/>
                              <a:pt x="249" y="623"/>
                            </a:cubicBezTo>
                            <a:cubicBezTo>
                              <a:pt x="248" y="624"/>
                              <a:pt x="248" y="624"/>
                              <a:pt x="248" y="624"/>
                            </a:cubicBezTo>
                            <a:cubicBezTo>
                              <a:pt x="247" y="624"/>
                              <a:pt x="247" y="624"/>
                              <a:pt x="247" y="624"/>
                            </a:cubicBezTo>
                            <a:cubicBezTo>
                              <a:pt x="247" y="624"/>
                              <a:pt x="247" y="624"/>
                              <a:pt x="247" y="624"/>
                            </a:cubicBezTo>
                            <a:cubicBezTo>
                              <a:pt x="251" y="631"/>
                              <a:pt x="251" y="631"/>
                              <a:pt x="251" y="631"/>
                            </a:cubicBezTo>
                            <a:cubicBezTo>
                              <a:pt x="247" y="624"/>
                              <a:pt x="247" y="624"/>
                              <a:pt x="247" y="624"/>
                            </a:cubicBezTo>
                            <a:cubicBezTo>
                              <a:pt x="251" y="631"/>
                              <a:pt x="251" y="631"/>
                              <a:pt x="251" y="631"/>
                            </a:cubicBezTo>
                            <a:cubicBezTo>
                              <a:pt x="247" y="624"/>
                              <a:pt x="247" y="624"/>
                              <a:pt x="247" y="624"/>
                            </a:cubicBezTo>
                            <a:cubicBezTo>
                              <a:pt x="233" y="632"/>
                              <a:pt x="228" y="650"/>
                              <a:pt x="236" y="665"/>
                            </a:cubicBezTo>
                            <a:cubicBezTo>
                              <a:pt x="244" y="679"/>
                              <a:pt x="262" y="685"/>
                              <a:pt x="276" y="67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64" name="Freeform 177">
                        <a:extLst>
                          <a:ext uri="{FF2B5EF4-FFF2-40B4-BE49-F238E27FC236}">
                            <a16:creationId xmlns:a16="http://schemas.microsoft.com/office/drawing/2014/main" id="{01ADCC50-AC7B-41BD-A9A2-A8FBF8D30AF5}"/>
                          </a:ext>
                        </a:extLst>
                      </p:cNvPr>
                      <p:cNvSpPr>
                        <a:spLocks/>
                      </p:cNvSpPr>
                      <p:nvPr/>
                    </p:nvSpPr>
                    <p:spPr bwMode="auto">
                      <a:xfrm>
                        <a:off x="4918598" y="634100"/>
                        <a:ext cx="574993" cy="584493"/>
                      </a:xfrm>
                      <a:custGeom>
                        <a:avLst/>
                        <a:gdLst>
                          <a:gd name="T0" fmla="*/ 513 w 856"/>
                          <a:gd name="T1" fmla="*/ 860 h 870"/>
                          <a:gd name="T2" fmla="*/ 590 w 856"/>
                          <a:gd name="T3" fmla="*/ 794 h 870"/>
                          <a:gd name="T4" fmla="*/ 727 w 856"/>
                          <a:gd name="T5" fmla="*/ 640 h 870"/>
                          <a:gd name="T6" fmla="*/ 831 w 856"/>
                          <a:gd name="T7" fmla="*/ 418 h 870"/>
                          <a:gd name="T8" fmla="*/ 856 w 856"/>
                          <a:gd name="T9" fmla="*/ 276 h 870"/>
                          <a:gd name="T10" fmla="*/ 845 w 856"/>
                          <a:gd name="T11" fmla="*/ 197 h 870"/>
                          <a:gd name="T12" fmla="*/ 788 w 856"/>
                          <a:gd name="T13" fmla="*/ 100 h 870"/>
                          <a:gd name="T14" fmla="*/ 689 w 856"/>
                          <a:gd name="T15" fmla="*/ 31 h 870"/>
                          <a:gd name="T16" fmla="*/ 559 w 856"/>
                          <a:gd name="T17" fmla="*/ 0 h 870"/>
                          <a:gd name="T18" fmla="*/ 286 w 856"/>
                          <a:gd name="T19" fmla="*/ 166 h 870"/>
                          <a:gd name="T20" fmla="*/ 283 w 856"/>
                          <a:gd name="T21" fmla="*/ 172 h 870"/>
                          <a:gd name="T22" fmla="*/ 278 w 856"/>
                          <a:gd name="T23" fmla="*/ 184 h 870"/>
                          <a:gd name="T24" fmla="*/ 268 w 856"/>
                          <a:gd name="T25" fmla="*/ 212 h 870"/>
                          <a:gd name="T26" fmla="*/ 209 w 856"/>
                          <a:gd name="T27" fmla="*/ 335 h 870"/>
                          <a:gd name="T28" fmla="*/ 166 w 856"/>
                          <a:gd name="T29" fmla="*/ 378 h 870"/>
                          <a:gd name="T30" fmla="*/ 74 w 856"/>
                          <a:gd name="T31" fmla="*/ 423 h 870"/>
                          <a:gd name="T32" fmla="*/ 39 w 856"/>
                          <a:gd name="T33" fmla="*/ 435 h 870"/>
                          <a:gd name="T34" fmla="*/ 29 w 856"/>
                          <a:gd name="T35" fmla="*/ 438 h 870"/>
                          <a:gd name="T36" fmla="*/ 26 w 856"/>
                          <a:gd name="T37" fmla="*/ 439 h 870"/>
                          <a:gd name="T38" fmla="*/ 26 w 856"/>
                          <a:gd name="T39" fmla="*/ 439 h 870"/>
                          <a:gd name="T40" fmla="*/ 25 w 856"/>
                          <a:gd name="T41" fmla="*/ 439 h 870"/>
                          <a:gd name="T42" fmla="*/ 27 w 856"/>
                          <a:gd name="T43" fmla="*/ 443 h 870"/>
                          <a:gd name="T44" fmla="*/ 25 w 856"/>
                          <a:gd name="T45" fmla="*/ 439 h 870"/>
                          <a:gd name="T46" fmla="*/ 27 w 856"/>
                          <a:gd name="T47" fmla="*/ 443 h 870"/>
                          <a:gd name="T48" fmla="*/ 25 w 856"/>
                          <a:gd name="T49" fmla="*/ 439 h 870"/>
                          <a:gd name="T50" fmla="*/ 4 w 856"/>
                          <a:gd name="T51" fmla="*/ 475 h 870"/>
                          <a:gd name="T52" fmla="*/ 40 w 856"/>
                          <a:gd name="T53" fmla="*/ 497 h 870"/>
                          <a:gd name="T54" fmla="*/ 128 w 856"/>
                          <a:gd name="T55" fmla="*/ 466 h 870"/>
                          <a:gd name="T56" fmla="*/ 200 w 856"/>
                          <a:gd name="T57" fmla="*/ 427 h 870"/>
                          <a:gd name="T58" fmla="*/ 260 w 856"/>
                          <a:gd name="T59" fmla="*/ 367 h 870"/>
                          <a:gd name="T60" fmla="*/ 317 w 856"/>
                          <a:gd name="T61" fmla="*/ 253 h 870"/>
                          <a:gd name="T62" fmla="*/ 332 w 856"/>
                          <a:gd name="T63" fmla="*/ 213 h 870"/>
                          <a:gd name="T64" fmla="*/ 336 w 856"/>
                          <a:gd name="T65" fmla="*/ 200 h 870"/>
                          <a:gd name="T66" fmla="*/ 338 w 856"/>
                          <a:gd name="T67" fmla="*/ 196 h 870"/>
                          <a:gd name="T68" fmla="*/ 338 w 856"/>
                          <a:gd name="T69" fmla="*/ 195 h 870"/>
                          <a:gd name="T70" fmla="*/ 338 w 856"/>
                          <a:gd name="T71" fmla="*/ 195 h 870"/>
                          <a:gd name="T72" fmla="*/ 334 w 856"/>
                          <a:gd name="T73" fmla="*/ 193 h 870"/>
                          <a:gd name="T74" fmla="*/ 338 w 856"/>
                          <a:gd name="T75" fmla="*/ 195 h 870"/>
                          <a:gd name="T76" fmla="*/ 338 w 856"/>
                          <a:gd name="T77" fmla="*/ 195 h 870"/>
                          <a:gd name="T78" fmla="*/ 334 w 856"/>
                          <a:gd name="T79" fmla="*/ 193 h 870"/>
                          <a:gd name="T80" fmla="*/ 338 w 856"/>
                          <a:gd name="T81" fmla="*/ 195 h 870"/>
                          <a:gd name="T82" fmla="*/ 433 w 856"/>
                          <a:gd name="T83" fmla="*/ 96 h 870"/>
                          <a:gd name="T84" fmla="*/ 559 w 856"/>
                          <a:gd name="T85" fmla="*/ 60 h 870"/>
                          <a:gd name="T86" fmla="*/ 663 w 856"/>
                          <a:gd name="T87" fmla="*/ 84 h 870"/>
                          <a:gd name="T88" fmla="*/ 722 w 856"/>
                          <a:gd name="T89" fmla="*/ 121 h 870"/>
                          <a:gd name="T90" fmla="*/ 777 w 856"/>
                          <a:gd name="T91" fmla="*/ 188 h 870"/>
                          <a:gd name="T92" fmla="*/ 796 w 856"/>
                          <a:gd name="T93" fmla="*/ 276 h 870"/>
                          <a:gd name="T94" fmla="*/ 774 w 856"/>
                          <a:gd name="T95" fmla="*/ 399 h 870"/>
                          <a:gd name="T96" fmla="*/ 677 w 856"/>
                          <a:gd name="T97" fmla="*/ 607 h 870"/>
                          <a:gd name="T98" fmla="*/ 550 w 856"/>
                          <a:gd name="T99" fmla="*/ 750 h 870"/>
                          <a:gd name="T100" fmla="*/ 498 w 856"/>
                          <a:gd name="T101" fmla="*/ 796 h 870"/>
                          <a:gd name="T102" fmla="*/ 482 w 856"/>
                          <a:gd name="T103" fmla="*/ 808 h 870"/>
                          <a:gd name="T104" fmla="*/ 478 w 856"/>
                          <a:gd name="T105" fmla="*/ 811 h 870"/>
                          <a:gd name="T106" fmla="*/ 477 w 856"/>
                          <a:gd name="T107" fmla="*/ 812 h 870"/>
                          <a:gd name="T108" fmla="*/ 477 w 856"/>
                          <a:gd name="T109" fmla="*/ 812 h 870"/>
                          <a:gd name="T110" fmla="*/ 477 w 856"/>
                          <a:gd name="T111" fmla="*/ 812 h 870"/>
                          <a:gd name="T112" fmla="*/ 471 w 856"/>
                          <a:gd name="T113" fmla="*/ 854 h 870"/>
                          <a:gd name="T114" fmla="*/ 513 w 856"/>
                          <a:gd name="T115" fmla="*/ 86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6" h="870">
                            <a:moveTo>
                              <a:pt x="513" y="860"/>
                            </a:moveTo>
                            <a:cubicBezTo>
                              <a:pt x="513" y="860"/>
                              <a:pt x="547" y="834"/>
                              <a:pt x="590" y="794"/>
                            </a:cubicBezTo>
                            <a:cubicBezTo>
                              <a:pt x="634" y="754"/>
                              <a:pt x="687" y="700"/>
                              <a:pt x="727" y="640"/>
                            </a:cubicBezTo>
                            <a:cubicBezTo>
                              <a:pt x="767" y="580"/>
                              <a:pt x="802" y="505"/>
                              <a:pt x="831" y="418"/>
                            </a:cubicBezTo>
                            <a:cubicBezTo>
                              <a:pt x="848" y="366"/>
                              <a:pt x="856" y="319"/>
                              <a:pt x="856" y="276"/>
                            </a:cubicBezTo>
                            <a:cubicBezTo>
                              <a:pt x="856" y="248"/>
                              <a:pt x="852" y="221"/>
                              <a:pt x="845" y="197"/>
                            </a:cubicBezTo>
                            <a:cubicBezTo>
                              <a:pt x="834" y="160"/>
                              <a:pt x="814" y="128"/>
                              <a:pt x="788" y="100"/>
                            </a:cubicBezTo>
                            <a:cubicBezTo>
                              <a:pt x="761" y="72"/>
                              <a:pt x="728" y="50"/>
                              <a:pt x="689" y="31"/>
                            </a:cubicBezTo>
                            <a:cubicBezTo>
                              <a:pt x="647" y="10"/>
                              <a:pt x="603" y="0"/>
                              <a:pt x="559" y="0"/>
                            </a:cubicBezTo>
                            <a:cubicBezTo>
                              <a:pt x="448" y="0"/>
                              <a:pt x="343" y="63"/>
                              <a:pt x="286" y="166"/>
                            </a:cubicBezTo>
                            <a:cubicBezTo>
                              <a:pt x="284" y="169"/>
                              <a:pt x="284" y="170"/>
                              <a:pt x="283" y="172"/>
                            </a:cubicBezTo>
                            <a:cubicBezTo>
                              <a:pt x="281" y="176"/>
                              <a:pt x="280" y="180"/>
                              <a:pt x="278" y="184"/>
                            </a:cubicBezTo>
                            <a:cubicBezTo>
                              <a:pt x="275" y="192"/>
                              <a:pt x="272" y="201"/>
                              <a:pt x="268" y="212"/>
                            </a:cubicBezTo>
                            <a:cubicBezTo>
                              <a:pt x="256" y="244"/>
                              <a:pt x="238" y="290"/>
                              <a:pt x="209" y="335"/>
                            </a:cubicBezTo>
                            <a:cubicBezTo>
                              <a:pt x="200" y="350"/>
                              <a:pt x="185" y="365"/>
                              <a:pt x="166" y="378"/>
                            </a:cubicBezTo>
                            <a:cubicBezTo>
                              <a:pt x="137" y="397"/>
                              <a:pt x="102" y="413"/>
                              <a:pt x="74" y="423"/>
                            </a:cubicBezTo>
                            <a:cubicBezTo>
                              <a:pt x="59" y="429"/>
                              <a:pt x="47" y="433"/>
                              <a:pt x="39" y="435"/>
                            </a:cubicBezTo>
                            <a:cubicBezTo>
                              <a:pt x="34" y="436"/>
                              <a:pt x="31" y="437"/>
                              <a:pt x="29" y="438"/>
                            </a:cubicBezTo>
                            <a:cubicBezTo>
                              <a:pt x="28" y="438"/>
                              <a:pt x="27" y="439"/>
                              <a:pt x="26" y="439"/>
                            </a:cubicBezTo>
                            <a:cubicBezTo>
                              <a:pt x="26" y="439"/>
                              <a:pt x="26" y="439"/>
                              <a:pt x="26" y="439"/>
                            </a:cubicBezTo>
                            <a:cubicBezTo>
                              <a:pt x="25" y="439"/>
                              <a:pt x="25" y="439"/>
                              <a:pt x="25" y="439"/>
                            </a:cubicBezTo>
                            <a:cubicBezTo>
                              <a:pt x="27" y="443"/>
                              <a:pt x="27" y="443"/>
                              <a:pt x="27" y="443"/>
                            </a:cubicBezTo>
                            <a:cubicBezTo>
                              <a:pt x="25" y="439"/>
                              <a:pt x="25" y="439"/>
                              <a:pt x="25" y="439"/>
                            </a:cubicBezTo>
                            <a:cubicBezTo>
                              <a:pt x="27" y="443"/>
                              <a:pt x="27" y="443"/>
                              <a:pt x="27" y="443"/>
                            </a:cubicBezTo>
                            <a:cubicBezTo>
                              <a:pt x="25" y="439"/>
                              <a:pt x="25" y="439"/>
                              <a:pt x="25" y="439"/>
                            </a:cubicBezTo>
                            <a:cubicBezTo>
                              <a:pt x="9" y="443"/>
                              <a:pt x="0" y="459"/>
                              <a:pt x="4" y="475"/>
                            </a:cubicBezTo>
                            <a:cubicBezTo>
                              <a:pt x="8" y="491"/>
                              <a:pt x="24" y="501"/>
                              <a:pt x="40" y="497"/>
                            </a:cubicBezTo>
                            <a:cubicBezTo>
                              <a:pt x="41" y="497"/>
                              <a:pt x="81" y="487"/>
                              <a:pt x="128" y="466"/>
                            </a:cubicBezTo>
                            <a:cubicBezTo>
                              <a:pt x="151" y="456"/>
                              <a:pt x="176" y="443"/>
                              <a:pt x="200" y="427"/>
                            </a:cubicBezTo>
                            <a:cubicBezTo>
                              <a:pt x="223" y="411"/>
                              <a:pt x="245" y="392"/>
                              <a:pt x="260" y="367"/>
                            </a:cubicBezTo>
                            <a:cubicBezTo>
                              <a:pt x="286" y="326"/>
                              <a:pt x="304" y="285"/>
                              <a:pt x="317" y="253"/>
                            </a:cubicBezTo>
                            <a:cubicBezTo>
                              <a:pt x="323" y="237"/>
                              <a:pt x="328" y="223"/>
                              <a:pt x="332" y="213"/>
                            </a:cubicBezTo>
                            <a:cubicBezTo>
                              <a:pt x="333" y="208"/>
                              <a:pt x="335" y="203"/>
                              <a:pt x="336" y="200"/>
                            </a:cubicBezTo>
                            <a:cubicBezTo>
                              <a:pt x="337" y="198"/>
                              <a:pt x="337" y="197"/>
                              <a:pt x="338" y="196"/>
                            </a:cubicBezTo>
                            <a:cubicBezTo>
                              <a:pt x="338" y="195"/>
                              <a:pt x="338" y="195"/>
                              <a:pt x="338" y="195"/>
                            </a:cubicBezTo>
                            <a:cubicBezTo>
                              <a:pt x="338" y="195"/>
                              <a:pt x="338" y="195"/>
                              <a:pt x="338" y="195"/>
                            </a:cubicBezTo>
                            <a:cubicBezTo>
                              <a:pt x="334" y="193"/>
                              <a:pt x="334" y="193"/>
                              <a:pt x="334" y="193"/>
                            </a:cubicBezTo>
                            <a:cubicBezTo>
                              <a:pt x="338" y="195"/>
                              <a:pt x="338" y="195"/>
                              <a:pt x="338" y="195"/>
                            </a:cubicBezTo>
                            <a:cubicBezTo>
                              <a:pt x="338" y="195"/>
                              <a:pt x="338" y="195"/>
                              <a:pt x="338" y="195"/>
                            </a:cubicBezTo>
                            <a:cubicBezTo>
                              <a:pt x="334" y="193"/>
                              <a:pt x="334" y="193"/>
                              <a:pt x="334" y="193"/>
                            </a:cubicBezTo>
                            <a:cubicBezTo>
                              <a:pt x="338" y="195"/>
                              <a:pt x="338" y="195"/>
                              <a:pt x="338" y="195"/>
                            </a:cubicBezTo>
                            <a:cubicBezTo>
                              <a:pt x="362" y="153"/>
                              <a:pt x="395" y="119"/>
                              <a:pt x="433" y="96"/>
                            </a:cubicBezTo>
                            <a:cubicBezTo>
                              <a:pt x="472" y="72"/>
                              <a:pt x="515" y="60"/>
                              <a:pt x="559" y="60"/>
                            </a:cubicBezTo>
                            <a:cubicBezTo>
                              <a:pt x="594" y="60"/>
                              <a:pt x="629" y="68"/>
                              <a:pt x="663" y="84"/>
                            </a:cubicBezTo>
                            <a:cubicBezTo>
                              <a:pt x="685" y="96"/>
                              <a:pt x="705" y="108"/>
                              <a:pt x="722" y="121"/>
                            </a:cubicBezTo>
                            <a:cubicBezTo>
                              <a:pt x="747" y="141"/>
                              <a:pt x="765" y="163"/>
                              <a:pt x="777" y="188"/>
                            </a:cubicBezTo>
                            <a:cubicBezTo>
                              <a:pt x="789" y="213"/>
                              <a:pt x="796" y="242"/>
                              <a:pt x="796" y="276"/>
                            </a:cubicBezTo>
                            <a:cubicBezTo>
                              <a:pt x="796" y="311"/>
                              <a:pt x="789" y="352"/>
                              <a:pt x="774" y="399"/>
                            </a:cubicBezTo>
                            <a:cubicBezTo>
                              <a:pt x="746" y="483"/>
                              <a:pt x="713" y="552"/>
                              <a:pt x="677" y="607"/>
                            </a:cubicBezTo>
                            <a:cubicBezTo>
                              <a:pt x="642" y="660"/>
                              <a:pt x="591" y="712"/>
                              <a:pt x="550" y="750"/>
                            </a:cubicBezTo>
                            <a:cubicBezTo>
                              <a:pt x="529" y="769"/>
                              <a:pt x="511" y="785"/>
                              <a:pt x="498" y="796"/>
                            </a:cubicBezTo>
                            <a:cubicBezTo>
                              <a:pt x="491" y="801"/>
                              <a:pt x="486" y="805"/>
                              <a:pt x="482" y="808"/>
                            </a:cubicBezTo>
                            <a:cubicBezTo>
                              <a:pt x="480" y="810"/>
                              <a:pt x="479" y="811"/>
                              <a:pt x="478" y="811"/>
                            </a:cubicBezTo>
                            <a:cubicBezTo>
                              <a:pt x="477" y="812"/>
                              <a:pt x="477" y="812"/>
                              <a:pt x="477" y="812"/>
                            </a:cubicBezTo>
                            <a:cubicBezTo>
                              <a:pt x="477" y="812"/>
                              <a:pt x="477" y="812"/>
                              <a:pt x="477" y="812"/>
                            </a:cubicBezTo>
                            <a:cubicBezTo>
                              <a:pt x="477" y="812"/>
                              <a:pt x="477" y="812"/>
                              <a:pt x="477" y="812"/>
                            </a:cubicBezTo>
                            <a:cubicBezTo>
                              <a:pt x="463" y="822"/>
                              <a:pt x="461" y="841"/>
                              <a:pt x="471" y="854"/>
                            </a:cubicBezTo>
                            <a:cubicBezTo>
                              <a:pt x="481" y="868"/>
                              <a:pt x="500" y="870"/>
                              <a:pt x="513" y="86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65" name="Freeform 178">
                        <a:extLst>
                          <a:ext uri="{FF2B5EF4-FFF2-40B4-BE49-F238E27FC236}">
                            <a16:creationId xmlns:a16="http://schemas.microsoft.com/office/drawing/2014/main" id="{4AF16329-AC36-4FFA-B9D2-1D5C59260B9E}"/>
                          </a:ext>
                        </a:extLst>
                      </p:cNvPr>
                      <p:cNvSpPr>
                        <a:spLocks/>
                      </p:cNvSpPr>
                      <p:nvPr/>
                    </p:nvSpPr>
                    <p:spPr bwMode="auto">
                      <a:xfrm>
                        <a:off x="4904156" y="541751"/>
                        <a:ext cx="677982" cy="659360"/>
                      </a:xfrm>
                      <a:custGeom>
                        <a:avLst/>
                        <a:gdLst>
                          <a:gd name="T0" fmla="*/ 767 w 1010"/>
                          <a:gd name="T1" fmla="*/ 967 h 981"/>
                          <a:gd name="T2" fmla="*/ 836 w 1010"/>
                          <a:gd name="T3" fmla="*/ 878 h 981"/>
                          <a:gd name="T4" fmla="*/ 958 w 1010"/>
                          <a:gd name="T5" fmla="*/ 659 h 981"/>
                          <a:gd name="T6" fmla="*/ 1010 w 1010"/>
                          <a:gd name="T7" fmla="*/ 418 h 981"/>
                          <a:gd name="T8" fmla="*/ 947 w 1010"/>
                          <a:gd name="T9" fmla="*/ 196 h 981"/>
                          <a:gd name="T10" fmla="*/ 772 w 1010"/>
                          <a:gd name="T11" fmla="*/ 45 h 981"/>
                          <a:gd name="T12" fmla="*/ 578 w 1010"/>
                          <a:gd name="T13" fmla="*/ 0 h 981"/>
                          <a:gd name="T14" fmla="*/ 349 w 1010"/>
                          <a:gd name="T15" fmla="*/ 64 h 981"/>
                          <a:gd name="T16" fmla="*/ 184 w 1010"/>
                          <a:gd name="T17" fmla="*/ 244 h 981"/>
                          <a:gd name="T18" fmla="*/ 163 w 1010"/>
                          <a:gd name="T19" fmla="*/ 301 h 981"/>
                          <a:gd name="T20" fmla="*/ 148 w 1010"/>
                          <a:gd name="T21" fmla="*/ 352 h 981"/>
                          <a:gd name="T22" fmla="*/ 122 w 1010"/>
                          <a:gd name="T23" fmla="*/ 391 h 981"/>
                          <a:gd name="T24" fmla="*/ 60 w 1010"/>
                          <a:gd name="T25" fmla="*/ 429 h 981"/>
                          <a:gd name="T26" fmla="*/ 35 w 1010"/>
                          <a:gd name="T27" fmla="*/ 438 h 981"/>
                          <a:gd name="T28" fmla="*/ 28 w 1010"/>
                          <a:gd name="T29" fmla="*/ 440 h 981"/>
                          <a:gd name="T30" fmla="*/ 27 w 1010"/>
                          <a:gd name="T31" fmla="*/ 441 h 981"/>
                          <a:gd name="T32" fmla="*/ 26 w 1010"/>
                          <a:gd name="T33" fmla="*/ 441 h 981"/>
                          <a:gd name="T34" fmla="*/ 26 w 1010"/>
                          <a:gd name="T35" fmla="*/ 441 h 981"/>
                          <a:gd name="T36" fmla="*/ 26 w 1010"/>
                          <a:gd name="T37" fmla="*/ 441 h 981"/>
                          <a:gd name="T38" fmla="*/ 26 w 1010"/>
                          <a:gd name="T39" fmla="*/ 441 h 981"/>
                          <a:gd name="T40" fmla="*/ 26 w 1010"/>
                          <a:gd name="T41" fmla="*/ 441 h 981"/>
                          <a:gd name="T42" fmla="*/ 4 w 1010"/>
                          <a:gd name="T43" fmla="*/ 477 h 981"/>
                          <a:gd name="T44" fmla="*/ 40 w 1010"/>
                          <a:gd name="T45" fmla="*/ 499 h 981"/>
                          <a:gd name="T46" fmla="*/ 108 w 1010"/>
                          <a:gd name="T47" fmla="*/ 473 h 981"/>
                          <a:gd name="T48" fmla="*/ 163 w 1010"/>
                          <a:gd name="T49" fmla="*/ 435 h 981"/>
                          <a:gd name="T50" fmla="*/ 205 w 1010"/>
                          <a:gd name="T51" fmla="*/ 371 h 981"/>
                          <a:gd name="T52" fmla="*/ 220 w 1010"/>
                          <a:gd name="T53" fmla="*/ 318 h 981"/>
                          <a:gd name="T54" fmla="*/ 238 w 1010"/>
                          <a:gd name="T55" fmla="*/ 271 h 981"/>
                          <a:gd name="T56" fmla="*/ 380 w 1010"/>
                          <a:gd name="T57" fmla="*/ 115 h 981"/>
                          <a:gd name="T58" fmla="*/ 578 w 1010"/>
                          <a:gd name="T59" fmla="*/ 60 h 981"/>
                          <a:gd name="T60" fmla="*/ 745 w 1010"/>
                          <a:gd name="T61" fmla="*/ 99 h 981"/>
                          <a:gd name="T62" fmla="*/ 897 w 1010"/>
                          <a:gd name="T63" fmla="*/ 228 h 981"/>
                          <a:gd name="T64" fmla="*/ 950 w 1010"/>
                          <a:gd name="T65" fmla="*/ 418 h 981"/>
                          <a:gd name="T66" fmla="*/ 902 w 1010"/>
                          <a:gd name="T67" fmla="*/ 637 h 981"/>
                          <a:gd name="T68" fmla="*/ 787 w 1010"/>
                          <a:gd name="T69" fmla="*/ 843 h 981"/>
                          <a:gd name="T70" fmla="*/ 740 w 1010"/>
                          <a:gd name="T71" fmla="*/ 905 h 981"/>
                          <a:gd name="T72" fmla="*/ 727 w 1010"/>
                          <a:gd name="T73" fmla="*/ 922 h 981"/>
                          <a:gd name="T74" fmla="*/ 723 w 1010"/>
                          <a:gd name="T75" fmla="*/ 926 h 981"/>
                          <a:gd name="T76" fmla="*/ 722 w 1010"/>
                          <a:gd name="T77" fmla="*/ 927 h 981"/>
                          <a:gd name="T78" fmla="*/ 722 w 1010"/>
                          <a:gd name="T79" fmla="*/ 927 h 981"/>
                          <a:gd name="T80" fmla="*/ 722 w 1010"/>
                          <a:gd name="T81" fmla="*/ 927 h 981"/>
                          <a:gd name="T82" fmla="*/ 727 w 1010"/>
                          <a:gd name="T83" fmla="*/ 931 h 981"/>
                          <a:gd name="T84" fmla="*/ 722 w 1010"/>
                          <a:gd name="T85" fmla="*/ 927 h 981"/>
                          <a:gd name="T86" fmla="*/ 727 w 1010"/>
                          <a:gd name="T87" fmla="*/ 931 h 981"/>
                          <a:gd name="T88" fmla="*/ 722 w 1010"/>
                          <a:gd name="T89" fmla="*/ 927 h 981"/>
                          <a:gd name="T90" fmla="*/ 724 w 1010"/>
                          <a:gd name="T91" fmla="*/ 969 h 981"/>
                          <a:gd name="T92" fmla="*/ 767 w 1010"/>
                          <a:gd name="T93" fmla="*/ 967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0" h="981">
                            <a:moveTo>
                              <a:pt x="767" y="967"/>
                            </a:moveTo>
                            <a:cubicBezTo>
                              <a:pt x="767" y="966"/>
                              <a:pt x="797" y="933"/>
                              <a:pt x="836" y="878"/>
                            </a:cubicBezTo>
                            <a:cubicBezTo>
                              <a:pt x="874" y="823"/>
                              <a:pt x="922" y="746"/>
                              <a:pt x="958" y="659"/>
                            </a:cubicBezTo>
                            <a:cubicBezTo>
                              <a:pt x="993" y="573"/>
                              <a:pt x="1010" y="493"/>
                              <a:pt x="1010" y="418"/>
                            </a:cubicBezTo>
                            <a:cubicBezTo>
                              <a:pt x="1010" y="335"/>
                              <a:pt x="988" y="259"/>
                              <a:pt x="947" y="196"/>
                            </a:cubicBezTo>
                            <a:cubicBezTo>
                              <a:pt x="906" y="132"/>
                              <a:pt x="846" y="81"/>
                              <a:pt x="772" y="45"/>
                            </a:cubicBezTo>
                            <a:cubicBezTo>
                              <a:pt x="709" y="14"/>
                              <a:pt x="643" y="0"/>
                              <a:pt x="578" y="0"/>
                            </a:cubicBezTo>
                            <a:cubicBezTo>
                              <a:pt x="497" y="0"/>
                              <a:pt x="418" y="22"/>
                              <a:pt x="349" y="64"/>
                            </a:cubicBezTo>
                            <a:cubicBezTo>
                              <a:pt x="281" y="106"/>
                              <a:pt x="222" y="167"/>
                              <a:pt x="184" y="244"/>
                            </a:cubicBezTo>
                            <a:cubicBezTo>
                              <a:pt x="175" y="263"/>
                              <a:pt x="168" y="283"/>
                              <a:pt x="163" y="301"/>
                            </a:cubicBezTo>
                            <a:cubicBezTo>
                              <a:pt x="158" y="319"/>
                              <a:pt x="153" y="336"/>
                              <a:pt x="148" y="352"/>
                            </a:cubicBezTo>
                            <a:cubicBezTo>
                              <a:pt x="143" y="367"/>
                              <a:pt x="134" y="380"/>
                              <a:pt x="122" y="391"/>
                            </a:cubicBezTo>
                            <a:cubicBezTo>
                              <a:pt x="104" y="408"/>
                              <a:pt x="79" y="421"/>
                              <a:pt x="60" y="429"/>
                            </a:cubicBezTo>
                            <a:cubicBezTo>
                              <a:pt x="50" y="433"/>
                              <a:pt x="41" y="436"/>
                              <a:pt x="35" y="438"/>
                            </a:cubicBezTo>
                            <a:cubicBezTo>
                              <a:pt x="32" y="439"/>
                              <a:pt x="30" y="440"/>
                              <a:pt x="28" y="440"/>
                            </a:cubicBezTo>
                            <a:cubicBezTo>
                              <a:pt x="28" y="440"/>
                              <a:pt x="27" y="441"/>
                              <a:pt x="27" y="441"/>
                            </a:cubicBezTo>
                            <a:cubicBezTo>
                              <a:pt x="26" y="441"/>
                              <a:pt x="26" y="441"/>
                              <a:pt x="26" y="441"/>
                            </a:cubicBezTo>
                            <a:cubicBezTo>
                              <a:pt x="26" y="441"/>
                              <a:pt x="26" y="441"/>
                              <a:pt x="26" y="441"/>
                            </a:cubicBezTo>
                            <a:cubicBezTo>
                              <a:pt x="26" y="441"/>
                              <a:pt x="26" y="441"/>
                              <a:pt x="26" y="441"/>
                            </a:cubicBezTo>
                            <a:cubicBezTo>
                              <a:pt x="26" y="441"/>
                              <a:pt x="26" y="441"/>
                              <a:pt x="26" y="441"/>
                            </a:cubicBezTo>
                            <a:cubicBezTo>
                              <a:pt x="26" y="441"/>
                              <a:pt x="26" y="441"/>
                              <a:pt x="26" y="441"/>
                            </a:cubicBezTo>
                            <a:cubicBezTo>
                              <a:pt x="10" y="445"/>
                              <a:pt x="0" y="461"/>
                              <a:pt x="4" y="477"/>
                            </a:cubicBezTo>
                            <a:cubicBezTo>
                              <a:pt x="8" y="493"/>
                              <a:pt x="24" y="503"/>
                              <a:pt x="40" y="499"/>
                            </a:cubicBezTo>
                            <a:cubicBezTo>
                              <a:pt x="42" y="499"/>
                              <a:pt x="72" y="492"/>
                              <a:pt x="108" y="473"/>
                            </a:cubicBezTo>
                            <a:cubicBezTo>
                              <a:pt x="126" y="463"/>
                              <a:pt x="146" y="451"/>
                              <a:pt x="163" y="435"/>
                            </a:cubicBezTo>
                            <a:cubicBezTo>
                              <a:pt x="180" y="418"/>
                              <a:pt x="196" y="397"/>
                              <a:pt x="205" y="371"/>
                            </a:cubicBezTo>
                            <a:cubicBezTo>
                              <a:pt x="211" y="353"/>
                              <a:pt x="215" y="335"/>
                              <a:pt x="220" y="318"/>
                            </a:cubicBezTo>
                            <a:cubicBezTo>
                              <a:pt x="226" y="301"/>
                              <a:pt x="231" y="285"/>
                              <a:pt x="238" y="271"/>
                            </a:cubicBezTo>
                            <a:cubicBezTo>
                              <a:pt x="271" y="204"/>
                              <a:pt x="321" y="151"/>
                              <a:pt x="380" y="115"/>
                            </a:cubicBezTo>
                            <a:cubicBezTo>
                              <a:pt x="440" y="79"/>
                              <a:pt x="508" y="60"/>
                              <a:pt x="578" y="60"/>
                            </a:cubicBezTo>
                            <a:cubicBezTo>
                              <a:pt x="634" y="60"/>
                              <a:pt x="691" y="72"/>
                              <a:pt x="745" y="99"/>
                            </a:cubicBezTo>
                            <a:cubicBezTo>
                              <a:pt x="811" y="131"/>
                              <a:pt x="862" y="175"/>
                              <a:pt x="897" y="228"/>
                            </a:cubicBezTo>
                            <a:cubicBezTo>
                              <a:pt x="931" y="282"/>
                              <a:pt x="950" y="345"/>
                              <a:pt x="950" y="418"/>
                            </a:cubicBezTo>
                            <a:cubicBezTo>
                              <a:pt x="950" y="483"/>
                              <a:pt x="935" y="556"/>
                              <a:pt x="902" y="637"/>
                            </a:cubicBezTo>
                            <a:cubicBezTo>
                              <a:pt x="869" y="718"/>
                              <a:pt x="824" y="791"/>
                              <a:pt x="787" y="843"/>
                            </a:cubicBezTo>
                            <a:cubicBezTo>
                              <a:pt x="768" y="870"/>
                              <a:pt x="752" y="891"/>
                              <a:pt x="740" y="905"/>
                            </a:cubicBezTo>
                            <a:cubicBezTo>
                              <a:pt x="734" y="912"/>
                              <a:pt x="730" y="918"/>
                              <a:pt x="727" y="922"/>
                            </a:cubicBezTo>
                            <a:cubicBezTo>
                              <a:pt x="725" y="924"/>
                              <a:pt x="724" y="925"/>
                              <a:pt x="723" y="926"/>
                            </a:cubicBezTo>
                            <a:cubicBezTo>
                              <a:pt x="722" y="927"/>
                              <a:pt x="722" y="927"/>
                              <a:pt x="722" y="927"/>
                            </a:cubicBezTo>
                            <a:cubicBezTo>
                              <a:pt x="722" y="927"/>
                              <a:pt x="722" y="927"/>
                              <a:pt x="722" y="927"/>
                            </a:cubicBezTo>
                            <a:cubicBezTo>
                              <a:pt x="722" y="927"/>
                              <a:pt x="722" y="927"/>
                              <a:pt x="722" y="927"/>
                            </a:cubicBezTo>
                            <a:cubicBezTo>
                              <a:pt x="727" y="931"/>
                              <a:pt x="727" y="931"/>
                              <a:pt x="727" y="931"/>
                            </a:cubicBezTo>
                            <a:cubicBezTo>
                              <a:pt x="722" y="927"/>
                              <a:pt x="722" y="927"/>
                              <a:pt x="722" y="927"/>
                            </a:cubicBezTo>
                            <a:cubicBezTo>
                              <a:pt x="727" y="931"/>
                              <a:pt x="727" y="931"/>
                              <a:pt x="727" y="931"/>
                            </a:cubicBezTo>
                            <a:cubicBezTo>
                              <a:pt x="722" y="927"/>
                              <a:pt x="722" y="927"/>
                              <a:pt x="722" y="927"/>
                            </a:cubicBezTo>
                            <a:cubicBezTo>
                              <a:pt x="711" y="939"/>
                              <a:pt x="712" y="958"/>
                              <a:pt x="724" y="969"/>
                            </a:cubicBezTo>
                            <a:cubicBezTo>
                              <a:pt x="737" y="981"/>
                              <a:pt x="756" y="979"/>
                              <a:pt x="767" y="96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66" name="Freeform 179">
                        <a:extLst>
                          <a:ext uri="{FF2B5EF4-FFF2-40B4-BE49-F238E27FC236}">
                            <a16:creationId xmlns:a16="http://schemas.microsoft.com/office/drawing/2014/main" id="{2EB1A639-E026-4D6B-B2E5-042C1FD117CC}"/>
                          </a:ext>
                        </a:extLst>
                      </p:cNvPr>
                      <p:cNvSpPr>
                        <a:spLocks/>
                      </p:cNvSpPr>
                      <p:nvPr/>
                    </p:nvSpPr>
                    <p:spPr bwMode="auto">
                      <a:xfrm>
                        <a:off x="5022727" y="821457"/>
                        <a:ext cx="285406" cy="308588"/>
                      </a:xfrm>
                      <a:custGeom>
                        <a:avLst/>
                        <a:gdLst>
                          <a:gd name="T0" fmla="*/ 47 w 425"/>
                          <a:gd name="T1" fmla="*/ 452 h 459"/>
                          <a:gd name="T2" fmla="*/ 135 w 425"/>
                          <a:gd name="T3" fmla="*/ 406 h 459"/>
                          <a:gd name="T4" fmla="*/ 211 w 425"/>
                          <a:gd name="T5" fmla="*/ 357 h 459"/>
                          <a:gd name="T6" fmla="*/ 281 w 425"/>
                          <a:gd name="T7" fmla="*/ 294 h 459"/>
                          <a:gd name="T8" fmla="*/ 394 w 425"/>
                          <a:gd name="T9" fmla="*/ 119 h 459"/>
                          <a:gd name="T10" fmla="*/ 422 w 425"/>
                          <a:gd name="T11" fmla="*/ 39 h 459"/>
                          <a:gd name="T12" fmla="*/ 399 w 425"/>
                          <a:gd name="T13" fmla="*/ 3 h 459"/>
                          <a:gd name="T14" fmla="*/ 363 w 425"/>
                          <a:gd name="T15" fmla="*/ 26 h 459"/>
                          <a:gd name="T16" fmla="*/ 377 w 425"/>
                          <a:gd name="T17" fmla="*/ 29 h 459"/>
                          <a:gd name="T18" fmla="*/ 363 w 425"/>
                          <a:gd name="T19" fmla="*/ 26 h 459"/>
                          <a:gd name="T20" fmla="*/ 363 w 425"/>
                          <a:gd name="T21" fmla="*/ 26 h 459"/>
                          <a:gd name="T22" fmla="*/ 377 w 425"/>
                          <a:gd name="T23" fmla="*/ 29 h 459"/>
                          <a:gd name="T24" fmla="*/ 363 w 425"/>
                          <a:gd name="T25" fmla="*/ 26 h 459"/>
                          <a:gd name="T26" fmla="*/ 338 w 425"/>
                          <a:gd name="T27" fmla="*/ 97 h 459"/>
                          <a:gd name="T28" fmla="*/ 236 w 425"/>
                          <a:gd name="T29" fmla="*/ 255 h 459"/>
                          <a:gd name="T30" fmla="*/ 176 w 425"/>
                          <a:gd name="T31" fmla="*/ 308 h 459"/>
                          <a:gd name="T32" fmla="*/ 72 w 425"/>
                          <a:gd name="T33" fmla="*/ 372 h 459"/>
                          <a:gd name="T34" fmla="*/ 36 w 425"/>
                          <a:gd name="T35" fmla="*/ 391 h 459"/>
                          <a:gd name="T36" fmla="*/ 25 w 425"/>
                          <a:gd name="T37" fmla="*/ 396 h 459"/>
                          <a:gd name="T38" fmla="*/ 23 w 425"/>
                          <a:gd name="T39" fmla="*/ 397 h 459"/>
                          <a:gd name="T40" fmla="*/ 22 w 425"/>
                          <a:gd name="T41" fmla="*/ 397 h 459"/>
                          <a:gd name="T42" fmla="*/ 22 w 425"/>
                          <a:gd name="T43" fmla="*/ 397 h 459"/>
                          <a:gd name="T44" fmla="*/ 7 w 425"/>
                          <a:gd name="T45" fmla="*/ 437 h 459"/>
                          <a:gd name="T46" fmla="*/ 47 w 425"/>
                          <a:gd name="T47" fmla="*/ 452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5" h="459">
                            <a:moveTo>
                              <a:pt x="47" y="452"/>
                            </a:moveTo>
                            <a:cubicBezTo>
                              <a:pt x="47" y="452"/>
                              <a:pt x="86" y="434"/>
                              <a:pt x="135" y="406"/>
                            </a:cubicBezTo>
                            <a:cubicBezTo>
                              <a:pt x="159" y="392"/>
                              <a:pt x="186" y="375"/>
                              <a:pt x="211" y="357"/>
                            </a:cubicBezTo>
                            <a:cubicBezTo>
                              <a:pt x="237" y="338"/>
                              <a:pt x="261" y="317"/>
                              <a:pt x="281" y="294"/>
                            </a:cubicBezTo>
                            <a:cubicBezTo>
                              <a:pt x="338" y="229"/>
                              <a:pt x="373" y="166"/>
                              <a:pt x="394" y="119"/>
                            </a:cubicBezTo>
                            <a:cubicBezTo>
                              <a:pt x="415" y="72"/>
                              <a:pt x="422" y="40"/>
                              <a:pt x="422" y="39"/>
                            </a:cubicBezTo>
                            <a:cubicBezTo>
                              <a:pt x="425" y="22"/>
                              <a:pt x="415" y="7"/>
                              <a:pt x="399" y="3"/>
                            </a:cubicBezTo>
                            <a:cubicBezTo>
                              <a:pt x="383" y="0"/>
                              <a:pt x="367" y="10"/>
                              <a:pt x="363" y="26"/>
                            </a:cubicBezTo>
                            <a:cubicBezTo>
                              <a:pt x="377" y="29"/>
                              <a:pt x="377" y="29"/>
                              <a:pt x="377" y="29"/>
                            </a:cubicBezTo>
                            <a:cubicBezTo>
                              <a:pt x="363" y="26"/>
                              <a:pt x="363" y="26"/>
                              <a:pt x="363" y="26"/>
                            </a:cubicBezTo>
                            <a:cubicBezTo>
                              <a:pt x="363" y="26"/>
                              <a:pt x="363" y="26"/>
                              <a:pt x="363" y="26"/>
                            </a:cubicBezTo>
                            <a:cubicBezTo>
                              <a:pt x="377" y="29"/>
                              <a:pt x="377" y="29"/>
                              <a:pt x="377" y="29"/>
                            </a:cubicBezTo>
                            <a:cubicBezTo>
                              <a:pt x="363" y="26"/>
                              <a:pt x="363" y="26"/>
                              <a:pt x="363" y="26"/>
                            </a:cubicBezTo>
                            <a:cubicBezTo>
                              <a:pt x="363" y="27"/>
                              <a:pt x="357" y="54"/>
                              <a:pt x="338" y="97"/>
                            </a:cubicBezTo>
                            <a:cubicBezTo>
                              <a:pt x="319" y="139"/>
                              <a:pt x="288" y="196"/>
                              <a:pt x="236" y="255"/>
                            </a:cubicBezTo>
                            <a:cubicBezTo>
                              <a:pt x="220" y="273"/>
                              <a:pt x="199" y="291"/>
                              <a:pt x="176" y="308"/>
                            </a:cubicBezTo>
                            <a:cubicBezTo>
                              <a:pt x="141" y="334"/>
                              <a:pt x="102" y="356"/>
                              <a:pt x="72" y="372"/>
                            </a:cubicBezTo>
                            <a:cubicBezTo>
                              <a:pt x="57" y="380"/>
                              <a:pt x="45" y="386"/>
                              <a:pt x="36" y="391"/>
                            </a:cubicBezTo>
                            <a:cubicBezTo>
                              <a:pt x="31" y="393"/>
                              <a:pt x="28" y="395"/>
                              <a:pt x="25" y="396"/>
                            </a:cubicBezTo>
                            <a:cubicBezTo>
                              <a:pt x="24" y="396"/>
                              <a:pt x="23" y="397"/>
                              <a:pt x="23" y="397"/>
                            </a:cubicBezTo>
                            <a:cubicBezTo>
                              <a:pt x="22" y="397"/>
                              <a:pt x="22" y="397"/>
                              <a:pt x="22" y="397"/>
                            </a:cubicBezTo>
                            <a:cubicBezTo>
                              <a:pt x="22" y="397"/>
                              <a:pt x="22" y="397"/>
                              <a:pt x="22" y="397"/>
                            </a:cubicBezTo>
                            <a:cubicBezTo>
                              <a:pt x="7" y="404"/>
                              <a:pt x="0" y="422"/>
                              <a:pt x="7" y="437"/>
                            </a:cubicBezTo>
                            <a:cubicBezTo>
                              <a:pt x="14" y="452"/>
                              <a:pt x="31" y="459"/>
                              <a:pt x="47" y="45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grpSp>
              </p:grpSp>
            </p:grpSp>
            <p:grpSp>
              <p:nvGrpSpPr>
                <p:cNvPr id="245" name="Group 244"/>
                <p:cNvGrpSpPr/>
                <p:nvPr/>
              </p:nvGrpSpPr>
              <p:grpSpPr>
                <a:xfrm>
                  <a:off x="5100382" y="4067168"/>
                  <a:ext cx="1554480" cy="427445"/>
                  <a:chOff x="6896734" y="3495668"/>
                  <a:chExt cx="1554480" cy="427445"/>
                </a:xfrm>
              </p:grpSpPr>
              <p:sp>
                <p:nvSpPr>
                  <p:cNvPr id="430" name="Rounded Rectangle 429"/>
                  <p:cNvSpPr/>
                  <p:nvPr/>
                </p:nvSpPr>
                <p:spPr>
                  <a:xfrm>
                    <a:off x="6896734" y="3495668"/>
                    <a:ext cx="1554480" cy="427445"/>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tIns="0" rIns="0" bIns="0" rtlCol="0" anchor="ctr"/>
                  <a:lstStyle/>
                  <a:p>
                    <a:r>
                      <a:rPr lang="en-US" sz="900" dirty="0">
                        <a:solidFill>
                          <a:schemeClr val="tx1"/>
                        </a:solidFill>
                      </a:rPr>
                      <a:t>Process inventory</a:t>
                    </a:r>
                  </a:p>
                </p:txBody>
              </p:sp>
              <p:grpSp>
                <p:nvGrpSpPr>
                  <p:cNvPr id="567" name="Group 44">
                    <a:extLst>
                      <a:ext uri="{FF2B5EF4-FFF2-40B4-BE49-F238E27FC236}">
                        <a16:creationId xmlns:a16="http://schemas.microsoft.com/office/drawing/2014/main" id="{1BB11ADD-70E2-466D-8ED9-D0E5C050EC39}"/>
                      </a:ext>
                    </a:extLst>
                  </p:cNvPr>
                  <p:cNvGrpSpPr>
                    <a:grpSpLocks noChangeAspect="1"/>
                  </p:cNvGrpSpPr>
                  <p:nvPr/>
                </p:nvGrpSpPr>
                <p:grpSpPr bwMode="auto">
                  <a:xfrm>
                    <a:off x="6941752" y="3549370"/>
                    <a:ext cx="319792" cy="320040"/>
                    <a:chOff x="1608" y="347"/>
                    <a:chExt cx="2544" cy="2546"/>
                  </a:xfrm>
                </p:grpSpPr>
                <p:sp>
                  <p:nvSpPr>
                    <p:cNvPr id="568" name="Oval 45">
                      <a:extLst>
                        <a:ext uri="{FF2B5EF4-FFF2-40B4-BE49-F238E27FC236}">
                          <a16:creationId xmlns:a16="http://schemas.microsoft.com/office/drawing/2014/main" id="{90015B92-3234-460C-AE59-272EE7C54107}"/>
                        </a:ext>
                      </a:extLst>
                    </p:cNvPr>
                    <p:cNvSpPr>
                      <a:spLocks noChangeArrowheads="1"/>
                    </p:cNvSpPr>
                    <p:nvPr/>
                  </p:nvSpPr>
                  <p:spPr bwMode="auto">
                    <a:xfrm>
                      <a:off x="1608" y="347"/>
                      <a:ext cx="2544" cy="2546"/>
                    </a:xfrm>
                    <a:prstGeom prst="ellipse">
                      <a:avLst/>
                    </a:pr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69" name="Freeform 46">
                      <a:extLst>
                        <a:ext uri="{FF2B5EF4-FFF2-40B4-BE49-F238E27FC236}">
                          <a16:creationId xmlns:a16="http://schemas.microsoft.com/office/drawing/2014/main" id="{D489EA4F-8745-4B48-B7DB-B66CD7B9B866}"/>
                        </a:ext>
                      </a:extLst>
                    </p:cNvPr>
                    <p:cNvSpPr>
                      <a:spLocks/>
                    </p:cNvSpPr>
                    <p:nvPr/>
                  </p:nvSpPr>
                  <p:spPr bwMode="auto">
                    <a:xfrm>
                      <a:off x="4152" y="1617"/>
                      <a:ext cx="0" cy="5"/>
                    </a:xfrm>
                    <a:custGeom>
                      <a:avLst/>
                      <a:gdLst>
                        <a:gd name="T0" fmla="*/ 3 h 3"/>
                        <a:gd name="T1" fmla="*/ 2 h 3"/>
                        <a:gd name="T2" fmla="*/ 0 h 3"/>
                        <a:gd name="T3" fmla="*/ 2 h 3"/>
                        <a:gd name="T4" fmla="*/ 3 h 3"/>
                      </a:gdLst>
                      <a:ahLst/>
                      <a:cxnLst>
                        <a:cxn ang="0">
                          <a:pos x="0" y="T0"/>
                        </a:cxn>
                        <a:cxn ang="0">
                          <a:pos x="0" y="T1"/>
                        </a:cxn>
                        <a:cxn ang="0">
                          <a:pos x="0" y="T2"/>
                        </a:cxn>
                        <a:cxn ang="0">
                          <a:pos x="0" y="T3"/>
                        </a:cxn>
                        <a:cxn ang="0">
                          <a:pos x="0" y="T4"/>
                        </a:cxn>
                      </a:cxnLst>
                      <a:rect l="0" t="0" r="r" b="b"/>
                      <a:pathLst>
                        <a:path h="3">
                          <a:moveTo>
                            <a:pt x="0" y="3"/>
                          </a:moveTo>
                          <a:cubicBezTo>
                            <a:pt x="0" y="3"/>
                            <a:pt x="0" y="2"/>
                            <a:pt x="0" y="2"/>
                          </a:cubicBezTo>
                          <a:cubicBezTo>
                            <a:pt x="0" y="1"/>
                            <a:pt x="0" y="1"/>
                            <a:pt x="0" y="0"/>
                          </a:cubicBezTo>
                          <a:cubicBezTo>
                            <a:pt x="0" y="1"/>
                            <a:pt x="0" y="1"/>
                            <a:pt x="0" y="2"/>
                          </a:cubicBezTo>
                          <a:cubicBezTo>
                            <a:pt x="0" y="2"/>
                            <a:pt x="0" y="3"/>
                            <a:pt x="0" y="3"/>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70" name="Freeform 47">
                      <a:extLst>
                        <a:ext uri="{FF2B5EF4-FFF2-40B4-BE49-F238E27FC236}">
                          <a16:creationId xmlns:a16="http://schemas.microsoft.com/office/drawing/2014/main" id="{9CC45A0E-9278-47FE-AFBF-70F42EEBFB85}"/>
                        </a:ext>
                      </a:extLst>
                    </p:cNvPr>
                    <p:cNvSpPr>
                      <a:spLocks/>
                    </p:cNvSpPr>
                    <p:nvPr/>
                  </p:nvSpPr>
                  <p:spPr bwMode="auto">
                    <a:xfrm>
                      <a:off x="3221" y="1650"/>
                      <a:ext cx="931" cy="1197"/>
                    </a:xfrm>
                    <a:custGeom>
                      <a:avLst/>
                      <a:gdLst>
                        <a:gd name="T0" fmla="*/ 527 w 527"/>
                        <a:gd name="T1" fmla="*/ 0 h 677"/>
                        <a:gd name="T2" fmla="*/ 515 w 527"/>
                        <a:gd name="T3" fmla="*/ 115 h 677"/>
                        <a:gd name="T4" fmla="*/ 515 w 527"/>
                        <a:gd name="T5" fmla="*/ 115 h 677"/>
                        <a:gd name="T6" fmla="*/ 514 w 527"/>
                        <a:gd name="T7" fmla="*/ 118 h 677"/>
                        <a:gd name="T8" fmla="*/ 512 w 527"/>
                        <a:gd name="T9" fmla="*/ 132 h 677"/>
                        <a:gd name="T10" fmla="*/ 511 w 527"/>
                        <a:gd name="T11" fmla="*/ 132 h 677"/>
                        <a:gd name="T12" fmla="*/ 502 w 527"/>
                        <a:gd name="T13" fmla="*/ 169 h 677"/>
                        <a:gd name="T14" fmla="*/ 502 w 527"/>
                        <a:gd name="T15" fmla="*/ 169 h 677"/>
                        <a:gd name="T16" fmla="*/ 500 w 527"/>
                        <a:gd name="T17" fmla="*/ 179 h 677"/>
                        <a:gd name="T18" fmla="*/ 497 w 527"/>
                        <a:gd name="T19" fmla="*/ 190 h 677"/>
                        <a:gd name="T20" fmla="*/ 496 w 527"/>
                        <a:gd name="T21" fmla="*/ 190 h 677"/>
                        <a:gd name="T22" fmla="*/ 353 w 527"/>
                        <a:gd name="T23" fmla="*/ 452 h 677"/>
                        <a:gd name="T24" fmla="*/ 353 w 527"/>
                        <a:gd name="T25" fmla="*/ 452 h 677"/>
                        <a:gd name="T26" fmla="*/ 350 w 527"/>
                        <a:gd name="T27" fmla="*/ 456 h 677"/>
                        <a:gd name="T28" fmla="*/ 338 w 527"/>
                        <a:gd name="T29" fmla="*/ 469 h 677"/>
                        <a:gd name="T30" fmla="*/ 337 w 527"/>
                        <a:gd name="T31" fmla="*/ 469 h 677"/>
                        <a:gd name="T32" fmla="*/ 300 w 527"/>
                        <a:gd name="T33" fmla="*/ 506 h 677"/>
                        <a:gd name="T34" fmla="*/ 301 w 527"/>
                        <a:gd name="T35" fmla="*/ 506 h 677"/>
                        <a:gd name="T36" fmla="*/ 286 w 527"/>
                        <a:gd name="T37" fmla="*/ 520 h 677"/>
                        <a:gd name="T38" fmla="*/ 278 w 527"/>
                        <a:gd name="T39" fmla="*/ 528 h 677"/>
                        <a:gd name="T40" fmla="*/ 277 w 527"/>
                        <a:gd name="T41" fmla="*/ 528 h 677"/>
                        <a:gd name="T42" fmla="*/ 0 w 527"/>
                        <a:gd name="T43" fmla="*/ 677 h 677"/>
                        <a:gd name="T44" fmla="*/ 0 w 527"/>
                        <a:gd name="T45" fmla="*/ 677 h 677"/>
                        <a:gd name="T46" fmla="*/ 527 w 527"/>
                        <a:gd name="T47" fmla="*/ 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7" h="677">
                          <a:moveTo>
                            <a:pt x="527" y="0"/>
                          </a:moveTo>
                          <a:cubicBezTo>
                            <a:pt x="526" y="39"/>
                            <a:pt x="522" y="77"/>
                            <a:pt x="515" y="115"/>
                          </a:cubicBezTo>
                          <a:cubicBezTo>
                            <a:pt x="515" y="115"/>
                            <a:pt x="515" y="115"/>
                            <a:pt x="515" y="115"/>
                          </a:cubicBezTo>
                          <a:cubicBezTo>
                            <a:pt x="515" y="116"/>
                            <a:pt x="514" y="117"/>
                            <a:pt x="514" y="118"/>
                          </a:cubicBezTo>
                          <a:cubicBezTo>
                            <a:pt x="513" y="123"/>
                            <a:pt x="512" y="127"/>
                            <a:pt x="512" y="132"/>
                          </a:cubicBezTo>
                          <a:cubicBezTo>
                            <a:pt x="511" y="132"/>
                            <a:pt x="511" y="132"/>
                            <a:pt x="511" y="132"/>
                          </a:cubicBezTo>
                          <a:cubicBezTo>
                            <a:pt x="509" y="144"/>
                            <a:pt x="506" y="157"/>
                            <a:pt x="502" y="169"/>
                          </a:cubicBezTo>
                          <a:cubicBezTo>
                            <a:pt x="502" y="169"/>
                            <a:pt x="502" y="169"/>
                            <a:pt x="502" y="169"/>
                          </a:cubicBezTo>
                          <a:cubicBezTo>
                            <a:pt x="502" y="173"/>
                            <a:pt x="501" y="176"/>
                            <a:pt x="500" y="179"/>
                          </a:cubicBezTo>
                          <a:cubicBezTo>
                            <a:pt x="499" y="183"/>
                            <a:pt x="498" y="186"/>
                            <a:pt x="497" y="190"/>
                          </a:cubicBezTo>
                          <a:cubicBezTo>
                            <a:pt x="496" y="190"/>
                            <a:pt x="496" y="190"/>
                            <a:pt x="496" y="190"/>
                          </a:cubicBezTo>
                          <a:cubicBezTo>
                            <a:pt x="467" y="288"/>
                            <a:pt x="418" y="377"/>
                            <a:pt x="353" y="452"/>
                          </a:cubicBezTo>
                          <a:cubicBezTo>
                            <a:pt x="353" y="452"/>
                            <a:pt x="353" y="452"/>
                            <a:pt x="353" y="452"/>
                          </a:cubicBezTo>
                          <a:cubicBezTo>
                            <a:pt x="352" y="454"/>
                            <a:pt x="351" y="455"/>
                            <a:pt x="350" y="456"/>
                          </a:cubicBezTo>
                          <a:cubicBezTo>
                            <a:pt x="346" y="460"/>
                            <a:pt x="342" y="465"/>
                            <a:pt x="338" y="469"/>
                          </a:cubicBezTo>
                          <a:cubicBezTo>
                            <a:pt x="338" y="469"/>
                            <a:pt x="338" y="469"/>
                            <a:pt x="337" y="469"/>
                          </a:cubicBezTo>
                          <a:cubicBezTo>
                            <a:pt x="325" y="482"/>
                            <a:pt x="313" y="494"/>
                            <a:pt x="300" y="506"/>
                          </a:cubicBezTo>
                          <a:cubicBezTo>
                            <a:pt x="301" y="506"/>
                            <a:pt x="301" y="506"/>
                            <a:pt x="301" y="506"/>
                          </a:cubicBezTo>
                          <a:cubicBezTo>
                            <a:pt x="296" y="511"/>
                            <a:pt x="291" y="516"/>
                            <a:pt x="286" y="520"/>
                          </a:cubicBezTo>
                          <a:cubicBezTo>
                            <a:pt x="283" y="523"/>
                            <a:pt x="280" y="525"/>
                            <a:pt x="278" y="528"/>
                          </a:cubicBezTo>
                          <a:cubicBezTo>
                            <a:pt x="277" y="528"/>
                            <a:pt x="277" y="528"/>
                            <a:pt x="277" y="528"/>
                          </a:cubicBezTo>
                          <a:cubicBezTo>
                            <a:pt x="198" y="596"/>
                            <a:pt x="104" y="648"/>
                            <a:pt x="0" y="677"/>
                          </a:cubicBezTo>
                          <a:cubicBezTo>
                            <a:pt x="0" y="677"/>
                            <a:pt x="0" y="677"/>
                            <a:pt x="0" y="677"/>
                          </a:cubicBezTo>
                          <a:cubicBezTo>
                            <a:pt x="299" y="594"/>
                            <a:pt x="519" y="323"/>
                            <a:pt x="52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71" name="Freeform 48">
                      <a:extLst>
                        <a:ext uri="{FF2B5EF4-FFF2-40B4-BE49-F238E27FC236}">
                          <a16:creationId xmlns:a16="http://schemas.microsoft.com/office/drawing/2014/main" id="{F6189B8B-EE49-46C9-B6A8-73FEBEE71B17}"/>
                        </a:ext>
                      </a:extLst>
                    </p:cNvPr>
                    <p:cNvSpPr>
                      <a:spLocks/>
                    </p:cNvSpPr>
                    <p:nvPr/>
                  </p:nvSpPr>
                  <p:spPr bwMode="auto">
                    <a:xfrm>
                      <a:off x="3221" y="393"/>
                      <a:ext cx="931" cy="1197"/>
                    </a:xfrm>
                    <a:custGeom>
                      <a:avLst/>
                      <a:gdLst>
                        <a:gd name="T0" fmla="*/ 279 w 527"/>
                        <a:gd name="T1" fmla="*/ 151 h 677"/>
                        <a:gd name="T2" fmla="*/ 280 w 527"/>
                        <a:gd name="T3" fmla="*/ 151 h 677"/>
                        <a:gd name="T4" fmla="*/ 286 w 527"/>
                        <a:gd name="T5" fmla="*/ 157 h 677"/>
                        <a:gd name="T6" fmla="*/ 298 w 527"/>
                        <a:gd name="T7" fmla="*/ 168 h 677"/>
                        <a:gd name="T8" fmla="*/ 298 w 527"/>
                        <a:gd name="T9" fmla="*/ 168 h 677"/>
                        <a:gd name="T10" fmla="*/ 335 w 527"/>
                        <a:gd name="T11" fmla="*/ 205 h 677"/>
                        <a:gd name="T12" fmla="*/ 336 w 527"/>
                        <a:gd name="T13" fmla="*/ 205 h 677"/>
                        <a:gd name="T14" fmla="*/ 349 w 527"/>
                        <a:gd name="T15" fmla="*/ 220 h 677"/>
                        <a:gd name="T16" fmla="*/ 354 w 527"/>
                        <a:gd name="T17" fmla="*/ 226 h 677"/>
                        <a:gd name="T18" fmla="*/ 353 w 527"/>
                        <a:gd name="T19" fmla="*/ 226 h 677"/>
                        <a:gd name="T20" fmla="*/ 496 w 527"/>
                        <a:gd name="T21" fmla="*/ 486 h 677"/>
                        <a:gd name="T22" fmla="*/ 496 w 527"/>
                        <a:gd name="T23" fmla="*/ 486 h 677"/>
                        <a:gd name="T24" fmla="*/ 500 w 527"/>
                        <a:gd name="T25" fmla="*/ 498 h 677"/>
                        <a:gd name="T26" fmla="*/ 502 w 527"/>
                        <a:gd name="T27" fmla="*/ 505 h 677"/>
                        <a:gd name="T28" fmla="*/ 502 w 527"/>
                        <a:gd name="T29" fmla="*/ 505 h 677"/>
                        <a:gd name="T30" fmla="*/ 511 w 527"/>
                        <a:gd name="T31" fmla="*/ 543 h 677"/>
                        <a:gd name="T32" fmla="*/ 511 w 527"/>
                        <a:gd name="T33" fmla="*/ 543 h 677"/>
                        <a:gd name="T34" fmla="*/ 513 w 527"/>
                        <a:gd name="T35" fmla="*/ 556 h 677"/>
                        <a:gd name="T36" fmla="*/ 515 w 527"/>
                        <a:gd name="T37" fmla="*/ 561 h 677"/>
                        <a:gd name="T38" fmla="*/ 514 w 527"/>
                        <a:gd name="T39" fmla="*/ 561 h 677"/>
                        <a:gd name="T40" fmla="*/ 527 w 527"/>
                        <a:gd name="T41" fmla="*/ 677 h 677"/>
                        <a:gd name="T42" fmla="*/ 0 w 527"/>
                        <a:gd name="T43" fmla="*/ 0 h 677"/>
                        <a:gd name="T44" fmla="*/ 0 w 527"/>
                        <a:gd name="T45" fmla="*/ 0 h 677"/>
                        <a:gd name="T46" fmla="*/ 279 w 527"/>
                        <a:gd name="T47" fmla="*/ 151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7" h="677">
                          <a:moveTo>
                            <a:pt x="279" y="151"/>
                          </a:moveTo>
                          <a:cubicBezTo>
                            <a:pt x="280" y="151"/>
                            <a:pt x="280" y="151"/>
                            <a:pt x="280" y="151"/>
                          </a:cubicBezTo>
                          <a:cubicBezTo>
                            <a:pt x="282" y="153"/>
                            <a:pt x="284" y="155"/>
                            <a:pt x="286" y="157"/>
                          </a:cubicBezTo>
                          <a:cubicBezTo>
                            <a:pt x="290" y="161"/>
                            <a:pt x="294" y="164"/>
                            <a:pt x="298" y="168"/>
                          </a:cubicBezTo>
                          <a:cubicBezTo>
                            <a:pt x="298" y="168"/>
                            <a:pt x="298" y="168"/>
                            <a:pt x="298" y="168"/>
                          </a:cubicBezTo>
                          <a:cubicBezTo>
                            <a:pt x="310" y="180"/>
                            <a:pt x="323" y="192"/>
                            <a:pt x="335" y="205"/>
                          </a:cubicBezTo>
                          <a:cubicBezTo>
                            <a:pt x="335" y="205"/>
                            <a:pt x="335" y="205"/>
                            <a:pt x="336" y="205"/>
                          </a:cubicBezTo>
                          <a:cubicBezTo>
                            <a:pt x="340" y="210"/>
                            <a:pt x="344" y="215"/>
                            <a:pt x="349" y="220"/>
                          </a:cubicBezTo>
                          <a:cubicBezTo>
                            <a:pt x="350" y="222"/>
                            <a:pt x="352" y="224"/>
                            <a:pt x="354" y="226"/>
                          </a:cubicBezTo>
                          <a:cubicBezTo>
                            <a:pt x="353" y="226"/>
                            <a:pt x="353" y="226"/>
                            <a:pt x="353" y="226"/>
                          </a:cubicBezTo>
                          <a:cubicBezTo>
                            <a:pt x="418" y="301"/>
                            <a:pt x="467" y="389"/>
                            <a:pt x="496" y="486"/>
                          </a:cubicBezTo>
                          <a:cubicBezTo>
                            <a:pt x="496" y="486"/>
                            <a:pt x="496" y="486"/>
                            <a:pt x="496" y="486"/>
                          </a:cubicBezTo>
                          <a:cubicBezTo>
                            <a:pt x="497" y="490"/>
                            <a:pt x="498" y="494"/>
                            <a:pt x="500" y="498"/>
                          </a:cubicBezTo>
                          <a:cubicBezTo>
                            <a:pt x="500" y="500"/>
                            <a:pt x="501" y="503"/>
                            <a:pt x="502" y="505"/>
                          </a:cubicBezTo>
                          <a:cubicBezTo>
                            <a:pt x="502" y="505"/>
                            <a:pt x="502" y="505"/>
                            <a:pt x="502" y="505"/>
                          </a:cubicBezTo>
                          <a:cubicBezTo>
                            <a:pt x="505" y="518"/>
                            <a:pt x="508" y="530"/>
                            <a:pt x="511" y="543"/>
                          </a:cubicBezTo>
                          <a:cubicBezTo>
                            <a:pt x="511" y="543"/>
                            <a:pt x="511" y="543"/>
                            <a:pt x="511" y="543"/>
                          </a:cubicBezTo>
                          <a:cubicBezTo>
                            <a:pt x="512" y="547"/>
                            <a:pt x="513" y="552"/>
                            <a:pt x="513" y="556"/>
                          </a:cubicBezTo>
                          <a:cubicBezTo>
                            <a:pt x="514" y="558"/>
                            <a:pt x="514" y="560"/>
                            <a:pt x="515" y="561"/>
                          </a:cubicBezTo>
                          <a:cubicBezTo>
                            <a:pt x="514" y="561"/>
                            <a:pt x="514" y="561"/>
                            <a:pt x="514" y="561"/>
                          </a:cubicBezTo>
                          <a:cubicBezTo>
                            <a:pt x="521" y="599"/>
                            <a:pt x="526" y="637"/>
                            <a:pt x="527" y="677"/>
                          </a:cubicBezTo>
                          <a:cubicBezTo>
                            <a:pt x="519" y="354"/>
                            <a:pt x="299" y="83"/>
                            <a:pt x="0" y="0"/>
                          </a:cubicBezTo>
                          <a:cubicBezTo>
                            <a:pt x="0" y="0"/>
                            <a:pt x="0" y="0"/>
                            <a:pt x="0" y="0"/>
                          </a:cubicBezTo>
                          <a:cubicBezTo>
                            <a:pt x="105" y="29"/>
                            <a:pt x="200" y="82"/>
                            <a:pt x="279" y="151"/>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72" name="Freeform 49">
                      <a:extLst>
                        <a:ext uri="{FF2B5EF4-FFF2-40B4-BE49-F238E27FC236}">
                          <a16:creationId xmlns:a16="http://schemas.microsoft.com/office/drawing/2014/main" id="{0306DD47-6028-4AB1-B54C-BCD824BF293A}"/>
                        </a:ext>
                      </a:extLst>
                    </p:cNvPr>
                    <p:cNvSpPr>
                      <a:spLocks/>
                    </p:cNvSpPr>
                    <p:nvPr/>
                  </p:nvSpPr>
                  <p:spPr bwMode="auto">
                    <a:xfrm>
                      <a:off x="4152" y="1622"/>
                      <a:ext cx="0" cy="28"/>
                    </a:xfrm>
                    <a:custGeom>
                      <a:avLst/>
                      <a:gdLst>
                        <a:gd name="T0" fmla="*/ 0 h 16"/>
                        <a:gd name="T1" fmla="*/ 16 h 16"/>
                        <a:gd name="T2" fmla="*/ 0 h 16"/>
                      </a:gdLst>
                      <a:ahLst/>
                      <a:cxnLst>
                        <a:cxn ang="0">
                          <a:pos x="0" y="T0"/>
                        </a:cxn>
                        <a:cxn ang="0">
                          <a:pos x="0" y="T1"/>
                        </a:cxn>
                        <a:cxn ang="0">
                          <a:pos x="0" y="T2"/>
                        </a:cxn>
                      </a:cxnLst>
                      <a:rect l="0" t="0" r="r" b="b"/>
                      <a:pathLst>
                        <a:path h="16">
                          <a:moveTo>
                            <a:pt x="0" y="0"/>
                          </a:moveTo>
                          <a:cubicBezTo>
                            <a:pt x="0" y="5"/>
                            <a:pt x="0" y="11"/>
                            <a:pt x="0" y="16"/>
                          </a:cubicBezTo>
                          <a:cubicBezTo>
                            <a:pt x="0" y="11"/>
                            <a:pt x="0" y="5"/>
                            <a:pt x="0"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73" name="Freeform 50">
                      <a:extLst>
                        <a:ext uri="{FF2B5EF4-FFF2-40B4-BE49-F238E27FC236}">
                          <a16:creationId xmlns:a16="http://schemas.microsoft.com/office/drawing/2014/main" id="{92C5334D-0F07-451A-80A4-D27622C78192}"/>
                        </a:ext>
                      </a:extLst>
                    </p:cNvPr>
                    <p:cNvSpPr>
                      <a:spLocks/>
                    </p:cNvSpPr>
                    <p:nvPr/>
                  </p:nvSpPr>
                  <p:spPr bwMode="auto">
                    <a:xfrm>
                      <a:off x="4152" y="1590"/>
                      <a:ext cx="0" cy="27"/>
                    </a:xfrm>
                    <a:custGeom>
                      <a:avLst/>
                      <a:gdLst>
                        <a:gd name="T0" fmla="*/ 0 h 15"/>
                        <a:gd name="T1" fmla="*/ 15 h 15"/>
                        <a:gd name="T2" fmla="*/ 0 h 15"/>
                      </a:gdLst>
                      <a:ahLst/>
                      <a:cxnLst>
                        <a:cxn ang="0">
                          <a:pos x="0" y="T0"/>
                        </a:cxn>
                        <a:cxn ang="0">
                          <a:pos x="0" y="T1"/>
                        </a:cxn>
                        <a:cxn ang="0">
                          <a:pos x="0" y="T2"/>
                        </a:cxn>
                      </a:cxnLst>
                      <a:rect l="0" t="0" r="r" b="b"/>
                      <a:pathLst>
                        <a:path h="15">
                          <a:moveTo>
                            <a:pt x="0" y="0"/>
                          </a:moveTo>
                          <a:cubicBezTo>
                            <a:pt x="0" y="5"/>
                            <a:pt x="0" y="10"/>
                            <a:pt x="0" y="15"/>
                          </a:cubicBezTo>
                          <a:cubicBezTo>
                            <a:pt x="0" y="10"/>
                            <a:pt x="0" y="5"/>
                            <a:pt x="0"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74" name="Freeform 51">
                      <a:extLst>
                        <a:ext uri="{FF2B5EF4-FFF2-40B4-BE49-F238E27FC236}">
                          <a16:creationId xmlns:a16="http://schemas.microsoft.com/office/drawing/2014/main" id="{4553780A-5A24-474F-ACED-76CE36A58FE2}"/>
                        </a:ext>
                      </a:extLst>
                    </p:cNvPr>
                    <p:cNvSpPr>
                      <a:spLocks/>
                    </p:cNvSpPr>
                    <p:nvPr/>
                  </p:nvSpPr>
                  <p:spPr bwMode="auto">
                    <a:xfrm>
                      <a:off x="2419" y="347"/>
                      <a:ext cx="1733" cy="2546"/>
                    </a:xfrm>
                    <a:custGeom>
                      <a:avLst/>
                      <a:gdLst>
                        <a:gd name="T0" fmla="*/ 732 w 981"/>
                        <a:gd name="T1" fmla="*/ 1265 h 1440"/>
                        <a:gd name="T2" fmla="*/ 755 w 981"/>
                        <a:gd name="T3" fmla="*/ 1243 h 1440"/>
                        <a:gd name="T4" fmla="*/ 791 w 981"/>
                        <a:gd name="T5" fmla="*/ 1206 h 1440"/>
                        <a:gd name="T6" fmla="*/ 804 w 981"/>
                        <a:gd name="T7" fmla="*/ 1193 h 1440"/>
                        <a:gd name="T8" fmla="*/ 807 w 981"/>
                        <a:gd name="T9" fmla="*/ 1189 h 1440"/>
                        <a:gd name="T10" fmla="*/ 951 w 981"/>
                        <a:gd name="T11" fmla="*/ 927 h 1440"/>
                        <a:gd name="T12" fmla="*/ 956 w 981"/>
                        <a:gd name="T13" fmla="*/ 906 h 1440"/>
                        <a:gd name="T14" fmla="*/ 965 w 981"/>
                        <a:gd name="T15" fmla="*/ 869 h 1440"/>
                        <a:gd name="T16" fmla="*/ 968 w 981"/>
                        <a:gd name="T17" fmla="*/ 855 h 1440"/>
                        <a:gd name="T18" fmla="*/ 969 w 981"/>
                        <a:gd name="T19" fmla="*/ 852 h 1440"/>
                        <a:gd name="T20" fmla="*/ 981 w 981"/>
                        <a:gd name="T21" fmla="*/ 721 h 1440"/>
                        <a:gd name="T22" fmla="*/ 981 w 981"/>
                        <a:gd name="T23" fmla="*/ 718 h 1440"/>
                        <a:gd name="T24" fmla="*/ 968 w 981"/>
                        <a:gd name="T25" fmla="*/ 587 h 1440"/>
                        <a:gd name="T26" fmla="*/ 967 w 981"/>
                        <a:gd name="T27" fmla="*/ 582 h 1440"/>
                        <a:gd name="T28" fmla="*/ 965 w 981"/>
                        <a:gd name="T29" fmla="*/ 569 h 1440"/>
                        <a:gd name="T30" fmla="*/ 956 w 981"/>
                        <a:gd name="T31" fmla="*/ 531 h 1440"/>
                        <a:gd name="T32" fmla="*/ 950 w 981"/>
                        <a:gd name="T33" fmla="*/ 512 h 1440"/>
                        <a:gd name="T34" fmla="*/ 807 w 981"/>
                        <a:gd name="T35" fmla="*/ 252 h 1440"/>
                        <a:gd name="T36" fmla="*/ 803 w 981"/>
                        <a:gd name="T37" fmla="*/ 246 h 1440"/>
                        <a:gd name="T38" fmla="*/ 789 w 981"/>
                        <a:gd name="T39" fmla="*/ 231 h 1440"/>
                        <a:gd name="T40" fmla="*/ 752 w 981"/>
                        <a:gd name="T41" fmla="*/ 194 h 1440"/>
                        <a:gd name="T42" fmla="*/ 734 w 981"/>
                        <a:gd name="T43" fmla="*/ 177 h 1440"/>
                        <a:gd name="T44" fmla="*/ 454 w 981"/>
                        <a:gd name="T45" fmla="*/ 26 h 1440"/>
                        <a:gd name="T46" fmla="*/ 261 w 981"/>
                        <a:gd name="T47" fmla="*/ 0 h 1440"/>
                        <a:gd name="T48" fmla="*/ 1 w 981"/>
                        <a:gd name="T49" fmla="*/ 142 h 1440"/>
                        <a:gd name="T50" fmla="*/ 20 w 981"/>
                        <a:gd name="T51" fmla="*/ 183 h 1440"/>
                        <a:gd name="T52" fmla="*/ 54 w 981"/>
                        <a:gd name="T53" fmla="*/ 231 h 1440"/>
                        <a:gd name="T54" fmla="*/ 1 w 981"/>
                        <a:gd name="T55" fmla="*/ 482 h 1440"/>
                        <a:gd name="T56" fmla="*/ 70 w 981"/>
                        <a:gd name="T57" fmla="*/ 569 h 1440"/>
                        <a:gd name="T58" fmla="*/ 1 w 981"/>
                        <a:gd name="T59" fmla="*/ 623 h 1440"/>
                        <a:gd name="T60" fmla="*/ 3 w 981"/>
                        <a:gd name="T61" fmla="*/ 833 h 1440"/>
                        <a:gd name="T62" fmla="*/ 70 w 981"/>
                        <a:gd name="T63" fmla="*/ 906 h 1440"/>
                        <a:gd name="T64" fmla="*/ 1 w 981"/>
                        <a:gd name="T65" fmla="*/ 957 h 1440"/>
                        <a:gd name="T66" fmla="*/ 5 w 981"/>
                        <a:gd name="T67" fmla="*/ 1176 h 1440"/>
                        <a:gd name="T68" fmla="*/ 18 w 981"/>
                        <a:gd name="T69" fmla="*/ 1193 h 1440"/>
                        <a:gd name="T70" fmla="*/ 54 w 981"/>
                        <a:gd name="T71" fmla="*/ 1243 h 1440"/>
                        <a:gd name="T72" fmla="*/ 1 w 981"/>
                        <a:gd name="T73" fmla="*/ 1392 h 1440"/>
                        <a:gd name="T74" fmla="*/ 454 w 981"/>
                        <a:gd name="T75" fmla="*/ 1414 h 1440"/>
                        <a:gd name="T76" fmla="*/ 731 w 981"/>
                        <a:gd name="T77" fmla="*/ 1265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1" h="1440">
                          <a:moveTo>
                            <a:pt x="731" y="1265"/>
                          </a:moveTo>
                          <a:cubicBezTo>
                            <a:pt x="732" y="1265"/>
                            <a:pt x="732" y="1265"/>
                            <a:pt x="732" y="1265"/>
                          </a:cubicBezTo>
                          <a:cubicBezTo>
                            <a:pt x="734" y="1262"/>
                            <a:pt x="737" y="1260"/>
                            <a:pt x="740" y="1257"/>
                          </a:cubicBezTo>
                          <a:cubicBezTo>
                            <a:pt x="745" y="1253"/>
                            <a:pt x="750" y="1248"/>
                            <a:pt x="755" y="1243"/>
                          </a:cubicBezTo>
                          <a:cubicBezTo>
                            <a:pt x="755" y="1243"/>
                            <a:pt x="755" y="1243"/>
                            <a:pt x="754" y="1243"/>
                          </a:cubicBezTo>
                          <a:cubicBezTo>
                            <a:pt x="767" y="1231"/>
                            <a:pt x="779" y="1219"/>
                            <a:pt x="791" y="1206"/>
                          </a:cubicBezTo>
                          <a:cubicBezTo>
                            <a:pt x="792" y="1206"/>
                            <a:pt x="792" y="1206"/>
                            <a:pt x="792" y="1206"/>
                          </a:cubicBezTo>
                          <a:cubicBezTo>
                            <a:pt x="796" y="1202"/>
                            <a:pt x="800" y="1197"/>
                            <a:pt x="804" y="1193"/>
                          </a:cubicBezTo>
                          <a:cubicBezTo>
                            <a:pt x="805" y="1192"/>
                            <a:pt x="806" y="1191"/>
                            <a:pt x="807" y="1189"/>
                          </a:cubicBezTo>
                          <a:cubicBezTo>
                            <a:pt x="807" y="1189"/>
                            <a:pt x="807" y="1189"/>
                            <a:pt x="807" y="1189"/>
                          </a:cubicBezTo>
                          <a:cubicBezTo>
                            <a:pt x="872" y="1114"/>
                            <a:pt x="921" y="1025"/>
                            <a:pt x="950" y="927"/>
                          </a:cubicBezTo>
                          <a:cubicBezTo>
                            <a:pt x="951" y="927"/>
                            <a:pt x="951" y="927"/>
                            <a:pt x="951" y="927"/>
                          </a:cubicBezTo>
                          <a:cubicBezTo>
                            <a:pt x="952" y="923"/>
                            <a:pt x="953" y="920"/>
                            <a:pt x="954" y="916"/>
                          </a:cubicBezTo>
                          <a:cubicBezTo>
                            <a:pt x="955" y="913"/>
                            <a:pt x="956" y="910"/>
                            <a:pt x="956" y="906"/>
                          </a:cubicBezTo>
                          <a:cubicBezTo>
                            <a:pt x="956" y="906"/>
                            <a:pt x="956" y="906"/>
                            <a:pt x="956" y="906"/>
                          </a:cubicBezTo>
                          <a:cubicBezTo>
                            <a:pt x="960" y="894"/>
                            <a:pt x="963" y="881"/>
                            <a:pt x="965" y="869"/>
                          </a:cubicBezTo>
                          <a:cubicBezTo>
                            <a:pt x="965" y="869"/>
                            <a:pt x="965" y="869"/>
                            <a:pt x="966" y="869"/>
                          </a:cubicBezTo>
                          <a:cubicBezTo>
                            <a:pt x="966" y="864"/>
                            <a:pt x="967" y="860"/>
                            <a:pt x="968" y="855"/>
                          </a:cubicBezTo>
                          <a:cubicBezTo>
                            <a:pt x="968" y="854"/>
                            <a:pt x="969" y="853"/>
                            <a:pt x="969" y="852"/>
                          </a:cubicBezTo>
                          <a:cubicBezTo>
                            <a:pt x="969" y="852"/>
                            <a:pt x="969" y="852"/>
                            <a:pt x="969" y="852"/>
                          </a:cubicBezTo>
                          <a:cubicBezTo>
                            <a:pt x="976" y="814"/>
                            <a:pt x="980" y="776"/>
                            <a:pt x="981" y="737"/>
                          </a:cubicBezTo>
                          <a:cubicBezTo>
                            <a:pt x="981" y="732"/>
                            <a:pt x="981" y="726"/>
                            <a:pt x="981" y="721"/>
                          </a:cubicBezTo>
                          <a:cubicBezTo>
                            <a:pt x="981" y="721"/>
                            <a:pt x="981" y="720"/>
                            <a:pt x="981" y="720"/>
                          </a:cubicBezTo>
                          <a:cubicBezTo>
                            <a:pt x="981" y="719"/>
                            <a:pt x="981" y="719"/>
                            <a:pt x="981" y="718"/>
                          </a:cubicBezTo>
                          <a:cubicBezTo>
                            <a:pt x="981" y="713"/>
                            <a:pt x="981" y="708"/>
                            <a:pt x="981" y="703"/>
                          </a:cubicBezTo>
                          <a:cubicBezTo>
                            <a:pt x="980" y="663"/>
                            <a:pt x="975" y="625"/>
                            <a:pt x="968" y="587"/>
                          </a:cubicBezTo>
                          <a:cubicBezTo>
                            <a:pt x="969" y="587"/>
                            <a:pt x="969" y="587"/>
                            <a:pt x="969" y="587"/>
                          </a:cubicBezTo>
                          <a:cubicBezTo>
                            <a:pt x="968" y="586"/>
                            <a:pt x="968" y="584"/>
                            <a:pt x="967" y="582"/>
                          </a:cubicBezTo>
                          <a:cubicBezTo>
                            <a:pt x="967" y="578"/>
                            <a:pt x="966" y="573"/>
                            <a:pt x="965" y="569"/>
                          </a:cubicBezTo>
                          <a:cubicBezTo>
                            <a:pt x="965" y="569"/>
                            <a:pt x="965" y="569"/>
                            <a:pt x="965" y="569"/>
                          </a:cubicBezTo>
                          <a:cubicBezTo>
                            <a:pt x="962" y="556"/>
                            <a:pt x="959" y="544"/>
                            <a:pt x="956" y="531"/>
                          </a:cubicBezTo>
                          <a:cubicBezTo>
                            <a:pt x="956" y="531"/>
                            <a:pt x="956" y="531"/>
                            <a:pt x="956" y="531"/>
                          </a:cubicBezTo>
                          <a:cubicBezTo>
                            <a:pt x="955" y="529"/>
                            <a:pt x="954" y="526"/>
                            <a:pt x="954" y="524"/>
                          </a:cubicBezTo>
                          <a:cubicBezTo>
                            <a:pt x="952" y="520"/>
                            <a:pt x="951" y="516"/>
                            <a:pt x="950" y="512"/>
                          </a:cubicBezTo>
                          <a:cubicBezTo>
                            <a:pt x="950" y="512"/>
                            <a:pt x="950" y="512"/>
                            <a:pt x="950" y="512"/>
                          </a:cubicBezTo>
                          <a:cubicBezTo>
                            <a:pt x="921" y="415"/>
                            <a:pt x="872" y="327"/>
                            <a:pt x="807" y="252"/>
                          </a:cubicBezTo>
                          <a:cubicBezTo>
                            <a:pt x="808" y="252"/>
                            <a:pt x="808" y="252"/>
                            <a:pt x="808" y="252"/>
                          </a:cubicBezTo>
                          <a:cubicBezTo>
                            <a:pt x="806" y="250"/>
                            <a:pt x="804" y="248"/>
                            <a:pt x="803" y="246"/>
                          </a:cubicBezTo>
                          <a:cubicBezTo>
                            <a:pt x="798" y="241"/>
                            <a:pt x="794" y="236"/>
                            <a:pt x="790" y="231"/>
                          </a:cubicBezTo>
                          <a:cubicBezTo>
                            <a:pt x="789" y="231"/>
                            <a:pt x="789" y="231"/>
                            <a:pt x="789" y="231"/>
                          </a:cubicBezTo>
                          <a:cubicBezTo>
                            <a:pt x="777" y="218"/>
                            <a:pt x="764" y="206"/>
                            <a:pt x="752" y="194"/>
                          </a:cubicBezTo>
                          <a:cubicBezTo>
                            <a:pt x="752" y="194"/>
                            <a:pt x="752" y="194"/>
                            <a:pt x="752" y="194"/>
                          </a:cubicBezTo>
                          <a:cubicBezTo>
                            <a:pt x="748" y="190"/>
                            <a:pt x="744" y="187"/>
                            <a:pt x="740" y="183"/>
                          </a:cubicBezTo>
                          <a:cubicBezTo>
                            <a:pt x="738" y="181"/>
                            <a:pt x="736" y="179"/>
                            <a:pt x="734" y="177"/>
                          </a:cubicBezTo>
                          <a:cubicBezTo>
                            <a:pt x="733" y="177"/>
                            <a:pt x="733" y="177"/>
                            <a:pt x="733" y="177"/>
                          </a:cubicBezTo>
                          <a:cubicBezTo>
                            <a:pt x="654" y="108"/>
                            <a:pt x="559" y="55"/>
                            <a:pt x="454" y="26"/>
                          </a:cubicBezTo>
                          <a:cubicBezTo>
                            <a:pt x="454" y="26"/>
                            <a:pt x="454" y="26"/>
                            <a:pt x="454" y="26"/>
                          </a:cubicBezTo>
                          <a:cubicBezTo>
                            <a:pt x="392" y="9"/>
                            <a:pt x="328" y="0"/>
                            <a:pt x="261" y="0"/>
                          </a:cubicBezTo>
                          <a:cubicBezTo>
                            <a:pt x="169" y="0"/>
                            <a:pt x="82" y="17"/>
                            <a:pt x="1" y="48"/>
                          </a:cubicBezTo>
                          <a:cubicBezTo>
                            <a:pt x="1" y="89"/>
                            <a:pt x="1" y="128"/>
                            <a:pt x="1" y="142"/>
                          </a:cubicBezTo>
                          <a:cubicBezTo>
                            <a:pt x="1" y="150"/>
                            <a:pt x="2" y="157"/>
                            <a:pt x="5" y="164"/>
                          </a:cubicBezTo>
                          <a:cubicBezTo>
                            <a:pt x="9" y="172"/>
                            <a:pt x="14" y="178"/>
                            <a:pt x="20" y="183"/>
                          </a:cubicBezTo>
                          <a:cubicBezTo>
                            <a:pt x="70" y="231"/>
                            <a:pt x="70" y="231"/>
                            <a:pt x="70" y="231"/>
                          </a:cubicBezTo>
                          <a:cubicBezTo>
                            <a:pt x="67" y="231"/>
                            <a:pt x="56" y="231"/>
                            <a:pt x="54" y="231"/>
                          </a:cubicBezTo>
                          <a:cubicBezTo>
                            <a:pt x="24" y="232"/>
                            <a:pt x="1" y="253"/>
                            <a:pt x="1" y="281"/>
                          </a:cubicBezTo>
                          <a:cubicBezTo>
                            <a:pt x="1" y="348"/>
                            <a:pt x="1" y="415"/>
                            <a:pt x="1" y="482"/>
                          </a:cubicBezTo>
                          <a:cubicBezTo>
                            <a:pt x="1" y="495"/>
                            <a:pt x="6" y="506"/>
                            <a:pt x="14" y="515"/>
                          </a:cubicBezTo>
                          <a:cubicBezTo>
                            <a:pt x="15" y="515"/>
                            <a:pt x="70" y="569"/>
                            <a:pt x="70" y="569"/>
                          </a:cubicBezTo>
                          <a:cubicBezTo>
                            <a:pt x="65" y="569"/>
                            <a:pt x="60" y="569"/>
                            <a:pt x="55" y="569"/>
                          </a:cubicBezTo>
                          <a:cubicBezTo>
                            <a:pt x="24" y="569"/>
                            <a:pt x="0" y="592"/>
                            <a:pt x="1" y="623"/>
                          </a:cubicBezTo>
                          <a:cubicBezTo>
                            <a:pt x="1" y="687"/>
                            <a:pt x="1" y="751"/>
                            <a:pt x="1" y="815"/>
                          </a:cubicBezTo>
                          <a:cubicBezTo>
                            <a:pt x="1" y="821"/>
                            <a:pt x="1" y="827"/>
                            <a:pt x="3" y="833"/>
                          </a:cubicBezTo>
                          <a:cubicBezTo>
                            <a:pt x="6" y="843"/>
                            <a:pt x="11" y="850"/>
                            <a:pt x="18" y="856"/>
                          </a:cubicBezTo>
                          <a:cubicBezTo>
                            <a:pt x="70" y="906"/>
                            <a:pt x="70" y="906"/>
                            <a:pt x="70" y="906"/>
                          </a:cubicBezTo>
                          <a:cubicBezTo>
                            <a:pt x="63" y="906"/>
                            <a:pt x="57" y="906"/>
                            <a:pt x="51" y="906"/>
                          </a:cubicBezTo>
                          <a:cubicBezTo>
                            <a:pt x="23" y="906"/>
                            <a:pt x="1" y="929"/>
                            <a:pt x="1" y="957"/>
                          </a:cubicBezTo>
                          <a:cubicBezTo>
                            <a:pt x="1" y="1023"/>
                            <a:pt x="1" y="1089"/>
                            <a:pt x="1" y="1155"/>
                          </a:cubicBezTo>
                          <a:cubicBezTo>
                            <a:pt x="1" y="1163"/>
                            <a:pt x="2" y="1170"/>
                            <a:pt x="5" y="1176"/>
                          </a:cubicBezTo>
                          <a:cubicBezTo>
                            <a:pt x="9" y="1183"/>
                            <a:pt x="13" y="1189"/>
                            <a:pt x="18" y="1193"/>
                          </a:cubicBezTo>
                          <a:cubicBezTo>
                            <a:pt x="18" y="1193"/>
                            <a:pt x="18" y="1193"/>
                            <a:pt x="18" y="1193"/>
                          </a:cubicBezTo>
                          <a:cubicBezTo>
                            <a:pt x="70" y="1243"/>
                            <a:pt x="70" y="1243"/>
                            <a:pt x="70" y="1243"/>
                          </a:cubicBezTo>
                          <a:cubicBezTo>
                            <a:pt x="65" y="1243"/>
                            <a:pt x="59" y="1243"/>
                            <a:pt x="54" y="1243"/>
                          </a:cubicBezTo>
                          <a:cubicBezTo>
                            <a:pt x="22" y="1243"/>
                            <a:pt x="1" y="1265"/>
                            <a:pt x="1" y="1297"/>
                          </a:cubicBezTo>
                          <a:cubicBezTo>
                            <a:pt x="1" y="1311"/>
                            <a:pt x="1" y="1351"/>
                            <a:pt x="1" y="1392"/>
                          </a:cubicBezTo>
                          <a:cubicBezTo>
                            <a:pt x="82" y="1423"/>
                            <a:pt x="169" y="1440"/>
                            <a:pt x="261" y="1440"/>
                          </a:cubicBezTo>
                          <a:cubicBezTo>
                            <a:pt x="328" y="1440"/>
                            <a:pt x="392" y="1431"/>
                            <a:pt x="454" y="1414"/>
                          </a:cubicBezTo>
                          <a:cubicBezTo>
                            <a:pt x="454" y="1414"/>
                            <a:pt x="454" y="1414"/>
                            <a:pt x="454" y="1414"/>
                          </a:cubicBezTo>
                          <a:cubicBezTo>
                            <a:pt x="558" y="1385"/>
                            <a:pt x="652" y="1333"/>
                            <a:pt x="731" y="1265"/>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75" name="Freeform 52">
                      <a:extLst>
                        <a:ext uri="{FF2B5EF4-FFF2-40B4-BE49-F238E27FC236}">
                          <a16:creationId xmlns:a16="http://schemas.microsoft.com/office/drawing/2014/main" id="{40D9CB66-2B62-4996-B4E6-6B73EBAC0FCD}"/>
                        </a:ext>
                      </a:extLst>
                    </p:cNvPr>
                    <p:cNvSpPr>
                      <a:spLocks/>
                    </p:cNvSpPr>
                    <p:nvPr/>
                  </p:nvSpPr>
                  <p:spPr bwMode="auto">
                    <a:xfrm>
                      <a:off x="2419" y="1353"/>
                      <a:ext cx="1733" cy="530"/>
                    </a:xfrm>
                    <a:custGeom>
                      <a:avLst/>
                      <a:gdLst>
                        <a:gd name="T0" fmla="*/ 965 w 981"/>
                        <a:gd name="T1" fmla="*/ 0 h 300"/>
                        <a:gd name="T2" fmla="*/ 55 w 981"/>
                        <a:gd name="T3" fmla="*/ 0 h 300"/>
                        <a:gd name="T4" fmla="*/ 1 w 981"/>
                        <a:gd name="T5" fmla="*/ 54 h 300"/>
                        <a:gd name="T6" fmla="*/ 1 w 981"/>
                        <a:gd name="T7" fmla="*/ 246 h 300"/>
                        <a:gd name="T8" fmla="*/ 3 w 981"/>
                        <a:gd name="T9" fmla="*/ 264 h 300"/>
                        <a:gd name="T10" fmla="*/ 55 w 981"/>
                        <a:gd name="T11" fmla="*/ 300 h 300"/>
                        <a:gd name="T12" fmla="*/ 966 w 981"/>
                        <a:gd name="T13" fmla="*/ 300 h 300"/>
                        <a:gd name="T14" fmla="*/ 981 w 981"/>
                        <a:gd name="T15" fmla="*/ 151 h 300"/>
                        <a:gd name="T16" fmla="*/ 965 w 981"/>
                        <a:gd name="T1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300">
                          <a:moveTo>
                            <a:pt x="965" y="0"/>
                          </a:moveTo>
                          <a:cubicBezTo>
                            <a:pt x="662" y="0"/>
                            <a:pt x="358" y="0"/>
                            <a:pt x="55" y="0"/>
                          </a:cubicBezTo>
                          <a:cubicBezTo>
                            <a:pt x="24" y="0"/>
                            <a:pt x="0" y="23"/>
                            <a:pt x="1" y="54"/>
                          </a:cubicBezTo>
                          <a:cubicBezTo>
                            <a:pt x="1" y="118"/>
                            <a:pt x="1" y="182"/>
                            <a:pt x="1" y="246"/>
                          </a:cubicBezTo>
                          <a:cubicBezTo>
                            <a:pt x="1" y="252"/>
                            <a:pt x="1" y="258"/>
                            <a:pt x="3" y="264"/>
                          </a:cubicBezTo>
                          <a:cubicBezTo>
                            <a:pt x="10" y="287"/>
                            <a:pt x="29" y="300"/>
                            <a:pt x="55" y="300"/>
                          </a:cubicBezTo>
                          <a:cubicBezTo>
                            <a:pt x="358" y="300"/>
                            <a:pt x="662" y="300"/>
                            <a:pt x="966" y="300"/>
                          </a:cubicBezTo>
                          <a:cubicBezTo>
                            <a:pt x="976" y="252"/>
                            <a:pt x="981" y="202"/>
                            <a:pt x="981" y="151"/>
                          </a:cubicBezTo>
                          <a:cubicBezTo>
                            <a:pt x="981" y="99"/>
                            <a:pt x="975" y="49"/>
                            <a:pt x="965"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76" name="Freeform 53">
                      <a:extLst>
                        <a:ext uri="{FF2B5EF4-FFF2-40B4-BE49-F238E27FC236}">
                          <a16:creationId xmlns:a16="http://schemas.microsoft.com/office/drawing/2014/main" id="{14F0FF52-5233-4F28-B599-AEC61508688B}"/>
                        </a:ext>
                      </a:extLst>
                    </p:cNvPr>
                    <p:cNvSpPr>
                      <a:spLocks/>
                    </p:cNvSpPr>
                    <p:nvPr/>
                  </p:nvSpPr>
                  <p:spPr bwMode="auto">
                    <a:xfrm>
                      <a:off x="2421" y="1949"/>
                      <a:ext cx="1687" cy="530"/>
                    </a:xfrm>
                    <a:custGeom>
                      <a:avLst/>
                      <a:gdLst>
                        <a:gd name="T0" fmla="*/ 0 w 955"/>
                        <a:gd name="T1" fmla="*/ 51 h 300"/>
                        <a:gd name="T2" fmla="*/ 0 w 955"/>
                        <a:gd name="T3" fmla="*/ 249 h 300"/>
                        <a:gd name="T4" fmla="*/ 4 w 955"/>
                        <a:gd name="T5" fmla="*/ 270 h 300"/>
                        <a:gd name="T6" fmla="*/ 53 w 955"/>
                        <a:gd name="T7" fmla="*/ 300 h 300"/>
                        <a:gd name="T8" fmla="*/ 791 w 955"/>
                        <a:gd name="T9" fmla="*/ 300 h 300"/>
                        <a:gd name="T10" fmla="*/ 955 w 955"/>
                        <a:gd name="T11" fmla="*/ 0 h 300"/>
                        <a:gd name="T12" fmla="*/ 50 w 955"/>
                        <a:gd name="T13" fmla="*/ 0 h 300"/>
                        <a:gd name="T14" fmla="*/ 0 w 955"/>
                        <a:gd name="T15" fmla="*/ 51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5" h="300">
                          <a:moveTo>
                            <a:pt x="0" y="51"/>
                          </a:moveTo>
                          <a:cubicBezTo>
                            <a:pt x="0" y="117"/>
                            <a:pt x="0" y="183"/>
                            <a:pt x="0" y="249"/>
                          </a:cubicBezTo>
                          <a:cubicBezTo>
                            <a:pt x="0" y="257"/>
                            <a:pt x="1" y="264"/>
                            <a:pt x="4" y="270"/>
                          </a:cubicBezTo>
                          <a:cubicBezTo>
                            <a:pt x="14" y="291"/>
                            <a:pt x="31" y="300"/>
                            <a:pt x="53" y="300"/>
                          </a:cubicBezTo>
                          <a:cubicBezTo>
                            <a:pt x="299" y="300"/>
                            <a:pt x="545" y="300"/>
                            <a:pt x="791" y="300"/>
                          </a:cubicBezTo>
                          <a:cubicBezTo>
                            <a:pt x="868" y="216"/>
                            <a:pt x="925" y="114"/>
                            <a:pt x="955" y="0"/>
                          </a:cubicBezTo>
                          <a:cubicBezTo>
                            <a:pt x="654" y="0"/>
                            <a:pt x="352" y="0"/>
                            <a:pt x="50" y="0"/>
                          </a:cubicBezTo>
                          <a:cubicBezTo>
                            <a:pt x="22" y="0"/>
                            <a:pt x="0" y="23"/>
                            <a:pt x="0" y="5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77" name="Freeform 54">
                      <a:extLst>
                        <a:ext uri="{FF2B5EF4-FFF2-40B4-BE49-F238E27FC236}">
                          <a16:creationId xmlns:a16="http://schemas.microsoft.com/office/drawing/2014/main" id="{4BF11ADF-0F25-496E-A505-DE85A3A42DF8}"/>
                        </a:ext>
                      </a:extLst>
                    </p:cNvPr>
                    <p:cNvSpPr>
                      <a:spLocks/>
                    </p:cNvSpPr>
                    <p:nvPr/>
                  </p:nvSpPr>
                  <p:spPr bwMode="auto">
                    <a:xfrm>
                      <a:off x="2421" y="755"/>
                      <a:ext cx="1687" cy="531"/>
                    </a:xfrm>
                    <a:custGeom>
                      <a:avLst/>
                      <a:gdLst>
                        <a:gd name="T0" fmla="*/ 53 w 955"/>
                        <a:gd name="T1" fmla="*/ 0 h 300"/>
                        <a:gd name="T2" fmla="*/ 0 w 955"/>
                        <a:gd name="T3" fmla="*/ 50 h 300"/>
                        <a:gd name="T4" fmla="*/ 0 w 955"/>
                        <a:gd name="T5" fmla="*/ 251 h 300"/>
                        <a:gd name="T6" fmla="*/ 13 w 955"/>
                        <a:gd name="T7" fmla="*/ 284 h 300"/>
                        <a:gd name="T8" fmla="*/ 55 w 955"/>
                        <a:gd name="T9" fmla="*/ 300 h 300"/>
                        <a:gd name="T10" fmla="*/ 955 w 955"/>
                        <a:gd name="T11" fmla="*/ 300 h 300"/>
                        <a:gd name="T12" fmla="*/ 789 w 955"/>
                        <a:gd name="T13" fmla="*/ 0 h 300"/>
                        <a:gd name="T14" fmla="*/ 60 w 955"/>
                        <a:gd name="T15" fmla="*/ 0 h 300"/>
                        <a:gd name="T16" fmla="*/ 53 w 955"/>
                        <a:gd name="T1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5" h="300">
                          <a:moveTo>
                            <a:pt x="53" y="0"/>
                          </a:moveTo>
                          <a:cubicBezTo>
                            <a:pt x="23" y="1"/>
                            <a:pt x="0" y="22"/>
                            <a:pt x="0" y="50"/>
                          </a:cubicBezTo>
                          <a:cubicBezTo>
                            <a:pt x="0" y="117"/>
                            <a:pt x="0" y="184"/>
                            <a:pt x="0" y="251"/>
                          </a:cubicBezTo>
                          <a:cubicBezTo>
                            <a:pt x="0" y="264"/>
                            <a:pt x="5" y="275"/>
                            <a:pt x="13" y="284"/>
                          </a:cubicBezTo>
                          <a:cubicBezTo>
                            <a:pt x="24" y="296"/>
                            <a:pt x="39" y="300"/>
                            <a:pt x="55" y="300"/>
                          </a:cubicBezTo>
                          <a:cubicBezTo>
                            <a:pt x="355" y="300"/>
                            <a:pt x="655" y="300"/>
                            <a:pt x="955" y="300"/>
                          </a:cubicBezTo>
                          <a:cubicBezTo>
                            <a:pt x="924" y="187"/>
                            <a:pt x="866" y="84"/>
                            <a:pt x="789" y="0"/>
                          </a:cubicBezTo>
                          <a:cubicBezTo>
                            <a:pt x="546" y="0"/>
                            <a:pt x="303" y="0"/>
                            <a:pt x="60" y="0"/>
                          </a:cubicBezTo>
                          <a:cubicBezTo>
                            <a:pt x="57" y="0"/>
                            <a:pt x="55" y="0"/>
                            <a:pt x="53"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78" name="Freeform 55">
                      <a:extLst>
                        <a:ext uri="{FF2B5EF4-FFF2-40B4-BE49-F238E27FC236}">
                          <a16:creationId xmlns:a16="http://schemas.microsoft.com/office/drawing/2014/main" id="{2ABE2BC0-5169-4177-994B-BA708AB36822}"/>
                        </a:ext>
                      </a:extLst>
                    </p:cNvPr>
                    <p:cNvSpPr>
                      <a:spLocks/>
                    </p:cNvSpPr>
                    <p:nvPr/>
                  </p:nvSpPr>
                  <p:spPr bwMode="auto">
                    <a:xfrm>
                      <a:off x="2421" y="2547"/>
                      <a:ext cx="1326" cy="346"/>
                    </a:xfrm>
                    <a:custGeom>
                      <a:avLst/>
                      <a:gdLst>
                        <a:gd name="T0" fmla="*/ 751 w 751"/>
                        <a:gd name="T1" fmla="*/ 3 h 196"/>
                        <a:gd name="T2" fmla="*/ 50 w 751"/>
                        <a:gd name="T3" fmla="*/ 0 h 196"/>
                        <a:gd name="T4" fmla="*/ 0 w 751"/>
                        <a:gd name="T5" fmla="*/ 50 h 196"/>
                        <a:gd name="T6" fmla="*/ 0 w 751"/>
                        <a:gd name="T7" fmla="*/ 148 h 196"/>
                        <a:gd name="T8" fmla="*/ 260 w 751"/>
                        <a:gd name="T9" fmla="*/ 196 h 196"/>
                        <a:gd name="T10" fmla="*/ 751 w 751"/>
                        <a:gd name="T11" fmla="*/ 3 h 196"/>
                      </a:gdLst>
                      <a:ahLst/>
                      <a:cxnLst>
                        <a:cxn ang="0">
                          <a:pos x="T0" y="T1"/>
                        </a:cxn>
                        <a:cxn ang="0">
                          <a:pos x="T2" y="T3"/>
                        </a:cxn>
                        <a:cxn ang="0">
                          <a:pos x="T4" y="T5"/>
                        </a:cxn>
                        <a:cxn ang="0">
                          <a:pos x="T6" y="T7"/>
                        </a:cxn>
                        <a:cxn ang="0">
                          <a:pos x="T8" y="T9"/>
                        </a:cxn>
                        <a:cxn ang="0">
                          <a:pos x="T10" y="T11"/>
                        </a:cxn>
                      </a:cxnLst>
                      <a:rect l="0" t="0" r="r" b="b"/>
                      <a:pathLst>
                        <a:path w="751" h="196">
                          <a:moveTo>
                            <a:pt x="751" y="3"/>
                          </a:moveTo>
                          <a:cubicBezTo>
                            <a:pt x="517" y="3"/>
                            <a:pt x="284" y="0"/>
                            <a:pt x="50" y="0"/>
                          </a:cubicBezTo>
                          <a:cubicBezTo>
                            <a:pt x="23" y="0"/>
                            <a:pt x="1" y="22"/>
                            <a:pt x="0" y="50"/>
                          </a:cubicBezTo>
                          <a:cubicBezTo>
                            <a:pt x="0" y="82"/>
                            <a:pt x="0" y="116"/>
                            <a:pt x="0" y="148"/>
                          </a:cubicBezTo>
                          <a:cubicBezTo>
                            <a:pt x="81" y="179"/>
                            <a:pt x="168" y="196"/>
                            <a:pt x="260" y="196"/>
                          </a:cubicBezTo>
                          <a:cubicBezTo>
                            <a:pt x="450" y="196"/>
                            <a:pt x="622" y="123"/>
                            <a:pt x="751" y="3"/>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79" name="Freeform 56">
                      <a:extLst>
                        <a:ext uri="{FF2B5EF4-FFF2-40B4-BE49-F238E27FC236}">
                          <a16:creationId xmlns:a16="http://schemas.microsoft.com/office/drawing/2014/main" id="{3FA213C9-24A2-4942-B32B-F0A8BBE3F6A4}"/>
                        </a:ext>
                      </a:extLst>
                    </p:cNvPr>
                    <p:cNvSpPr>
                      <a:spLocks/>
                    </p:cNvSpPr>
                    <p:nvPr/>
                  </p:nvSpPr>
                  <p:spPr bwMode="auto">
                    <a:xfrm>
                      <a:off x="2421" y="347"/>
                      <a:ext cx="1326" cy="341"/>
                    </a:xfrm>
                    <a:custGeom>
                      <a:avLst/>
                      <a:gdLst>
                        <a:gd name="T0" fmla="*/ 13 w 751"/>
                        <a:gd name="T1" fmla="*/ 177 h 193"/>
                        <a:gd name="T2" fmla="*/ 55 w 751"/>
                        <a:gd name="T3" fmla="*/ 193 h 193"/>
                        <a:gd name="T4" fmla="*/ 751 w 751"/>
                        <a:gd name="T5" fmla="*/ 193 h 193"/>
                        <a:gd name="T6" fmla="*/ 260 w 751"/>
                        <a:gd name="T7" fmla="*/ 0 h 193"/>
                        <a:gd name="T8" fmla="*/ 0 w 751"/>
                        <a:gd name="T9" fmla="*/ 49 h 193"/>
                        <a:gd name="T10" fmla="*/ 0 w 751"/>
                        <a:gd name="T11" fmla="*/ 145 h 193"/>
                        <a:gd name="T12" fmla="*/ 13 w 751"/>
                        <a:gd name="T13" fmla="*/ 177 h 193"/>
                      </a:gdLst>
                      <a:ahLst/>
                      <a:cxnLst>
                        <a:cxn ang="0">
                          <a:pos x="T0" y="T1"/>
                        </a:cxn>
                        <a:cxn ang="0">
                          <a:pos x="T2" y="T3"/>
                        </a:cxn>
                        <a:cxn ang="0">
                          <a:pos x="T4" y="T5"/>
                        </a:cxn>
                        <a:cxn ang="0">
                          <a:pos x="T6" y="T7"/>
                        </a:cxn>
                        <a:cxn ang="0">
                          <a:pos x="T8" y="T9"/>
                        </a:cxn>
                        <a:cxn ang="0">
                          <a:pos x="T10" y="T11"/>
                        </a:cxn>
                        <a:cxn ang="0">
                          <a:pos x="T12" y="T13"/>
                        </a:cxn>
                      </a:cxnLst>
                      <a:rect l="0" t="0" r="r" b="b"/>
                      <a:pathLst>
                        <a:path w="751" h="193">
                          <a:moveTo>
                            <a:pt x="13" y="177"/>
                          </a:moveTo>
                          <a:cubicBezTo>
                            <a:pt x="24" y="190"/>
                            <a:pt x="39" y="193"/>
                            <a:pt x="55" y="193"/>
                          </a:cubicBezTo>
                          <a:cubicBezTo>
                            <a:pt x="287" y="193"/>
                            <a:pt x="519" y="193"/>
                            <a:pt x="751" y="193"/>
                          </a:cubicBezTo>
                          <a:cubicBezTo>
                            <a:pt x="622" y="74"/>
                            <a:pt x="450" y="0"/>
                            <a:pt x="260" y="0"/>
                          </a:cubicBezTo>
                          <a:cubicBezTo>
                            <a:pt x="168" y="0"/>
                            <a:pt x="81" y="17"/>
                            <a:pt x="0" y="49"/>
                          </a:cubicBezTo>
                          <a:cubicBezTo>
                            <a:pt x="0" y="81"/>
                            <a:pt x="0" y="113"/>
                            <a:pt x="0" y="145"/>
                          </a:cubicBezTo>
                          <a:cubicBezTo>
                            <a:pt x="0" y="157"/>
                            <a:pt x="5" y="168"/>
                            <a:pt x="13" y="177"/>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80" name="Freeform 57">
                      <a:extLst>
                        <a:ext uri="{FF2B5EF4-FFF2-40B4-BE49-F238E27FC236}">
                          <a16:creationId xmlns:a16="http://schemas.microsoft.com/office/drawing/2014/main" id="{A0415F2B-FCAC-4290-9A14-D9D9CE328710}"/>
                        </a:ext>
                      </a:extLst>
                    </p:cNvPr>
                    <p:cNvSpPr>
                      <a:spLocks/>
                    </p:cNvSpPr>
                    <p:nvPr/>
                  </p:nvSpPr>
                  <p:spPr bwMode="auto">
                    <a:xfrm>
                      <a:off x="2534" y="865"/>
                      <a:ext cx="56" cy="313"/>
                    </a:xfrm>
                    <a:custGeom>
                      <a:avLst/>
                      <a:gdLst>
                        <a:gd name="T0" fmla="*/ 16 w 32"/>
                        <a:gd name="T1" fmla="*/ 177 h 177"/>
                        <a:gd name="T2" fmla="*/ 0 w 32"/>
                        <a:gd name="T3" fmla="*/ 161 h 177"/>
                        <a:gd name="T4" fmla="*/ 0 w 32"/>
                        <a:gd name="T5" fmla="*/ 16 h 177"/>
                        <a:gd name="T6" fmla="*/ 16 w 32"/>
                        <a:gd name="T7" fmla="*/ 0 h 177"/>
                        <a:gd name="T8" fmla="*/ 32 w 32"/>
                        <a:gd name="T9" fmla="*/ 16 h 177"/>
                        <a:gd name="T10" fmla="*/ 32 w 32"/>
                        <a:gd name="T11" fmla="*/ 161 h 177"/>
                        <a:gd name="T12" fmla="*/ 16 w 32"/>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32" h="177">
                          <a:moveTo>
                            <a:pt x="16" y="177"/>
                          </a:moveTo>
                          <a:cubicBezTo>
                            <a:pt x="7" y="177"/>
                            <a:pt x="0" y="170"/>
                            <a:pt x="0" y="161"/>
                          </a:cubicBezTo>
                          <a:cubicBezTo>
                            <a:pt x="0" y="16"/>
                            <a:pt x="0" y="16"/>
                            <a:pt x="0" y="16"/>
                          </a:cubicBezTo>
                          <a:cubicBezTo>
                            <a:pt x="0" y="7"/>
                            <a:pt x="7" y="0"/>
                            <a:pt x="16" y="0"/>
                          </a:cubicBezTo>
                          <a:cubicBezTo>
                            <a:pt x="25" y="0"/>
                            <a:pt x="32" y="7"/>
                            <a:pt x="32" y="16"/>
                          </a:cubicBezTo>
                          <a:cubicBezTo>
                            <a:pt x="32" y="161"/>
                            <a:pt x="32" y="161"/>
                            <a:pt x="32" y="161"/>
                          </a:cubicBezTo>
                          <a:cubicBezTo>
                            <a:pt x="32" y="170"/>
                            <a:pt x="25" y="177"/>
                            <a:pt x="16" y="1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81" name="Freeform 58">
                      <a:extLst>
                        <a:ext uri="{FF2B5EF4-FFF2-40B4-BE49-F238E27FC236}">
                          <a16:creationId xmlns:a16="http://schemas.microsoft.com/office/drawing/2014/main" id="{664C9410-2815-4C95-A297-2AB83CEF66A6}"/>
                        </a:ext>
                      </a:extLst>
                    </p:cNvPr>
                    <p:cNvSpPr>
                      <a:spLocks/>
                    </p:cNvSpPr>
                    <p:nvPr/>
                  </p:nvSpPr>
                  <p:spPr bwMode="auto">
                    <a:xfrm>
                      <a:off x="2693" y="865"/>
                      <a:ext cx="56" cy="313"/>
                    </a:xfrm>
                    <a:custGeom>
                      <a:avLst/>
                      <a:gdLst>
                        <a:gd name="T0" fmla="*/ 16 w 32"/>
                        <a:gd name="T1" fmla="*/ 177 h 177"/>
                        <a:gd name="T2" fmla="*/ 0 w 32"/>
                        <a:gd name="T3" fmla="*/ 161 h 177"/>
                        <a:gd name="T4" fmla="*/ 0 w 32"/>
                        <a:gd name="T5" fmla="*/ 16 h 177"/>
                        <a:gd name="T6" fmla="*/ 16 w 32"/>
                        <a:gd name="T7" fmla="*/ 0 h 177"/>
                        <a:gd name="T8" fmla="*/ 32 w 32"/>
                        <a:gd name="T9" fmla="*/ 16 h 177"/>
                        <a:gd name="T10" fmla="*/ 32 w 32"/>
                        <a:gd name="T11" fmla="*/ 161 h 177"/>
                        <a:gd name="T12" fmla="*/ 16 w 32"/>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32" h="177">
                          <a:moveTo>
                            <a:pt x="16" y="177"/>
                          </a:moveTo>
                          <a:cubicBezTo>
                            <a:pt x="7" y="177"/>
                            <a:pt x="0" y="170"/>
                            <a:pt x="0" y="161"/>
                          </a:cubicBezTo>
                          <a:cubicBezTo>
                            <a:pt x="0" y="16"/>
                            <a:pt x="0" y="16"/>
                            <a:pt x="0" y="16"/>
                          </a:cubicBezTo>
                          <a:cubicBezTo>
                            <a:pt x="0" y="7"/>
                            <a:pt x="7" y="0"/>
                            <a:pt x="16" y="0"/>
                          </a:cubicBezTo>
                          <a:cubicBezTo>
                            <a:pt x="25" y="0"/>
                            <a:pt x="32" y="7"/>
                            <a:pt x="32" y="16"/>
                          </a:cubicBezTo>
                          <a:cubicBezTo>
                            <a:pt x="32" y="161"/>
                            <a:pt x="32" y="161"/>
                            <a:pt x="32" y="161"/>
                          </a:cubicBezTo>
                          <a:cubicBezTo>
                            <a:pt x="32" y="170"/>
                            <a:pt x="25" y="177"/>
                            <a:pt x="16" y="1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82" name="Freeform 59">
                      <a:extLst>
                        <a:ext uri="{FF2B5EF4-FFF2-40B4-BE49-F238E27FC236}">
                          <a16:creationId xmlns:a16="http://schemas.microsoft.com/office/drawing/2014/main" id="{C3AABEA8-EF16-4594-A54F-0D27776F6D58}"/>
                        </a:ext>
                      </a:extLst>
                    </p:cNvPr>
                    <p:cNvSpPr>
                      <a:spLocks/>
                    </p:cNvSpPr>
                    <p:nvPr/>
                  </p:nvSpPr>
                  <p:spPr bwMode="auto">
                    <a:xfrm>
                      <a:off x="2852" y="865"/>
                      <a:ext cx="56" cy="313"/>
                    </a:xfrm>
                    <a:custGeom>
                      <a:avLst/>
                      <a:gdLst>
                        <a:gd name="T0" fmla="*/ 16 w 32"/>
                        <a:gd name="T1" fmla="*/ 177 h 177"/>
                        <a:gd name="T2" fmla="*/ 0 w 32"/>
                        <a:gd name="T3" fmla="*/ 161 h 177"/>
                        <a:gd name="T4" fmla="*/ 0 w 32"/>
                        <a:gd name="T5" fmla="*/ 16 h 177"/>
                        <a:gd name="T6" fmla="*/ 16 w 32"/>
                        <a:gd name="T7" fmla="*/ 0 h 177"/>
                        <a:gd name="T8" fmla="*/ 32 w 32"/>
                        <a:gd name="T9" fmla="*/ 16 h 177"/>
                        <a:gd name="T10" fmla="*/ 32 w 32"/>
                        <a:gd name="T11" fmla="*/ 161 h 177"/>
                        <a:gd name="T12" fmla="*/ 16 w 32"/>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32" h="177">
                          <a:moveTo>
                            <a:pt x="16" y="177"/>
                          </a:moveTo>
                          <a:cubicBezTo>
                            <a:pt x="7" y="177"/>
                            <a:pt x="0" y="170"/>
                            <a:pt x="0" y="161"/>
                          </a:cubicBezTo>
                          <a:cubicBezTo>
                            <a:pt x="0" y="16"/>
                            <a:pt x="0" y="16"/>
                            <a:pt x="0" y="16"/>
                          </a:cubicBezTo>
                          <a:cubicBezTo>
                            <a:pt x="0" y="7"/>
                            <a:pt x="7" y="0"/>
                            <a:pt x="16" y="0"/>
                          </a:cubicBezTo>
                          <a:cubicBezTo>
                            <a:pt x="25" y="0"/>
                            <a:pt x="32" y="7"/>
                            <a:pt x="32" y="16"/>
                          </a:cubicBezTo>
                          <a:cubicBezTo>
                            <a:pt x="32" y="161"/>
                            <a:pt x="32" y="161"/>
                            <a:pt x="32" y="161"/>
                          </a:cubicBezTo>
                          <a:cubicBezTo>
                            <a:pt x="32" y="170"/>
                            <a:pt x="25" y="177"/>
                            <a:pt x="16" y="1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83" name="Freeform 60">
                      <a:extLst>
                        <a:ext uri="{FF2B5EF4-FFF2-40B4-BE49-F238E27FC236}">
                          <a16:creationId xmlns:a16="http://schemas.microsoft.com/office/drawing/2014/main" id="{F492B511-A1F5-4220-B4E7-C399E7D54F8D}"/>
                        </a:ext>
                      </a:extLst>
                    </p:cNvPr>
                    <p:cNvSpPr>
                      <a:spLocks/>
                    </p:cNvSpPr>
                    <p:nvPr/>
                  </p:nvSpPr>
                  <p:spPr bwMode="auto">
                    <a:xfrm>
                      <a:off x="3011" y="865"/>
                      <a:ext cx="56" cy="313"/>
                    </a:xfrm>
                    <a:custGeom>
                      <a:avLst/>
                      <a:gdLst>
                        <a:gd name="T0" fmla="*/ 16 w 32"/>
                        <a:gd name="T1" fmla="*/ 177 h 177"/>
                        <a:gd name="T2" fmla="*/ 0 w 32"/>
                        <a:gd name="T3" fmla="*/ 161 h 177"/>
                        <a:gd name="T4" fmla="*/ 0 w 32"/>
                        <a:gd name="T5" fmla="*/ 16 h 177"/>
                        <a:gd name="T6" fmla="*/ 16 w 32"/>
                        <a:gd name="T7" fmla="*/ 0 h 177"/>
                        <a:gd name="T8" fmla="*/ 32 w 32"/>
                        <a:gd name="T9" fmla="*/ 16 h 177"/>
                        <a:gd name="T10" fmla="*/ 32 w 32"/>
                        <a:gd name="T11" fmla="*/ 161 h 177"/>
                        <a:gd name="T12" fmla="*/ 16 w 32"/>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32" h="177">
                          <a:moveTo>
                            <a:pt x="16" y="177"/>
                          </a:moveTo>
                          <a:cubicBezTo>
                            <a:pt x="7" y="177"/>
                            <a:pt x="0" y="170"/>
                            <a:pt x="0" y="161"/>
                          </a:cubicBezTo>
                          <a:cubicBezTo>
                            <a:pt x="0" y="16"/>
                            <a:pt x="0" y="16"/>
                            <a:pt x="0" y="16"/>
                          </a:cubicBezTo>
                          <a:cubicBezTo>
                            <a:pt x="0" y="7"/>
                            <a:pt x="7" y="0"/>
                            <a:pt x="16" y="0"/>
                          </a:cubicBezTo>
                          <a:cubicBezTo>
                            <a:pt x="25" y="0"/>
                            <a:pt x="32" y="7"/>
                            <a:pt x="32" y="16"/>
                          </a:cubicBezTo>
                          <a:cubicBezTo>
                            <a:pt x="32" y="161"/>
                            <a:pt x="32" y="161"/>
                            <a:pt x="32" y="161"/>
                          </a:cubicBezTo>
                          <a:cubicBezTo>
                            <a:pt x="32" y="170"/>
                            <a:pt x="25" y="177"/>
                            <a:pt x="16" y="1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84" name="Freeform 61">
                      <a:extLst>
                        <a:ext uri="{FF2B5EF4-FFF2-40B4-BE49-F238E27FC236}">
                          <a16:creationId xmlns:a16="http://schemas.microsoft.com/office/drawing/2014/main" id="{D6D9489F-6772-498A-8BA2-7E381FE3B6F2}"/>
                        </a:ext>
                      </a:extLst>
                    </p:cNvPr>
                    <p:cNvSpPr>
                      <a:spLocks/>
                    </p:cNvSpPr>
                    <p:nvPr/>
                  </p:nvSpPr>
                  <p:spPr bwMode="auto">
                    <a:xfrm>
                      <a:off x="3170" y="865"/>
                      <a:ext cx="56" cy="313"/>
                    </a:xfrm>
                    <a:custGeom>
                      <a:avLst/>
                      <a:gdLst>
                        <a:gd name="T0" fmla="*/ 16 w 32"/>
                        <a:gd name="T1" fmla="*/ 177 h 177"/>
                        <a:gd name="T2" fmla="*/ 0 w 32"/>
                        <a:gd name="T3" fmla="*/ 161 h 177"/>
                        <a:gd name="T4" fmla="*/ 0 w 32"/>
                        <a:gd name="T5" fmla="*/ 16 h 177"/>
                        <a:gd name="T6" fmla="*/ 16 w 32"/>
                        <a:gd name="T7" fmla="*/ 0 h 177"/>
                        <a:gd name="T8" fmla="*/ 32 w 32"/>
                        <a:gd name="T9" fmla="*/ 16 h 177"/>
                        <a:gd name="T10" fmla="*/ 32 w 32"/>
                        <a:gd name="T11" fmla="*/ 161 h 177"/>
                        <a:gd name="T12" fmla="*/ 16 w 32"/>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32" h="177">
                          <a:moveTo>
                            <a:pt x="16" y="177"/>
                          </a:moveTo>
                          <a:cubicBezTo>
                            <a:pt x="7" y="177"/>
                            <a:pt x="0" y="170"/>
                            <a:pt x="0" y="161"/>
                          </a:cubicBezTo>
                          <a:cubicBezTo>
                            <a:pt x="0" y="16"/>
                            <a:pt x="0" y="16"/>
                            <a:pt x="0" y="16"/>
                          </a:cubicBezTo>
                          <a:cubicBezTo>
                            <a:pt x="0" y="7"/>
                            <a:pt x="7" y="0"/>
                            <a:pt x="16" y="0"/>
                          </a:cubicBezTo>
                          <a:cubicBezTo>
                            <a:pt x="25" y="0"/>
                            <a:pt x="32" y="7"/>
                            <a:pt x="32" y="16"/>
                          </a:cubicBezTo>
                          <a:cubicBezTo>
                            <a:pt x="32" y="161"/>
                            <a:pt x="32" y="161"/>
                            <a:pt x="32" y="161"/>
                          </a:cubicBezTo>
                          <a:cubicBezTo>
                            <a:pt x="32" y="170"/>
                            <a:pt x="25" y="177"/>
                            <a:pt x="16" y="1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85" name="Freeform 62">
                      <a:extLst>
                        <a:ext uri="{FF2B5EF4-FFF2-40B4-BE49-F238E27FC236}">
                          <a16:creationId xmlns:a16="http://schemas.microsoft.com/office/drawing/2014/main" id="{87766998-D619-4B67-844E-35D359E6A6DB}"/>
                        </a:ext>
                      </a:extLst>
                    </p:cNvPr>
                    <p:cNvSpPr>
                      <a:spLocks/>
                    </p:cNvSpPr>
                    <p:nvPr/>
                  </p:nvSpPr>
                  <p:spPr bwMode="auto">
                    <a:xfrm>
                      <a:off x="2534" y="1464"/>
                      <a:ext cx="56" cy="315"/>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86" name="Freeform 63">
                      <a:extLst>
                        <a:ext uri="{FF2B5EF4-FFF2-40B4-BE49-F238E27FC236}">
                          <a16:creationId xmlns:a16="http://schemas.microsoft.com/office/drawing/2014/main" id="{AB92E8C1-8EC1-4C7F-9F38-E630A507947A}"/>
                        </a:ext>
                      </a:extLst>
                    </p:cNvPr>
                    <p:cNvSpPr>
                      <a:spLocks/>
                    </p:cNvSpPr>
                    <p:nvPr/>
                  </p:nvSpPr>
                  <p:spPr bwMode="auto">
                    <a:xfrm>
                      <a:off x="2693" y="1464"/>
                      <a:ext cx="56" cy="315"/>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87" name="Freeform 64">
                      <a:extLst>
                        <a:ext uri="{FF2B5EF4-FFF2-40B4-BE49-F238E27FC236}">
                          <a16:creationId xmlns:a16="http://schemas.microsoft.com/office/drawing/2014/main" id="{57082F63-8531-4FD5-B78A-73757828B7F1}"/>
                        </a:ext>
                      </a:extLst>
                    </p:cNvPr>
                    <p:cNvSpPr>
                      <a:spLocks/>
                    </p:cNvSpPr>
                    <p:nvPr/>
                  </p:nvSpPr>
                  <p:spPr bwMode="auto">
                    <a:xfrm>
                      <a:off x="2852" y="1464"/>
                      <a:ext cx="56" cy="315"/>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88" name="Freeform 65">
                      <a:extLst>
                        <a:ext uri="{FF2B5EF4-FFF2-40B4-BE49-F238E27FC236}">
                          <a16:creationId xmlns:a16="http://schemas.microsoft.com/office/drawing/2014/main" id="{285069DE-A493-4AB9-82A2-558D05428E9E}"/>
                        </a:ext>
                      </a:extLst>
                    </p:cNvPr>
                    <p:cNvSpPr>
                      <a:spLocks/>
                    </p:cNvSpPr>
                    <p:nvPr/>
                  </p:nvSpPr>
                  <p:spPr bwMode="auto">
                    <a:xfrm>
                      <a:off x="3011" y="1464"/>
                      <a:ext cx="56" cy="315"/>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89" name="Freeform 66">
                      <a:extLst>
                        <a:ext uri="{FF2B5EF4-FFF2-40B4-BE49-F238E27FC236}">
                          <a16:creationId xmlns:a16="http://schemas.microsoft.com/office/drawing/2014/main" id="{483AB91A-7E5C-44F3-8715-F98376978469}"/>
                        </a:ext>
                      </a:extLst>
                    </p:cNvPr>
                    <p:cNvSpPr>
                      <a:spLocks/>
                    </p:cNvSpPr>
                    <p:nvPr/>
                  </p:nvSpPr>
                  <p:spPr bwMode="auto">
                    <a:xfrm>
                      <a:off x="3170" y="1464"/>
                      <a:ext cx="56" cy="315"/>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90" name="Freeform 67">
                      <a:extLst>
                        <a:ext uri="{FF2B5EF4-FFF2-40B4-BE49-F238E27FC236}">
                          <a16:creationId xmlns:a16="http://schemas.microsoft.com/office/drawing/2014/main" id="{89258F73-F3E6-46AB-B2F2-B754A605592C}"/>
                        </a:ext>
                      </a:extLst>
                    </p:cNvPr>
                    <p:cNvSpPr>
                      <a:spLocks/>
                    </p:cNvSpPr>
                    <p:nvPr/>
                  </p:nvSpPr>
                  <p:spPr bwMode="auto">
                    <a:xfrm>
                      <a:off x="2534" y="2059"/>
                      <a:ext cx="56" cy="314"/>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91" name="Freeform 68">
                      <a:extLst>
                        <a:ext uri="{FF2B5EF4-FFF2-40B4-BE49-F238E27FC236}">
                          <a16:creationId xmlns:a16="http://schemas.microsoft.com/office/drawing/2014/main" id="{0530E487-0B22-4371-A75D-A6120E70D073}"/>
                        </a:ext>
                      </a:extLst>
                    </p:cNvPr>
                    <p:cNvSpPr>
                      <a:spLocks/>
                    </p:cNvSpPr>
                    <p:nvPr/>
                  </p:nvSpPr>
                  <p:spPr bwMode="auto">
                    <a:xfrm>
                      <a:off x="2693" y="2059"/>
                      <a:ext cx="56" cy="314"/>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92" name="Freeform 69">
                      <a:extLst>
                        <a:ext uri="{FF2B5EF4-FFF2-40B4-BE49-F238E27FC236}">
                          <a16:creationId xmlns:a16="http://schemas.microsoft.com/office/drawing/2014/main" id="{32EBCAB4-875A-4709-A3CB-3BE9923397D3}"/>
                        </a:ext>
                      </a:extLst>
                    </p:cNvPr>
                    <p:cNvSpPr>
                      <a:spLocks/>
                    </p:cNvSpPr>
                    <p:nvPr/>
                  </p:nvSpPr>
                  <p:spPr bwMode="auto">
                    <a:xfrm>
                      <a:off x="2852" y="2059"/>
                      <a:ext cx="56" cy="314"/>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93" name="Freeform 70">
                      <a:extLst>
                        <a:ext uri="{FF2B5EF4-FFF2-40B4-BE49-F238E27FC236}">
                          <a16:creationId xmlns:a16="http://schemas.microsoft.com/office/drawing/2014/main" id="{31D7D82C-B91B-4BB5-9E86-683D300B5DEC}"/>
                        </a:ext>
                      </a:extLst>
                    </p:cNvPr>
                    <p:cNvSpPr>
                      <a:spLocks/>
                    </p:cNvSpPr>
                    <p:nvPr/>
                  </p:nvSpPr>
                  <p:spPr bwMode="auto">
                    <a:xfrm>
                      <a:off x="3011" y="2059"/>
                      <a:ext cx="56" cy="314"/>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94" name="Freeform 71">
                      <a:extLst>
                        <a:ext uri="{FF2B5EF4-FFF2-40B4-BE49-F238E27FC236}">
                          <a16:creationId xmlns:a16="http://schemas.microsoft.com/office/drawing/2014/main" id="{9A355BEA-7D8B-40C2-96A0-6B2E75804900}"/>
                        </a:ext>
                      </a:extLst>
                    </p:cNvPr>
                    <p:cNvSpPr>
                      <a:spLocks/>
                    </p:cNvSpPr>
                    <p:nvPr/>
                  </p:nvSpPr>
                  <p:spPr bwMode="auto">
                    <a:xfrm>
                      <a:off x="3170" y="2059"/>
                      <a:ext cx="56" cy="314"/>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95" name="Freeform 72">
                      <a:extLst>
                        <a:ext uri="{FF2B5EF4-FFF2-40B4-BE49-F238E27FC236}">
                          <a16:creationId xmlns:a16="http://schemas.microsoft.com/office/drawing/2014/main" id="{8F864FFC-D5F5-4492-AFC2-C9DBBFDE1797}"/>
                        </a:ext>
                      </a:extLst>
                    </p:cNvPr>
                    <p:cNvSpPr>
                      <a:spLocks/>
                    </p:cNvSpPr>
                    <p:nvPr/>
                  </p:nvSpPr>
                  <p:spPr bwMode="auto">
                    <a:xfrm>
                      <a:off x="2534" y="381"/>
                      <a:ext cx="56" cy="201"/>
                    </a:xfrm>
                    <a:custGeom>
                      <a:avLst/>
                      <a:gdLst>
                        <a:gd name="T0" fmla="*/ 16 w 32"/>
                        <a:gd name="T1" fmla="*/ 114 h 114"/>
                        <a:gd name="T2" fmla="*/ 32 w 32"/>
                        <a:gd name="T3" fmla="*/ 98 h 114"/>
                        <a:gd name="T4" fmla="*/ 32 w 32"/>
                        <a:gd name="T5" fmla="*/ 0 h 114"/>
                        <a:gd name="T6" fmla="*/ 0 w 32"/>
                        <a:gd name="T7" fmla="*/ 8 h 114"/>
                        <a:gd name="T8" fmla="*/ 0 w 32"/>
                        <a:gd name="T9" fmla="*/ 98 h 114"/>
                        <a:gd name="T10" fmla="*/ 16 w 32"/>
                        <a:gd name="T11" fmla="*/ 114 h 114"/>
                      </a:gdLst>
                      <a:ahLst/>
                      <a:cxnLst>
                        <a:cxn ang="0">
                          <a:pos x="T0" y="T1"/>
                        </a:cxn>
                        <a:cxn ang="0">
                          <a:pos x="T2" y="T3"/>
                        </a:cxn>
                        <a:cxn ang="0">
                          <a:pos x="T4" y="T5"/>
                        </a:cxn>
                        <a:cxn ang="0">
                          <a:pos x="T6" y="T7"/>
                        </a:cxn>
                        <a:cxn ang="0">
                          <a:pos x="T8" y="T9"/>
                        </a:cxn>
                        <a:cxn ang="0">
                          <a:pos x="T10" y="T11"/>
                        </a:cxn>
                      </a:cxnLst>
                      <a:rect l="0" t="0" r="r" b="b"/>
                      <a:pathLst>
                        <a:path w="32" h="114">
                          <a:moveTo>
                            <a:pt x="16" y="114"/>
                          </a:moveTo>
                          <a:cubicBezTo>
                            <a:pt x="25" y="114"/>
                            <a:pt x="32" y="107"/>
                            <a:pt x="32" y="98"/>
                          </a:cubicBezTo>
                          <a:cubicBezTo>
                            <a:pt x="32" y="0"/>
                            <a:pt x="32" y="0"/>
                            <a:pt x="32" y="0"/>
                          </a:cubicBezTo>
                          <a:cubicBezTo>
                            <a:pt x="21" y="2"/>
                            <a:pt x="11" y="5"/>
                            <a:pt x="0" y="8"/>
                          </a:cubicBezTo>
                          <a:cubicBezTo>
                            <a:pt x="0" y="98"/>
                            <a:pt x="0" y="98"/>
                            <a:pt x="0" y="98"/>
                          </a:cubicBezTo>
                          <a:cubicBezTo>
                            <a:pt x="0" y="107"/>
                            <a:pt x="7" y="114"/>
                            <a:pt x="16" y="1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96" name="Freeform 73">
                      <a:extLst>
                        <a:ext uri="{FF2B5EF4-FFF2-40B4-BE49-F238E27FC236}">
                          <a16:creationId xmlns:a16="http://schemas.microsoft.com/office/drawing/2014/main" id="{E3C93D24-5FB5-4873-A596-D19E36458580}"/>
                        </a:ext>
                      </a:extLst>
                    </p:cNvPr>
                    <p:cNvSpPr>
                      <a:spLocks/>
                    </p:cNvSpPr>
                    <p:nvPr/>
                  </p:nvSpPr>
                  <p:spPr bwMode="auto">
                    <a:xfrm>
                      <a:off x="2693" y="354"/>
                      <a:ext cx="56" cy="228"/>
                    </a:xfrm>
                    <a:custGeom>
                      <a:avLst/>
                      <a:gdLst>
                        <a:gd name="T0" fmla="*/ 16 w 32"/>
                        <a:gd name="T1" fmla="*/ 129 h 129"/>
                        <a:gd name="T2" fmla="*/ 32 w 32"/>
                        <a:gd name="T3" fmla="*/ 113 h 129"/>
                        <a:gd name="T4" fmla="*/ 32 w 32"/>
                        <a:gd name="T5" fmla="*/ 0 h 129"/>
                        <a:gd name="T6" fmla="*/ 0 w 32"/>
                        <a:gd name="T7" fmla="*/ 4 h 129"/>
                        <a:gd name="T8" fmla="*/ 0 w 32"/>
                        <a:gd name="T9" fmla="*/ 113 h 129"/>
                        <a:gd name="T10" fmla="*/ 16 w 32"/>
                        <a:gd name="T11" fmla="*/ 129 h 129"/>
                      </a:gdLst>
                      <a:ahLst/>
                      <a:cxnLst>
                        <a:cxn ang="0">
                          <a:pos x="T0" y="T1"/>
                        </a:cxn>
                        <a:cxn ang="0">
                          <a:pos x="T2" y="T3"/>
                        </a:cxn>
                        <a:cxn ang="0">
                          <a:pos x="T4" y="T5"/>
                        </a:cxn>
                        <a:cxn ang="0">
                          <a:pos x="T6" y="T7"/>
                        </a:cxn>
                        <a:cxn ang="0">
                          <a:pos x="T8" y="T9"/>
                        </a:cxn>
                        <a:cxn ang="0">
                          <a:pos x="T10" y="T11"/>
                        </a:cxn>
                      </a:cxnLst>
                      <a:rect l="0" t="0" r="r" b="b"/>
                      <a:pathLst>
                        <a:path w="32" h="129">
                          <a:moveTo>
                            <a:pt x="16" y="129"/>
                          </a:moveTo>
                          <a:cubicBezTo>
                            <a:pt x="25" y="129"/>
                            <a:pt x="32" y="122"/>
                            <a:pt x="32" y="113"/>
                          </a:cubicBezTo>
                          <a:cubicBezTo>
                            <a:pt x="32" y="0"/>
                            <a:pt x="32" y="0"/>
                            <a:pt x="32" y="0"/>
                          </a:cubicBezTo>
                          <a:cubicBezTo>
                            <a:pt x="21" y="1"/>
                            <a:pt x="11" y="2"/>
                            <a:pt x="0" y="4"/>
                          </a:cubicBezTo>
                          <a:cubicBezTo>
                            <a:pt x="0" y="113"/>
                            <a:pt x="0" y="113"/>
                            <a:pt x="0" y="113"/>
                          </a:cubicBezTo>
                          <a:cubicBezTo>
                            <a:pt x="0" y="122"/>
                            <a:pt x="7" y="129"/>
                            <a:pt x="16"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97" name="Freeform 74">
                      <a:extLst>
                        <a:ext uri="{FF2B5EF4-FFF2-40B4-BE49-F238E27FC236}">
                          <a16:creationId xmlns:a16="http://schemas.microsoft.com/office/drawing/2014/main" id="{7CB1F5A7-7D3E-424A-BF8B-B8548CB099B0}"/>
                        </a:ext>
                      </a:extLst>
                    </p:cNvPr>
                    <p:cNvSpPr>
                      <a:spLocks/>
                    </p:cNvSpPr>
                    <p:nvPr/>
                  </p:nvSpPr>
                  <p:spPr bwMode="auto">
                    <a:xfrm>
                      <a:off x="2852" y="347"/>
                      <a:ext cx="56" cy="235"/>
                    </a:xfrm>
                    <a:custGeom>
                      <a:avLst/>
                      <a:gdLst>
                        <a:gd name="T0" fmla="*/ 16 w 32"/>
                        <a:gd name="T1" fmla="*/ 133 h 133"/>
                        <a:gd name="T2" fmla="*/ 32 w 32"/>
                        <a:gd name="T3" fmla="*/ 117 h 133"/>
                        <a:gd name="T4" fmla="*/ 32 w 32"/>
                        <a:gd name="T5" fmla="*/ 0 h 133"/>
                        <a:gd name="T6" fmla="*/ 16 w 32"/>
                        <a:gd name="T7" fmla="*/ 0 h 133"/>
                        <a:gd name="T8" fmla="*/ 0 w 32"/>
                        <a:gd name="T9" fmla="*/ 0 h 133"/>
                        <a:gd name="T10" fmla="*/ 0 w 32"/>
                        <a:gd name="T11" fmla="*/ 117 h 133"/>
                        <a:gd name="T12" fmla="*/ 16 w 32"/>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32" h="133">
                          <a:moveTo>
                            <a:pt x="16" y="133"/>
                          </a:moveTo>
                          <a:cubicBezTo>
                            <a:pt x="25" y="133"/>
                            <a:pt x="32" y="126"/>
                            <a:pt x="32" y="117"/>
                          </a:cubicBezTo>
                          <a:cubicBezTo>
                            <a:pt x="32" y="0"/>
                            <a:pt x="32" y="0"/>
                            <a:pt x="32" y="0"/>
                          </a:cubicBezTo>
                          <a:cubicBezTo>
                            <a:pt x="27" y="0"/>
                            <a:pt x="21" y="0"/>
                            <a:pt x="16" y="0"/>
                          </a:cubicBezTo>
                          <a:cubicBezTo>
                            <a:pt x="11" y="0"/>
                            <a:pt x="5" y="0"/>
                            <a:pt x="0" y="0"/>
                          </a:cubicBezTo>
                          <a:cubicBezTo>
                            <a:pt x="0" y="117"/>
                            <a:pt x="0" y="117"/>
                            <a:pt x="0" y="117"/>
                          </a:cubicBezTo>
                          <a:cubicBezTo>
                            <a:pt x="0" y="126"/>
                            <a:pt x="7" y="133"/>
                            <a:pt x="16" y="1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98" name="Freeform 75">
                      <a:extLst>
                        <a:ext uri="{FF2B5EF4-FFF2-40B4-BE49-F238E27FC236}">
                          <a16:creationId xmlns:a16="http://schemas.microsoft.com/office/drawing/2014/main" id="{B00E912B-16AE-4002-B3CD-0E876282F57A}"/>
                        </a:ext>
                      </a:extLst>
                    </p:cNvPr>
                    <p:cNvSpPr>
                      <a:spLocks/>
                    </p:cNvSpPr>
                    <p:nvPr/>
                  </p:nvSpPr>
                  <p:spPr bwMode="auto">
                    <a:xfrm>
                      <a:off x="3011" y="354"/>
                      <a:ext cx="56" cy="228"/>
                    </a:xfrm>
                    <a:custGeom>
                      <a:avLst/>
                      <a:gdLst>
                        <a:gd name="T0" fmla="*/ 16 w 32"/>
                        <a:gd name="T1" fmla="*/ 129 h 129"/>
                        <a:gd name="T2" fmla="*/ 32 w 32"/>
                        <a:gd name="T3" fmla="*/ 113 h 129"/>
                        <a:gd name="T4" fmla="*/ 32 w 32"/>
                        <a:gd name="T5" fmla="*/ 4 h 129"/>
                        <a:gd name="T6" fmla="*/ 0 w 32"/>
                        <a:gd name="T7" fmla="*/ 0 h 129"/>
                        <a:gd name="T8" fmla="*/ 0 w 32"/>
                        <a:gd name="T9" fmla="*/ 113 h 129"/>
                        <a:gd name="T10" fmla="*/ 16 w 32"/>
                        <a:gd name="T11" fmla="*/ 129 h 129"/>
                      </a:gdLst>
                      <a:ahLst/>
                      <a:cxnLst>
                        <a:cxn ang="0">
                          <a:pos x="T0" y="T1"/>
                        </a:cxn>
                        <a:cxn ang="0">
                          <a:pos x="T2" y="T3"/>
                        </a:cxn>
                        <a:cxn ang="0">
                          <a:pos x="T4" y="T5"/>
                        </a:cxn>
                        <a:cxn ang="0">
                          <a:pos x="T6" y="T7"/>
                        </a:cxn>
                        <a:cxn ang="0">
                          <a:pos x="T8" y="T9"/>
                        </a:cxn>
                        <a:cxn ang="0">
                          <a:pos x="T10" y="T11"/>
                        </a:cxn>
                      </a:cxnLst>
                      <a:rect l="0" t="0" r="r" b="b"/>
                      <a:pathLst>
                        <a:path w="32" h="129">
                          <a:moveTo>
                            <a:pt x="16" y="129"/>
                          </a:moveTo>
                          <a:cubicBezTo>
                            <a:pt x="25" y="129"/>
                            <a:pt x="32" y="122"/>
                            <a:pt x="32" y="113"/>
                          </a:cubicBezTo>
                          <a:cubicBezTo>
                            <a:pt x="32" y="4"/>
                            <a:pt x="32" y="4"/>
                            <a:pt x="32" y="4"/>
                          </a:cubicBezTo>
                          <a:cubicBezTo>
                            <a:pt x="21" y="2"/>
                            <a:pt x="11" y="1"/>
                            <a:pt x="0" y="0"/>
                          </a:cubicBezTo>
                          <a:cubicBezTo>
                            <a:pt x="0" y="113"/>
                            <a:pt x="0" y="113"/>
                            <a:pt x="0" y="113"/>
                          </a:cubicBezTo>
                          <a:cubicBezTo>
                            <a:pt x="0" y="122"/>
                            <a:pt x="7" y="129"/>
                            <a:pt x="16"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599" name="Freeform 76">
                      <a:extLst>
                        <a:ext uri="{FF2B5EF4-FFF2-40B4-BE49-F238E27FC236}">
                          <a16:creationId xmlns:a16="http://schemas.microsoft.com/office/drawing/2014/main" id="{CFD3D3C5-09C5-4352-A316-BD2E27A99AF7}"/>
                        </a:ext>
                      </a:extLst>
                    </p:cNvPr>
                    <p:cNvSpPr>
                      <a:spLocks/>
                    </p:cNvSpPr>
                    <p:nvPr/>
                  </p:nvSpPr>
                  <p:spPr bwMode="auto">
                    <a:xfrm>
                      <a:off x="3170" y="381"/>
                      <a:ext cx="56" cy="201"/>
                    </a:xfrm>
                    <a:custGeom>
                      <a:avLst/>
                      <a:gdLst>
                        <a:gd name="T0" fmla="*/ 16 w 32"/>
                        <a:gd name="T1" fmla="*/ 114 h 114"/>
                        <a:gd name="T2" fmla="*/ 32 w 32"/>
                        <a:gd name="T3" fmla="*/ 98 h 114"/>
                        <a:gd name="T4" fmla="*/ 32 w 32"/>
                        <a:gd name="T5" fmla="*/ 8 h 114"/>
                        <a:gd name="T6" fmla="*/ 0 w 32"/>
                        <a:gd name="T7" fmla="*/ 0 h 114"/>
                        <a:gd name="T8" fmla="*/ 0 w 32"/>
                        <a:gd name="T9" fmla="*/ 98 h 114"/>
                        <a:gd name="T10" fmla="*/ 16 w 32"/>
                        <a:gd name="T11" fmla="*/ 114 h 114"/>
                      </a:gdLst>
                      <a:ahLst/>
                      <a:cxnLst>
                        <a:cxn ang="0">
                          <a:pos x="T0" y="T1"/>
                        </a:cxn>
                        <a:cxn ang="0">
                          <a:pos x="T2" y="T3"/>
                        </a:cxn>
                        <a:cxn ang="0">
                          <a:pos x="T4" y="T5"/>
                        </a:cxn>
                        <a:cxn ang="0">
                          <a:pos x="T6" y="T7"/>
                        </a:cxn>
                        <a:cxn ang="0">
                          <a:pos x="T8" y="T9"/>
                        </a:cxn>
                        <a:cxn ang="0">
                          <a:pos x="T10" y="T11"/>
                        </a:cxn>
                      </a:cxnLst>
                      <a:rect l="0" t="0" r="r" b="b"/>
                      <a:pathLst>
                        <a:path w="32" h="114">
                          <a:moveTo>
                            <a:pt x="16" y="114"/>
                          </a:moveTo>
                          <a:cubicBezTo>
                            <a:pt x="25" y="114"/>
                            <a:pt x="32" y="107"/>
                            <a:pt x="32" y="98"/>
                          </a:cubicBezTo>
                          <a:cubicBezTo>
                            <a:pt x="32" y="8"/>
                            <a:pt x="32" y="8"/>
                            <a:pt x="32" y="8"/>
                          </a:cubicBezTo>
                          <a:cubicBezTo>
                            <a:pt x="21" y="5"/>
                            <a:pt x="11" y="2"/>
                            <a:pt x="0" y="0"/>
                          </a:cubicBezTo>
                          <a:cubicBezTo>
                            <a:pt x="0" y="98"/>
                            <a:pt x="0" y="98"/>
                            <a:pt x="0" y="98"/>
                          </a:cubicBezTo>
                          <a:cubicBezTo>
                            <a:pt x="0" y="107"/>
                            <a:pt x="7" y="114"/>
                            <a:pt x="16" y="1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600" name="Freeform 77">
                      <a:extLst>
                        <a:ext uri="{FF2B5EF4-FFF2-40B4-BE49-F238E27FC236}">
                          <a16:creationId xmlns:a16="http://schemas.microsoft.com/office/drawing/2014/main" id="{7C9BEF1A-7D10-430B-A7B8-1BB55956ADFE}"/>
                        </a:ext>
                      </a:extLst>
                    </p:cNvPr>
                    <p:cNvSpPr>
                      <a:spLocks/>
                    </p:cNvSpPr>
                    <p:nvPr/>
                  </p:nvSpPr>
                  <p:spPr bwMode="auto">
                    <a:xfrm>
                      <a:off x="2534" y="2665"/>
                      <a:ext cx="56" cy="194"/>
                    </a:xfrm>
                    <a:custGeom>
                      <a:avLst/>
                      <a:gdLst>
                        <a:gd name="T0" fmla="*/ 16 w 32"/>
                        <a:gd name="T1" fmla="*/ 0 h 110"/>
                        <a:gd name="T2" fmla="*/ 0 w 32"/>
                        <a:gd name="T3" fmla="*/ 16 h 110"/>
                        <a:gd name="T4" fmla="*/ 0 w 32"/>
                        <a:gd name="T5" fmla="*/ 102 h 110"/>
                        <a:gd name="T6" fmla="*/ 32 w 32"/>
                        <a:gd name="T7" fmla="*/ 110 h 110"/>
                        <a:gd name="T8" fmla="*/ 32 w 32"/>
                        <a:gd name="T9" fmla="*/ 16 h 110"/>
                        <a:gd name="T10" fmla="*/ 16 w 32"/>
                        <a:gd name="T11" fmla="*/ 0 h 110"/>
                      </a:gdLst>
                      <a:ahLst/>
                      <a:cxnLst>
                        <a:cxn ang="0">
                          <a:pos x="T0" y="T1"/>
                        </a:cxn>
                        <a:cxn ang="0">
                          <a:pos x="T2" y="T3"/>
                        </a:cxn>
                        <a:cxn ang="0">
                          <a:pos x="T4" y="T5"/>
                        </a:cxn>
                        <a:cxn ang="0">
                          <a:pos x="T6" y="T7"/>
                        </a:cxn>
                        <a:cxn ang="0">
                          <a:pos x="T8" y="T9"/>
                        </a:cxn>
                        <a:cxn ang="0">
                          <a:pos x="T10" y="T11"/>
                        </a:cxn>
                      </a:cxnLst>
                      <a:rect l="0" t="0" r="r" b="b"/>
                      <a:pathLst>
                        <a:path w="32" h="110">
                          <a:moveTo>
                            <a:pt x="16" y="0"/>
                          </a:moveTo>
                          <a:cubicBezTo>
                            <a:pt x="7" y="0"/>
                            <a:pt x="0" y="8"/>
                            <a:pt x="0" y="16"/>
                          </a:cubicBezTo>
                          <a:cubicBezTo>
                            <a:pt x="0" y="102"/>
                            <a:pt x="0" y="102"/>
                            <a:pt x="0" y="102"/>
                          </a:cubicBezTo>
                          <a:cubicBezTo>
                            <a:pt x="11" y="105"/>
                            <a:pt x="21" y="108"/>
                            <a:pt x="32" y="110"/>
                          </a:cubicBezTo>
                          <a:cubicBezTo>
                            <a:pt x="32" y="16"/>
                            <a:pt x="32" y="16"/>
                            <a:pt x="32" y="16"/>
                          </a:cubicBezTo>
                          <a:cubicBezTo>
                            <a:pt x="32" y="8"/>
                            <a:pt x="25"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601" name="Freeform 78">
                      <a:extLst>
                        <a:ext uri="{FF2B5EF4-FFF2-40B4-BE49-F238E27FC236}">
                          <a16:creationId xmlns:a16="http://schemas.microsoft.com/office/drawing/2014/main" id="{B966B52C-EC04-4683-8775-AAB11CFCC6A4}"/>
                        </a:ext>
                      </a:extLst>
                    </p:cNvPr>
                    <p:cNvSpPr>
                      <a:spLocks/>
                    </p:cNvSpPr>
                    <p:nvPr/>
                  </p:nvSpPr>
                  <p:spPr bwMode="auto">
                    <a:xfrm>
                      <a:off x="2693" y="2665"/>
                      <a:ext cx="56" cy="221"/>
                    </a:xfrm>
                    <a:custGeom>
                      <a:avLst/>
                      <a:gdLst>
                        <a:gd name="T0" fmla="*/ 16 w 32"/>
                        <a:gd name="T1" fmla="*/ 0 h 125"/>
                        <a:gd name="T2" fmla="*/ 0 w 32"/>
                        <a:gd name="T3" fmla="*/ 16 h 125"/>
                        <a:gd name="T4" fmla="*/ 0 w 32"/>
                        <a:gd name="T5" fmla="*/ 121 h 125"/>
                        <a:gd name="T6" fmla="*/ 32 w 32"/>
                        <a:gd name="T7" fmla="*/ 125 h 125"/>
                        <a:gd name="T8" fmla="*/ 32 w 32"/>
                        <a:gd name="T9" fmla="*/ 16 h 125"/>
                        <a:gd name="T10" fmla="*/ 16 w 32"/>
                        <a:gd name="T11" fmla="*/ 0 h 125"/>
                      </a:gdLst>
                      <a:ahLst/>
                      <a:cxnLst>
                        <a:cxn ang="0">
                          <a:pos x="T0" y="T1"/>
                        </a:cxn>
                        <a:cxn ang="0">
                          <a:pos x="T2" y="T3"/>
                        </a:cxn>
                        <a:cxn ang="0">
                          <a:pos x="T4" y="T5"/>
                        </a:cxn>
                        <a:cxn ang="0">
                          <a:pos x="T6" y="T7"/>
                        </a:cxn>
                        <a:cxn ang="0">
                          <a:pos x="T8" y="T9"/>
                        </a:cxn>
                        <a:cxn ang="0">
                          <a:pos x="T10" y="T11"/>
                        </a:cxn>
                      </a:cxnLst>
                      <a:rect l="0" t="0" r="r" b="b"/>
                      <a:pathLst>
                        <a:path w="32" h="125">
                          <a:moveTo>
                            <a:pt x="16" y="0"/>
                          </a:moveTo>
                          <a:cubicBezTo>
                            <a:pt x="7" y="0"/>
                            <a:pt x="0" y="8"/>
                            <a:pt x="0" y="16"/>
                          </a:cubicBezTo>
                          <a:cubicBezTo>
                            <a:pt x="0" y="121"/>
                            <a:pt x="0" y="121"/>
                            <a:pt x="0" y="121"/>
                          </a:cubicBezTo>
                          <a:cubicBezTo>
                            <a:pt x="11" y="123"/>
                            <a:pt x="21" y="124"/>
                            <a:pt x="32" y="125"/>
                          </a:cubicBezTo>
                          <a:cubicBezTo>
                            <a:pt x="32" y="16"/>
                            <a:pt x="32" y="16"/>
                            <a:pt x="32" y="16"/>
                          </a:cubicBezTo>
                          <a:cubicBezTo>
                            <a:pt x="32" y="8"/>
                            <a:pt x="25"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602" name="Freeform 79">
                      <a:extLst>
                        <a:ext uri="{FF2B5EF4-FFF2-40B4-BE49-F238E27FC236}">
                          <a16:creationId xmlns:a16="http://schemas.microsoft.com/office/drawing/2014/main" id="{D93399A1-4E99-4C50-B4DD-3500DB999DA2}"/>
                        </a:ext>
                      </a:extLst>
                    </p:cNvPr>
                    <p:cNvSpPr>
                      <a:spLocks/>
                    </p:cNvSpPr>
                    <p:nvPr/>
                  </p:nvSpPr>
                  <p:spPr bwMode="auto">
                    <a:xfrm>
                      <a:off x="2852" y="2665"/>
                      <a:ext cx="56" cy="228"/>
                    </a:xfrm>
                    <a:custGeom>
                      <a:avLst/>
                      <a:gdLst>
                        <a:gd name="T0" fmla="*/ 16 w 32"/>
                        <a:gd name="T1" fmla="*/ 0 h 129"/>
                        <a:gd name="T2" fmla="*/ 0 w 32"/>
                        <a:gd name="T3" fmla="*/ 16 h 129"/>
                        <a:gd name="T4" fmla="*/ 0 w 32"/>
                        <a:gd name="T5" fmla="*/ 129 h 129"/>
                        <a:gd name="T6" fmla="*/ 16 w 32"/>
                        <a:gd name="T7" fmla="*/ 129 h 129"/>
                        <a:gd name="T8" fmla="*/ 32 w 32"/>
                        <a:gd name="T9" fmla="*/ 129 h 129"/>
                        <a:gd name="T10" fmla="*/ 32 w 32"/>
                        <a:gd name="T11" fmla="*/ 16 h 129"/>
                        <a:gd name="T12" fmla="*/ 16 w 32"/>
                        <a:gd name="T13" fmla="*/ 0 h 129"/>
                      </a:gdLst>
                      <a:ahLst/>
                      <a:cxnLst>
                        <a:cxn ang="0">
                          <a:pos x="T0" y="T1"/>
                        </a:cxn>
                        <a:cxn ang="0">
                          <a:pos x="T2" y="T3"/>
                        </a:cxn>
                        <a:cxn ang="0">
                          <a:pos x="T4" y="T5"/>
                        </a:cxn>
                        <a:cxn ang="0">
                          <a:pos x="T6" y="T7"/>
                        </a:cxn>
                        <a:cxn ang="0">
                          <a:pos x="T8" y="T9"/>
                        </a:cxn>
                        <a:cxn ang="0">
                          <a:pos x="T10" y="T11"/>
                        </a:cxn>
                        <a:cxn ang="0">
                          <a:pos x="T12" y="T13"/>
                        </a:cxn>
                      </a:cxnLst>
                      <a:rect l="0" t="0" r="r" b="b"/>
                      <a:pathLst>
                        <a:path w="32" h="129">
                          <a:moveTo>
                            <a:pt x="16" y="0"/>
                          </a:moveTo>
                          <a:cubicBezTo>
                            <a:pt x="7" y="0"/>
                            <a:pt x="0" y="8"/>
                            <a:pt x="0" y="16"/>
                          </a:cubicBezTo>
                          <a:cubicBezTo>
                            <a:pt x="0" y="129"/>
                            <a:pt x="0" y="129"/>
                            <a:pt x="0" y="129"/>
                          </a:cubicBezTo>
                          <a:cubicBezTo>
                            <a:pt x="5" y="129"/>
                            <a:pt x="11" y="129"/>
                            <a:pt x="16" y="129"/>
                          </a:cubicBezTo>
                          <a:cubicBezTo>
                            <a:pt x="21" y="129"/>
                            <a:pt x="27" y="129"/>
                            <a:pt x="32" y="129"/>
                          </a:cubicBezTo>
                          <a:cubicBezTo>
                            <a:pt x="32" y="16"/>
                            <a:pt x="32" y="16"/>
                            <a:pt x="32" y="16"/>
                          </a:cubicBezTo>
                          <a:cubicBezTo>
                            <a:pt x="32" y="8"/>
                            <a:pt x="25"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603" name="Freeform 80">
                      <a:extLst>
                        <a:ext uri="{FF2B5EF4-FFF2-40B4-BE49-F238E27FC236}">
                          <a16:creationId xmlns:a16="http://schemas.microsoft.com/office/drawing/2014/main" id="{7E3DEC37-B8F7-47C7-A780-44CE28B8A8ED}"/>
                        </a:ext>
                      </a:extLst>
                    </p:cNvPr>
                    <p:cNvSpPr>
                      <a:spLocks/>
                    </p:cNvSpPr>
                    <p:nvPr/>
                  </p:nvSpPr>
                  <p:spPr bwMode="auto">
                    <a:xfrm>
                      <a:off x="3011" y="2665"/>
                      <a:ext cx="56" cy="221"/>
                    </a:xfrm>
                    <a:custGeom>
                      <a:avLst/>
                      <a:gdLst>
                        <a:gd name="T0" fmla="*/ 16 w 32"/>
                        <a:gd name="T1" fmla="*/ 0 h 125"/>
                        <a:gd name="T2" fmla="*/ 0 w 32"/>
                        <a:gd name="T3" fmla="*/ 16 h 125"/>
                        <a:gd name="T4" fmla="*/ 0 w 32"/>
                        <a:gd name="T5" fmla="*/ 125 h 125"/>
                        <a:gd name="T6" fmla="*/ 32 w 32"/>
                        <a:gd name="T7" fmla="*/ 121 h 125"/>
                        <a:gd name="T8" fmla="*/ 32 w 32"/>
                        <a:gd name="T9" fmla="*/ 16 h 125"/>
                        <a:gd name="T10" fmla="*/ 16 w 32"/>
                        <a:gd name="T11" fmla="*/ 0 h 125"/>
                      </a:gdLst>
                      <a:ahLst/>
                      <a:cxnLst>
                        <a:cxn ang="0">
                          <a:pos x="T0" y="T1"/>
                        </a:cxn>
                        <a:cxn ang="0">
                          <a:pos x="T2" y="T3"/>
                        </a:cxn>
                        <a:cxn ang="0">
                          <a:pos x="T4" y="T5"/>
                        </a:cxn>
                        <a:cxn ang="0">
                          <a:pos x="T6" y="T7"/>
                        </a:cxn>
                        <a:cxn ang="0">
                          <a:pos x="T8" y="T9"/>
                        </a:cxn>
                        <a:cxn ang="0">
                          <a:pos x="T10" y="T11"/>
                        </a:cxn>
                      </a:cxnLst>
                      <a:rect l="0" t="0" r="r" b="b"/>
                      <a:pathLst>
                        <a:path w="32" h="125">
                          <a:moveTo>
                            <a:pt x="16" y="0"/>
                          </a:moveTo>
                          <a:cubicBezTo>
                            <a:pt x="7" y="0"/>
                            <a:pt x="0" y="8"/>
                            <a:pt x="0" y="16"/>
                          </a:cubicBezTo>
                          <a:cubicBezTo>
                            <a:pt x="0" y="125"/>
                            <a:pt x="0" y="125"/>
                            <a:pt x="0" y="125"/>
                          </a:cubicBezTo>
                          <a:cubicBezTo>
                            <a:pt x="11" y="124"/>
                            <a:pt x="21" y="123"/>
                            <a:pt x="32" y="121"/>
                          </a:cubicBezTo>
                          <a:cubicBezTo>
                            <a:pt x="32" y="16"/>
                            <a:pt x="32" y="16"/>
                            <a:pt x="32" y="16"/>
                          </a:cubicBezTo>
                          <a:cubicBezTo>
                            <a:pt x="32" y="8"/>
                            <a:pt x="25"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604" name="Freeform 81">
                      <a:extLst>
                        <a:ext uri="{FF2B5EF4-FFF2-40B4-BE49-F238E27FC236}">
                          <a16:creationId xmlns:a16="http://schemas.microsoft.com/office/drawing/2014/main" id="{8FABA5E3-3EA9-4E66-9472-C96EE197B02A}"/>
                        </a:ext>
                      </a:extLst>
                    </p:cNvPr>
                    <p:cNvSpPr>
                      <a:spLocks/>
                    </p:cNvSpPr>
                    <p:nvPr/>
                  </p:nvSpPr>
                  <p:spPr bwMode="auto">
                    <a:xfrm>
                      <a:off x="3170" y="2665"/>
                      <a:ext cx="56" cy="194"/>
                    </a:xfrm>
                    <a:custGeom>
                      <a:avLst/>
                      <a:gdLst>
                        <a:gd name="T0" fmla="*/ 16 w 32"/>
                        <a:gd name="T1" fmla="*/ 0 h 110"/>
                        <a:gd name="T2" fmla="*/ 0 w 32"/>
                        <a:gd name="T3" fmla="*/ 16 h 110"/>
                        <a:gd name="T4" fmla="*/ 0 w 32"/>
                        <a:gd name="T5" fmla="*/ 110 h 110"/>
                        <a:gd name="T6" fmla="*/ 32 w 32"/>
                        <a:gd name="T7" fmla="*/ 102 h 110"/>
                        <a:gd name="T8" fmla="*/ 32 w 32"/>
                        <a:gd name="T9" fmla="*/ 16 h 110"/>
                        <a:gd name="T10" fmla="*/ 16 w 32"/>
                        <a:gd name="T11" fmla="*/ 0 h 110"/>
                      </a:gdLst>
                      <a:ahLst/>
                      <a:cxnLst>
                        <a:cxn ang="0">
                          <a:pos x="T0" y="T1"/>
                        </a:cxn>
                        <a:cxn ang="0">
                          <a:pos x="T2" y="T3"/>
                        </a:cxn>
                        <a:cxn ang="0">
                          <a:pos x="T4" y="T5"/>
                        </a:cxn>
                        <a:cxn ang="0">
                          <a:pos x="T6" y="T7"/>
                        </a:cxn>
                        <a:cxn ang="0">
                          <a:pos x="T8" y="T9"/>
                        </a:cxn>
                        <a:cxn ang="0">
                          <a:pos x="T10" y="T11"/>
                        </a:cxn>
                      </a:cxnLst>
                      <a:rect l="0" t="0" r="r" b="b"/>
                      <a:pathLst>
                        <a:path w="32" h="110">
                          <a:moveTo>
                            <a:pt x="16" y="0"/>
                          </a:moveTo>
                          <a:cubicBezTo>
                            <a:pt x="7" y="0"/>
                            <a:pt x="0" y="8"/>
                            <a:pt x="0" y="16"/>
                          </a:cubicBezTo>
                          <a:cubicBezTo>
                            <a:pt x="0" y="110"/>
                            <a:pt x="0" y="110"/>
                            <a:pt x="0" y="110"/>
                          </a:cubicBezTo>
                          <a:cubicBezTo>
                            <a:pt x="11" y="108"/>
                            <a:pt x="21" y="105"/>
                            <a:pt x="32" y="102"/>
                          </a:cubicBezTo>
                          <a:cubicBezTo>
                            <a:pt x="32" y="16"/>
                            <a:pt x="32" y="16"/>
                            <a:pt x="32" y="16"/>
                          </a:cubicBezTo>
                          <a:cubicBezTo>
                            <a:pt x="32" y="8"/>
                            <a:pt x="25"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grpSp>
            </p:grpSp>
            <p:grpSp>
              <p:nvGrpSpPr>
                <p:cNvPr id="246" name="Group 245"/>
                <p:cNvGrpSpPr/>
                <p:nvPr/>
              </p:nvGrpSpPr>
              <p:grpSpPr>
                <a:xfrm>
                  <a:off x="6896734" y="4067168"/>
                  <a:ext cx="1554480" cy="427445"/>
                  <a:chOff x="6896734" y="4178296"/>
                  <a:chExt cx="1554480" cy="427445"/>
                </a:xfrm>
              </p:grpSpPr>
              <p:sp>
                <p:nvSpPr>
                  <p:cNvPr id="452" name="Rounded Rectangle 451"/>
                  <p:cNvSpPr/>
                  <p:nvPr/>
                </p:nvSpPr>
                <p:spPr>
                  <a:xfrm>
                    <a:off x="6896734" y="4178296"/>
                    <a:ext cx="1554480" cy="427445"/>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tIns="0" rIns="0" bIns="0" rtlCol="0" anchor="ctr"/>
                  <a:lstStyle/>
                  <a:p>
                    <a:r>
                      <a:rPr lang="en-US" sz="900" dirty="0">
                        <a:solidFill>
                          <a:schemeClr val="tx1"/>
                        </a:solidFill>
                      </a:rPr>
                      <a:t>Application insight</a:t>
                    </a:r>
                  </a:p>
                </p:txBody>
              </p:sp>
              <p:grpSp>
                <p:nvGrpSpPr>
                  <p:cNvPr id="605" name="Group 56">
                    <a:extLst>
                      <a:ext uri="{FF2B5EF4-FFF2-40B4-BE49-F238E27FC236}">
                        <a16:creationId xmlns:a16="http://schemas.microsoft.com/office/drawing/2014/main" id="{A2A045A9-1FF9-460E-A94F-2F3CA8D6CDB9}"/>
                      </a:ext>
                    </a:extLst>
                  </p:cNvPr>
                  <p:cNvGrpSpPr>
                    <a:grpSpLocks noChangeAspect="1"/>
                  </p:cNvGrpSpPr>
                  <p:nvPr/>
                </p:nvGrpSpPr>
                <p:grpSpPr bwMode="auto">
                  <a:xfrm>
                    <a:off x="6941752" y="4231998"/>
                    <a:ext cx="319792" cy="320040"/>
                    <a:chOff x="1608" y="347"/>
                    <a:chExt cx="2544" cy="2546"/>
                  </a:xfrm>
                </p:grpSpPr>
                <p:sp>
                  <p:nvSpPr>
                    <p:cNvPr id="606" name="Oval 605">
                      <a:extLst>
                        <a:ext uri="{FF2B5EF4-FFF2-40B4-BE49-F238E27FC236}">
                          <a16:creationId xmlns:a16="http://schemas.microsoft.com/office/drawing/2014/main" id="{3002282D-EDB8-4994-9E22-B8B6EA61C5A5}"/>
                        </a:ext>
                      </a:extLst>
                    </p:cNvPr>
                    <p:cNvSpPr>
                      <a:spLocks noChangeArrowheads="1"/>
                    </p:cNvSpPr>
                    <p:nvPr/>
                  </p:nvSpPr>
                  <p:spPr bwMode="auto">
                    <a:xfrm>
                      <a:off x="1608" y="347"/>
                      <a:ext cx="2544" cy="254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607" name="Freeform 58">
                      <a:extLst>
                        <a:ext uri="{FF2B5EF4-FFF2-40B4-BE49-F238E27FC236}">
                          <a16:creationId xmlns:a16="http://schemas.microsoft.com/office/drawing/2014/main" id="{DEFFA43B-351D-4FC9-8103-FAABD1A23A69}"/>
                        </a:ext>
                      </a:extLst>
                    </p:cNvPr>
                    <p:cNvSpPr>
                      <a:spLocks/>
                    </p:cNvSpPr>
                    <p:nvPr/>
                  </p:nvSpPr>
                  <p:spPr bwMode="auto">
                    <a:xfrm>
                      <a:off x="2430" y="1144"/>
                      <a:ext cx="925" cy="937"/>
                    </a:xfrm>
                    <a:custGeom>
                      <a:avLst/>
                      <a:gdLst>
                        <a:gd name="T0" fmla="*/ 38 w 524"/>
                        <a:gd name="T1" fmla="*/ 209 h 530"/>
                        <a:gd name="T2" fmla="*/ 259 w 524"/>
                        <a:gd name="T3" fmla="*/ 37 h 530"/>
                        <a:gd name="T4" fmla="*/ 487 w 524"/>
                        <a:gd name="T5" fmla="*/ 265 h 530"/>
                        <a:gd name="T6" fmla="*/ 259 w 524"/>
                        <a:gd name="T7" fmla="*/ 493 h 530"/>
                        <a:gd name="T8" fmla="*/ 38 w 524"/>
                        <a:gd name="T9" fmla="*/ 321 h 530"/>
                        <a:gd name="T10" fmla="*/ 0 w 524"/>
                        <a:gd name="T11" fmla="*/ 321 h 530"/>
                        <a:gd name="T12" fmla="*/ 259 w 524"/>
                        <a:gd name="T13" fmla="*/ 530 h 530"/>
                        <a:gd name="T14" fmla="*/ 524 w 524"/>
                        <a:gd name="T15" fmla="*/ 265 h 530"/>
                        <a:gd name="T16" fmla="*/ 259 w 524"/>
                        <a:gd name="T17" fmla="*/ 0 h 530"/>
                        <a:gd name="T18" fmla="*/ 3 w 524"/>
                        <a:gd name="T19" fmla="*/ 197 h 530"/>
                        <a:gd name="T20" fmla="*/ 9 w 524"/>
                        <a:gd name="T21" fmla="*/ 209 h 530"/>
                        <a:gd name="T22" fmla="*/ 38 w 524"/>
                        <a:gd name="T23" fmla="*/ 209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4" h="530">
                          <a:moveTo>
                            <a:pt x="38" y="209"/>
                          </a:moveTo>
                          <a:cubicBezTo>
                            <a:pt x="64" y="110"/>
                            <a:pt x="153" y="37"/>
                            <a:pt x="259" y="37"/>
                          </a:cubicBezTo>
                          <a:cubicBezTo>
                            <a:pt x="384" y="37"/>
                            <a:pt x="487" y="139"/>
                            <a:pt x="487" y="265"/>
                          </a:cubicBezTo>
                          <a:cubicBezTo>
                            <a:pt x="487" y="391"/>
                            <a:pt x="384" y="493"/>
                            <a:pt x="259" y="493"/>
                          </a:cubicBezTo>
                          <a:cubicBezTo>
                            <a:pt x="153" y="493"/>
                            <a:pt x="64" y="420"/>
                            <a:pt x="38" y="321"/>
                          </a:cubicBezTo>
                          <a:cubicBezTo>
                            <a:pt x="0" y="321"/>
                            <a:pt x="0" y="321"/>
                            <a:pt x="0" y="321"/>
                          </a:cubicBezTo>
                          <a:cubicBezTo>
                            <a:pt x="26" y="441"/>
                            <a:pt x="132" y="530"/>
                            <a:pt x="259" y="530"/>
                          </a:cubicBezTo>
                          <a:cubicBezTo>
                            <a:pt x="405" y="530"/>
                            <a:pt x="524" y="411"/>
                            <a:pt x="524" y="265"/>
                          </a:cubicBezTo>
                          <a:cubicBezTo>
                            <a:pt x="524" y="119"/>
                            <a:pt x="405" y="0"/>
                            <a:pt x="259" y="0"/>
                          </a:cubicBezTo>
                          <a:cubicBezTo>
                            <a:pt x="136" y="0"/>
                            <a:pt x="33" y="83"/>
                            <a:pt x="3" y="197"/>
                          </a:cubicBezTo>
                          <a:cubicBezTo>
                            <a:pt x="9" y="209"/>
                            <a:pt x="9" y="209"/>
                            <a:pt x="9" y="209"/>
                          </a:cubicBezTo>
                          <a:lnTo>
                            <a:pt x="38"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608" name="Freeform 59">
                      <a:extLst>
                        <a:ext uri="{FF2B5EF4-FFF2-40B4-BE49-F238E27FC236}">
                          <a16:creationId xmlns:a16="http://schemas.microsoft.com/office/drawing/2014/main" id="{2CAF1893-091D-4D45-A695-435B86323255}"/>
                        </a:ext>
                      </a:extLst>
                    </p:cNvPr>
                    <p:cNvSpPr>
                      <a:spLocks/>
                    </p:cNvSpPr>
                    <p:nvPr/>
                  </p:nvSpPr>
                  <p:spPr bwMode="auto">
                    <a:xfrm>
                      <a:off x="1755" y="1327"/>
                      <a:ext cx="1330" cy="592"/>
                    </a:xfrm>
                    <a:custGeom>
                      <a:avLst/>
                      <a:gdLst>
                        <a:gd name="T0" fmla="*/ 641 w 753"/>
                        <a:gd name="T1" fmla="*/ 50 h 335"/>
                        <a:gd name="T2" fmla="*/ 531 w 753"/>
                        <a:gd name="T3" fmla="*/ 143 h 335"/>
                        <a:gd name="T4" fmla="*/ 368 w 753"/>
                        <a:gd name="T5" fmla="*/ 143 h 335"/>
                        <a:gd name="T6" fmla="*/ 301 w 753"/>
                        <a:gd name="T7" fmla="*/ 10 h 335"/>
                        <a:gd name="T8" fmla="*/ 283 w 753"/>
                        <a:gd name="T9" fmla="*/ 0 h 335"/>
                        <a:gd name="T10" fmla="*/ 266 w 753"/>
                        <a:gd name="T11" fmla="*/ 13 h 335"/>
                        <a:gd name="T12" fmla="*/ 178 w 753"/>
                        <a:gd name="T13" fmla="*/ 263 h 335"/>
                        <a:gd name="T14" fmla="*/ 135 w 753"/>
                        <a:gd name="T15" fmla="*/ 155 h 335"/>
                        <a:gd name="T16" fmla="*/ 117 w 753"/>
                        <a:gd name="T17" fmla="*/ 143 h 335"/>
                        <a:gd name="T18" fmla="*/ 19 w 753"/>
                        <a:gd name="T19" fmla="*/ 143 h 335"/>
                        <a:gd name="T20" fmla="*/ 0 w 753"/>
                        <a:gd name="T21" fmla="*/ 162 h 335"/>
                        <a:gd name="T22" fmla="*/ 19 w 753"/>
                        <a:gd name="T23" fmla="*/ 181 h 335"/>
                        <a:gd name="T24" fmla="*/ 105 w 753"/>
                        <a:gd name="T25" fmla="*/ 181 h 335"/>
                        <a:gd name="T26" fmla="*/ 161 w 753"/>
                        <a:gd name="T27" fmla="*/ 324 h 335"/>
                        <a:gd name="T28" fmla="*/ 179 w 753"/>
                        <a:gd name="T29" fmla="*/ 335 h 335"/>
                        <a:gd name="T30" fmla="*/ 179 w 753"/>
                        <a:gd name="T31" fmla="*/ 335 h 335"/>
                        <a:gd name="T32" fmla="*/ 196 w 753"/>
                        <a:gd name="T33" fmla="*/ 323 h 335"/>
                        <a:gd name="T34" fmla="*/ 287 w 753"/>
                        <a:gd name="T35" fmla="*/ 67 h 335"/>
                        <a:gd name="T36" fmla="*/ 340 w 753"/>
                        <a:gd name="T37" fmla="*/ 171 h 335"/>
                        <a:gd name="T38" fmla="*/ 356 w 753"/>
                        <a:gd name="T39" fmla="*/ 181 h 335"/>
                        <a:gd name="T40" fmla="*/ 531 w 753"/>
                        <a:gd name="T41" fmla="*/ 181 h 335"/>
                        <a:gd name="T42" fmla="*/ 641 w 753"/>
                        <a:gd name="T43" fmla="*/ 274 h 335"/>
                        <a:gd name="T44" fmla="*/ 753 w 753"/>
                        <a:gd name="T45" fmla="*/ 162 h 335"/>
                        <a:gd name="T46" fmla="*/ 641 w 753"/>
                        <a:gd name="T47" fmla="*/ 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3" h="335">
                          <a:moveTo>
                            <a:pt x="641" y="50"/>
                          </a:moveTo>
                          <a:cubicBezTo>
                            <a:pt x="586" y="50"/>
                            <a:pt x="540" y="90"/>
                            <a:pt x="531" y="143"/>
                          </a:cubicBezTo>
                          <a:cubicBezTo>
                            <a:pt x="368" y="143"/>
                            <a:pt x="368" y="143"/>
                            <a:pt x="368" y="143"/>
                          </a:cubicBezTo>
                          <a:cubicBezTo>
                            <a:pt x="301" y="10"/>
                            <a:pt x="301" y="10"/>
                            <a:pt x="301" y="10"/>
                          </a:cubicBezTo>
                          <a:cubicBezTo>
                            <a:pt x="297" y="4"/>
                            <a:pt x="290" y="0"/>
                            <a:pt x="283" y="0"/>
                          </a:cubicBezTo>
                          <a:cubicBezTo>
                            <a:pt x="275" y="1"/>
                            <a:pt x="269" y="6"/>
                            <a:pt x="266" y="13"/>
                          </a:cubicBezTo>
                          <a:cubicBezTo>
                            <a:pt x="178" y="263"/>
                            <a:pt x="178" y="263"/>
                            <a:pt x="178" y="263"/>
                          </a:cubicBezTo>
                          <a:cubicBezTo>
                            <a:pt x="135" y="155"/>
                            <a:pt x="135" y="155"/>
                            <a:pt x="135" y="155"/>
                          </a:cubicBezTo>
                          <a:cubicBezTo>
                            <a:pt x="132" y="148"/>
                            <a:pt x="125" y="143"/>
                            <a:pt x="117" y="143"/>
                          </a:cubicBezTo>
                          <a:cubicBezTo>
                            <a:pt x="19" y="143"/>
                            <a:pt x="19" y="143"/>
                            <a:pt x="19" y="143"/>
                          </a:cubicBezTo>
                          <a:cubicBezTo>
                            <a:pt x="8" y="143"/>
                            <a:pt x="0" y="152"/>
                            <a:pt x="0" y="162"/>
                          </a:cubicBezTo>
                          <a:cubicBezTo>
                            <a:pt x="0" y="172"/>
                            <a:pt x="8" y="181"/>
                            <a:pt x="19" y="181"/>
                          </a:cubicBezTo>
                          <a:cubicBezTo>
                            <a:pt x="105" y="181"/>
                            <a:pt x="105" y="181"/>
                            <a:pt x="105" y="181"/>
                          </a:cubicBezTo>
                          <a:cubicBezTo>
                            <a:pt x="161" y="324"/>
                            <a:pt x="161" y="324"/>
                            <a:pt x="161" y="324"/>
                          </a:cubicBezTo>
                          <a:cubicBezTo>
                            <a:pt x="164" y="331"/>
                            <a:pt x="171" y="335"/>
                            <a:pt x="179" y="335"/>
                          </a:cubicBezTo>
                          <a:cubicBezTo>
                            <a:pt x="179" y="335"/>
                            <a:pt x="179" y="335"/>
                            <a:pt x="179" y="335"/>
                          </a:cubicBezTo>
                          <a:cubicBezTo>
                            <a:pt x="187" y="335"/>
                            <a:pt x="194" y="330"/>
                            <a:pt x="196" y="323"/>
                          </a:cubicBezTo>
                          <a:cubicBezTo>
                            <a:pt x="287" y="67"/>
                            <a:pt x="287" y="67"/>
                            <a:pt x="287" y="67"/>
                          </a:cubicBezTo>
                          <a:cubicBezTo>
                            <a:pt x="340" y="171"/>
                            <a:pt x="340" y="171"/>
                            <a:pt x="340" y="171"/>
                          </a:cubicBezTo>
                          <a:cubicBezTo>
                            <a:pt x="343" y="177"/>
                            <a:pt x="349" y="181"/>
                            <a:pt x="356" y="181"/>
                          </a:cubicBezTo>
                          <a:cubicBezTo>
                            <a:pt x="531" y="181"/>
                            <a:pt x="531" y="181"/>
                            <a:pt x="531" y="181"/>
                          </a:cubicBezTo>
                          <a:cubicBezTo>
                            <a:pt x="540" y="234"/>
                            <a:pt x="586" y="274"/>
                            <a:pt x="641" y="274"/>
                          </a:cubicBezTo>
                          <a:cubicBezTo>
                            <a:pt x="703" y="274"/>
                            <a:pt x="753" y="224"/>
                            <a:pt x="753" y="162"/>
                          </a:cubicBezTo>
                          <a:cubicBezTo>
                            <a:pt x="753" y="100"/>
                            <a:pt x="703" y="50"/>
                            <a:pt x="641"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609" name="Freeform 60">
                      <a:extLst>
                        <a:ext uri="{FF2B5EF4-FFF2-40B4-BE49-F238E27FC236}">
                          <a16:creationId xmlns:a16="http://schemas.microsoft.com/office/drawing/2014/main" id="{FFA0EE6B-6656-41F3-AABD-24600BF6EF07}"/>
                        </a:ext>
                      </a:extLst>
                    </p:cNvPr>
                    <p:cNvSpPr>
                      <a:spLocks/>
                    </p:cNvSpPr>
                    <p:nvPr/>
                  </p:nvSpPr>
                  <p:spPr bwMode="auto">
                    <a:xfrm>
                      <a:off x="2187" y="872"/>
                      <a:ext cx="1949" cy="2002"/>
                    </a:xfrm>
                    <a:custGeom>
                      <a:avLst/>
                      <a:gdLst>
                        <a:gd name="T0" fmla="*/ 1103 w 1103"/>
                        <a:gd name="T1" fmla="*/ 534 h 1132"/>
                        <a:gd name="T2" fmla="*/ 707 w 1103"/>
                        <a:gd name="T3" fmla="*/ 138 h 1132"/>
                        <a:gd name="T4" fmla="*/ 396 w 1103"/>
                        <a:gd name="T5" fmla="*/ 0 h 1132"/>
                        <a:gd name="T6" fmla="*/ 26 w 1103"/>
                        <a:gd name="T7" fmla="*/ 221 h 1132"/>
                        <a:gd name="T8" fmla="*/ 35 w 1103"/>
                        <a:gd name="T9" fmla="*/ 220 h 1132"/>
                        <a:gd name="T10" fmla="*/ 39 w 1103"/>
                        <a:gd name="T11" fmla="*/ 220 h 1132"/>
                        <a:gd name="T12" fmla="*/ 66 w 1103"/>
                        <a:gd name="T13" fmla="*/ 227 h 1132"/>
                        <a:gd name="T14" fmla="*/ 396 w 1103"/>
                        <a:gd name="T15" fmla="*/ 37 h 1132"/>
                        <a:gd name="T16" fmla="*/ 680 w 1103"/>
                        <a:gd name="T17" fmla="*/ 164 h 1132"/>
                        <a:gd name="T18" fmla="*/ 778 w 1103"/>
                        <a:gd name="T19" fmla="*/ 419 h 1132"/>
                        <a:gd name="T20" fmla="*/ 396 w 1103"/>
                        <a:gd name="T21" fmla="*/ 801 h 1132"/>
                        <a:gd name="T22" fmla="*/ 141 w 1103"/>
                        <a:gd name="T23" fmla="*/ 703 h 1132"/>
                        <a:gd name="T24" fmla="*/ 21 w 1103"/>
                        <a:gd name="T25" fmla="*/ 494 h 1132"/>
                        <a:gd name="T26" fmla="*/ 0 w 1103"/>
                        <a:gd name="T27" fmla="*/ 556 h 1132"/>
                        <a:gd name="T28" fmla="*/ 114 w 1103"/>
                        <a:gd name="T29" fmla="*/ 729 h 1132"/>
                        <a:gd name="T30" fmla="*/ 114 w 1103"/>
                        <a:gd name="T31" fmla="*/ 729 h 1132"/>
                        <a:gd name="T32" fmla="*/ 517 w 1103"/>
                        <a:gd name="T33" fmla="*/ 1132 h 1132"/>
                        <a:gd name="T34" fmla="*/ 1103 w 1103"/>
                        <a:gd name="T35" fmla="*/ 534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3" h="1132">
                          <a:moveTo>
                            <a:pt x="1103" y="534"/>
                          </a:moveTo>
                          <a:cubicBezTo>
                            <a:pt x="707" y="138"/>
                            <a:pt x="707" y="138"/>
                            <a:pt x="707" y="138"/>
                          </a:cubicBezTo>
                          <a:cubicBezTo>
                            <a:pt x="630" y="53"/>
                            <a:pt x="519" y="0"/>
                            <a:pt x="396" y="0"/>
                          </a:cubicBezTo>
                          <a:cubicBezTo>
                            <a:pt x="236" y="0"/>
                            <a:pt x="97" y="89"/>
                            <a:pt x="26" y="221"/>
                          </a:cubicBezTo>
                          <a:cubicBezTo>
                            <a:pt x="29" y="221"/>
                            <a:pt x="32" y="220"/>
                            <a:pt x="35" y="220"/>
                          </a:cubicBezTo>
                          <a:cubicBezTo>
                            <a:pt x="36" y="220"/>
                            <a:pt x="38" y="220"/>
                            <a:pt x="39" y="220"/>
                          </a:cubicBezTo>
                          <a:cubicBezTo>
                            <a:pt x="49" y="220"/>
                            <a:pt x="58" y="222"/>
                            <a:pt x="66" y="227"/>
                          </a:cubicBezTo>
                          <a:cubicBezTo>
                            <a:pt x="132" y="113"/>
                            <a:pt x="255" y="37"/>
                            <a:pt x="396" y="37"/>
                          </a:cubicBezTo>
                          <a:cubicBezTo>
                            <a:pt x="508" y="37"/>
                            <a:pt x="610" y="86"/>
                            <a:pt x="680" y="164"/>
                          </a:cubicBezTo>
                          <a:cubicBezTo>
                            <a:pt x="741" y="232"/>
                            <a:pt x="778" y="321"/>
                            <a:pt x="778" y="419"/>
                          </a:cubicBezTo>
                          <a:cubicBezTo>
                            <a:pt x="778" y="630"/>
                            <a:pt x="606" y="801"/>
                            <a:pt x="396" y="801"/>
                          </a:cubicBezTo>
                          <a:cubicBezTo>
                            <a:pt x="298" y="801"/>
                            <a:pt x="209" y="764"/>
                            <a:pt x="141" y="703"/>
                          </a:cubicBezTo>
                          <a:cubicBezTo>
                            <a:pt x="81" y="649"/>
                            <a:pt x="38" y="576"/>
                            <a:pt x="21" y="494"/>
                          </a:cubicBezTo>
                          <a:cubicBezTo>
                            <a:pt x="0" y="556"/>
                            <a:pt x="0" y="556"/>
                            <a:pt x="0" y="556"/>
                          </a:cubicBezTo>
                          <a:cubicBezTo>
                            <a:pt x="23" y="623"/>
                            <a:pt x="63" y="682"/>
                            <a:pt x="114" y="729"/>
                          </a:cubicBezTo>
                          <a:cubicBezTo>
                            <a:pt x="114" y="729"/>
                            <a:pt x="114" y="729"/>
                            <a:pt x="114" y="729"/>
                          </a:cubicBezTo>
                          <a:cubicBezTo>
                            <a:pt x="517" y="1132"/>
                            <a:pt x="517" y="1132"/>
                            <a:pt x="517" y="1132"/>
                          </a:cubicBezTo>
                          <a:cubicBezTo>
                            <a:pt x="819" y="1079"/>
                            <a:pt x="1056" y="838"/>
                            <a:pt x="1103" y="5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610" name="Freeform 61">
                      <a:extLst>
                        <a:ext uri="{FF2B5EF4-FFF2-40B4-BE49-F238E27FC236}">
                          <a16:creationId xmlns:a16="http://schemas.microsoft.com/office/drawing/2014/main" id="{5044A5E3-E1E2-4E29-A9BD-B96B8A6E0977}"/>
                        </a:ext>
                      </a:extLst>
                    </p:cNvPr>
                    <p:cNvSpPr>
                      <a:spLocks/>
                    </p:cNvSpPr>
                    <p:nvPr/>
                  </p:nvSpPr>
                  <p:spPr bwMode="auto">
                    <a:xfrm>
                      <a:off x="2187" y="872"/>
                      <a:ext cx="1440" cy="1482"/>
                    </a:xfrm>
                    <a:custGeom>
                      <a:avLst/>
                      <a:gdLst>
                        <a:gd name="T0" fmla="*/ 396 w 815"/>
                        <a:gd name="T1" fmla="*/ 0 h 838"/>
                        <a:gd name="T2" fmla="*/ 26 w 815"/>
                        <a:gd name="T3" fmla="*/ 221 h 838"/>
                        <a:gd name="T4" fmla="*/ 35 w 815"/>
                        <a:gd name="T5" fmla="*/ 220 h 838"/>
                        <a:gd name="T6" fmla="*/ 39 w 815"/>
                        <a:gd name="T7" fmla="*/ 220 h 838"/>
                        <a:gd name="T8" fmla="*/ 66 w 815"/>
                        <a:gd name="T9" fmla="*/ 227 h 838"/>
                        <a:gd name="T10" fmla="*/ 396 w 815"/>
                        <a:gd name="T11" fmla="*/ 37 h 838"/>
                        <a:gd name="T12" fmla="*/ 778 w 815"/>
                        <a:gd name="T13" fmla="*/ 419 h 838"/>
                        <a:gd name="T14" fmla="*/ 396 w 815"/>
                        <a:gd name="T15" fmla="*/ 801 h 838"/>
                        <a:gd name="T16" fmla="*/ 21 w 815"/>
                        <a:gd name="T17" fmla="*/ 494 h 838"/>
                        <a:gd name="T18" fmla="*/ 0 w 815"/>
                        <a:gd name="T19" fmla="*/ 556 h 838"/>
                        <a:gd name="T20" fmla="*/ 396 w 815"/>
                        <a:gd name="T21" fmla="*/ 838 h 838"/>
                        <a:gd name="T22" fmla="*/ 815 w 815"/>
                        <a:gd name="T23" fmla="*/ 419 h 838"/>
                        <a:gd name="T24" fmla="*/ 396 w 815"/>
                        <a:gd name="T25"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5" h="838">
                          <a:moveTo>
                            <a:pt x="396" y="0"/>
                          </a:moveTo>
                          <a:cubicBezTo>
                            <a:pt x="236" y="0"/>
                            <a:pt x="97" y="89"/>
                            <a:pt x="26" y="221"/>
                          </a:cubicBezTo>
                          <a:cubicBezTo>
                            <a:pt x="29" y="221"/>
                            <a:pt x="32" y="220"/>
                            <a:pt x="35" y="220"/>
                          </a:cubicBezTo>
                          <a:cubicBezTo>
                            <a:pt x="36" y="220"/>
                            <a:pt x="38" y="220"/>
                            <a:pt x="39" y="220"/>
                          </a:cubicBezTo>
                          <a:cubicBezTo>
                            <a:pt x="49" y="220"/>
                            <a:pt x="58" y="222"/>
                            <a:pt x="66" y="227"/>
                          </a:cubicBezTo>
                          <a:cubicBezTo>
                            <a:pt x="132" y="113"/>
                            <a:pt x="255" y="37"/>
                            <a:pt x="396" y="37"/>
                          </a:cubicBezTo>
                          <a:cubicBezTo>
                            <a:pt x="606" y="37"/>
                            <a:pt x="778" y="208"/>
                            <a:pt x="778" y="419"/>
                          </a:cubicBezTo>
                          <a:cubicBezTo>
                            <a:pt x="778" y="630"/>
                            <a:pt x="606" y="801"/>
                            <a:pt x="396" y="801"/>
                          </a:cubicBezTo>
                          <a:cubicBezTo>
                            <a:pt x="211" y="801"/>
                            <a:pt x="57" y="669"/>
                            <a:pt x="21" y="494"/>
                          </a:cubicBezTo>
                          <a:cubicBezTo>
                            <a:pt x="0" y="556"/>
                            <a:pt x="0" y="556"/>
                            <a:pt x="0" y="556"/>
                          </a:cubicBezTo>
                          <a:cubicBezTo>
                            <a:pt x="57" y="720"/>
                            <a:pt x="213" y="838"/>
                            <a:pt x="396" y="838"/>
                          </a:cubicBezTo>
                          <a:cubicBezTo>
                            <a:pt x="627" y="838"/>
                            <a:pt x="815" y="650"/>
                            <a:pt x="815" y="419"/>
                          </a:cubicBezTo>
                          <a:cubicBezTo>
                            <a:pt x="815" y="188"/>
                            <a:pt x="627" y="0"/>
                            <a:pt x="39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sp>
                  <p:nvSpPr>
                    <p:cNvPr id="611" name="Oval 610">
                      <a:extLst>
                        <a:ext uri="{FF2B5EF4-FFF2-40B4-BE49-F238E27FC236}">
                          <a16:creationId xmlns:a16="http://schemas.microsoft.com/office/drawing/2014/main" id="{067A1D11-8EDA-46FB-ACEB-1E04E646B7E1}"/>
                        </a:ext>
                      </a:extLst>
                    </p:cNvPr>
                    <p:cNvSpPr>
                      <a:spLocks noChangeArrowheads="1"/>
                    </p:cNvSpPr>
                    <p:nvPr/>
                  </p:nvSpPr>
                  <p:spPr bwMode="auto">
                    <a:xfrm>
                      <a:off x="2687" y="1415"/>
                      <a:ext cx="400" cy="398"/>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solidFill>
                          <a:schemeClr val="accent2"/>
                        </a:solidFill>
                      </a:endParaRPr>
                    </a:p>
                  </p:txBody>
                </p:sp>
              </p:grpSp>
            </p:grpSp>
          </p:grpSp>
        </p:grpSp>
      </p:grpSp>
      <p:pic>
        <p:nvPicPr>
          <p:cNvPr id="161" name="Picture 160">
            <a:extLst>
              <a:ext uri="{FF2B5EF4-FFF2-40B4-BE49-F238E27FC236}">
                <a16:creationId xmlns:a16="http://schemas.microsoft.com/office/drawing/2014/main" id="{D50298FD-A5CE-5E42-B13B-16164190CB24}"/>
              </a:ext>
            </a:extLst>
          </p:cNvPr>
          <p:cNvPicPr>
            <a:picLocks noChangeAspect="1"/>
          </p:cNvPicPr>
          <p:nvPr/>
        </p:nvPicPr>
        <p:blipFill>
          <a:blip r:embed="rId8"/>
          <a:stretch>
            <a:fillRect/>
          </a:stretch>
        </p:blipFill>
        <p:spPr>
          <a:xfrm>
            <a:off x="7587916" y="160777"/>
            <a:ext cx="1296704" cy="614671"/>
          </a:xfrm>
          <a:prstGeom prst="rect">
            <a:avLst/>
          </a:prstGeom>
        </p:spPr>
      </p:pic>
    </p:spTree>
    <p:extLst>
      <p:ext uri="{BB962C8B-B14F-4D97-AF65-F5344CB8AC3E}">
        <p14:creationId xmlns:p14="http://schemas.microsoft.com/office/powerpoint/2010/main" val="226238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750"/>
                                        <p:tgtEl>
                                          <p:spTgt spid="154"/>
                                        </p:tgtEl>
                                      </p:cBhvr>
                                    </p:animEffect>
                                  </p:childTnLst>
                                </p:cTn>
                              </p:par>
                              <p:par>
                                <p:cTn id="8" presetID="63" presetClass="path" presetSubtype="0" accel="50000" decel="50000" fill="hold" nodeType="withEffect">
                                  <p:stCondLst>
                                    <p:cond delay="0"/>
                                  </p:stCondLst>
                                  <p:childTnLst>
                                    <p:animMotion origin="layout" path="M -0.03316 -4.07407E-6 L 2.5E-6 -4.07407E-6 " pathEditMode="relative" rAng="0" ptsTypes="AA">
                                      <p:cBhvr>
                                        <p:cTn id="9" dur="750" fill="hold"/>
                                        <p:tgtEl>
                                          <p:spTgt spid="154"/>
                                        </p:tgtEl>
                                        <p:attrNameLst>
                                          <p:attrName>ppt_x</p:attrName>
                                          <p:attrName>ppt_y</p:attrName>
                                        </p:attrNameLst>
                                      </p:cBhvr>
                                      <p:rCtr x="1649" y="0"/>
                                    </p:animMotion>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254"/>
                                        </p:tgtEl>
                                        <p:attrNameLst>
                                          <p:attrName>style.visibility</p:attrName>
                                        </p:attrNameLst>
                                      </p:cBhvr>
                                      <p:to>
                                        <p:strVal val="visible"/>
                                      </p:to>
                                    </p:set>
                                    <p:animEffect transition="in" filter="wipe(left)">
                                      <p:cBhvr>
                                        <p:cTn id="13" dur="500"/>
                                        <p:tgtEl>
                                          <p:spTgt spid="254"/>
                                        </p:tgtEl>
                                      </p:cBhvr>
                                    </p:animEffect>
                                  </p:childTnLst>
                                </p:cTn>
                              </p:par>
                            </p:childTnLst>
                          </p:cTn>
                        </p:par>
                        <p:par>
                          <p:cTn id="14" fill="hold">
                            <p:stCondLst>
                              <p:cond delay="1250"/>
                            </p:stCondLst>
                            <p:childTnLst>
                              <p:par>
                                <p:cTn id="15" presetID="22" presetClass="entr" presetSubtype="8" fill="hold" nodeType="afterEffect">
                                  <p:stCondLst>
                                    <p:cond delay="0"/>
                                  </p:stCondLst>
                                  <p:childTnLst>
                                    <p:set>
                                      <p:cBhvr>
                                        <p:cTn id="16" dur="1" fill="hold">
                                          <p:stCondLst>
                                            <p:cond delay="0"/>
                                          </p:stCondLst>
                                        </p:cTn>
                                        <p:tgtEl>
                                          <p:spTgt spid="255"/>
                                        </p:tgtEl>
                                        <p:attrNameLst>
                                          <p:attrName>style.visibility</p:attrName>
                                        </p:attrNameLst>
                                      </p:cBhvr>
                                      <p:to>
                                        <p:strVal val="visible"/>
                                      </p:to>
                                    </p:set>
                                    <p:animEffect transition="in" filter="wipe(left)">
                                      <p:cBhvr>
                                        <p:cTn id="17" dur="500"/>
                                        <p:tgtEl>
                                          <p:spTgt spid="255"/>
                                        </p:tgtEl>
                                      </p:cBhvr>
                                    </p:animEffect>
                                  </p:childTnLst>
                                </p:cTn>
                              </p:par>
                            </p:childTnLst>
                          </p:cTn>
                        </p:par>
                        <p:par>
                          <p:cTn id="18" fill="hold">
                            <p:stCondLst>
                              <p:cond delay="1750"/>
                            </p:stCondLst>
                            <p:childTnLst>
                              <p:par>
                                <p:cTn id="19" presetID="22" presetClass="entr" presetSubtype="8" fill="hold" nodeType="afterEffect">
                                  <p:stCondLst>
                                    <p:cond delay="0"/>
                                  </p:stCondLst>
                                  <p:childTnLst>
                                    <p:set>
                                      <p:cBhvr>
                                        <p:cTn id="20" dur="1" fill="hold">
                                          <p:stCondLst>
                                            <p:cond delay="0"/>
                                          </p:stCondLst>
                                        </p:cTn>
                                        <p:tgtEl>
                                          <p:spTgt spid="256"/>
                                        </p:tgtEl>
                                        <p:attrNameLst>
                                          <p:attrName>style.visibility</p:attrName>
                                        </p:attrNameLst>
                                      </p:cBhvr>
                                      <p:to>
                                        <p:strVal val="visible"/>
                                      </p:to>
                                    </p:set>
                                    <p:animEffect transition="in" filter="wipe(left)">
                                      <p:cBhvr>
                                        <p:cTn id="21"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Rectangle 252"/>
          <p:cNvSpPr/>
          <p:nvPr/>
        </p:nvSpPr>
        <p:spPr>
          <a:xfrm>
            <a:off x="270514" y="1079500"/>
            <a:ext cx="8602024" cy="3644900"/>
          </a:xfrm>
          <a:prstGeom prst="rect">
            <a:avLst/>
          </a:prstGeom>
          <a:solidFill>
            <a:schemeClr val="accent1">
              <a:lumMod val="20000"/>
              <a:lumOff val="80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latin typeface="+mn-lt"/>
              </a:rPr>
              <a:t>Cisco </a:t>
            </a:r>
            <a:r>
              <a:rPr lang="en-US" err="1">
                <a:latin typeface="+mn-lt"/>
              </a:rPr>
              <a:t>Tetration</a:t>
            </a:r>
            <a:r>
              <a:rPr lang="en-US">
                <a:latin typeface="+mn-lt"/>
              </a:rPr>
              <a:t> application segmentation </a:t>
            </a:r>
            <a:br>
              <a:rPr lang="en-US">
                <a:latin typeface="+mn-lt"/>
              </a:rPr>
            </a:br>
            <a:r>
              <a:rPr lang="en-US" sz="1800">
                <a:latin typeface="+mn-lt"/>
              </a:rPr>
              <a:t>Policy recommendation</a:t>
            </a:r>
          </a:p>
        </p:txBody>
      </p:sp>
      <p:pic>
        <p:nvPicPr>
          <p:cNvPr id="97" name="Picture 9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07012" y="1635646"/>
            <a:ext cx="2096776" cy="2523510"/>
          </a:xfrm>
          <a:prstGeom prst="rect">
            <a:avLst/>
          </a:prstGeom>
          <a:ln>
            <a:solidFill>
              <a:schemeClr val="accent3"/>
            </a:solidFill>
          </a:ln>
        </p:spPr>
      </p:pic>
      <p:sp>
        <p:nvSpPr>
          <p:cNvPr id="101" name="Rectangle 100"/>
          <p:cNvSpPr/>
          <p:nvPr/>
        </p:nvSpPr>
        <p:spPr>
          <a:xfrm>
            <a:off x="3450085" y="3247354"/>
            <a:ext cx="1239019" cy="438581"/>
          </a:xfrm>
          <a:prstGeom prst="rect">
            <a:avLst/>
          </a:prstGeom>
        </p:spPr>
        <p:txBody>
          <a:bodyPr wrap="square" lIns="68580" tIns="34290" rIns="68580" bIns="34290" anchor="ctr">
            <a:spAutoFit/>
          </a:bodyPr>
          <a:lstStyle/>
          <a:p>
            <a:pPr algn="ctr"/>
            <a:r>
              <a:rPr lang="en-US" sz="1200" b="1">
                <a:solidFill>
                  <a:schemeClr val="bg1"/>
                </a:solidFill>
                <a:latin typeface="+mn-lt"/>
              </a:rPr>
              <a:t>Cisco </a:t>
            </a:r>
            <a:r>
              <a:rPr lang="en-US" sz="1200" b="1" err="1">
                <a:solidFill>
                  <a:schemeClr val="bg1"/>
                </a:solidFill>
                <a:latin typeface="+mn-lt"/>
              </a:rPr>
              <a:t>Tetration</a:t>
            </a:r>
            <a:r>
              <a:rPr lang="en-US" sz="1200" b="1">
                <a:solidFill>
                  <a:schemeClr val="bg1"/>
                </a:solidFill>
                <a:latin typeface="+mn-lt"/>
              </a:rPr>
              <a:t>™</a:t>
            </a:r>
          </a:p>
        </p:txBody>
      </p:sp>
      <p:sp>
        <p:nvSpPr>
          <p:cNvPr id="112" name="TextBox 111"/>
          <p:cNvSpPr txBox="1"/>
          <p:nvPr/>
        </p:nvSpPr>
        <p:spPr>
          <a:xfrm>
            <a:off x="4807013" y="1177793"/>
            <a:ext cx="2407247" cy="349513"/>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lIns="81626" tIns="81626" rIns="81626" bIns="81626" anchor="ctr" anchorCtr="0">
            <a:spAutoFit/>
          </a:bodyPr>
          <a:lstStyle>
            <a:defPPr>
              <a:defRPr lang="en-US"/>
            </a:defPPr>
            <a:lvl1pPr algn="ctr">
              <a:defRPr sz="1200">
                <a:solidFill>
                  <a:srgbClr val="FFFFFF"/>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dirty="0">
                <a:solidFill>
                  <a:schemeClr val="bg1"/>
                </a:solidFill>
                <a:ea typeface="ＭＳ Ｐゴシック" pitchFamily="34" charset="-128"/>
              </a:rPr>
              <a:t>Application workspaces</a:t>
            </a:r>
          </a:p>
        </p:txBody>
      </p:sp>
      <p:sp>
        <p:nvSpPr>
          <p:cNvPr id="118" name="TextBox 117"/>
          <p:cNvSpPr txBox="1"/>
          <p:nvPr/>
        </p:nvSpPr>
        <p:spPr>
          <a:xfrm>
            <a:off x="7581537" y="3052820"/>
            <a:ext cx="1100302" cy="623248"/>
          </a:xfrm>
          <a:prstGeom prst="rect">
            <a:avLst/>
          </a:prstGeom>
          <a:noFill/>
        </p:spPr>
        <p:txBody>
          <a:bodyPr wrap="none" lIns="68580" tIns="34290" rIns="68580" bIns="34290" rtlCol="0">
            <a:spAutoFit/>
          </a:bodyPr>
          <a:lstStyle/>
          <a:p>
            <a:pPr algn="ctr"/>
            <a:r>
              <a:rPr lang="en-US" sz="1200">
                <a:solidFill>
                  <a:schemeClr val="bg1"/>
                </a:solidFill>
                <a:latin typeface="+mn-lt"/>
              </a:rPr>
              <a:t>Application</a:t>
            </a:r>
          </a:p>
          <a:p>
            <a:pPr algn="ctr"/>
            <a:r>
              <a:rPr lang="en-US" sz="1200">
                <a:solidFill>
                  <a:schemeClr val="bg1"/>
                </a:solidFill>
                <a:latin typeface="+mn-lt"/>
              </a:rPr>
              <a:t>segmentation</a:t>
            </a:r>
          </a:p>
          <a:p>
            <a:pPr algn="ctr"/>
            <a:r>
              <a:rPr lang="en-US" sz="1200">
                <a:solidFill>
                  <a:schemeClr val="bg1"/>
                </a:solidFill>
                <a:latin typeface="+mn-lt"/>
              </a:rPr>
              <a:t>policy</a:t>
            </a:r>
          </a:p>
        </p:txBody>
      </p:sp>
      <p:sp>
        <p:nvSpPr>
          <p:cNvPr id="140" name="TextBox 139"/>
          <p:cNvSpPr txBox="1"/>
          <p:nvPr/>
        </p:nvSpPr>
        <p:spPr>
          <a:xfrm>
            <a:off x="681024" y="1359303"/>
            <a:ext cx="1127513" cy="438581"/>
          </a:xfrm>
          <a:prstGeom prst="rect">
            <a:avLst/>
          </a:prstGeom>
          <a:noFill/>
        </p:spPr>
        <p:txBody>
          <a:bodyPr wrap="square" lIns="68580" tIns="34290" rIns="68580" bIns="34290" rtlCol="0">
            <a:spAutoFit/>
          </a:bodyPr>
          <a:lstStyle/>
          <a:p>
            <a:pPr algn="ctr"/>
            <a:r>
              <a:rPr lang="en-US" sz="1200">
                <a:solidFill>
                  <a:schemeClr val="bg1"/>
                </a:solidFill>
                <a:latin typeface="+mn-lt"/>
              </a:rPr>
              <a:t>Public </a:t>
            </a:r>
            <a:br>
              <a:rPr lang="en-US" sz="1200">
                <a:solidFill>
                  <a:schemeClr val="bg1"/>
                </a:solidFill>
                <a:latin typeface="+mn-lt"/>
              </a:rPr>
            </a:br>
            <a:r>
              <a:rPr lang="en-US" sz="1200">
                <a:solidFill>
                  <a:schemeClr val="bg1"/>
                </a:solidFill>
                <a:latin typeface="+mn-lt"/>
              </a:rPr>
              <a:t>cloud</a:t>
            </a:r>
          </a:p>
        </p:txBody>
      </p:sp>
      <p:sp>
        <p:nvSpPr>
          <p:cNvPr id="160" name="TextBox 159"/>
          <p:cNvSpPr txBox="1"/>
          <p:nvPr/>
        </p:nvSpPr>
        <p:spPr>
          <a:xfrm>
            <a:off x="703249" y="2140353"/>
            <a:ext cx="1127513" cy="438581"/>
          </a:xfrm>
          <a:prstGeom prst="rect">
            <a:avLst/>
          </a:prstGeom>
          <a:noFill/>
        </p:spPr>
        <p:txBody>
          <a:bodyPr wrap="square" lIns="68580" tIns="34290" rIns="68580" bIns="34290" rtlCol="0">
            <a:spAutoFit/>
          </a:bodyPr>
          <a:lstStyle/>
          <a:p>
            <a:pPr algn="ctr"/>
            <a:r>
              <a:rPr lang="en-US" sz="1200">
                <a:solidFill>
                  <a:schemeClr val="bg1"/>
                </a:solidFill>
                <a:latin typeface="+mn-lt"/>
              </a:rPr>
              <a:t>Private </a:t>
            </a:r>
            <a:br>
              <a:rPr lang="en-US" sz="1200">
                <a:solidFill>
                  <a:schemeClr val="bg1"/>
                </a:solidFill>
                <a:latin typeface="+mn-lt"/>
              </a:rPr>
            </a:br>
            <a:r>
              <a:rPr lang="en-US" sz="1200">
                <a:solidFill>
                  <a:schemeClr val="bg1"/>
                </a:solidFill>
                <a:latin typeface="+mn-lt"/>
              </a:rPr>
              <a:t>cloud</a:t>
            </a:r>
          </a:p>
        </p:txBody>
      </p:sp>
      <p:cxnSp>
        <p:nvCxnSpPr>
          <p:cNvPr id="169" name="Straight Arrow Connector 168"/>
          <p:cNvCxnSpPr>
            <a:cxnSpLocks/>
          </p:cNvCxnSpPr>
          <p:nvPr/>
        </p:nvCxnSpPr>
        <p:spPr>
          <a:xfrm>
            <a:off x="3446513" y="2824919"/>
            <a:ext cx="258386" cy="0"/>
          </a:xfrm>
          <a:prstGeom prst="straightConnector1">
            <a:avLst/>
          </a:prstGeom>
          <a:ln w="12700">
            <a:solidFill>
              <a:schemeClr val="tx2"/>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nvGrpSpPr>
          <p:cNvPr id="191" name="Group 190"/>
          <p:cNvGrpSpPr/>
          <p:nvPr/>
        </p:nvGrpSpPr>
        <p:grpSpPr>
          <a:xfrm>
            <a:off x="2995159" y="1660805"/>
            <a:ext cx="454527" cy="2568726"/>
            <a:chOff x="2359688" y="1517650"/>
            <a:chExt cx="687101" cy="2915126"/>
          </a:xfrm>
        </p:grpSpPr>
        <p:cxnSp>
          <p:nvCxnSpPr>
            <p:cNvPr id="162" name="Straight Arrow Connector 161"/>
            <p:cNvCxnSpPr>
              <a:cxnSpLocks/>
            </p:cNvCxnSpPr>
            <p:nvPr/>
          </p:nvCxnSpPr>
          <p:spPr>
            <a:xfrm>
              <a:off x="2655053" y="1522889"/>
              <a:ext cx="391736" cy="0"/>
            </a:xfrm>
            <a:prstGeom prst="straightConnector1">
              <a:avLst/>
            </a:prstGeom>
            <a:ln>
              <a:solidFill>
                <a:schemeClr val="tx1"/>
              </a:solidFill>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cxnSpLocks/>
            </p:cNvCxnSpPr>
            <p:nvPr/>
          </p:nvCxnSpPr>
          <p:spPr>
            <a:xfrm>
              <a:off x="2655053" y="2353706"/>
              <a:ext cx="391736" cy="0"/>
            </a:xfrm>
            <a:prstGeom prst="straightConnector1">
              <a:avLst/>
            </a:prstGeom>
            <a:ln>
              <a:solidFill>
                <a:schemeClr val="tx1"/>
              </a:solidFill>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cxnSpLocks/>
            </p:cNvCxnSpPr>
            <p:nvPr/>
          </p:nvCxnSpPr>
          <p:spPr>
            <a:xfrm>
              <a:off x="2476271" y="3826721"/>
              <a:ext cx="570518" cy="0"/>
            </a:xfrm>
            <a:prstGeom prst="straightConnector1">
              <a:avLst/>
            </a:prstGeom>
            <a:ln>
              <a:solidFill>
                <a:schemeClr val="tx1"/>
              </a:solidFill>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cxnSpLocks/>
            </p:cNvCxnSpPr>
            <p:nvPr/>
          </p:nvCxnSpPr>
          <p:spPr>
            <a:xfrm flipV="1">
              <a:off x="2359688" y="4426425"/>
              <a:ext cx="687101" cy="3259"/>
            </a:xfrm>
            <a:prstGeom prst="straightConnector1">
              <a:avLst/>
            </a:prstGeom>
            <a:ln>
              <a:solidFill>
                <a:schemeClr val="tx1"/>
              </a:solidFill>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cxnSpLocks/>
            </p:cNvCxnSpPr>
            <p:nvPr/>
          </p:nvCxnSpPr>
          <p:spPr>
            <a:xfrm flipH="1" flipV="1">
              <a:off x="3041650" y="1517650"/>
              <a:ext cx="5139" cy="2915126"/>
            </a:xfrm>
            <a:prstGeom prst="straightConnector1">
              <a:avLst/>
            </a:prstGeom>
            <a:ln>
              <a:solidFill>
                <a:schemeClr val="tx1"/>
              </a:solidFill>
              <a:headEnd type="none"/>
              <a:tailEnd type="none" w="med" len="med"/>
            </a:ln>
          </p:spPr>
          <p:style>
            <a:lnRef idx="1">
              <a:schemeClr val="accent1"/>
            </a:lnRef>
            <a:fillRef idx="0">
              <a:schemeClr val="accent1"/>
            </a:fillRef>
            <a:effectRef idx="0">
              <a:schemeClr val="accent1"/>
            </a:effectRef>
            <a:fontRef idx="minor">
              <a:schemeClr val="tx1"/>
            </a:fontRef>
          </p:style>
        </p:cxnSp>
      </p:grpSp>
      <p:cxnSp>
        <p:nvCxnSpPr>
          <p:cNvPr id="171" name="Straight Arrow Connector 170"/>
          <p:cNvCxnSpPr>
            <a:cxnSpLocks/>
          </p:cNvCxnSpPr>
          <p:nvPr/>
        </p:nvCxnSpPr>
        <p:spPr>
          <a:xfrm>
            <a:off x="4507796" y="2824919"/>
            <a:ext cx="258386" cy="0"/>
          </a:xfrm>
          <a:prstGeom prst="straightConnector1">
            <a:avLst/>
          </a:prstGeom>
          <a:ln w="12700">
            <a:solidFill>
              <a:schemeClr val="tx2"/>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a:cxnSpLocks/>
          </p:cNvCxnSpPr>
          <p:nvPr/>
        </p:nvCxnSpPr>
        <p:spPr>
          <a:xfrm flipV="1">
            <a:off x="7368907" y="2822736"/>
            <a:ext cx="336618" cy="1723"/>
          </a:xfrm>
          <a:prstGeom prst="straightConnector1">
            <a:avLst/>
          </a:prstGeom>
          <a:ln w="12700">
            <a:solidFill>
              <a:schemeClr val="tx2"/>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nvGrpSpPr>
          <p:cNvPr id="212" name="Group 211"/>
          <p:cNvGrpSpPr/>
          <p:nvPr/>
        </p:nvGrpSpPr>
        <p:grpSpPr>
          <a:xfrm>
            <a:off x="1658672" y="1224419"/>
            <a:ext cx="1538779" cy="620537"/>
            <a:chOff x="1255772" y="1246363"/>
            <a:chExt cx="1538779" cy="620537"/>
          </a:xfrm>
        </p:grpSpPr>
        <p:sp>
          <p:nvSpPr>
            <p:cNvPr id="193" name="Freeform 27"/>
            <p:cNvSpPr>
              <a:spLocks/>
            </p:cNvSpPr>
            <p:nvPr/>
          </p:nvSpPr>
          <p:spPr bwMode="auto">
            <a:xfrm>
              <a:off x="1255772" y="1246363"/>
              <a:ext cx="960929" cy="620537"/>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accent1"/>
            </a:solidFill>
            <a:ln w="3"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a:latin typeface="+mn-lt"/>
              </a:endParaRPr>
            </a:p>
          </p:txBody>
        </p:sp>
        <p:sp>
          <p:nvSpPr>
            <p:cNvPr id="119" name="Freeform 27"/>
            <p:cNvSpPr>
              <a:spLocks/>
            </p:cNvSpPr>
            <p:nvPr/>
          </p:nvSpPr>
          <p:spPr bwMode="auto">
            <a:xfrm>
              <a:off x="1833622" y="1246363"/>
              <a:ext cx="960929" cy="620537"/>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accent1"/>
            </a:solidFill>
            <a:ln w="3"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a:latin typeface="+mn-lt"/>
              </a:endParaRPr>
            </a:p>
          </p:txBody>
        </p:sp>
        <p:grpSp>
          <p:nvGrpSpPr>
            <p:cNvPr id="81" name="Group 80"/>
            <p:cNvGrpSpPr/>
            <p:nvPr/>
          </p:nvGrpSpPr>
          <p:grpSpPr>
            <a:xfrm>
              <a:off x="2152269" y="1405166"/>
              <a:ext cx="345733" cy="363309"/>
              <a:chOff x="-1295781" y="2129066"/>
              <a:chExt cx="844296" cy="887218"/>
            </a:xfrm>
          </p:grpSpPr>
          <p:sp>
            <p:nvSpPr>
              <p:cNvPr id="123" name="AutoShape 250"/>
              <p:cNvSpPr>
                <a:spLocks noChangeAspect="1" noChangeArrowheads="1" noTextEdit="1"/>
              </p:cNvSpPr>
              <p:nvPr/>
            </p:nvSpPr>
            <p:spPr bwMode="auto">
              <a:xfrm>
                <a:off x="-1295781" y="2131953"/>
                <a:ext cx="844296" cy="87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124" name="Freeform 253"/>
              <p:cNvSpPr>
                <a:spLocks/>
              </p:cNvSpPr>
              <p:nvPr/>
            </p:nvSpPr>
            <p:spPr bwMode="auto">
              <a:xfrm>
                <a:off x="-721061" y="2281105"/>
                <a:ext cx="15913" cy="35605"/>
              </a:xfrm>
              <a:custGeom>
                <a:avLst/>
                <a:gdLst>
                  <a:gd name="T0" fmla="*/ 17 w 17"/>
                  <a:gd name="T1" fmla="*/ 0 h 37"/>
                  <a:gd name="T2" fmla="*/ 0 w 17"/>
                  <a:gd name="T3" fmla="*/ 37 h 37"/>
                  <a:gd name="T4" fmla="*/ 17 w 17"/>
                  <a:gd name="T5" fmla="*/ 0 h 37"/>
                </a:gdLst>
                <a:ahLst/>
                <a:cxnLst>
                  <a:cxn ang="0">
                    <a:pos x="T0" y="T1"/>
                  </a:cxn>
                  <a:cxn ang="0">
                    <a:pos x="T2" y="T3"/>
                  </a:cxn>
                  <a:cxn ang="0">
                    <a:pos x="T4" y="T5"/>
                  </a:cxn>
                </a:cxnLst>
                <a:rect l="0" t="0" r="r" b="b"/>
                <a:pathLst>
                  <a:path w="17" h="37">
                    <a:moveTo>
                      <a:pt x="17" y="0"/>
                    </a:moveTo>
                    <a:lnTo>
                      <a:pt x="0" y="37"/>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125" name="Line 254"/>
              <p:cNvSpPr>
                <a:spLocks noChangeShapeType="1"/>
              </p:cNvSpPr>
              <p:nvPr/>
            </p:nvSpPr>
            <p:spPr bwMode="auto">
              <a:xfrm flipH="1">
                <a:off x="-721061" y="2281105"/>
                <a:ext cx="15913" cy="3560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a:latin typeface="+mn-lt"/>
                </a:endParaRPr>
              </a:p>
            </p:txBody>
          </p:sp>
          <p:grpSp>
            <p:nvGrpSpPr>
              <p:cNvPr id="126" name="Group 125"/>
              <p:cNvGrpSpPr/>
              <p:nvPr/>
            </p:nvGrpSpPr>
            <p:grpSpPr>
              <a:xfrm>
                <a:off x="-1295781" y="2129066"/>
                <a:ext cx="844296" cy="887218"/>
                <a:chOff x="-610572" y="1161222"/>
                <a:chExt cx="511512" cy="537516"/>
              </a:xfrm>
            </p:grpSpPr>
            <p:sp>
              <p:nvSpPr>
                <p:cNvPr id="138" name="Freeform 252"/>
                <p:cNvSpPr>
                  <a:spLocks/>
                </p:cNvSpPr>
                <p:nvPr/>
              </p:nvSpPr>
              <p:spPr bwMode="auto">
                <a:xfrm>
                  <a:off x="-383737" y="1399664"/>
                  <a:ext cx="64081" cy="65878"/>
                </a:xfrm>
                <a:custGeom>
                  <a:avLst/>
                  <a:gdLst>
                    <a:gd name="T0" fmla="*/ 51 w 83"/>
                    <a:gd name="T1" fmla="*/ 77 h 83"/>
                    <a:gd name="T2" fmla="*/ 78 w 83"/>
                    <a:gd name="T3" fmla="*/ 32 h 83"/>
                    <a:gd name="T4" fmla="*/ 32 w 83"/>
                    <a:gd name="T5" fmla="*/ 6 h 83"/>
                    <a:gd name="T6" fmla="*/ 6 w 83"/>
                    <a:gd name="T7" fmla="*/ 51 h 83"/>
                    <a:gd name="T8" fmla="*/ 51 w 83"/>
                    <a:gd name="T9" fmla="*/ 77 h 83"/>
                  </a:gdLst>
                  <a:ahLst/>
                  <a:cxnLst>
                    <a:cxn ang="0">
                      <a:pos x="T0" y="T1"/>
                    </a:cxn>
                    <a:cxn ang="0">
                      <a:pos x="T2" y="T3"/>
                    </a:cxn>
                    <a:cxn ang="0">
                      <a:pos x="T4" y="T5"/>
                    </a:cxn>
                    <a:cxn ang="0">
                      <a:pos x="T6" y="T7"/>
                    </a:cxn>
                    <a:cxn ang="0">
                      <a:pos x="T8" y="T9"/>
                    </a:cxn>
                  </a:cxnLst>
                  <a:rect l="0" t="0" r="r" b="b"/>
                  <a:pathLst>
                    <a:path w="83" h="83">
                      <a:moveTo>
                        <a:pt x="51" y="77"/>
                      </a:moveTo>
                      <a:cubicBezTo>
                        <a:pt x="71" y="72"/>
                        <a:pt x="83" y="52"/>
                        <a:pt x="78" y="32"/>
                      </a:cubicBezTo>
                      <a:cubicBezTo>
                        <a:pt x="72" y="12"/>
                        <a:pt x="52" y="0"/>
                        <a:pt x="32" y="6"/>
                      </a:cubicBezTo>
                      <a:cubicBezTo>
                        <a:pt x="12" y="11"/>
                        <a:pt x="0" y="31"/>
                        <a:pt x="6" y="51"/>
                      </a:cubicBezTo>
                      <a:cubicBezTo>
                        <a:pt x="11" y="71"/>
                        <a:pt x="31" y="83"/>
                        <a:pt x="51" y="7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139" name="Freeform 255"/>
                <p:cNvSpPr>
                  <a:spLocks noEditPoints="1"/>
                </p:cNvSpPr>
                <p:nvPr/>
              </p:nvSpPr>
              <p:spPr bwMode="auto">
                <a:xfrm>
                  <a:off x="-610572" y="1161222"/>
                  <a:ext cx="511512" cy="537516"/>
                </a:xfrm>
                <a:custGeom>
                  <a:avLst/>
                  <a:gdLst>
                    <a:gd name="T0" fmla="*/ 656 w 663"/>
                    <a:gd name="T1" fmla="*/ 281 h 679"/>
                    <a:gd name="T2" fmla="*/ 658 w 663"/>
                    <a:gd name="T3" fmla="*/ 388 h 679"/>
                    <a:gd name="T4" fmla="*/ 365 w 663"/>
                    <a:gd name="T5" fmla="*/ 661 h 679"/>
                    <a:gd name="T6" fmla="*/ 86 w 663"/>
                    <a:gd name="T7" fmla="*/ 534 h 679"/>
                    <a:gd name="T8" fmla="*/ 40 w 663"/>
                    <a:gd name="T9" fmla="*/ 444 h 679"/>
                    <a:gd name="T10" fmla="*/ 25 w 663"/>
                    <a:gd name="T11" fmla="*/ 326 h 679"/>
                    <a:gd name="T12" fmla="*/ 46 w 663"/>
                    <a:gd name="T13" fmla="*/ 233 h 679"/>
                    <a:gd name="T14" fmla="*/ 345 w 663"/>
                    <a:gd name="T15" fmla="*/ 37 h 679"/>
                    <a:gd name="T16" fmla="*/ 442 w 663"/>
                    <a:gd name="T17" fmla="*/ 105 h 679"/>
                    <a:gd name="T18" fmla="*/ 253 w 663"/>
                    <a:gd name="T19" fmla="*/ 98 h 679"/>
                    <a:gd name="T20" fmla="*/ 92 w 663"/>
                    <a:gd name="T21" fmla="*/ 267 h 679"/>
                    <a:gd name="T22" fmla="*/ 81 w 663"/>
                    <a:gd name="T23" fmla="*/ 345 h 679"/>
                    <a:gd name="T24" fmla="*/ 98 w 663"/>
                    <a:gd name="T25" fmla="*/ 431 h 679"/>
                    <a:gd name="T26" fmla="*/ 180 w 663"/>
                    <a:gd name="T27" fmla="*/ 541 h 679"/>
                    <a:gd name="T28" fmla="*/ 466 w 663"/>
                    <a:gd name="T29" fmla="*/ 555 h 679"/>
                    <a:gd name="T30" fmla="*/ 580 w 663"/>
                    <a:gd name="T31" fmla="*/ 368 h 679"/>
                    <a:gd name="T32" fmla="*/ 573 w 663"/>
                    <a:gd name="T33" fmla="*/ 280 h 679"/>
                    <a:gd name="T34" fmla="*/ 579 w 663"/>
                    <a:gd name="T35" fmla="*/ 368 h 679"/>
                    <a:gd name="T36" fmla="*/ 462 w 663"/>
                    <a:gd name="T37" fmla="*/ 549 h 679"/>
                    <a:gd name="T38" fmla="*/ 188 w 663"/>
                    <a:gd name="T39" fmla="*/ 530 h 679"/>
                    <a:gd name="T40" fmla="*/ 113 w 663"/>
                    <a:gd name="T41" fmla="*/ 426 h 679"/>
                    <a:gd name="T42" fmla="*/ 99 w 663"/>
                    <a:gd name="T43" fmla="*/ 344 h 679"/>
                    <a:gd name="T44" fmla="*/ 111 w 663"/>
                    <a:gd name="T45" fmla="*/ 273 h 679"/>
                    <a:gd name="T46" fmla="*/ 260 w 663"/>
                    <a:gd name="T47" fmla="*/ 122 h 679"/>
                    <a:gd name="T48" fmla="*/ 429 w 663"/>
                    <a:gd name="T49" fmla="*/ 131 h 679"/>
                    <a:gd name="T50" fmla="*/ 277 w 663"/>
                    <a:gd name="T51" fmla="*/ 169 h 679"/>
                    <a:gd name="T52" fmla="*/ 157 w 663"/>
                    <a:gd name="T53" fmla="*/ 367 h 679"/>
                    <a:gd name="T54" fmla="*/ 170 w 663"/>
                    <a:gd name="T55" fmla="*/ 410 h 679"/>
                    <a:gd name="T56" fmla="*/ 245 w 663"/>
                    <a:gd name="T57" fmla="*/ 495 h 679"/>
                    <a:gd name="T58" fmla="*/ 478 w 663"/>
                    <a:gd name="T59" fmla="*/ 441 h 679"/>
                    <a:gd name="T60" fmla="*/ 507 w 663"/>
                    <a:gd name="T61" fmla="*/ 339 h 679"/>
                    <a:gd name="T62" fmla="*/ 505 w 663"/>
                    <a:gd name="T63" fmla="*/ 322 h 679"/>
                    <a:gd name="T64" fmla="*/ 500 w 663"/>
                    <a:gd name="T65" fmla="*/ 385 h 679"/>
                    <a:gd name="T66" fmla="*/ 260 w 663"/>
                    <a:gd name="T67" fmla="*/ 489 h 679"/>
                    <a:gd name="T68" fmla="*/ 189 w 663"/>
                    <a:gd name="T69" fmla="*/ 414 h 679"/>
                    <a:gd name="T70" fmla="*/ 176 w 663"/>
                    <a:gd name="T71" fmla="*/ 374 h 679"/>
                    <a:gd name="T72" fmla="*/ 270 w 663"/>
                    <a:gd name="T73" fmla="*/ 198 h 679"/>
                    <a:gd name="T74" fmla="*/ 396 w 663"/>
                    <a:gd name="T75" fmla="*/ 198 h 679"/>
                    <a:gd name="T76" fmla="*/ 291 w 663"/>
                    <a:gd name="T77" fmla="*/ 243 h 679"/>
                    <a:gd name="T78" fmla="*/ 232 w 663"/>
                    <a:gd name="T79" fmla="*/ 363 h 679"/>
                    <a:gd name="T80" fmla="*/ 242 w 663"/>
                    <a:gd name="T81" fmla="*/ 389 h 679"/>
                    <a:gd name="T82" fmla="*/ 388 w 663"/>
                    <a:gd name="T83" fmla="*/ 428 h 679"/>
                    <a:gd name="T84" fmla="*/ 429 w 663"/>
                    <a:gd name="T85" fmla="*/ 318 h 679"/>
                    <a:gd name="T86" fmla="*/ 384 w 663"/>
                    <a:gd name="T87" fmla="*/ 422 h 679"/>
                    <a:gd name="T88" fmla="*/ 253 w 663"/>
                    <a:gd name="T89" fmla="*/ 374 h 679"/>
                    <a:gd name="T90" fmla="*/ 278 w 663"/>
                    <a:gd name="T91" fmla="*/ 280 h 679"/>
                    <a:gd name="T92" fmla="*/ 359 w 663"/>
                    <a:gd name="T93" fmla="*/ 264 h 679"/>
                    <a:gd name="T94" fmla="*/ 464 w 663"/>
                    <a:gd name="T95" fmla="*/ 116 h 679"/>
                    <a:gd name="T96" fmla="*/ 470 w 663"/>
                    <a:gd name="T97" fmla="*/ 26 h 679"/>
                    <a:gd name="T98" fmla="*/ 196 w 663"/>
                    <a:gd name="T99" fmla="*/ 33 h 679"/>
                    <a:gd name="T100" fmla="*/ 9 w 663"/>
                    <a:gd name="T101" fmla="*/ 263 h 679"/>
                    <a:gd name="T102" fmla="*/ 4 w 663"/>
                    <a:gd name="T103" fmla="*/ 389 h 679"/>
                    <a:gd name="T104" fmla="*/ 27 w 663"/>
                    <a:gd name="T105" fmla="*/ 471 h 679"/>
                    <a:gd name="T106" fmla="*/ 166 w 663"/>
                    <a:gd name="T107" fmla="*/ 630 h 679"/>
                    <a:gd name="T108" fmla="*/ 607 w 663"/>
                    <a:gd name="T109" fmla="*/ 529 h 679"/>
                    <a:gd name="T110" fmla="*/ 663 w 663"/>
                    <a:gd name="T111" fmla="*/ 356 h 679"/>
                    <a:gd name="T112" fmla="*/ 432 w 663"/>
                    <a:gd name="T113" fmla="*/ 12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3" h="679">
                      <a:moveTo>
                        <a:pt x="663" y="337"/>
                      </a:moveTo>
                      <a:cubicBezTo>
                        <a:pt x="663" y="325"/>
                        <a:pt x="661" y="314"/>
                        <a:pt x="660" y="305"/>
                      </a:cubicBezTo>
                      <a:cubicBezTo>
                        <a:pt x="659" y="295"/>
                        <a:pt x="657" y="287"/>
                        <a:pt x="656" y="281"/>
                      </a:cubicBezTo>
                      <a:cubicBezTo>
                        <a:pt x="653" y="268"/>
                        <a:pt x="652" y="261"/>
                        <a:pt x="652" y="261"/>
                      </a:cubicBezTo>
                      <a:cubicBezTo>
                        <a:pt x="652" y="261"/>
                        <a:pt x="653" y="268"/>
                        <a:pt x="656" y="281"/>
                      </a:cubicBezTo>
                      <a:cubicBezTo>
                        <a:pt x="657" y="287"/>
                        <a:pt x="659" y="295"/>
                        <a:pt x="659" y="305"/>
                      </a:cubicBezTo>
                      <a:cubicBezTo>
                        <a:pt x="660" y="314"/>
                        <a:pt x="662" y="325"/>
                        <a:pt x="661" y="337"/>
                      </a:cubicBezTo>
                      <a:cubicBezTo>
                        <a:pt x="661" y="343"/>
                        <a:pt x="661" y="350"/>
                        <a:pt x="661" y="356"/>
                      </a:cubicBezTo>
                      <a:cubicBezTo>
                        <a:pt x="661" y="363"/>
                        <a:pt x="660" y="370"/>
                        <a:pt x="659" y="377"/>
                      </a:cubicBezTo>
                      <a:cubicBezTo>
                        <a:pt x="658" y="381"/>
                        <a:pt x="658" y="385"/>
                        <a:pt x="658" y="388"/>
                      </a:cubicBezTo>
                      <a:cubicBezTo>
                        <a:pt x="657" y="392"/>
                        <a:pt x="656" y="396"/>
                        <a:pt x="655" y="400"/>
                      </a:cubicBezTo>
                      <a:cubicBezTo>
                        <a:pt x="654" y="408"/>
                        <a:pt x="653" y="416"/>
                        <a:pt x="650" y="424"/>
                      </a:cubicBezTo>
                      <a:cubicBezTo>
                        <a:pt x="642" y="457"/>
                        <a:pt x="626" y="492"/>
                        <a:pt x="602" y="526"/>
                      </a:cubicBezTo>
                      <a:cubicBezTo>
                        <a:pt x="578" y="560"/>
                        <a:pt x="546" y="592"/>
                        <a:pt x="505" y="616"/>
                      </a:cubicBezTo>
                      <a:cubicBezTo>
                        <a:pt x="465" y="641"/>
                        <a:pt x="416" y="657"/>
                        <a:pt x="365" y="661"/>
                      </a:cubicBezTo>
                      <a:cubicBezTo>
                        <a:pt x="314" y="665"/>
                        <a:pt x="260" y="656"/>
                        <a:pt x="211" y="634"/>
                      </a:cubicBezTo>
                      <a:cubicBezTo>
                        <a:pt x="205" y="632"/>
                        <a:pt x="199" y="628"/>
                        <a:pt x="193" y="625"/>
                      </a:cubicBezTo>
                      <a:cubicBezTo>
                        <a:pt x="187" y="622"/>
                        <a:pt x="181" y="619"/>
                        <a:pt x="175" y="615"/>
                      </a:cubicBezTo>
                      <a:cubicBezTo>
                        <a:pt x="164" y="608"/>
                        <a:pt x="152" y="601"/>
                        <a:pt x="142" y="592"/>
                      </a:cubicBezTo>
                      <a:cubicBezTo>
                        <a:pt x="121" y="575"/>
                        <a:pt x="103" y="555"/>
                        <a:pt x="86" y="534"/>
                      </a:cubicBezTo>
                      <a:cubicBezTo>
                        <a:pt x="79" y="522"/>
                        <a:pt x="70" y="512"/>
                        <a:pt x="64" y="499"/>
                      </a:cubicBezTo>
                      <a:cubicBezTo>
                        <a:pt x="61" y="493"/>
                        <a:pt x="58" y="488"/>
                        <a:pt x="55" y="482"/>
                      </a:cubicBezTo>
                      <a:cubicBezTo>
                        <a:pt x="47" y="463"/>
                        <a:pt x="47" y="463"/>
                        <a:pt x="47" y="463"/>
                      </a:cubicBezTo>
                      <a:cubicBezTo>
                        <a:pt x="43" y="454"/>
                        <a:pt x="43" y="454"/>
                        <a:pt x="43" y="454"/>
                      </a:cubicBezTo>
                      <a:cubicBezTo>
                        <a:pt x="40" y="444"/>
                        <a:pt x="40" y="444"/>
                        <a:pt x="40" y="444"/>
                      </a:cubicBezTo>
                      <a:cubicBezTo>
                        <a:pt x="34" y="424"/>
                        <a:pt x="34" y="424"/>
                        <a:pt x="34" y="424"/>
                      </a:cubicBezTo>
                      <a:cubicBezTo>
                        <a:pt x="33" y="419"/>
                        <a:pt x="31" y="411"/>
                        <a:pt x="30" y="405"/>
                      </a:cubicBezTo>
                      <a:cubicBezTo>
                        <a:pt x="29" y="399"/>
                        <a:pt x="27" y="392"/>
                        <a:pt x="27" y="386"/>
                      </a:cubicBezTo>
                      <a:cubicBezTo>
                        <a:pt x="26" y="372"/>
                        <a:pt x="24" y="359"/>
                        <a:pt x="25" y="346"/>
                      </a:cubicBezTo>
                      <a:cubicBezTo>
                        <a:pt x="25" y="340"/>
                        <a:pt x="24" y="333"/>
                        <a:pt x="25" y="326"/>
                      </a:cubicBezTo>
                      <a:cubicBezTo>
                        <a:pt x="26" y="320"/>
                        <a:pt x="26" y="314"/>
                        <a:pt x="27" y="307"/>
                      </a:cubicBezTo>
                      <a:cubicBezTo>
                        <a:pt x="28" y="301"/>
                        <a:pt x="29" y="294"/>
                        <a:pt x="30" y="288"/>
                      </a:cubicBezTo>
                      <a:cubicBezTo>
                        <a:pt x="32" y="282"/>
                        <a:pt x="33" y="275"/>
                        <a:pt x="34" y="269"/>
                      </a:cubicBezTo>
                      <a:cubicBezTo>
                        <a:pt x="36" y="263"/>
                        <a:pt x="38" y="257"/>
                        <a:pt x="40" y="251"/>
                      </a:cubicBezTo>
                      <a:cubicBezTo>
                        <a:pt x="42" y="245"/>
                        <a:pt x="43" y="239"/>
                        <a:pt x="46" y="233"/>
                      </a:cubicBezTo>
                      <a:cubicBezTo>
                        <a:pt x="65" y="187"/>
                        <a:pt x="93" y="146"/>
                        <a:pt x="127" y="116"/>
                      </a:cubicBezTo>
                      <a:cubicBezTo>
                        <a:pt x="145" y="101"/>
                        <a:pt x="163" y="87"/>
                        <a:pt x="181" y="77"/>
                      </a:cubicBezTo>
                      <a:cubicBezTo>
                        <a:pt x="191" y="72"/>
                        <a:pt x="200" y="66"/>
                        <a:pt x="209" y="63"/>
                      </a:cubicBezTo>
                      <a:cubicBezTo>
                        <a:pt x="219" y="59"/>
                        <a:pt x="227" y="55"/>
                        <a:pt x="238" y="52"/>
                      </a:cubicBezTo>
                      <a:cubicBezTo>
                        <a:pt x="276" y="40"/>
                        <a:pt x="312" y="35"/>
                        <a:pt x="345" y="37"/>
                      </a:cubicBezTo>
                      <a:cubicBezTo>
                        <a:pt x="377" y="38"/>
                        <a:pt x="405" y="43"/>
                        <a:pt x="426" y="51"/>
                      </a:cubicBezTo>
                      <a:cubicBezTo>
                        <a:pt x="432" y="53"/>
                        <a:pt x="437" y="54"/>
                        <a:pt x="442" y="56"/>
                      </a:cubicBezTo>
                      <a:cubicBezTo>
                        <a:pt x="446" y="58"/>
                        <a:pt x="450" y="60"/>
                        <a:pt x="454" y="61"/>
                      </a:cubicBezTo>
                      <a:cubicBezTo>
                        <a:pt x="457" y="63"/>
                        <a:pt x="460" y="64"/>
                        <a:pt x="462" y="65"/>
                      </a:cubicBezTo>
                      <a:cubicBezTo>
                        <a:pt x="442" y="105"/>
                        <a:pt x="442" y="105"/>
                        <a:pt x="442" y="105"/>
                      </a:cubicBezTo>
                      <a:cubicBezTo>
                        <a:pt x="440" y="105"/>
                        <a:pt x="438" y="104"/>
                        <a:pt x="436" y="103"/>
                      </a:cubicBezTo>
                      <a:cubicBezTo>
                        <a:pt x="432" y="102"/>
                        <a:pt x="429" y="100"/>
                        <a:pt x="424" y="98"/>
                      </a:cubicBezTo>
                      <a:cubicBezTo>
                        <a:pt x="420" y="97"/>
                        <a:pt x="416" y="96"/>
                        <a:pt x="411" y="94"/>
                      </a:cubicBezTo>
                      <a:cubicBezTo>
                        <a:pt x="393" y="88"/>
                        <a:pt x="369" y="84"/>
                        <a:pt x="342" y="84"/>
                      </a:cubicBezTo>
                      <a:cubicBezTo>
                        <a:pt x="315" y="83"/>
                        <a:pt x="284" y="87"/>
                        <a:pt x="253" y="98"/>
                      </a:cubicBezTo>
                      <a:cubicBezTo>
                        <a:pt x="245" y="100"/>
                        <a:pt x="237" y="104"/>
                        <a:pt x="229" y="108"/>
                      </a:cubicBezTo>
                      <a:cubicBezTo>
                        <a:pt x="221" y="111"/>
                        <a:pt x="214" y="116"/>
                        <a:pt x="206" y="120"/>
                      </a:cubicBezTo>
                      <a:cubicBezTo>
                        <a:pt x="190" y="129"/>
                        <a:pt x="176" y="141"/>
                        <a:pt x="162" y="153"/>
                      </a:cubicBezTo>
                      <a:cubicBezTo>
                        <a:pt x="134" y="179"/>
                        <a:pt x="111" y="213"/>
                        <a:pt x="97" y="252"/>
                      </a:cubicBezTo>
                      <a:cubicBezTo>
                        <a:pt x="95" y="257"/>
                        <a:pt x="93" y="262"/>
                        <a:pt x="92" y="267"/>
                      </a:cubicBezTo>
                      <a:cubicBezTo>
                        <a:pt x="90" y="272"/>
                        <a:pt x="89" y="277"/>
                        <a:pt x="87" y="282"/>
                      </a:cubicBezTo>
                      <a:cubicBezTo>
                        <a:pt x="87" y="287"/>
                        <a:pt x="86" y="292"/>
                        <a:pt x="85" y="297"/>
                      </a:cubicBezTo>
                      <a:cubicBezTo>
                        <a:pt x="84" y="302"/>
                        <a:pt x="83" y="307"/>
                        <a:pt x="82" y="313"/>
                      </a:cubicBezTo>
                      <a:cubicBezTo>
                        <a:pt x="82" y="318"/>
                        <a:pt x="82" y="323"/>
                        <a:pt x="81" y="329"/>
                      </a:cubicBezTo>
                      <a:cubicBezTo>
                        <a:pt x="81" y="334"/>
                        <a:pt x="81" y="339"/>
                        <a:pt x="81" y="345"/>
                      </a:cubicBezTo>
                      <a:cubicBezTo>
                        <a:pt x="81" y="355"/>
                        <a:pt x="82" y="366"/>
                        <a:pt x="84" y="377"/>
                      </a:cubicBezTo>
                      <a:cubicBezTo>
                        <a:pt x="84" y="382"/>
                        <a:pt x="86" y="387"/>
                        <a:pt x="87" y="392"/>
                      </a:cubicBezTo>
                      <a:cubicBezTo>
                        <a:pt x="88" y="398"/>
                        <a:pt x="89" y="403"/>
                        <a:pt x="90" y="409"/>
                      </a:cubicBezTo>
                      <a:cubicBezTo>
                        <a:pt x="95" y="424"/>
                        <a:pt x="95" y="424"/>
                        <a:pt x="95" y="424"/>
                      </a:cubicBezTo>
                      <a:cubicBezTo>
                        <a:pt x="98" y="431"/>
                        <a:pt x="98" y="431"/>
                        <a:pt x="98" y="431"/>
                      </a:cubicBezTo>
                      <a:cubicBezTo>
                        <a:pt x="101" y="439"/>
                        <a:pt x="101" y="439"/>
                        <a:pt x="101" y="439"/>
                      </a:cubicBezTo>
                      <a:cubicBezTo>
                        <a:pt x="108" y="454"/>
                        <a:pt x="108" y="454"/>
                        <a:pt x="108" y="454"/>
                      </a:cubicBezTo>
                      <a:cubicBezTo>
                        <a:pt x="110" y="459"/>
                        <a:pt x="113" y="463"/>
                        <a:pt x="116" y="468"/>
                      </a:cubicBezTo>
                      <a:cubicBezTo>
                        <a:pt x="121" y="478"/>
                        <a:pt x="128" y="486"/>
                        <a:pt x="134" y="495"/>
                      </a:cubicBezTo>
                      <a:cubicBezTo>
                        <a:pt x="148" y="512"/>
                        <a:pt x="162" y="528"/>
                        <a:pt x="180" y="541"/>
                      </a:cubicBezTo>
                      <a:cubicBezTo>
                        <a:pt x="188" y="548"/>
                        <a:pt x="198" y="553"/>
                        <a:pt x="207" y="559"/>
                      </a:cubicBezTo>
                      <a:cubicBezTo>
                        <a:pt x="211" y="562"/>
                        <a:pt x="216" y="564"/>
                        <a:pt x="221" y="566"/>
                      </a:cubicBezTo>
                      <a:cubicBezTo>
                        <a:pt x="226" y="569"/>
                        <a:pt x="230" y="571"/>
                        <a:pt x="235" y="573"/>
                      </a:cubicBezTo>
                      <a:cubicBezTo>
                        <a:pt x="275" y="589"/>
                        <a:pt x="317" y="596"/>
                        <a:pt x="357" y="592"/>
                      </a:cubicBezTo>
                      <a:cubicBezTo>
                        <a:pt x="397" y="587"/>
                        <a:pt x="435" y="574"/>
                        <a:pt x="466" y="555"/>
                      </a:cubicBezTo>
                      <a:cubicBezTo>
                        <a:pt x="497" y="535"/>
                        <a:pt x="522" y="509"/>
                        <a:pt x="539" y="483"/>
                      </a:cubicBezTo>
                      <a:cubicBezTo>
                        <a:pt x="557" y="456"/>
                        <a:pt x="569" y="429"/>
                        <a:pt x="575" y="404"/>
                      </a:cubicBezTo>
                      <a:cubicBezTo>
                        <a:pt x="576" y="398"/>
                        <a:pt x="577" y="391"/>
                        <a:pt x="578" y="386"/>
                      </a:cubicBezTo>
                      <a:cubicBezTo>
                        <a:pt x="579" y="383"/>
                        <a:pt x="579" y="380"/>
                        <a:pt x="580" y="377"/>
                      </a:cubicBezTo>
                      <a:cubicBezTo>
                        <a:pt x="580" y="374"/>
                        <a:pt x="580" y="371"/>
                        <a:pt x="580" y="368"/>
                      </a:cubicBezTo>
                      <a:cubicBezTo>
                        <a:pt x="581" y="363"/>
                        <a:pt x="582" y="357"/>
                        <a:pt x="582" y="352"/>
                      </a:cubicBezTo>
                      <a:cubicBezTo>
                        <a:pt x="582" y="347"/>
                        <a:pt x="582" y="342"/>
                        <a:pt x="581" y="338"/>
                      </a:cubicBezTo>
                      <a:cubicBezTo>
                        <a:pt x="582" y="328"/>
                        <a:pt x="580" y="320"/>
                        <a:pt x="579" y="313"/>
                      </a:cubicBezTo>
                      <a:cubicBezTo>
                        <a:pt x="579" y="306"/>
                        <a:pt x="577" y="300"/>
                        <a:pt x="576" y="295"/>
                      </a:cubicBezTo>
                      <a:cubicBezTo>
                        <a:pt x="574" y="285"/>
                        <a:pt x="573" y="280"/>
                        <a:pt x="573" y="280"/>
                      </a:cubicBezTo>
                      <a:cubicBezTo>
                        <a:pt x="573" y="280"/>
                        <a:pt x="574" y="285"/>
                        <a:pt x="576" y="295"/>
                      </a:cubicBezTo>
                      <a:cubicBezTo>
                        <a:pt x="577" y="300"/>
                        <a:pt x="578" y="306"/>
                        <a:pt x="579" y="313"/>
                      </a:cubicBezTo>
                      <a:cubicBezTo>
                        <a:pt x="579" y="320"/>
                        <a:pt x="581" y="328"/>
                        <a:pt x="580" y="338"/>
                      </a:cubicBezTo>
                      <a:cubicBezTo>
                        <a:pt x="580" y="342"/>
                        <a:pt x="580" y="347"/>
                        <a:pt x="580" y="352"/>
                      </a:cubicBezTo>
                      <a:cubicBezTo>
                        <a:pt x="580" y="357"/>
                        <a:pt x="579" y="363"/>
                        <a:pt x="579" y="368"/>
                      </a:cubicBezTo>
                      <a:cubicBezTo>
                        <a:pt x="578" y="371"/>
                        <a:pt x="578" y="374"/>
                        <a:pt x="578" y="376"/>
                      </a:cubicBezTo>
                      <a:cubicBezTo>
                        <a:pt x="577" y="379"/>
                        <a:pt x="577" y="382"/>
                        <a:pt x="576" y="385"/>
                      </a:cubicBezTo>
                      <a:cubicBezTo>
                        <a:pt x="575" y="391"/>
                        <a:pt x="574" y="397"/>
                        <a:pt x="572" y="403"/>
                      </a:cubicBezTo>
                      <a:cubicBezTo>
                        <a:pt x="566" y="428"/>
                        <a:pt x="554" y="455"/>
                        <a:pt x="536" y="480"/>
                      </a:cubicBezTo>
                      <a:cubicBezTo>
                        <a:pt x="518" y="506"/>
                        <a:pt x="493" y="530"/>
                        <a:pt x="462" y="549"/>
                      </a:cubicBezTo>
                      <a:cubicBezTo>
                        <a:pt x="432" y="567"/>
                        <a:pt x="395" y="579"/>
                        <a:pt x="356" y="582"/>
                      </a:cubicBezTo>
                      <a:cubicBezTo>
                        <a:pt x="318" y="586"/>
                        <a:pt x="277" y="578"/>
                        <a:pt x="240" y="562"/>
                      </a:cubicBezTo>
                      <a:cubicBezTo>
                        <a:pt x="235" y="560"/>
                        <a:pt x="231" y="558"/>
                        <a:pt x="226" y="555"/>
                      </a:cubicBezTo>
                      <a:cubicBezTo>
                        <a:pt x="222" y="553"/>
                        <a:pt x="217" y="551"/>
                        <a:pt x="213" y="548"/>
                      </a:cubicBezTo>
                      <a:cubicBezTo>
                        <a:pt x="205" y="542"/>
                        <a:pt x="196" y="537"/>
                        <a:pt x="188" y="530"/>
                      </a:cubicBezTo>
                      <a:cubicBezTo>
                        <a:pt x="172" y="518"/>
                        <a:pt x="158" y="502"/>
                        <a:pt x="146" y="486"/>
                      </a:cubicBezTo>
                      <a:cubicBezTo>
                        <a:pt x="140" y="478"/>
                        <a:pt x="134" y="469"/>
                        <a:pt x="129" y="460"/>
                      </a:cubicBezTo>
                      <a:cubicBezTo>
                        <a:pt x="127" y="456"/>
                        <a:pt x="124" y="451"/>
                        <a:pt x="122" y="447"/>
                      </a:cubicBezTo>
                      <a:cubicBezTo>
                        <a:pt x="116" y="433"/>
                        <a:pt x="116" y="433"/>
                        <a:pt x="116" y="433"/>
                      </a:cubicBezTo>
                      <a:cubicBezTo>
                        <a:pt x="113" y="426"/>
                        <a:pt x="113" y="426"/>
                        <a:pt x="113" y="426"/>
                      </a:cubicBezTo>
                      <a:cubicBezTo>
                        <a:pt x="111" y="419"/>
                        <a:pt x="111" y="419"/>
                        <a:pt x="111" y="419"/>
                      </a:cubicBezTo>
                      <a:cubicBezTo>
                        <a:pt x="107" y="404"/>
                        <a:pt x="107" y="404"/>
                        <a:pt x="107" y="404"/>
                      </a:cubicBezTo>
                      <a:cubicBezTo>
                        <a:pt x="106" y="399"/>
                        <a:pt x="105" y="394"/>
                        <a:pt x="104" y="389"/>
                      </a:cubicBezTo>
                      <a:cubicBezTo>
                        <a:pt x="103" y="384"/>
                        <a:pt x="101" y="379"/>
                        <a:pt x="101" y="374"/>
                      </a:cubicBezTo>
                      <a:cubicBezTo>
                        <a:pt x="100" y="364"/>
                        <a:pt x="99" y="354"/>
                        <a:pt x="99" y="344"/>
                      </a:cubicBezTo>
                      <a:cubicBezTo>
                        <a:pt x="100" y="339"/>
                        <a:pt x="99" y="335"/>
                        <a:pt x="100" y="330"/>
                      </a:cubicBezTo>
                      <a:cubicBezTo>
                        <a:pt x="100" y="325"/>
                        <a:pt x="101" y="320"/>
                        <a:pt x="101" y="315"/>
                      </a:cubicBezTo>
                      <a:cubicBezTo>
                        <a:pt x="102" y="310"/>
                        <a:pt x="103" y="305"/>
                        <a:pt x="104" y="301"/>
                      </a:cubicBezTo>
                      <a:cubicBezTo>
                        <a:pt x="105" y="296"/>
                        <a:pt x="106" y="291"/>
                        <a:pt x="107" y="286"/>
                      </a:cubicBezTo>
                      <a:cubicBezTo>
                        <a:pt x="108" y="282"/>
                        <a:pt x="109" y="277"/>
                        <a:pt x="111" y="273"/>
                      </a:cubicBezTo>
                      <a:cubicBezTo>
                        <a:pt x="112" y="268"/>
                        <a:pt x="114" y="263"/>
                        <a:pt x="116" y="259"/>
                      </a:cubicBezTo>
                      <a:cubicBezTo>
                        <a:pt x="130" y="224"/>
                        <a:pt x="151" y="193"/>
                        <a:pt x="177" y="170"/>
                      </a:cubicBezTo>
                      <a:cubicBezTo>
                        <a:pt x="190" y="159"/>
                        <a:pt x="204" y="149"/>
                        <a:pt x="218" y="141"/>
                      </a:cubicBezTo>
                      <a:cubicBezTo>
                        <a:pt x="225" y="137"/>
                        <a:pt x="232" y="133"/>
                        <a:pt x="239" y="130"/>
                      </a:cubicBezTo>
                      <a:cubicBezTo>
                        <a:pt x="246" y="128"/>
                        <a:pt x="252" y="124"/>
                        <a:pt x="260" y="122"/>
                      </a:cubicBezTo>
                      <a:cubicBezTo>
                        <a:pt x="289" y="113"/>
                        <a:pt x="317" y="109"/>
                        <a:pt x="341" y="111"/>
                      </a:cubicBezTo>
                      <a:cubicBezTo>
                        <a:pt x="365" y="112"/>
                        <a:pt x="386" y="116"/>
                        <a:pt x="403" y="121"/>
                      </a:cubicBezTo>
                      <a:cubicBezTo>
                        <a:pt x="407" y="123"/>
                        <a:pt x="411" y="124"/>
                        <a:pt x="414" y="125"/>
                      </a:cubicBezTo>
                      <a:cubicBezTo>
                        <a:pt x="418" y="127"/>
                        <a:pt x="421" y="128"/>
                        <a:pt x="424" y="129"/>
                      </a:cubicBezTo>
                      <a:cubicBezTo>
                        <a:pt x="426" y="130"/>
                        <a:pt x="427" y="131"/>
                        <a:pt x="429" y="131"/>
                      </a:cubicBezTo>
                      <a:cubicBezTo>
                        <a:pt x="409" y="172"/>
                        <a:pt x="409" y="172"/>
                        <a:pt x="409" y="172"/>
                      </a:cubicBezTo>
                      <a:cubicBezTo>
                        <a:pt x="408" y="172"/>
                        <a:pt x="408" y="172"/>
                        <a:pt x="408" y="172"/>
                      </a:cubicBezTo>
                      <a:cubicBezTo>
                        <a:pt x="402" y="170"/>
                        <a:pt x="396" y="167"/>
                        <a:pt x="390" y="165"/>
                      </a:cubicBezTo>
                      <a:cubicBezTo>
                        <a:pt x="376" y="161"/>
                        <a:pt x="359" y="159"/>
                        <a:pt x="340" y="158"/>
                      </a:cubicBezTo>
                      <a:cubicBezTo>
                        <a:pt x="321" y="157"/>
                        <a:pt x="299" y="161"/>
                        <a:pt x="277" y="169"/>
                      </a:cubicBezTo>
                      <a:cubicBezTo>
                        <a:pt x="272" y="170"/>
                        <a:pt x="266" y="173"/>
                        <a:pt x="260" y="176"/>
                      </a:cubicBezTo>
                      <a:cubicBezTo>
                        <a:pt x="254" y="178"/>
                        <a:pt x="249" y="181"/>
                        <a:pt x="243" y="184"/>
                      </a:cubicBezTo>
                      <a:cubicBezTo>
                        <a:pt x="232" y="191"/>
                        <a:pt x="222" y="199"/>
                        <a:pt x="212" y="208"/>
                      </a:cubicBezTo>
                      <a:cubicBezTo>
                        <a:pt x="192" y="227"/>
                        <a:pt x="176" y="251"/>
                        <a:pt x="166" y="278"/>
                      </a:cubicBezTo>
                      <a:cubicBezTo>
                        <a:pt x="156" y="306"/>
                        <a:pt x="153" y="336"/>
                        <a:pt x="157" y="367"/>
                      </a:cubicBezTo>
                      <a:cubicBezTo>
                        <a:pt x="158" y="370"/>
                        <a:pt x="159" y="374"/>
                        <a:pt x="159" y="378"/>
                      </a:cubicBezTo>
                      <a:cubicBezTo>
                        <a:pt x="160" y="382"/>
                        <a:pt x="161" y="385"/>
                        <a:pt x="162" y="389"/>
                      </a:cubicBezTo>
                      <a:cubicBezTo>
                        <a:pt x="166" y="400"/>
                        <a:pt x="166" y="400"/>
                        <a:pt x="166" y="400"/>
                      </a:cubicBezTo>
                      <a:cubicBezTo>
                        <a:pt x="167" y="405"/>
                        <a:pt x="167" y="405"/>
                        <a:pt x="167" y="405"/>
                      </a:cubicBezTo>
                      <a:cubicBezTo>
                        <a:pt x="170" y="410"/>
                        <a:pt x="170" y="410"/>
                        <a:pt x="170" y="410"/>
                      </a:cubicBezTo>
                      <a:cubicBezTo>
                        <a:pt x="175" y="421"/>
                        <a:pt x="175" y="421"/>
                        <a:pt x="175" y="421"/>
                      </a:cubicBezTo>
                      <a:cubicBezTo>
                        <a:pt x="176" y="424"/>
                        <a:pt x="178" y="428"/>
                        <a:pt x="180" y="431"/>
                      </a:cubicBezTo>
                      <a:cubicBezTo>
                        <a:pt x="184" y="438"/>
                        <a:pt x="189" y="444"/>
                        <a:pt x="193" y="450"/>
                      </a:cubicBezTo>
                      <a:cubicBezTo>
                        <a:pt x="203" y="462"/>
                        <a:pt x="213" y="473"/>
                        <a:pt x="226" y="482"/>
                      </a:cubicBezTo>
                      <a:cubicBezTo>
                        <a:pt x="232" y="487"/>
                        <a:pt x="238" y="491"/>
                        <a:pt x="245" y="495"/>
                      </a:cubicBezTo>
                      <a:cubicBezTo>
                        <a:pt x="248" y="497"/>
                        <a:pt x="251" y="498"/>
                        <a:pt x="255" y="500"/>
                      </a:cubicBezTo>
                      <a:cubicBezTo>
                        <a:pt x="258" y="502"/>
                        <a:pt x="261" y="504"/>
                        <a:pt x="265" y="505"/>
                      </a:cubicBezTo>
                      <a:cubicBezTo>
                        <a:pt x="293" y="516"/>
                        <a:pt x="323" y="521"/>
                        <a:pt x="351" y="518"/>
                      </a:cubicBezTo>
                      <a:cubicBezTo>
                        <a:pt x="379" y="515"/>
                        <a:pt x="405" y="505"/>
                        <a:pt x="427" y="491"/>
                      </a:cubicBezTo>
                      <a:cubicBezTo>
                        <a:pt x="449" y="477"/>
                        <a:pt x="466" y="459"/>
                        <a:pt x="478" y="441"/>
                      </a:cubicBezTo>
                      <a:cubicBezTo>
                        <a:pt x="491" y="422"/>
                        <a:pt x="498" y="403"/>
                        <a:pt x="503" y="385"/>
                      </a:cubicBezTo>
                      <a:cubicBezTo>
                        <a:pt x="504" y="381"/>
                        <a:pt x="504" y="377"/>
                        <a:pt x="505" y="373"/>
                      </a:cubicBezTo>
                      <a:cubicBezTo>
                        <a:pt x="506" y="368"/>
                        <a:pt x="506" y="364"/>
                        <a:pt x="507" y="360"/>
                      </a:cubicBezTo>
                      <a:cubicBezTo>
                        <a:pt x="507" y="357"/>
                        <a:pt x="507" y="353"/>
                        <a:pt x="507" y="349"/>
                      </a:cubicBezTo>
                      <a:cubicBezTo>
                        <a:pt x="507" y="346"/>
                        <a:pt x="507" y="342"/>
                        <a:pt x="507" y="339"/>
                      </a:cubicBezTo>
                      <a:cubicBezTo>
                        <a:pt x="507" y="333"/>
                        <a:pt x="506" y="327"/>
                        <a:pt x="506" y="322"/>
                      </a:cubicBezTo>
                      <a:cubicBezTo>
                        <a:pt x="505" y="317"/>
                        <a:pt x="504" y="313"/>
                        <a:pt x="503" y="309"/>
                      </a:cubicBezTo>
                      <a:cubicBezTo>
                        <a:pt x="502" y="303"/>
                        <a:pt x="501" y="299"/>
                        <a:pt x="501" y="299"/>
                      </a:cubicBezTo>
                      <a:cubicBezTo>
                        <a:pt x="501" y="299"/>
                        <a:pt x="502" y="303"/>
                        <a:pt x="503" y="310"/>
                      </a:cubicBezTo>
                      <a:cubicBezTo>
                        <a:pt x="504" y="313"/>
                        <a:pt x="505" y="317"/>
                        <a:pt x="505" y="322"/>
                      </a:cubicBezTo>
                      <a:cubicBezTo>
                        <a:pt x="505" y="327"/>
                        <a:pt x="506" y="333"/>
                        <a:pt x="506" y="339"/>
                      </a:cubicBezTo>
                      <a:cubicBezTo>
                        <a:pt x="506" y="342"/>
                        <a:pt x="506" y="346"/>
                        <a:pt x="506" y="349"/>
                      </a:cubicBezTo>
                      <a:cubicBezTo>
                        <a:pt x="506" y="353"/>
                        <a:pt x="505" y="356"/>
                        <a:pt x="505" y="360"/>
                      </a:cubicBezTo>
                      <a:cubicBezTo>
                        <a:pt x="504" y="364"/>
                        <a:pt x="504" y="368"/>
                        <a:pt x="503" y="372"/>
                      </a:cubicBezTo>
                      <a:cubicBezTo>
                        <a:pt x="502" y="376"/>
                        <a:pt x="501" y="380"/>
                        <a:pt x="500" y="385"/>
                      </a:cubicBezTo>
                      <a:cubicBezTo>
                        <a:pt x="495" y="402"/>
                        <a:pt x="487" y="420"/>
                        <a:pt x="474" y="438"/>
                      </a:cubicBezTo>
                      <a:cubicBezTo>
                        <a:pt x="462" y="456"/>
                        <a:pt x="445" y="473"/>
                        <a:pt x="423" y="485"/>
                      </a:cubicBezTo>
                      <a:cubicBezTo>
                        <a:pt x="402" y="498"/>
                        <a:pt x="377" y="506"/>
                        <a:pt x="350" y="508"/>
                      </a:cubicBezTo>
                      <a:cubicBezTo>
                        <a:pt x="323" y="510"/>
                        <a:pt x="295" y="505"/>
                        <a:pt x="270" y="494"/>
                      </a:cubicBezTo>
                      <a:cubicBezTo>
                        <a:pt x="266" y="492"/>
                        <a:pt x="263" y="491"/>
                        <a:pt x="260" y="489"/>
                      </a:cubicBezTo>
                      <a:cubicBezTo>
                        <a:pt x="257" y="487"/>
                        <a:pt x="254" y="486"/>
                        <a:pt x="251" y="484"/>
                      </a:cubicBezTo>
                      <a:cubicBezTo>
                        <a:pt x="245" y="480"/>
                        <a:pt x="239" y="476"/>
                        <a:pt x="234" y="472"/>
                      </a:cubicBezTo>
                      <a:cubicBezTo>
                        <a:pt x="223" y="463"/>
                        <a:pt x="214" y="452"/>
                        <a:pt x="205" y="441"/>
                      </a:cubicBezTo>
                      <a:cubicBezTo>
                        <a:pt x="201" y="435"/>
                        <a:pt x="197" y="430"/>
                        <a:pt x="194" y="423"/>
                      </a:cubicBezTo>
                      <a:cubicBezTo>
                        <a:pt x="192" y="420"/>
                        <a:pt x="190" y="417"/>
                        <a:pt x="189" y="414"/>
                      </a:cubicBezTo>
                      <a:cubicBezTo>
                        <a:pt x="185" y="405"/>
                        <a:pt x="185" y="405"/>
                        <a:pt x="185" y="405"/>
                      </a:cubicBezTo>
                      <a:cubicBezTo>
                        <a:pt x="183" y="400"/>
                        <a:pt x="183" y="400"/>
                        <a:pt x="183" y="400"/>
                      </a:cubicBezTo>
                      <a:cubicBezTo>
                        <a:pt x="182" y="395"/>
                        <a:pt x="182" y="395"/>
                        <a:pt x="182" y="395"/>
                      </a:cubicBezTo>
                      <a:cubicBezTo>
                        <a:pt x="178" y="384"/>
                        <a:pt x="178" y="384"/>
                        <a:pt x="178" y="384"/>
                      </a:cubicBezTo>
                      <a:cubicBezTo>
                        <a:pt x="178" y="382"/>
                        <a:pt x="177" y="378"/>
                        <a:pt x="176" y="374"/>
                      </a:cubicBezTo>
                      <a:cubicBezTo>
                        <a:pt x="176" y="371"/>
                        <a:pt x="175" y="368"/>
                        <a:pt x="175" y="364"/>
                      </a:cubicBezTo>
                      <a:cubicBezTo>
                        <a:pt x="172" y="337"/>
                        <a:pt x="175" y="309"/>
                        <a:pt x="185" y="285"/>
                      </a:cubicBezTo>
                      <a:cubicBezTo>
                        <a:pt x="195" y="261"/>
                        <a:pt x="210" y="241"/>
                        <a:pt x="228" y="225"/>
                      </a:cubicBezTo>
                      <a:cubicBezTo>
                        <a:pt x="237" y="217"/>
                        <a:pt x="246" y="210"/>
                        <a:pt x="255" y="205"/>
                      </a:cubicBezTo>
                      <a:cubicBezTo>
                        <a:pt x="260" y="203"/>
                        <a:pt x="265" y="200"/>
                        <a:pt x="270" y="198"/>
                      </a:cubicBezTo>
                      <a:cubicBezTo>
                        <a:pt x="275" y="196"/>
                        <a:pt x="279" y="194"/>
                        <a:pt x="284" y="193"/>
                      </a:cubicBezTo>
                      <a:cubicBezTo>
                        <a:pt x="304" y="186"/>
                        <a:pt x="323" y="184"/>
                        <a:pt x="339" y="185"/>
                      </a:cubicBezTo>
                      <a:cubicBezTo>
                        <a:pt x="356" y="186"/>
                        <a:pt x="370" y="189"/>
                        <a:pt x="381" y="193"/>
                      </a:cubicBezTo>
                      <a:cubicBezTo>
                        <a:pt x="387" y="194"/>
                        <a:pt x="392" y="196"/>
                        <a:pt x="396" y="198"/>
                      </a:cubicBezTo>
                      <a:cubicBezTo>
                        <a:pt x="396" y="198"/>
                        <a:pt x="396" y="198"/>
                        <a:pt x="396" y="198"/>
                      </a:cubicBezTo>
                      <a:cubicBezTo>
                        <a:pt x="376" y="239"/>
                        <a:pt x="376" y="239"/>
                        <a:pt x="376" y="239"/>
                      </a:cubicBezTo>
                      <a:cubicBezTo>
                        <a:pt x="373" y="238"/>
                        <a:pt x="370" y="237"/>
                        <a:pt x="368" y="236"/>
                      </a:cubicBezTo>
                      <a:cubicBezTo>
                        <a:pt x="360" y="234"/>
                        <a:pt x="350" y="232"/>
                        <a:pt x="338" y="232"/>
                      </a:cubicBezTo>
                      <a:cubicBezTo>
                        <a:pt x="327" y="232"/>
                        <a:pt x="313" y="234"/>
                        <a:pt x="300" y="239"/>
                      </a:cubicBezTo>
                      <a:cubicBezTo>
                        <a:pt x="298" y="240"/>
                        <a:pt x="294" y="242"/>
                        <a:pt x="291" y="243"/>
                      </a:cubicBezTo>
                      <a:cubicBezTo>
                        <a:pt x="287" y="245"/>
                        <a:pt x="284" y="247"/>
                        <a:pt x="281" y="249"/>
                      </a:cubicBezTo>
                      <a:cubicBezTo>
                        <a:pt x="274" y="253"/>
                        <a:pt x="268" y="258"/>
                        <a:pt x="262" y="263"/>
                      </a:cubicBezTo>
                      <a:cubicBezTo>
                        <a:pt x="251" y="274"/>
                        <a:pt x="241" y="289"/>
                        <a:pt x="236" y="305"/>
                      </a:cubicBezTo>
                      <a:cubicBezTo>
                        <a:pt x="230" y="321"/>
                        <a:pt x="228" y="339"/>
                        <a:pt x="231" y="357"/>
                      </a:cubicBezTo>
                      <a:cubicBezTo>
                        <a:pt x="231" y="359"/>
                        <a:pt x="232" y="361"/>
                        <a:pt x="232" y="363"/>
                      </a:cubicBezTo>
                      <a:cubicBezTo>
                        <a:pt x="233" y="366"/>
                        <a:pt x="233" y="367"/>
                        <a:pt x="234" y="370"/>
                      </a:cubicBezTo>
                      <a:cubicBezTo>
                        <a:pt x="236" y="376"/>
                        <a:pt x="236" y="376"/>
                        <a:pt x="236" y="376"/>
                      </a:cubicBezTo>
                      <a:cubicBezTo>
                        <a:pt x="237" y="379"/>
                        <a:pt x="237" y="379"/>
                        <a:pt x="237" y="379"/>
                      </a:cubicBezTo>
                      <a:cubicBezTo>
                        <a:pt x="239" y="382"/>
                        <a:pt x="239" y="382"/>
                        <a:pt x="239" y="382"/>
                      </a:cubicBezTo>
                      <a:cubicBezTo>
                        <a:pt x="242" y="389"/>
                        <a:pt x="242" y="389"/>
                        <a:pt x="242" y="389"/>
                      </a:cubicBezTo>
                      <a:cubicBezTo>
                        <a:pt x="245" y="394"/>
                        <a:pt x="245" y="394"/>
                        <a:pt x="245" y="394"/>
                      </a:cubicBezTo>
                      <a:cubicBezTo>
                        <a:pt x="247" y="398"/>
                        <a:pt x="250" y="402"/>
                        <a:pt x="253" y="405"/>
                      </a:cubicBezTo>
                      <a:cubicBezTo>
                        <a:pt x="264" y="419"/>
                        <a:pt x="279" y="430"/>
                        <a:pt x="295" y="437"/>
                      </a:cubicBezTo>
                      <a:cubicBezTo>
                        <a:pt x="311" y="443"/>
                        <a:pt x="328" y="446"/>
                        <a:pt x="344" y="443"/>
                      </a:cubicBezTo>
                      <a:cubicBezTo>
                        <a:pt x="361" y="442"/>
                        <a:pt x="376" y="436"/>
                        <a:pt x="388" y="428"/>
                      </a:cubicBezTo>
                      <a:cubicBezTo>
                        <a:pt x="401" y="420"/>
                        <a:pt x="410" y="409"/>
                        <a:pt x="417" y="399"/>
                      </a:cubicBezTo>
                      <a:cubicBezTo>
                        <a:pt x="424" y="388"/>
                        <a:pt x="428" y="377"/>
                        <a:pt x="431" y="367"/>
                      </a:cubicBezTo>
                      <a:cubicBezTo>
                        <a:pt x="433" y="357"/>
                        <a:pt x="433" y="348"/>
                        <a:pt x="433" y="341"/>
                      </a:cubicBezTo>
                      <a:cubicBezTo>
                        <a:pt x="432" y="333"/>
                        <a:pt x="432" y="328"/>
                        <a:pt x="431" y="324"/>
                      </a:cubicBezTo>
                      <a:cubicBezTo>
                        <a:pt x="430" y="320"/>
                        <a:pt x="429" y="318"/>
                        <a:pt x="429" y="318"/>
                      </a:cubicBezTo>
                      <a:cubicBezTo>
                        <a:pt x="429" y="318"/>
                        <a:pt x="430" y="320"/>
                        <a:pt x="430" y="324"/>
                      </a:cubicBezTo>
                      <a:cubicBezTo>
                        <a:pt x="431" y="328"/>
                        <a:pt x="432" y="333"/>
                        <a:pt x="432" y="341"/>
                      </a:cubicBezTo>
                      <a:cubicBezTo>
                        <a:pt x="432" y="348"/>
                        <a:pt x="430" y="357"/>
                        <a:pt x="428" y="366"/>
                      </a:cubicBezTo>
                      <a:cubicBezTo>
                        <a:pt x="425" y="376"/>
                        <a:pt x="420" y="386"/>
                        <a:pt x="413" y="396"/>
                      </a:cubicBezTo>
                      <a:cubicBezTo>
                        <a:pt x="406" y="406"/>
                        <a:pt x="396" y="415"/>
                        <a:pt x="384" y="422"/>
                      </a:cubicBezTo>
                      <a:cubicBezTo>
                        <a:pt x="373" y="429"/>
                        <a:pt x="358" y="433"/>
                        <a:pt x="344" y="434"/>
                      </a:cubicBezTo>
                      <a:cubicBezTo>
                        <a:pt x="329" y="435"/>
                        <a:pt x="313" y="432"/>
                        <a:pt x="300" y="426"/>
                      </a:cubicBezTo>
                      <a:cubicBezTo>
                        <a:pt x="286" y="419"/>
                        <a:pt x="273" y="409"/>
                        <a:pt x="264" y="396"/>
                      </a:cubicBezTo>
                      <a:cubicBezTo>
                        <a:pt x="260" y="390"/>
                        <a:pt x="256" y="383"/>
                        <a:pt x="254" y="377"/>
                      </a:cubicBezTo>
                      <a:cubicBezTo>
                        <a:pt x="253" y="374"/>
                        <a:pt x="253" y="374"/>
                        <a:pt x="253" y="374"/>
                      </a:cubicBezTo>
                      <a:cubicBezTo>
                        <a:pt x="252" y="371"/>
                        <a:pt x="252" y="371"/>
                        <a:pt x="252" y="371"/>
                      </a:cubicBezTo>
                      <a:cubicBezTo>
                        <a:pt x="250" y="365"/>
                        <a:pt x="250" y="365"/>
                        <a:pt x="250" y="365"/>
                      </a:cubicBezTo>
                      <a:cubicBezTo>
                        <a:pt x="250" y="362"/>
                        <a:pt x="249" y="358"/>
                        <a:pt x="249" y="354"/>
                      </a:cubicBezTo>
                      <a:cubicBezTo>
                        <a:pt x="247" y="340"/>
                        <a:pt x="249" y="325"/>
                        <a:pt x="255" y="312"/>
                      </a:cubicBezTo>
                      <a:cubicBezTo>
                        <a:pt x="260" y="299"/>
                        <a:pt x="268" y="288"/>
                        <a:pt x="278" y="280"/>
                      </a:cubicBezTo>
                      <a:cubicBezTo>
                        <a:pt x="283" y="276"/>
                        <a:pt x="288" y="272"/>
                        <a:pt x="293" y="270"/>
                      </a:cubicBezTo>
                      <a:cubicBezTo>
                        <a:pt x="295" y="268"/>
                        <a:pt x="298" y="267"/>
                        <a:pt x="300" y="266"/>
                      </a:cubicBezTo>
                      <a:cubicBezTo>
                        <a:pt x="303" y="265"/>
                        <a:pt x="305" y="264"/>
                        <a:pt x="308" y="263"/>
                      </a:cubicBezTo>
                      <a:cubicBezTo>
                        <a:pt x="319" y="260"/>
                        <a:pt x="329" y="259"/>
                        <a:pt x="337" y="259"/>
                      </a:cubicBezTo>
                      <a:cubicBezTo>
                        <a:pt x="346" y="260"/>
                        <a:pt x="354" y="261"/>
                        <a:pt x="359" y="264"/>
                      </a:cubicBezTo>
                      <a:cubicBezTo>
                        <a:pt x="361" y="264"/>
                        <a:pt x="362" y="264"/>
                        <a:pt x="363" y="265"/>
                      </a:cubicBezTo>
                      <a:cubicBezTo>
                        <a:pt x="322" y="346"/>
                        <a:pt x="322" y="346"/>
                        <a:pt x="322" y="346"/>
                      </a:cubicBezTo>
                      <a:cubicBezTo>
                        <a:pt x="345" y="357"/>
                        <a:pt x="345" y="357"/>
                        <a:pt x="345" y="357"/>
                      </a:cubicBezTo>
                      <a:cubicBezTo>
                        <a:pt x="451" y="143"/>
                        <a:pt x="451" y="143"/>
                        <a:pt x="451" y="143"/>
                      </a:cubicBezTo>
                      <a:cubicBezTo>
                        <a:pt x="464" y="116"/>
                        <a:pt x="464" y="116"/>
                        <a:pt x="464" y="116"/>
                      </a:cubicBezTo>
                      <a:cubicBezTo>
                        <a:pt x="464" y="116"/>
                        <a:pt x="464" y="116"/>
                        <a:pt x="464" y="116"/>
                      </a:cubicBezTo>
                      <a:cubicBezTo>
                        <a:pt x="502" y="41"/>
                        <a:pt x="502" y="41"/>
                        <a:pt x="502" y="41"/>
                      </a:cubicBezTo>
                      <a:cubicBezTo>
                        <a:pt x="483" y="32"/>
                        <a:pt x="483" y="32"/>
                        <a:pt x="483" y="32"/>
                      </a:cubicBezTo>
                      <a:cubicBezTo>
                        <a:pt x="483" y="32"/>
                        <a:pt x="483" y="32"/>
                        <a:pt x="483" y="32"/>
                      </a:cubicBezTo>
                      <a:cubicBezTo>
                        <a:pt x="479" y="30"/>
                        <a:pt x="475" y="28"/>
                        <a:pt x="470" y="26"/>
                      </a:cubicBezTo>
                      <a:cubicBezTo>
                        <a:pt x="465" y="25"/>
                        <a:pt x="460" y="22"/>
                        <a:pt x="455" y="20"/>
                      </a:cubicBezTo>
                      <a:cubicBezTo>
                        <a:pt x="449" y="18"/>
                        <a:pt x="443" y="17"/>
                        <a:pt x="437" y="15"/>
                      </a:cubicBezTo>
                      <a:cubicBezTo>
                        <a:pt x="413" y="7"/>
                        <a:pt x="381" y="2"/>
                        <a:pt x="345" y="1"/>
                      </a:cubicBezTo>
                      <a:cubicBezTo>
                        <a:pt x="310" y="0"/>
                        <a:pt x="269" y="6"/>
                        <a:pt x="228" y="20"/>
                      </a:cubicBezTo>
                      <a:cubicBezTo>
                        <a:pt x="218" y="23"/>
                        <a:pt x="207" y="28"/>
                        <a:pt x="196" y="33"/>
                      </a:cubicBezTo>
                      <a:cubicBezTo>
                        <a:pt x="185" y="37"/>
                        <a:pt x="176" y="44"/>
                        <a:pt x="165" y="49"/>
                      </a:cubicBezTo>
                      <a:cubicBezTo>
                        <a:pt x="145" y="61"/>
                        <a:pt x="125" y="76"/>
                        <a:pt x="107" y="93"/>
                      </a:cubicBezTo>
                      <a:cubicBezTo>
                        <a:pt x="70" y="127"/>
                        <a:pt x="40" y="173"/>
                        <a:pt x="21" y="224"/>
                      </a:cubicBezTo>
                      <a:cubicBezTo>
                        <a:pt x="18" y="230"/>
                        <a:pt x="16" y="236"/>
                        <a:pt x="15" y="243"/>
                      </a:cubicBezTo>
                      <a:cubicBezTo>
                        <a:pt x="13" y="250"/>
                        <a:pt x="11" y="256"/>
                        <a:pt x="9" y="263"/>
                      </a:cubicBezTo>
                      <a:cubicBezTo>
                        <a:pt x="8" y="270"/>
                        <a:pt x="6" y="277"/>
                        <a:pt x="5" y="283"/>
                      </a:cubicBezTo>
                      <a:cubicBezTo>
                        <a:pt x="4" y="290"/>
                        <a:pt x="2" y="297"/>
                        <a:pt x="2" y="304"/>
                      </a:cubicBezTo>
                      <a:cubicBezTo>
                        <a:pt x="2" y="311"/>
                        <a:pt x="1" y="318"/>
                        <a:pt x="0" y="325"/>
                      </a:cubicBezTo>
                      <a:cubicBezTo>
                        <a:pt x="0" y="332"/>
                        <a:pt x="0" y="339"/>
                        <a:pt x="0" y="346"/>
                      </a:cubicBezTo>
                      <a:cubicBezTo>
                        <a:pt x="0" y="360"/>
                        <a:pt x="2" y="374"/>
                        <a:pt x="4" y="389"/>
                      </a:cubicBezTo>
                      <a:cubicBezTo>
                        <a:pt x="4" y="396"/>
                        <a:pt x="6" y="403"/>
                        <a:pt x="8" y="410"/>
                      </a:cubicBezTo>
                      <a:cubicBezTo>
                        <a:pt x="9" y="417"/>
                        <a:pt x="10" y="423"/>
                        <a:pt x="13" y="431"/>
                      </a:cubicBezTo>
                      <a:cubicBezTo>
                        <a:pt x="19" y="451"/>
                        <a:pt x="19" y="451"/>
                        <a:pt x="19" y="451"/>
                      </a:cubicBezTo>
                      <a:cubicBezTo>
                        <a:pt x="22" y="461"/>
                        <a:pt x="22" y="461"/>
                        <a:pt x="22" y="461"/>
                      </a:cubicBezTo>
                      <a:cubicBezTo>
                        <a:pt x="27" y="471"/>
                        <a:pt x="27" y="471"/>
                        <a:pt x="27" y="471"/>
                      </a:cubicBezTo>
                      <a:cubicBezTo>
                        <a:pt x="36" y="491"/>
                        <a:pt x="36" y="491"/>
                        <a:pt x="36" y="491"/>
                      </a:cubicBezTo>
                      <a:cubicBezTo>
                        <a:pt x="39" y="497"/>
                        <a:pt x="43" y="503"/>
                        <a:pt x="46" y="510"/>
                      </a:cubicBezTo>
                      <a:cubicBezTo>
                        <a:pt x="53" y="522"/>
                        <a:pt x="62" y="534"/>
                        <a:pt x="70" y="545"/>
                      </a:cubicBezTo>
                      <a:cubicBezTo>
                        <a:pt x="88" y="568"/>
                        <a:pt x="108" y="589"/>
                        <a:pt x="131" y="606"/>
                      </a:cubicBezTo>
                      <a:cubicBezTo>
                        <a:pt x="142" y="615"/>
                        <a:pt x="155" y="622"/>
                        <a:pt x="166" y="630"/>
                      </a:cubicBezTo>
                      <a:cubicBezTo>
                        <a:pt x="173" y="633"/>
                        <a:pt x="179" y="636"/>
                        <a:pt x="185" y="640"/>
                      </a:cubicBezTo>
                      <a:cubicBezTo>
                        <a:pt x="192" y="643"/>
                        <a:pt x="198" y="646"/>
                        <a:pt x="204" y="649"/>
                      </a:cubicBezTo>
                      <a:cubicBezTo>
                        <a:pt x="256" y="670"/>
                        <a:pt x="313" y="679"/>
                        <a:pt x="366" y="673"/>
                      </a:cubicBezTo>
                      <a:cubicBezTo>
                        <a:pt x="419" y="668"/>
                        <a:pt x="468" y="650"/>
                        <a:pt x="510" y="624"/>
                      </a:cubicBezTo>
                      <a:cubicBezTo>
                        <a:pt x="551" y="598"/>
                        <a:pt x="584" y="564"/>
                        <a:pt x="607" y="529"/>
                      </a:cubicBezTo>
                      <a:cubicBezTo>
                        <a:pt x="631" y="494"/>
                        <a:pt x="646" y="458"/>
                        <a:pt x="654" y="425"/>
                      </a:cubicBezTo>
                      <a:cubicBezTo>
                        <a:pt x="656" y="417"/>
                        <a:pt x="657" y="408"/>
                        <a:pt x="658" y="400"/>
                      </a:cubicBezTo>
                      <a:cubicBezTo>
                        <a:pt x="659" y="397"/>
                        <a:pt x="660" y="393"/>
                        <a:pt x="660" y="389"/>
                      </a:cubicBezTo>
                      <a:cubicBezTo>
                        <a:pt x="661" y="385"/>
                        <a:pt x="661" y="381"/>
                        <a:pt x="661" y="378"/>
                      </a:cubicBezTo>
                      <a:cubicBezTo>
                        <a:pt x="662" y="370"/>
                        <a:pt x="663" y="363"/>
                        <a:pt x="663" y="356"/>
                      </a:cubicBezTo>
                      <a:cubicBezTo>
                        <a:pt x="663" y="350"/>
                        <a:pt x="663" y="343"/>
                        <a:pt x="663" y="337"/>
                      </a:cubicBezTo>
                      <a:close/>
                      <a:moveTo>
                        <a:pt x="432" y="126"/>
                      </a:moveTo>
                      <a:cubicBezTo>
                        <a:pt x="442" y="105"/>
                        <a:pt x="442" y="105"/>
                        <a:pt x="442" y="105"/>
                      </a:cubicBezTo>
                      <a:cubicBezTo>
                        <a:pt x="442" y="105"/>
                        <a:pt x="442" y="105"/>
                        <a:pt x="442" y="105"/>
                      </a:cubicBezTo>
                      <a:lnTo>
                        <a:pt x="432" y="126"/>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grpSp>
          <p:sp>
            <p:nvSpPr>
              <p:cNvPr id="127" name="Freeform 256"/>
              <p:cNvSpPr>
                <a:spLocks/>
              </p:cNvSpPr>
              <p:nvPr/>
            </p:nvSpPr>
            <p:spPr bwMode="auto">
              <a:xfrm>
                <a:off x="-953195" y="2218558"/>
                <a:ext cx="88922" cy="85642"/>
              </a:xfrm>
              <a:custGeom>
                <a:avLst/>
                <a:gdLst>
                  <a:gd name="T0" fmla="*/ 34 w 70"/>
                  <a:gd name="T1" fmla="*/ 66 h 66"/>
                  <a:gd name="T2" fmla="*/ 27 w 70"/>
                  <a:gd name="T3" fmla="*/ 66 h 66"/>
                  <a:gd name="T4" fmla="*/ 6 w 70"/>
                  <a:gd name="T5" fmla="*/ 52 h 66"/>
                  <a:gd name="T6" fmla="*/ 1 w 70"/>
                  <a:gd name="T7" fmla="*/ 27 h 66"/>
                  <a:gd name="T8" fmla="*/ 34 w 70"/>
                  <a:gd name="T9" fmla="*/ 0 h 66"/>
                  <a:gd name="T10" fmla="*/ 40 w 70"/>
                  <a:gd name="T11" fmla="*/ 1 h 66"/>
                  <a:gd name="T12" fmla="*/ 66 w 70"/>
                  <a:gd name="T13" fmla="*/ 40 h 66"/>
                  <a:gd name="T14" fmla="*/ 34 w 70"/>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66">
                    <a:moveTo>
                      <a:pt x="34" y="66"/>
                    </a:moveTo>
                    <a:cubicBezTo>
                      <a:pt x="32" y="66"/>
                      <a:pt x="30" y="66"/>
                      <a:pt x="27" y="66"/>
                    </a:cubicBezTo>
                    <a:cubicBezTo>
                      <a:pt x="19" y="64"/>
                      <a:pt x="11" y="59"/>
                      <a:pt x="6" y="52"/>
                    </a:cubicBezTo>
                    <a:cubicBezTo>
                      <a:pt x="1" y="44"/>
                      <a:pt x="0" y="35"/>
                      <a:pt x="1" y="27"/>
                    </a:cubicBezTo>
                    <a:cubicBezTo>
                      <a:pt x="4" y="11"/>
                      <a:pt x="18" y="0"/>
                      <a:pt x="34" y="0"/>
                    </a:cubicBezTo>
                    <a:cubicBezTo>
                      <a:pt x="36" y="0"/>
                      <a:pt x="38" y="0"/>
                      <a:pt x="40" y="1"/>
                    </a:cubicBezTo>
                    <a:cubicBezTo>
                      <a:pt x="58" y="4"/>
                      <a:pt x="70" y="22"/>
                      <a:pt x="66" y="40"/>
                    </a:cubicBezTo>
                    <a:cubicBezTo>
                      <a:pt x="63" y="55"/>
                      <a:pt x="50" y="66"/>
                      <a:pt x="34"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sp>
            <p:nvSpPr>
              <p:cNvPr id="128" name="Freeform 257"/>
              <p:cNvSpPr>
                <a:spLocks/>
              </p:cNvSpPr>
              <p:nvPr/>
            </p:nvSpPr>
            <p:spPr bwMode="auto">
              <a:xfrm>
                <a:off x="-1069262" y="2684299"/>
                <a:ext cx="87987" cy="87567"/>
              </a:xfrm>
              <a:custGeom>
                <a:avLst/>
                <a:gdLst>
                  <a:gd name="T0" fmla="*/ 34 w 69"/>
                  <a:gd name="T1" fmla="*/ 67 h 67"/>
                  <a:gd name="T2" fmla="*/ 28 w 69"/>
                  <a:gd name="T3" fmla="*/ 66 h 67"/>
                  <a:gd name="T4" fmla="*/ 7 w 69"/>
                  <a:gd name="T5" fmla="*/ 52 h 67"/>
                  <a:gd name="T6" fmla="*/ 2 w 69"/>
                  <a:gd name="T7" fmla="*/ 27 h 67"/>
                  <a:gd name="T8" fmla="*/ 34 w 69"/>
                  <a:gd name="T9" fmla="*/ 0 h 67"/>
                  <a:gd name="T10" fmla="*/ 41 w 69"/>
                  <a:gd name="T11" fmla="*/ 1 h 67"/>
                  <a:gd name="T12" fmla="*/ 62 w 69"/>
                  <a:gd name="T13" fmla="*/ 15 h 67"/>
                  <a:gd name="T14" fmla="*/ 67 w 69"/>
                  <a:gd name="T15" fmla="*/ 40 h 67"/>
                  <a:gd name="T16" fmla="*/ 34 w 69"/>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7">
                    <a:moveTo>
                      <a:pt x="34" y="67"/>
                    </a:moveTo>
                    <a:cubicBezTo>
                      <a:pt x="32" y="67"/>
                      <a:pt x="30" y="67"/>
                      <a:pt x="28" y="66"/>
                    </a:cubicBezTo>
                    <a:cubicBezTo>
                      <a:pt x="19" y="65"/>
                      <a:pt x="12" y="60"/>
                      <a:pt x="7" y="52"/>
                    </a:cubicBezTo>
                    <a:cubicBezTo>
                      <a:pt x="2" y="45"/>
                      <a:pt x="0" y="36"/>
                      <a:pt x="2" y="27"/>
                    </a:cubicBezTo>
                    <a:cubicBezTo>
                      <a:pt x="5" y="12"/>
                      <a:pt x="19" y="0"/>
                      <a:pt x="34" y="0"/>
                    </a:cubicBezTo>
                    <a:cubicBezTo>
                      <a:pt x="37" y="0"/>
                      <a:pt x="39" y="1"/>
                      <a:pt x="41" y="1"/>
                    </a:cubicBezTo>
                    <a:cubicBezTo>
                      <a:pt x="50" y="3"/>
                      <a:pt x="57" y="8"/>
                      <a:pt x="62" y="15"/>
                    </a:cubicBezTo>
                    <a:cubicBezTo>
                      <a:pt x="67" y="23"/>
                      <a:pt x="69" y="31"/>
                      <a:pt x="67" y="40"/>
                    </a:cubicBezTo>
                    <a:cubicBezTo>
                      <a:pt x="64" y="56"/>
                      <a:pt x="50" y="67"/>
                      <a:pt x="34" y="67"/>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sp>
            <p:nvSpPr>
              <p:cNvPr id="129" name="Freeform 258"/>
              <p:cNvSpPr>
                <a:spLocks/>
              </p:cNvSpPr>
              <p:nvPr/>
            </p:nvSpPr>
            <p:spPr bwMode="auto">
              <a:xfrm>
                <a:off x="-871761" y="2850773"/>
                <a:ext cx="87050" cy="85642"/>
              </a:xfrm>
              <a:custGeom>
                <a:avLst/>
                <a:gdLst>
                  <a:gd name="T0" fmla="*/ 34 w 68"/>
                  <a:gd name="T1" fmla="*/ 66 h 66"/>
                  <a:gd name="T2" fmla="*/ 28 w 68"/>
                  <a:gd name="T3" fmla="*/ 66 h 66"/>
                  <a:gd name="T4" fmla="*/ 6 w 68"/>
                  <a:gd name="T5" fmla="*/ 52 h 66"/>
                  <a:gd name="T6" fmla="*/ 2 w 68"/>
                  <a:gd name="T7" fmla="*/ 27 h 66"/>
                  <a:gd name="T8" fmla="*/ 34 w 68"/>
                  <a:gd name="T9" fmla="*/ 0 h 66"/>
                  <a:gd name="T10" fmla="*/ 41 w 68"/>
                  <a:gd name="T11" fmla="*/ 1 h 66"/>
                  <a:gd name="T12" fmla="*/ 62 w 68"/>
                  <a:gd name="T13" fmla="*/ 15 h 66"/>
                  <a:gd name="T14" fmla="*/ 67 w 68"/>
                  <a:gd name="T15" fmla="*/ 40 h 66"/>
                  <a:gd name="T16" fmla="*/ 34 w 6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6">
                    <a:moveTo>
                      <a:pt x="34" y="66"/>
                    </a:moveTo>
                    <a:cubicBezTo>
                      <a:pt x="32" y="66"/>
                      <a:pt x="30" y="66"/>
                      <a:pt x="28" y="66"/>
                    </a:cubicBezTo>
                    <a:cubicBezTo>
                      <a:pt x="19" y="64"/>
                      <a:pt x="11" y="59"/>
                      <a:pt x="6" y="52"/>
                    </a:cubicBezTo>
                    <a:cubicBezTo>
                      <a:pt x="2" y="44"/>
                      <a:pt x="0" y="35"/>
                      <a:pt x="2" y="27"/>
                    </a:cubicBezTo>
                    <a:cubicBezTo>
                      <a:pt x="5" y="11"/>
                      <a:pt x="18" y="0"/>
                      <a:pt x="34" y="0"/>
                    </a:cubicBezTo>
                    <a:cubicBezTo>
                      <a:pt x="36" y="0"/>
                      <a:pt x="38" y="0"/>
                      <a:pt x="41" y="1"/>
                    </a:cubicBezTo>
                    <a:cubicBezTo>
                      <a:pt x="49" y="2"/>
                      <a:pt x="57" y="7"/>
                      <a:pt x="62" y="15"/>
                    </a:cubicBezTo>
                    <a:cubicBezTo>
                      <a:pt x="67" y="22"/>
                      <a:pt x="68" y="31"/>
                      <a:pt x="67" y="40"/>
                    </a:cubicBezTo>
                    <a:cubicBezTo>
                      <a:pt x="64" y="55"/>
                      <a:pt x="50" y="66"/>
                      <a:pt x="34"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sp>
            <p:nvSpPr>
              <p:cNvPr id="130" name="Freeform 259"/>
              <p:cNvSpPr>
                <a:spLocks/>
              </p:cNvSpPr>
              <p:nvPr/>
            </p:nvSpPr>
            <p:spPr bwMode="auto">
              <a:xfrm>
                <a:off x="-1227451" y="2543806"/>
                <a:ext cx="91729" cy="85642"/>
              </a:xfrm>
              <a:custGeom>
                <a:avLst/>
                <a:gdLst>
                  <a:gd name="T0" fmla="*/ 36 w 72"/>
                  <a:gd name="T1" fmla="*/ 66 h 66"/>
                  <a:gd name="T2" fmla="*/ 30 w 72"/>
                  <a:gd name="T3" fmla="*/ 66 h 66"/>
                  <a:gd name="T4" fmla="*/ 4 w 72"/>
                  <a:gd name="T5" fmla="*/ 27 h 66"/>
                  <a:gd name="T6" fmla="*/ 36 w 72"/>
                  <a:gd name="T7" fmla="*/ 0 h 66"/>
                  <a:gd name="T8" fmla="*/ 43 w 72"/>
                  <a:gd name="T9" fmla="*/ 1 h 66"/>
                  <a:gd name="T10" fmla="*/ 69 w 72"/>
                  <a:gd name="T11" fmla="*/ 40 h 66"/>
                  <a:gd name="T12" fmla="*/ 36 w 72"/>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72" h="66">
                    <a:moveTo>
                      <a:pt x="36" y="66"/>
                    </a:moveTo>
                    <a:cubicBezTo>
                      <a:pt x="34" y="66"/>
                      <a:pt x="32" y="66"/>
                      <a:pt x="30" y="66"/>
                    </a:cubicBezTo>
                    <a:cubicBezTo>
                      <a:pt x="12" y="62"/>
                      <a:pt x="0" y="45"/>
                      <a:pt x="4" y="27"/>
                    </a:cubicBezTo>
                    <a:cubicBezTo>
                      <a:pt x="7" y="11"/>
                      <a:pt x="20" y="0"/>
                      <a:pt x="36" y="0"/>
                    </a:cubicBezTo>
                    <a:cubicBezTo>
                      <a:pt x="38" y="0"/>
                      <a:pt x="40" y="0"/>
                      <a:pt x="43" y="1"/>
                    </a:cubicBezTo>
                    <a:cubicBezTo>
                      <a:pt x="61" y="4"/>
                      <a:pt x="72" y="22"/>
                      <a:pt x="69" y="40"/>
                    </a:cubicBezTo>
                    <a:cubicBezTo>
                      <a:pt x="66" y="55"/>
                      <a:pt x="52" y="66"/>
                      <a:pt x="36"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sp>
            <p:nvSpPr>
              <p:cNvPr id="131" name="Freeform 264"/>
              <p:cNvSpPr>
                <a:spLocks/>
              </p:cNvSpPr>
              <p:nvPr/>
            </p:nvSpPr>
            <p:spPr bwMode="auto">
              <a:xfrm>
                <a:off x="-1055223" y="2364823"/>
                <a:ext cx="87050" cy="87567"/>
              </a:xfrm>
              <a:custGeom>
                <a:avLst/>
                <a:gdLst>
                  <a:gd name="T0" fmla="*/ 34 w 68"/>
                  <a:gd name="T1" fmla="*/ 67 h 67"/>
                  <a:gd name="T2" fmla="*/ 27 w 68"/>
                  <a:gd name="T3" fmla="*/ 66 h 67"/>
                  <a:gd name="T4" fmla="*/ 6 w 68"/>
                  <a:gd name="T5" fmla="*/ 52 h 67"/>
                  <a:gd name="T6" fmla="*/ 1 w 68"/>
                  <a:gd name="T7" fmla="*/ 27 h 67"/>
                  <a:gd name="T8" fmla="*/ 34 w 68"/>
                  <a:gd name="T9" fmla="*/ 0 h 67"/>
                  <a:gd name="T10" fmla="*/ 40 w 68"/>
                  <a:gd name="T11" fmla="*/ 1 h 67"/>
                  <a:gd name="T12" fmla="*/ 62 w 68"/>
                  <a:gd name="T13" fmla="*/ 15 h 67"/>
                  <a:gd name="T14" fmla="*/ 67 w 68"/>
                  <a:gd name="T15" fmla="*/ 40 h 67"/>
                  <a:gd name="T16" fmla="*/ 34 w 68"/>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7">
                    <a:moveTo>
                      <a:pt x="34" y="67"/>
                    </a:moveTo>
                    <a:cubicBezTo>
                      <a:pt x="32" y="67"/>
                      <a:pt x="30" y="66"/>
                      <a:pt x="27" y="66"/>
                    </a:cubicBezTo>
                    <a:cubicBezTo>
                      <a:pt x="19" y="64"/>
                      <a:pt x="11" y="59"/>
                      <a:pt x="6" y="52"/>
                    </a:cubicBezTo>
                    <a:cubicBezTo>
                      <a:pt x="1" y="44"/>
                      <a:pt x="0" y="36"/>
                      <a:pt x="1" y="27"/>
                    </a:cubicBezTo>
                    <a:cubicBezTo>
                      <a:pt x="4" y="11"/>
                      <a:pt x="18" y="0"/>
                      <a:pt x="34" y="0"/>
                    </a:cubicBezTo>
                    <a:cubicBezTo>
                      <a:pt x="36" y="0"/>
                      <a:pt x="38" y="0"/>
                      <a:pt x="40" y="1"/>
                    </a:cubicBezTo>
                    <a:cubicBezTo>
                      <a:pt x="49" y="3"/>
                      <a:pt x="57" y="8"/>
                      <a:pt x="62" y="15"/>
                    </a:cubicBezTo>
                    <a:cubicBezTo>
                      <a:pt x="66" y="22"/>
                      <a:pt x="68" y="31"/>
                      <a:pt x="67" y="40"/>
                    </a:cubicBezTo>
                    <a:cubicBezTo>
                      <a:pt x="63" y="55"/>
                      <a:pt x="50" y="67"/>
                      <a:pt x="34" y="67"/>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grpSp>
            <p:nvGrpSpPr>
              <p:cNvPr id="132" name="Group 131"/>
              <p:cNvGrpSpPr/>
              <p:nvPr/>
            </p:nvGrpSpPr>
            <p:grpSpPr>
              <a:xfrm>
                <a:off x="-1214574" y="2224804"/>
                <a:ext cx="418402" cy="698611"/>
                <a:chOff x="-560668" y="1221853"/>
                <a:chExt cx="253487" cy="423250"/>
              </a:xfrm>
              <a:solidFill>
                <a:schemeClr val="bg1"/>
              </a:solidFill>
            </p:grpSpPr>
            <p:sp>
              <p:nvSpPr>
                <p:cNvPr id="133" name="Freeform 260"/>
                <p:cNvSpPr>
                  <a:spLocks/>
                </p:cNvSpPr>
                <p:nvPr/>
              </p:nvSpPr>
              <p:spPr bwMode="auto">
                <a:xfrm>
                  <a:off x="-466532" y="1504020"/>
                  <a:ext cx="39696" cy="40226"/>
                </a:xfrm>
                <a:custGeom>
                  <a:avLst/>
                  <a:gdLst>
                    <a:gd name="T0" fmla="*/ 48 w 51"/>
                    <a:gd name="T1" fmla="*/ 30 h 51"/>
                    <a:gd name="T2" fmla="*/ 21 w 51"/>
                    <a:gd name="T3" fmla="*/ 49 h 51"/>
                    <a:gd name="T4" fmla="*/ 2 w 51"/>
                    <a:gd name="T5" fmla="*/ 21 h 51"/>
                    <a:gd name="T6" fmla="*/ 30 w 51"/>
                    <a:gd name="T7" fmla="*/ 3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3"/>
                        <a:pt x="34" y="51"/>
                        <a:pt x="21" y="49"/>
                      </a:cubicBezTo>
                      <a:cubicBezTo>
                        <a:pt x="8" y="46"/>
                        <a:pt x="0" y="34"/>
                        <a:pt x="2" y="21"/>
                      </a:cubicBezTo>
                      <a:cubicBezTo>
                        <a:pt x="5" y="8"/>
                        <a:pt x="17" y="0"/>
                        <a:pt x="30" y="3"/>
                      </a:cubicBezTo>
                      <a:cubicBezTo>
                        <a:pt x="43" y="5"/>
                        <a:pt x="51" y="18"/>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134" name="Freeform 261"/>
                <p:cNvSpPr>
                  <a:spLocks/>
                </p:cNvSpPr>
                <p:nvPr/>
              </p:nvSpPr>
              <p:spPr bwMode="auto">
                <a:xfrm>
                  <a:off x="-346877" y="1604294"/>
                  <a:ext cx="39696" cy="40809"/>
                </a:xfrm>
                <a:custGeom>
                  <a:avLst/>
                  <a:gdLst>
                    <a:gd name="T0" fmla="*/ 48 w 51"/>
                    <a:gd name="T1" fmla="*/ 30 h 51"/>
                    <a:gd name="T2" fmla="*/ 21 w 51"/>
                    <a:gd name="T3" fmla="*/ 48 h 51"/>
                    <a:gd name="T4" fmla="*/ 2 w 51"/>
                    <a:gd name="T5" fmla="*/ 21 h 51"/>
                    <a:gd name="T6" fmla="*/ 30 w 51"/>
                    <a:gd name="T7" fmla="*/ 2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2"/>
                        <a:pt x="33" y="51"/>
                        <a:pt x="21" y="48"/>
                      </a:cubicBezTo>
                      <a:cubicBezTo>
                        <a:pt x="8" y="46"/>
                        <a:pt x="0" y="33"/>
                        <a:pt x="2" y="21"/>
                      </a:cubicBezTo>
                      <a:cubicBezTo>
                        <a:pt x="5" y="8"/>
                        <a:pt x="17" y="0"/>
                        <a:pt x="30" y="2"/>
                      </a:cubicBezTo>
                      <a:cubicBezTo>
                        <a:pt x="42" y="5"/>
                        <a:pt x="51" y="17"/>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135" name="Freeform 262"/>
                <p:cNvSpPr>
                  <a:spLocks/>
                </p:cNvSpPr>
                <p:nvPr/>
              </p:nvSpPr>
              <p:spPr bwMode="auto">
                <a:xfrm>
                  <a:off x="-560668" y="1418903"/>
                  <a:ext cx="39696" cy="40226"/>
                </a:xfrm>
                <a:custGeom>
                  <a:avLst/>
                  <a:gdLst>
                    <a:gd name="T0" fmla="*/ 48 w 51"/>
                    <a:gd name="T1" fmla="*/ 30 h 51"/>
                    <a:gd name="T2" fmla="*/ 21 w 51"/>
                    <a:gd name="T3" fmla="*/ 48 h 51"/>
                    <a:gd name="T4" fmla="*/ 2 w 51"/>
                    <a:gd name="T5" fmla="*/ 21 h 51"/>
                    <a:gd name="T6" fmla="*/ 30 w 51"/>
                    <a:gd name="T7" fmla="*/ 2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2"/>
                        <a:pt x="33" y="51"/>
                        <a:pt x="21" y="48"/>
                      </a:cubicBezTo>
                      <a:cubicBezTo>
                        <a:pt x="8" y="46"/>
                        <a:pt x="0" y="33"/>
                        <a:pt x="2" y="21"/>
                      </a:cubicBezTo>
                      <a:cubicBezTo>
                        <a:pt x="5" y="8"/>
                        <a:pt x="17" y="0"/>
                        <a:pt x="30" y="2"/>
                      </a:cubicBezTo>
                      <a:cubicBezTo>
                        <a:pt x="42" y="5"/>
                        <a:pt x="51" y="17"/>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136" name="Freeform 263"/>
                <p:cNvSpPr>
                  <a:spLocks/>
                </p:cNvSpPr>
                <p:nvPr/>
              </p:nvSpPr>
              <p:spPr bwMode="auto">
                <a:xfrm>
                  <a:off x="-396780" y="1221853"/>
                  <a:ext cx="39129" cy="40226"/>
                </a:xfrm>
                <a:custGeom>
                  <a:avLst/>
                  <a:gdLst>
                    <a:gd name="T0" fmla="*/ 49 w 51"/>
                    <a:gd name="T1" fmla="*/ 30 h 51"/>
                    <a:gd name="T2" fmla="*/ 21 w 51"/>
                    <a:gd name="T3" fmla="*/ 48 h 51"/>
                    <a:gd name="T4" fmla="*/ 3 w 51"/>
                    <a:gd name="T5" fmla="*/ 21 h 51"/>
                    <a:gd name="T6" fmla="*/ 30 w 51"/>
                    <a:gd name="T7" fmla="*/ 2 h 51"/>
                    <a:gd name="T8" fmla="*/ 49 w 51"/>
                    <a:gd name="T9" fmla="*/ 30 h 51"/>
                  </a:gdLst>
                  <a:ahLst/>
                  <a:cxnLst>
                    <a:cxn ang="0">
                      <a:pos x="T0" y="T1"/>
                    </a:cxn>
                    <a:cxn ang="0">
                      <a:pos x="T2" y="T3"/>
                    </a:cxn>
                    <a:cxn ang="0">
                      <a:pos x="T4" y="T5"/>
                    </a:cxn>
                    <a:cxn ang="0">
                      <a:pos x="T6" y="T7"/>
                    </a:cxn>
                    <a:cxn ang="0">
                      <a:pos x="T8" y="T9"/>
                    </a:cxn>
                  </a:cxnLst>
                  <a:rect l="0" t="0" r="r" b="b"/>
                  <a:pathLst>
                    <a:path w="51" h="51">
                      <a:moveTo>
                        <a:pt x="49" y="30"/>
                      </a:moveTo>
                      <a:cubicBezTo>
                        <a:pt x="46" y="43"/>
                        <a:pt x="34" y="51"/>
                        <a:pt x="21" y="48"/>
                      </a:cubicBezTo>
                      <a:cubicBezTo>
                        <a:pt x="9" y="46"/>
                        <a:pt x="0" y="33"/>
                        <a:pt x="3" y="21"/>
                      </a:cubicBezTo>
                      <a:cubicBezTo>
                        <a:pt x="5" y="8"/>
                        <a:pt x="18" y="0"/>
                        <a:pt x="30" y="2"/>
                      </a:cubicBezTo>
                      <a:cubicBezTo>
                        <a:pt x="43" y="5"/>
                        <a:pt x="51" y="17"/>
                        <a:pt x="49"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137" name="Freeform 265"/>
                <p:cNvSpPr>
                  <a:spLocks/>
                </p:cNvSpPr>
                <p:nvPr/>
              </p:nvSpPr>
              <p:spPr bwMode="auto">
                <a:xfrm>
                  <a:off x="-458593" y="1310467"/>
                  <a:ext cx="39129" cy="40226"/>
                </a:xfrm>
                <a:custGeom>
                  <a:avLst/>
                  <a:gdLst>
                    <a:gd name="T0" fmla="*/ 49 w 51"/>
                    <a:gd name="T1" fmla="*/ 30 h 51"/>
                    <a:gd name="T2" fmla="*/ 21 w 51"/>
                    <a:gd name="T3" fmla="*/ 48 h 51"/>
                    <a:gd name="T4" fmla="*/ 3 w 51"/>
                    <a:gd name="T5" fmla="*/ 21 h 51"/>
                    <a:gd name="T6" fmla="*/ 31 w 51"/>
                    <a:gd name="T7" fmla="*/ 2 h 51"/>
                    <a:gd name="T8" fmla="*/ 49 w 51"/>
                    <a:gd name="T9" fmla="*/ 30 h 51"/>
                  </a:gdLst>
                  <a:ahLst/>
                  <a:cxnLst>
                    <a:cxn ang="0">
                      <a:pos x="T0" y="T1"/>
                    </a:cxn>
                    <a:cxn ang="0">
                      <a:pos x="T2" y="T3"/>
                    </a:cxn>
                    <a:cxn ang="0">
                      <a:pos x="T4" y="T5"/>
                    </a:cxn>
                    <a:cxn ang="0">
                      <a:pos x="T6" y="T7"/>
                    </a:cxn>
                    <a:cxn ang="0">
                      <a:pos x="T8" y="T9"/>
                    </a:cxn>
                  </a:cxnLst>
                  <a:rect l="0" t="0" r="r" b="b"/>
                  <a:pathLst>
                    <a:path w="51" h="51">
                      <a:moveTo>
                        <a:pt x="49" y="30"/>
                      </a:moveTo>
                      <a:cubicBezTo>
                        <a:pt x="46" y="43"/>
                        <a:pt x="34" y="51"/>
                        <a:pt x="21" y="48"/>
                      </a:cubicBezTo>
                      <a:cubicBezTo>
                        <a:pt x="9" y="46"/>
                        <a:pt x="0" y="33"/>
                        <a:pt x="3" y="21"/>
                      </a:cubicBezTo>
                      <a:cubicBezTo>
                        <a:pt x="5" y="8"/>
                        <a:pt x="18" y="0"/>
                        <a:pt x="31" y="2"/>
                      </a:cubicBezTo>
                      <a:cubicBezTo>
                        <a:pt x="43" y="5"/>
                        <a:pt x="51" y="17"/>
                        <a:pt x="49"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grpSp>
        </p:grpSp>
        <p:grpSp>
          <p:nvGrpSpPr>
            <p:cNvPr id="194" name="Group 193"/>
            <p:cNvGrpSpPr/>
            <p:nvPr/>
          </p:nvGrpSpPr>
          <p:grpSpPr>
            <a:xfrm>
              <a:off x="1612519" y="1405166"/>
              <a:ext cx="345733" cy="363309"/>
              <a:chOff x="-1295781" y="2129066"/>
              <a:chExt cx="844296" cy="887218"/>
            </a:xfrm>
          </p:grpSpPr>
          <p:sp>
            <p:nvSpPr>
              <p:cNvPr id="195" name="AutoShape 250"/>
              <p:cNvSpPr>
                <a:spLocks noChangeAspect="1" noChangeArrowheads="1" noTextEdit="1"/>
              </p:cNvSpPr>
              <p:nvPr/>
            </p:nvSpPr>
            <p:spPr bwMode="auto">
              <a:xfrm>
                <a:off x="-1295781" y="2131953"/>
                <a:ext cx="844296" cy="87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196" name="Freeform 253"/>
              <p:cNvSpPr>
                <a:spLocks/>
              </p:cNvSpPr>
              <p:nvPr/>
            </p:nvSpPr>
            <p:spPr bwMode="auto">
              <a:xfrm>
                <a:off x="-721061" y="2281105"/>
                <a:ext cx="15913" cy="35605"/>
              </a:xfrm>
              <a:custGeom>
                <a:avLst/>
                <a:gdLst>
                  <a:gd name="T0" fmla="*/ 17 w 17"/>
                  <a:gd name="T1" fmla="*/ 0 h 37"/>
                  <a:gd name="T2" fmla="*/ 0 w 17"/>
                  <a:gd name="T3" fmla="*/ 37 h 37"/>
                  <a:gd name="T4" fmla="*/ 17 w 17"/>
                  <a:gd name="T5" fmla="*/ 0 h 37"/>
                </a:gdLst>
                <a:ahLst/>
                <a:cxnLst>
                  <a:cxn ang="0">
                    <a:pos x="T0" y="T1"/>
                  </a:cxn>
                  <a:cxn ang="0">
                    <a:pos x="T2" y="T3"/>
                  </a:cxn>
                  <a:cxn ang="0">
                    <a:pos x="T4" y="T5"/>
                  </a:cxn>
                </a:cxnLst>
                <a:rect l="0" t="0" r="r" b="b"/>
                <a:pathLst>
                  <a:path w="17" h="37">
                    <a:moveTo>
                      <a:pt x="17" y="0"/>
                    </a:moveTo>
                    <a:lnTo>
                      <a:pt x="0" y="37"/>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197" name="Line 254"/>
              <p:cNvSpPr>
                <a:spLocks noChangeShapeType="1"/>
              </p:cNvSpPr>
              <p:nvPr/>
            </p:nvSpPr>
            <p:spPr bwMode="auto">
              <a:xfrm flipH="1">
                <a:off x="-721061" y="2281105"/>
                <a:ext cx="15913" cy="3560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a:latin typeface="+mn-lt"/>
                </a:endParaRPr>
              </a:p>
            </p:txBody>
          </p:sp>
          <p:grpSp>
            <p:nvGrpSpPr>
              <p:cNvPr id="198" name="Group 197"/>
              <p:cNvGrpSpPr/>
              <p:nvPr/>
            </p:nvGrpSpPr>
            <p:grpSpPr>
              <a:xfrm>
                <a:off x="-1295781" y="2129066"/>
                <a:ext cx="844296" cy="887218"/>
                <a:chOff x="-610572" y="1161222"/>
                <a:chExt cx="511512" cy="537516"/>
              </a:xfrm>
            </p:grpSpPr>
            <p:sp>
              <p:nvSpPr>
                <p:cNvPr id="210" name="Freeform 252"/>
                <p:cNvSpPr>
                  <a:spLocks/>
                </p:cNvSpPr>
                <p:nvPr/>
              </p:nvSpPr>
              <p:spPr bwMode="auto">
                <a:xfrm>
                  <a:off x="-383737" y="1399664"/>
                  <a:ext cx="64081" cy="65878"/>
                </a:xfrm>
                <a:custGeom>
                  <a:avLst/>
                  <a:gdLst>
                    <a:gd name="T0" fmla="*/ 51 w 83"/>
                    <a:gd name="T1" fmla="*/ 77 h 83"/>
                    <a:gd name="T2" fmla="*/ 78 w 83"/>
                    <a:gd name="T3" fmla="*/ 32 h 83"/>
                    <a:gd name="T4" fmla="*/ 32 w 83"/>
                    <a:gd name="T5" fmla="*/ 6 h 83"/>
                    <a:gd name="T6" fmla="*/ 6 w 83"/>
                    <a:gd name="T7" fmla="*/ 51 h 83"/>
                    <a:gd name="T8" fmla="*/ 51 w 83"/>
                    <a:gd name="T9" fmla="*/ 77 h 83"/>
                  </a:gdLst>
                  <a:ahLst/>
                  <a:cxnLst>
                    <a:cxn ang="0">
                      <a:pos x="T0" y="T1"/>
                    </a:cxn>
                    <a:cxn ang="0">
                      <a:pos x="T2" y="T3"/>
                    </a:cxn>
                    <a:cxn ang="0">
                      <a:pos x="T4" y="T5"/>
                    </a:cxn>
                    <a:cxn ang="0">
                      <a:pos x="T6" y="T7"/>
                    </a:cxn>
                    <a:cxn ang="0">
                      <a:pos x="T8" y="T9"/>
                    </a:cxn>
                  </a:cxnLst>
                  <a:rect l="0" t="0" r="r" b="b"/>
                  <a:pathLst>
                    <a:path w="83" h="83">
                      <a:moveTo>
                        <a:pt x="51" y="77"/>
                      </a:moveTo>
                      <a:cubicBezTo>
                        <a:pt x="71" y="72"/>
                        <a:pt x="83" y="52"/>
                        <a:pt x="78" y="32"/>
                      </a:cubicBezTo>
                      <a:cubicBezTo>
                        <a:pt x="72" y="12"/>
                        <a:pt x="52" y="0"/>
                        <a:pt x="32" y="6"/>
                      </a:cubicBezTo>
                      <a:cubicBezTo>
                        <a:pt x="12" y="11"/>
                        <a:pt x="0" y="31"/>
                        <a:pt x="6" y="51"/>
                      </a:cubicBezTo>
                      <a:cubicBezTo>
                        <a:pt x="11" y="71"/>
                        <a:pt x="31" y="83"/>
                        <a:pt x="51" y="7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11" name="Freeform 255"/>
                <p:cNvSpPr>
                  <a:spLocks noEditPoints="1"/>
                </p:cNvSpPr>
                <p:nvPr/>
              </p:nvSpPr>
              <p:spPr bwMode="auto">
                <a:xfrm>
                  <a:off x="-610572" y="1161222"/>
                  <a:ext cx="511512" cy="537516"/>
                </a:xfrm>
                <a:custGeom>
                  <a:avLst/>
                  <a:gdLst>
                    <a:gd name="T0" fmla="*/ 656 w 663"/>
                    <a:gd name="T1" fmla="*/ 281 h 679"/>
                    <a:gd name="T2" fmla="*/ 658 w 663"/>
                    <a:gd name="T3" fmla="*/ 388 h 679"/>
                    <a:gd name="T4" fmla="*/ 365 w 663"/>
                    <a:gd name="T5" fmla="*/ 661 h 679"/>
                    <a:gd name="T6" fmla="*/ 86 w 663"/>
                    <a:gd name="T7" fmla="*/ 534 h 679"/>
                    <a:gd name="T8" fmla="*/ 40 w 663"/>
                    <a:gd name="T9" fmla="*/ 444 h 679"/>
                    <a:gd name="T10" fmla="*/ 25 w 663"/>
                    <a:gd name="T11" fmla="*/ 326 h 679"/>
                    <a:gd name="T12" fmla="*/ 46 w 663"/>
                    <a:gd name="T13" fmla="*/ 233 h 679"/>
                    <a:gd name="T14" fmla="*/ 345 w 663"/>
                    <a:gd name="T15" fmla="*/ 37 h 679"/>
                    <a:gd name="T16" fmla="*/ 442 w 663"/>
                    <a:gd name="T17" fmla="*/ 105 h 679"/>
                    <a:gd name="T18" fmla="*/ 253 w 663"/>
                    <a:gd name="T19" fmla="*/ 98 h 679"/>
                    <a:gd name="T20" fmla="*/ 92 w 663"/>
                    <a:gd name="T21" fmla="*/ 267 h 679"/>
                    <a:gd name="T22" fmla="*/ 81 w 663"/>
                    <a:gd name="T23" fmla="*/ 345 h 679"/>
                    <a:gd name="T24" fmla="*/ 98 w 663"/>
                    <a:gd name="T25" fmla="*/ 431 h 679"/>
                    <a:gd name="T26" fmla="*/ 180 w 663"/>
                    <a:gd name="T27" fmla="*/ 541 h 679"/>
                    <a:gd name="T28" fmla="*/ 466 w 663"/>
                    <a:gd name="T29" fmla="*/ 555 h 679"/>
                    <a:gd name="T30" fmla="*/ 580 w 663"/>
                    <a:gd name="T31" fmla="*/ 368 h 679"/>
                    <a:gd name="T32" fmla="*/ 573 w 663"/>
                    <a:gd name="T33" fmla="*/ 280 h 679"/>
                    <a:gd name="T34" fmla="*/ 579 w 663"/>
                    <a:gd name="T35" fmla="*/ 368 h 679"/>
                    <a:gd name="T36" fmla="*/ 462 w 663"/>
                    <a:gd name="T37" fmla="*/ 549 h 679"/>
                    <a:gd name="T38" fmla="*/ 188 w 663"/>
                    <a:gd name="T39" fmla="*/ 530 h 679"/>
                    <a:gd name="T40" fmla="*/ 113 w 663"/>
                    <a:gd name="T41" fmla="*/ 426 h 679"/>
                    <a:gd name="T42" fmla="*/ 99 w 663"/>
                    <a:gd name="T43" fmla="*/ 344 h 679"/>
                    <a:gd name="T44" fmla="*/ 111 w 663"/>
                    <a:gd name="T45" fmla="*/ 273 h 679"/>
                    <a:gd name="T46" fmla="*/ 260 w 663"/>
                    <a:gd name="T47" fmla="*/ 122 h 679"/>
                    <a:gd name="T48" fmla="*/ 429 w 663"/>
                    <a:gd name="T49" fmla="*/ 131 h 679"/>
                    <a:gd name="T50" fmla="*/ 277 w 663"/>
                    <a:gd name="T51" fmla="*/ 169 h 679"/>
                    <a:gd name="T52" fmla="*/ 157 w 663"/>
                    <a:gd name="T53" fmla="*/ 367 h 679"/>
                    <a:gd name="T54" fmla="*/ 170 w 663"/>
                    <a:gd name="T55" fmla="*/ 410 h 679"/>
                    <a:gd name="T56" fmla="*/ 245 w 663"/>
                    <a:gd name="T57" fmla="*/ 495 h 679"/>
                    <a:gd name="T58" fmla="*/ 478 w 663"/>
                    <a:gd name="T59" fmla="*/ 441 h 679"/>
                    <a:gd name="T60" fmla="*/ 507 w 663"/>
                    <a:gd name="T61" fmla="*/ 339 h 679"/>
                    <a:gd name="T62" fmla="*/ 505 w 663"/>
                    <a:gd name="T63" fmla="*/ 322 h 679"/>
                    <a:gd name="T64" fmla="*/ 500 w 663"/>
                    <a:gd name="T65" fmla="*/ 385 h 679"/>
                    <a:gd name="T66" fmla="*/ 260 w 663"/>
                    <a:gd name="T67" fmla="*/ 489 h 679"/>
                    <a:gd name="T68" fmla="*/ 189 w 663"/>
                    <a:gd name="T69" fmla="*/ 414 h 679"/>
                    <a:gd name="T70" fmla="*/ 176 w 663"/>
                    <a:gd name="T71" fmla="*/ 374 h 679"/>
                    <a:gd name="T72" fmla="*/ 270 w 663"/>
                    <a:gd name="T73" fmla="*/ 198 h 679"/>
                    <a:gd name="T74" fmla="*/ 396 w 663"/>
                    <a:gd name="T75" fmla="*/ 198 h 679"/>
                    <a:gd name="T76" fmla="*/ 291 w 663"/>
                    <a:gd name="T77" fmla="*/ 243 h 679"/>
                    <a:gd name="T78" fmla="*/ 232 w 663"/>
                    <a:gd name="T79" fmla="*/ 363 h 679"/>
                    <a:gd name="T80" fmla="*/ 242 w 663"/>
                    <a:gd name="T81" fmla="*/ 389 h 679"/>
                    <a:gd name="T82" fmla="*/ 388 w 663"/>
                    <a:gd name="T83" fmla="*/ 428 h 679"/>
                    <a:gd name="T84" fmla="*/ 429 w 663"/>
                    <a:gd name="T85" fmla="*/ 318 h 679"/>
                    <a:gd name="T86" fmla="*/ 384 w 663"/>
                    <a:gd name="T87" fmla="*/ 422 h 679"/>
                    <a:gd name="T88" fmla="*/ 253 w 663"/>
                    <a:gd name="T89" fmla="*/ 374 h 679"/>
                    <a:gd name="T90" fmla="*/ 278 w 663"/>
                    <a:gd name="T91" fmla="*/ 280 h 679"/>
                    <a:gd name="T92" fmla="*/ 359 w 663"/>
                    <a:gd name="T93" fmla="*/ 264 h 679"/>
                    <a:gd name="T94" fmla="*/ 464 w 663"/>
                    <a:gd name="T95" fmla="*/ 116 h 679"/>
                    <a:gd name="T96" fmla="*/ 470 w 663"/>
                    <a:gd name="T97" fmla="*/ 26 h 679"/>
                    <a:gd name="T98" fmla="*/ 196 w 663"/>
                    <a:gd name="T99" fmla="*/ 33 h 679"/>
                    <a:gd name="T100" fmla="*/ 9 w 663"/>
                    <a:gd name="T101" fmla="*/ 263 h 679"/>
                    <a:gd name="T102" fmla="*/ 4 w 663"/>
                    <a:gd name="T103" fmla="*/ 389 h 679"/>
                    <a:gd name="T104" fmla="*/ 27 w 663"/>
                    <a:gd name="T105" fmla="*/ 471 h 679"/>
                    <a:gd name="T106" fmla="*/ 166 w 663"/>
                    <a:gd name="T107" fmla="*/ 630 h 679"/>
                    <a:gd name="T108" fmla="*/ 607 w 663"/>
                    <a:gd name="T109" fmla="*/ 529 h 679"/>
                    <a:gd name="T110" fmla="*/ 663 w 663"/>
                    <a:gd name="T111" fmla="*/ 356 h 679"/>
                    <a:gd name="T112" fmla="*/ 432 w 663"/>
                    <a:gd name="T113" fmla="*/ 12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3" h="679">
                      <a:moveTo>
                        <a:pt x="663" y="337"/>
                      </a:moveTo>
                      <a:cubicBezTo>
                        <a:pt x="663" y="325"/>
                        <a:pt x="661" y="314"/>
                        <a:pt x="660" y="305"/>
                      </a:cubicBezTo>
                      <a:cubicBezTo>
                        <a:pt x="659" y="295"/>
                        <a:pt x="657" y="287"/>
                        <a:pt x="656" y="281"/>
                      </a:cubicBezTo>
                      <a:cubicBezTo>
                        <a:pt x="653" y="268"/>
                        <a:pt x="652" y="261"/>
                        <a:pt x="652" y="261"/>
                      </a:cubicBezTo>
                      <a:cubicBezTo>
                        <a:pt x="652" y="261"/>
                        <a:pt x="653" y="268"/>
                        <a:pt x="656" y="281"/>
                      </a:cubicBezTo>
                      <a:cubicBezTo>
                        <a:pt x="657" y="287"/>
                        <a:pt x="659" y="295"/>
                        <a:pt x="659" y="305"/>
                      </a:cubicBezTo>
                      <a:cubicBezTo>
                        <a:pt x="660" y="314"/>
                        <a:pt x="662" y="325"/>
                        <a:pt x="661" y="337"/>
                      </a:cubicBezTo>
                      <a:cubicBezTo>
                        <a:pt x="661" y="343"/>
                        <a:pt x="661" y="350"/>
                        <a:pt x="661" y="356"/>
                      </a:cubicBezTo>
                      <a:cubicBezTo>
                        <a:pt x="661" y="363"/>
                        <a:pt x="660" y="370"/>
                        <a:pt x="659" y="377"/>
                      </a:cubicBezTo>
                      <a:cubicBezTo>
                        <a:pt x="658" y="381"/>
                        <a:pt x="658" y="385"/>
                        <a:pt x="658" y="388"/>
                      </a:cubicBezTo>
                      <a:cubicBezTo>
                        <a:pt x="657" y="392"/>
                        <a:pt x="656" y="396"/>
                        <a:pt x="655" y="400"/>
                      </a:cubicBezTo>
                      <a:cubicBezTo>
                        <a:pt x="654" y="408"/>
                        <a:pt x="653" y="416"/>
                        <a:pt x="650" y="424"/>
                      </a:cubicBezTo>
                      <a:cubicBezTo>
                        <a:pt x="642" y="457"/>
                        <a:pt x="626" y="492"/>
                        <a:pt x="602" y="526"/>
                      </a:cubicBezTo>
                      <a:cubicBezTo>
                        <a:pt x="578" y="560"/>
                        <a:pt x="546" y="592"/>
                        <a:pt x="505" y="616"/>
                      </a:cubicBezTo>
                      <a:cubicBezTo>
                        <a:pt x="465" y="641"/>
                        <a:pt x="416" y="657"/>
                        <a:pt x="365" y="661"/>
                      </a:cubicBezTo>
                      <a:cubicBezTo>
                        <a:pt x="314" y="665"/>
                        <a:pt x="260" y="656"/>
                        <a:pt x="211" y="634"/>
                      </a:cubicBezTo>
                      <a:cubicBezTo>
                        <a:pt x="205" y="632"/>
                        <a:pt x="199" y="628"/>
                        <a:pt x="193" y="625"/>
                      </a:cubicBezTo>
                      <a:cubicBezTo>
                        <a:pt x="187" y="622"/>
                        <a:pt x="181" y="619"/>
                        <a:pt x="175" y="615"/>
                      </a:cubicBezTo>
                      <a:cubicBezTo>
                        <a:pt x="164" y="608"/>
                        <a:pt x="152" y="601"/>
                        <a:pt x="142" y="592"/>
                      </a:cubicBezTo>
                      <a:cubicBezTo>
                        <a:pt x="121" y="575"/>
                        <a:pt x="103" y="555"/>
                        <a:pt x="86" y="534"/>
                      </a:cubicBezTo>
                      <a:cubicBezTo>
                        <a:pt x="79" y="522"/>
                        <a:pt x="70" y="512"/>
                        <a:pt x="64" y="499"/>
                      </a:cubicBezTo>
                      <a:cubicBezTo>
                        <a:pt x="61" y="493"/>
                        <a:pt x="58" y="488"/>
                        <a:pt x="55" y="482"/>
                      </a:cubicBezTo>
                      <a:cubicBezTo>
                        <a:pt x="47" y="463"/>
                        <a:pt x="47" y="463"/>
                        <a:pt x="47" y="463"/>
                      </a:cubicBezTo>
                      <a:cubicBezTo>
                        <a:pt x="43" y="454"/>
                        <a:pt x="43" y="454"/>
                        <a:pt x="43" y="454"/>
                      </a:cubicBezTo>
                      <a:cubicBezTo>
                        <a:pt x="40" y="444"/>
                        <a:pt x="40" y="444"/>
                        <a:pt x="40" y="444"/>
                      </a:cubicBezTo>
                      <a:cubicBezTo>
                        <a:pt x="34" y="424"/>
                        <a:pt x="34" y="424"/>
                        <a:pt x="34" y="424"/>
                      </a:cubicBezTo>
                      <a:cubicBezTo>
                        <a:pt x="33" y="419"/>
                        <a:pt x="31" y="411"/>
                        <a:pt x="30" y="405"/>
                      </a:cubicBezTo>
                      <a:cubicBezTo>
                        <a:pt x="29" y="399"/>
                        <a:pt x="27" y="392"/>
                        <a:pt x="27" y="386"/>
                      </a:cubicBezTo>
                      <a:cubicBezTo>
                        <a:pt x="26" y="372"/>
                        <a:pt x="24" y="359"/>
                        <a:pt x="25" y="346"/>
                      </a:cubicBezTo>
                      <a:cubicBezTo>
                        <a:pt x="25" y="340"/>
                        <a:pt x="24" y="333"/>
                        <a:pt x="25" y="326"/>
                      </a:cubicBezTo>
                      <a:cubicBezTo>
                        <a:pt x="26" y="320"/>
                        <a:pt x="26" y="314"/>
                        <a:pt x="27" y="307"/>
                      </a:cubicBezTo>
                      <a:cubicBezTo>
                        <a:pt x="28" y="301"/>
                        <a:pt x="29" y="294"/>
                        <a:pt x="30" y="288"/>
                      </a:cubicBezTo>
                      <a:cubicBezTo>
                        <a:pt x="32" y="282"/>
                        <a:pt x="33" y="275"/>
                        <a:pt x="34" y="269"/>
                      </a:cubicBezTo>
                      <a:cubicBezTo>
                        <a:pt x="36" y="263"/>
                        <a:pt x="38" y="257"/>
                        <a:pt x="40" y="251"/>
                      </a:cubicBezTo>
                      <a:cubicBezTo>
                        <a:pt x="42" y="245"/>
                        <a:pt x="43" y="239"/>
                        <a:pt x="46" y="233"/>
                      </a:cubicBezTo>
                      <a:cubicBezTo>
                        <a:pt x="65" y="187"/>
                        <a:pt x="93" y="146"/>
                        <a:pt x="127" y="116"/>
                      </a:cubicBezTo>
                      <a:cubicBezTo>
                        <a:pt x="145" y="101"/>
                        <a:pt x="163" y="87"/>
                        <a:pt x="181" y="77"/>
                      </a:cubicBezTo>
                      <a:cubicBezTo>
                        <a:pt x="191" y="72"/>
                        <a:pt x="200" y="66"/>
                        <a:pt x="209" y="63"/>
                      </a:cubicBezTo>
                      <a:cubicBezTo>
                        <a:pt x="219" y="59"/>
                        <a:pt x="227" y="55"/>
                        <a:pt x="238" y="52"/>
                      </a:cubicBezTo>
                      <a:cubicBezTo>
                        <a:pt x="276" y="40"/>
                        <a:pt x="312" y="35"/>
                        <a:pt x="345" y="37"/>
                      </a:cubicBezTo>
                      <a:cubicBezTo>
                        <a:pt x="377" y="38"/>
                        <a:pt x="405" y="43"/>
                        <a:pt x="426" y="51"/>
                      </a:cubicBezTo>
                      <a:cubicBezTo>
                        <a:pt x="432" y="53"/>
                        <a:pt x="437" y="54"/>
                        <a:pt x="442" y="56"/>
                      </a:cubicBezTo>
                      <a:cubicBezTo>
                        <a:pt x="446" y="58"/>
                        <a:pt x="450" y="60"/>
                        <a:pt x="454" y="61"/>
                      </a:cubicBezTo>
                      <a:cubicBezTo>
                        <a:pt x="457" y="63"/>
                        <a:pt x="460" y="64"/>
                        <a:pt x="462" y="65"/>
                      </a:cubicBezTo>
                      <a:cubicBezTo>
                        <a:pt x="442" y="105"/>
                        <a:pt x="442" y="105"/>
                        <a:pt x="442" y="105"/>
                      </a:cubicBezTo>
                      <a:cubicBezTo>
                        <a:pt x="440" y="105"/>
                        <a:pt x="438" y="104"/>
                        <a:pt x="436" y="103"/>
                      </a:cubicBezTo>
                      <a:cubicBezTo>
                        <a:pt x="432" y="102"/>
                        <a:pt x="429" y="100"/>
                        <a:pt x="424" y="98"/>
                      </a:cubicBezTo>
                      <a:cubicBezTo>
                        <a:pt x="420" y="97"/>
                        <a:pt x="416" y="96"/>
                        <a:pt x="411" y="94"/>
                      </a:cubicBezTo>
                      <a:cubicBezTo>
                        <a:pt x="393" y="88"/>
                        <a:pt x="369" y="84"/>
                        <a:pt x="342" y="84"/>
                      </a:cubicBezTo>
                      <a:cubicBezTo>
                        <a:pt x="315" y="83"/>
                        <a:pt x="284" y="87"/>
                        <a:pt x="253" y="98"/>
                      </a:cubicBezTo>
                      <a:cubicBezTo>
                        <a:pt x="245" y="100"/>
                        <a:pt x="237" y="104"/>
                        <a:pt x="229" y="108"/>
                      </a:cubicBezTo>
                      <a:cubicBezTo>
                        <a:pt x="221" y="111"/>
                        <a:pt x="214" y="116"/>
                        <a:pt x="206" y="120"/>
                      </a:cubicBezTo>
                      <a:cubicBezTo>
                        <a:pt x="190" y="129"/>
                        <a:pt x="176" y="141"/>
                        <a:pt x="162" y="153"/>
                      </a:cubicBezTo>
                      <a:cubicBezTo>
                        <a:pt x="134" y="179"/>
                        <a:pt x="111" y="213"/>
                        <a:pt x="97" y="252"/>
                      </a:cubicBezTo>
                      <a:cubicBezTo>
                        <a:pt x="95" y="257"/>
                        <a:pt x="93" y="262"/>
                        <a:pt x="92" y="267"/>
                      </a:cubicBezTo>
                      <a:cubicBezTo>
                        <a:pt x="90" y="272"/>
                        <a:pt x="89" y="277"/>
                        <a:pt x="87" y="282"/>
                      </a:cubicBezTo>
                      <a:cubicBezTo>
                        <a:pt x="87" y="287"/>
                        <a:pt x="86" y="292"/>
                        <a:pt x="85" y="297"/>
                      </a:cubicBezTo>
                      <a:cubicBezTo>
                        <a:pt x="84" y="302"/>
                        <a:pt x="83" y="307"/>
                        <a:pt x="82" y="313"/>
                      </a:cubicBezTo>
                      <a:cubicBezTo>
                        <a:pt x="82" y="318"/>
                        <a:pt x="82" y="323"/>
                        <a:pt x="81" y="329"/>
                      </a:cubicBezTo>
                      <a:cubicBezTo>
                        <a:pt x="81" y="334"/>
                        <a:pt x="81" y="339"/>
                        <a:pt x="81" y="345"/>
                      </a:cubicBezTo>
                      <a:cubicBezTo>
                        <a:pt x="81" y="355"/>
                        <a:pt x="82" y="366"/>
                        <a:pt x="84" y="377"/>
                      </a:cubicBezTo>
                      <a:cubicBezTo>
                        <a:pt x="84" y="382"/>
                        <a:pt x="86" y="387"/>
                        <a:pt x="87" y="392"/>
                      </a:cubicBezTo>
                      <a:cubicBezTo>
                        <a:pt x="88" y="398"/>
                        <a:pt x="89" y="403"/>
                        <a:pt x="90" y="409"/>
                      </a:cubicBezTo>
                      <a:cubicBezTo>
                        <a:pt x="95" y="424"/>
                        <a:pt x="95" y="424"/>
                        <a:pt x="95" y="424"/>
                      </a:cubicBezTo>
                      <a:cubicBezTo>
                        <a:pt x="98" y="431"/>
                        <a:pt x="98" y="431"/>
                        <a:pt x="98" y="431"/>
                      </a:cubicBezTo>
                      <a:cubicBezTo>
                        <a:pt x="101" y="439"/>
                        <a:pt x="101" y="439"/>
                        <a:pt x="101" y="439"/>
                      </a:cubicBezTo>
                      <a:cubicBezTo>
                        <a:pt x="108" y="454"/>
                        <a:pt x="108" y="454"/>
                        <a:pt x="108" y="454"/>
                      </a:cubicBezTo>
                      <a:cubicBezTo>
                        <a:pt x="110" y="459"/>
                        <a:pt x="113" y="463"/>
                        <a:pt x="116" y="468"/>
                      </a:cubicBezTo>
                      <a:cubicBezTo>
                        <a:pt x="121" y="478"/>
                        <a:pt x="128" y="486"/>
                        <a:pt x="134" y="495"/>
                      </a:cubicBezTo>
                      <a:cubicBezTo>
                        <a:pt x="148" y="512"/>
                        <a:pt x="162" y="528"/>
                        <a:pt x="180" y="541"/>
                      </a:cubicBezTo>
                      <a:cubicBezTo>
                        <a:pt x="188" y="548"/>
                        <a:pt x="198" y="553"/>
                        <a:pt x="207" y="559"/>
                      </a:cubicBezTo>
                      <a:cubicBezTo>
                        <a:pt x="211" y="562"/>
                        <a:pt x="216" y="564"/>
                        <a:pt x="221" y="566"/>
                      </a:cubicBezTo>
                      <a:cubicBezTo>
                        <a:pt x="226" y="569"/>
                        <a:pt x="230" y="571"/>
                        <a:pt x="235" y="573"/>
                      </a:cubicBezTo>
                      <a:cubicBezTo>
                        <a:pt x="275" y="589"/>
                        <a:pt x="317" y="596"/>
                        <a:pt x="357" y="592"/>
                      </a:cubicBezTo>
                      <a:cubicBezTo>
                        <a:pt x="397" y="587"/>
                        <a:pt x="435" y="574"/>
                        <a:pt x="466" y="555"/>
                      </a:cubicBezTo>
                      <a:cubicBezTo>
                        <a:pt x="497" y="535"/>
                        <a:pt x="522" y="509"/>
                        <a:pt x="539" y="483"/>
                      </a:cubicBezTo>
                      <a:cubicBezTo>
                        <a:pt x="557" y="456"/>
                        <a:pt x="569" y="429"/>
                        <a:pt x="575" y="404"/>
                      </a:cubicBezTo>
                      <a:cubicBezTo>
                        <a:pt x="576" y="398"/>
                        <a:pt x="577" y="391"/>
                        <a:pt x="578" y="386"/>
                      </a:cubicBezTo>
                      <a:cubicBezTo>
                        <a:pt x="579" y="383"/>
                        <a:pt x="579" y="380"/>
                        <a:pt x="580" y="377"/>
                      </a:cubicBezTo>
                      <a:cubicBezTo>
                        <a:pt x="580" y="374"/>
                        <a:pt x="580" y="371"/>
                        <a:pt x="580" y="368"/>
                      </a:cubicBezTo>
                      <a:cubicBezTo>
                        <a:pt x="581" y="363"/>
                        <a:pt x="582" y="357"/>
                        <a:pt x="582" y="352"/>
                      </a:cubicBezTo>
                      <a:cubicBezTo>
                        <a:pt x="582" y="347"/>
                        <a:pt x="582" y="342"/>
                        <a:pt x="581" y="338"/>
                      </a:cubicBezTo>
                      <a:cubicBezTo>
                        <a:pt x="582" y="328"/>
                        <a:pt x="580" y="320"/>
                        <a:pt x="579" y="313"/>
                      </a:cubicBezTo>
                      <a:cubicBezTo>
                        <a:pt x="579" y="306"/>
                        <a:pt x="577" y="300"/>
                        <a:pt x="576" y="295"/>
                      </a:cubicBezTo>
                      <a:cubicBezTo>
                        <a:pt x="574" y="285"/>
                        <a:pt x="573" y="280"/>
                        <a:pt x="573" y="280"/>
                      </a:cubicBezTo>
                      <a:cubicBezTo>
                        <a:pt x="573" y="280"/>
                        <a:pt x="574" y="285"/>
                        <a:pt x="576" y="295"/>
                      </a:cubicBezTo>
                      <a:cubicBezTo>
                        <a:pt x="577" y="300"/>
                        <a:pt x="578" y="306"/>
                        <a:pt x="579" y="313"/>
                      </a:cubicBezTo>
                      <a:cubicBezTo>
                        <a:pt x="579" y="320"/>
                        <a:pt x="581" y="328"/>
                        <a:pt x="580" y="338"/>
                      </a:cubicBezTo>
                      <a:cubicBezTo>
                        <a:pt x="580" y="342"/>
                        <a:pt x="580" y="347"/>
                        <a:pt x="580" y="352"/>
                      </a:cubicBezTo>
                      <a:cubicBezTo>
                        <a:pt x="580" y="357"/>
                        <a:pt x="579" y="363"/>
                        <a:pt x="579" y="368"/>
                      </a:cubicBezTo>
                      <a:cubicBezTo>
                        <a:pt x="578" y="371"/>
                        <a:pt x="578" y="374"/>
                        <a:pt x="578" y="376"/>
                      </a:cubicBezTo>
                      <a:cubicBezTo>
                        <a:pt x="577" y="379"/>
                        <a:pt x="577" y="382"/>
                        <a:pt x="576" y="385"/>
                      </a:cubicBezTo>
                      <a:cubicBezTo>
                        <a:pt x="575" y="391"/>
                        <a:pt x="574" y="397"/>
                        <a:pt x="572" y="403"/>
                      </a:cubicBezTo>
                      <a:cubicBezTo>
                        <a:pt x="566" y="428"/>
                        <a:pt x="554" y="455"/>
                        <a:pt x="536" y="480"/>
                      </a:cubicBezTo>
                      <a:cubicBezTo>
                        <a:pt x="518" y="506"/>
                        <a:pt x="493" y="530"/>
                        <a:pt x="462" y="549"/>
                      </a:cubicBezTo>
                      <a:cubicBezTo>
                        <a:pt x="432" y="567"/>
                        <a:pt x="395" y="579"/>
                        <a:pt x="356" y="582"/>
                      </a:cubicBezTo>
                      <a:cubicBezTo>
                        <a:pt x="318" y="586"/>
                        <a:pt x="277" y="578"/>
                        <a:pt x="240" y="562"/>
                      </a:cubicBezTo>
                      <a:cubicBezTo>
                        <a:pt x="235" y="560"/>
                        <a:pt x="231" y="558"/>
                        <a:pt x="226" y="555"/>
                      </a:cubicBezTo>
                      <a:cubicBezTo>
                        <a:pt x="222" y="553"/>
                        <a:pt x="217" y="551"/>
                        <a:pt x="213" y="548"/>
                      </a:cubicBezTo>
                      <a:cubicBezTo>
                        <a:pt x="205" y="542"/>
                        <a:pt x="196" y="537"/>
                        <a:pt x="188" y="530"/>
                      </a:cubicBezTo>
                      <a:cubicBezTo>
                        <a:pt x="172" y="518"/>
                        <a:pt x="158" y="502"/>
                        <a:pt x="146" y="486"/>
                      </a:cubicBezTo>
                      <a:cubicBezTo>
                        <a:pt x="140" y="478"/>
                        <a:pt x="134" y="469"/>
                        <a:pt x="129" y="460"/>
                      </a:cubicBezTo>
                      <a:cubicBezTo>
                        <a:pt x="127" y="456"/>
                        <a:pt x="124" y="451"/>
                        <a:pt x="122" y="447"/>
                      </a:cubicBezTo>
                      <a:cubicBezTo>
                        <a:pt x="116" y="433"/>
                        <a:pt x="116" y="433"/>
                        <a:pt x="116" y="433"/>
                      </a:cubicBezTo>
                      <a:cubicBezTo>
                        <a:pt x="113" y="426"/>
                        <a:pt x="113" y="426"/>
                        <a:pt x="113" y="426"/>
                      </a:cubicBezTo>
                      <a:cubicBezTo>
                        <a:pt x="111" y="419"/>
                        <a:pt x="111" y="419"/>
                        <a:pt x="111" y="419"/>
                      </a:cubicBezTo>
                      <a:cubicBezTo>
                        <a:pt x="107" y="404"/>
                        <a:pt x="107" y="404"/>
                        <a:pt x="107" y="404"/>
                      </a:cubicBezTo>
                      <a:cubicBezTo>
                        <a:pt x="106" y="399"/>
                        <a:pt x="105" y="394"/>
                        <a:pt x="104" y="389"/>
                      </a:cubicBezTo>
                      <a:cubicBezTo>
                        <a:pt x="103" y="384"/>
                        <a:pt x="101" y="379"/>
                        <a:pt x="101" y="374"/>
                      </a:cubicBezTo>
                      <a:cubicBezTo>
                        <a:pt x="100" y="364"/>
                        <a:pt x="99" y="354"/>
                        <a:pt x="99" y="344"/>
                      </a:cubicBezTo>
                      <a:cubicBezTo>
                        <a:pt x="100" y="339"/>
                        <a:pt x="99" y="335"/>
                        <a:pt x="100" y="330"/>
                      </a:cubicBezTo>
                      <a:cubicBezTo>
                        <a:pt x="100" y="325"/>
                        <a:pt x="101" y="320"/>
                        <a:pt x="101" y="315"/>
                      </a:cubicBezTo>
                      <a:cubicBezTo>
                        <a:pt x="102" y="310"/>
                        <a:pt x="103" y="305"/>
                        <a:pt x="104" y="301"/>
                      </a:cubicBezTo>
                      <a:cubicBezTo>
                        <a:pt x="105" y="296"/>
                        <a:pt x="106" y="291"/>
                        <a:pt x="107" y="286"/>
                      </a:cubicBezTo>
                      <a:cubicBezTo>
                        <a:pt x="108" y="282"/>
                        <a:pt x="109" y="277"/>
                        <a:pt x="111" y="273"/>
                      </a:cubicBezTo>
                      <a:cubicBezTo>
                        <a:pt x="112" y="268"/>
                        <a:pt x="114" y="263"/>
                        <a:pt x="116" y="259"/>
                      </a:cubicBezTo>
                      <a:cubicBezTo>
                        <a:pt x="130" y="224"/>
                        <a:pt x="151" y="193"/>
                        <a:pt x="177" y="170"/>
                      </a:cubicBezTo>
                      <a:cubicBezTo>
                        <a:pt x="190" y="159"/>
                        <a:pt x="204" y="149"/>
                        <a:pt x="218" y="141"/>
                      </a:cubicBezTo>
                      <a:cubicBezTo>
                        <a:pt x="225" y="137"/>
                        <a:pt x="232" y="133"/>
                        <a:pt x="239" y="130"/>
                      </a:cubicBezTo>
                      <a:cubicBezTo>
                        <a:pt x="246" y="128"/>
                        <a:pt x="252" y="124"/>
                        <a:pt x="260" y="122"/>
                      </a:cubicBezTo>
                      <a:cubicBezTo>
                        <a:pt x="289" y="113"/>
                        <a:pt x="317" y="109"/>
                        <a:pt x="341" y="111"/>
                      </a:cubicBezTo>
                      <a:cubicBezTo>
                        <a:pt x="365" y="112"/>
                        <a:pt x="386" y="116"/>
                        <a:pt x="403" y="121"/>
                      </a:cubicBezTo>
                      <a:cubicBezTo>
                        <a:pt x="407" y="123"/>
                        <a:pt x="411" y="124"/>
                        <a:pt x="414" y="125"/>
                      </a:cubicBezTo>
                      <a:cubicBezTo>
                        <a:pt x="418" y="127"/>
                        <a:pt x="421" y="128"/>
                        <a:pt x="424" y="129"/>
                      </a:cubicBezTo>
                      <a:cubicBezTo>
                        <a:pt x="426" y="130"/>
                        <a:pt x="427" y="131"/>
                        <a:pt x="429" y="131"/>
                      </a:cubicBezTo>
                      <a:cubicBezTo>
                        <a:pt x="409" y="172"/>
                        <a:pt x="409" y="172"/>
                        <a:pt x="409" y="172"/>
                      </a:cubicBezTo>
                      <a:cubicBezTo>
                        <a:pt x="408" y="172"/>
                        <a:pt x="408" y="172"/>
                        <a:pt x="408" y="172"/>
                      </a:cubicBezTo>
                      <a:cubicBezTo>
                        <a:pt x="402" y="170"/>
                        <a:pt x="396" y="167"/>
                        <a:pt x="390" y="165"/>
                      </a:cubicBezTo>
                      <a:cubicBezTo>
                        <a:pt x="376" y="161"/>
                        <a:pt x="359" y="159"/>
                        <a:pt x="340" y="158"/>
                      </a:cubicBezTo>
                      <a:cubicBezTo>
                        <a:pt x="321" y="157"/>
                        <a:pt x="299" y="161"/>
                        <a:pt x="277" y="169"/>
                      </a:cubicBezTo>
                      <a:cubicBezTo>
                        <a:pt x="272" y="170"/>
                        <a:pt x="266" y="173"/>
                        <a:pt x="260" y="176"/>
                      </a:cubicBezTo>
                      <a:cubicBezTo>
                        <a:pt x="254" y="178"/>
                        <a:pt x="249" y="181"/>
                        <a:pt x="243" y="184"/>
                      </a:cubicBezTo>
                      <a:cubicBezTo>
                        <a:pt x="232" y="191"/>
                        <a:pt x="222" y="199"/>
                        <a:pt x="212" y="208"/>
                      </a:cubicBezTo>
                      <a:cubicBezTo>
                        <a:pt x="192" y="227"/>
                        <a:pt x="176" y="251"/>
                        <a:pt x="166" y="278"/>
                      </a:cubicBezTo>
                      <a:cubicBezTo>
                        <a:pt x="156" y="306"/>
                        <a:pt x="153" y="336"/>
                        <a:pt x="157" y="367"/>
                      </a:cubicBezTo>
                      <a:cubicBezTo>
                        <a:pt x="158" y="370"/>
                        <a:pt x="159" y="374"/>
                        <a:pt x="159" y="378"/>
                      </a:cubicBezTo>
                      <a:cubicBezTo>
                        <a:pt x="160" y="382"/>
                        <a:pt x="161" y="385"/>
                        <a:pt x="162" y="389"/>
                      </a:cubicBezTo>
                      <a:cubicBezTo>
                        <a:pt x="166" y="400"/>
                        <a:pt x="166" y="400"/>
                        <a:pt x="166" y="400"/>
                      </a:cubicBezTo>
                      <a:cubicBezTo>
                        <a:pt x="167" y="405"/>
                        <a:pt x="167" y="405"/>
                        <a:pt x="167" y="405"/>
                      </a:cubicBezTo>
                      <a:cubicBezTo>
                        <a:pt x="170" y="410"/>
                        <a:pt x="170" y="410"/>
                        <a:pt x="170" y="410"/>
                      </a:cubicBezTo>
                      <a:cubicBezTo>
                        <a:pt x="175" y="421"/>
                        <a:pt x="175" y="421"/>
                        <a:pt x="175" y="421"/>
                      </a:cubicBezTo>
                      <a:cubicBezTo>
                        <a:pt x="176" y="424"/>
                        <a:pt x="178" y="428"/>
                        <a:pt x="180" y="431"/>
                      </a:cubicBezTo>
                      <a:cubicBezTo>
                        <a:pt x="184" y="438"/>
                        <a:pt x="189" y="444"/>
                        <a:pt x="193" y="450"/>
                      </a:cubicBezTo>
                      <a:cubicBezTo>
                        <a:pt x="203" y="462"/>
                        <a:pt x="213" y="473"/>
                        <a:pt x="226" y="482"/>
                      </a:cubicBezTo>
                      <a:cubicBezTo>
                        <a:pt x="232" y="487"/>
                        <a:pt x="238" y="491"/>
                        <a:pt x="245" y="495"/>
                      </a:cubicBezTo>
                      <a:cubicBezTo>
                        <a:pt x="248" y="497"/>
                        <a:pt x="251" y="498"/>
                        <a:pt x="255" y="500"/>
                      </a:cubicBezTo>
                      <a:cubicBezTo>
                        <a:pt x="258" y="502"/>
                        <a:pt x="261" y="504"/>
                        <a:pt x="265" y="505"/>
                      </a:cubicBezTo>
                      <a:cubicBezTo>
                        <a:pt x="293" y="516"/>
                        <a:pt x="323" y="521"/>
                        <a:pt x="351" y="518"/>
                      </a:cubicBezTo>
                      <a:cubicBezTo>
                        <a:pt x="379" y="515"/>
                        <a:pt x="405" y="505"/>
                        <a:pt x="427" y="491"/>
                      </a:cubicBezTo>
                      <a:cubicBezTo>
                        <a:pt x="449" y="477"/>
                        <a:pt x="466" y="459"/>
                        <a:pt x="478" y="441"/>
                      </a:cubicBezTo>
                      <a:cubicBezTo>
                        <a:pt x="491" y="422"/>
                        <a:pt x="498" y="403"/>
                        <a:pt x="503" y="385"/>
                      </a:cubicBezTo>
                      <a:cubicBezTo>
                        <a:pt x="504" y="381"/>
                        <a:pt x="504" y="377"/>
                        <a:pt x="505" y="373"/>
                      </a:cubicBezTo>
                      <a:cubicBezTo>
                        <a:pt x="506" y="368"/>
                        <a:pt x="506" y="364"/>
                        <a:pt x="507" y="360"/>
                      </a:cubicBezTo>
                      <a:cubicBezTo>
                        <a:pt x="507" y="357"/>
                        <a:pt x="507" y="353"/>
                        <a:pt x="507" y="349"/>
                      </a:cubicBezTo>
                      <a:cubicBezTo>
                        <a:pt x="507" y="346"/>
                        <a:pt x="507" y="342"/>
                        <a:pt x="507" y="339"/>
                      </a:cubicBezTo>
                      <a:cubicBezTo>
                        <a:pt x="507" y="333"/>
                        <a:pt x="506" y="327"/>
                        <a:pt x="506" y="322"/>
                      </a:cubicBezTo>
                      <a:cubicBezTo>
                        <a:pt x="505" y="317"/>
                        <a:pt x="504" y="313"/>
                        <a:pt x="503" y="309"/>
                      </a:cubicBezTo>
                      <a:cubicBezTo>
                        <a:pt x="502" y="303"/>
                        <a:pt x="501" y="299"/>
                        <a:pt x="501" y="299"/>
                      </a:cubicBezTo>
                      <a:cubicBezTo>
                        <a:pt x="501" y="299"/>
                        <a:pt x="502" y="303"/>
                        <a:pt x="503" y="310"/>
                      </a:cubicBezTo>
                      <a:cubicBezTo>
                        <a:pt x="504" y="313"/>
                        <a:pt x="505" y="317"/>
                        <a:pt x="505" y="322"/>
                      </a:cubicBezTo>
                      <a:cubicBezTo>
                        <a:pt x="505" y="327"/>
                        <a:pt x="506" y="333"/>
                        <a:pt x="506" y="339"/>
                      </a:cubicBezTo>
                      <a:cubicBezTo>
                        <a:pt x="506" y="342"/>
                        <a:pt x="506" y="346"/>
                        <a:pt x="506" y="349"/>
                      </a:cubicBezTo>
                      <a:cubicBezTo>
                        <a:pt x="506" y="353"/>
                        <a:pt x="505" y="356"/>
                        <a:pt x="505" y="360"/>
                      </a:cubicBezTo>
                      <a:cubicBezTo>
                        <a:pt x="504" y="364"/>
                        <a:pt x="504" y="368"/>
                        <a:pt x="503" y="372"/>
                      </a:cubicBezTo>
                      <a:cubicBezTo>
                        <a:pt x="502" y="376"/>
                        <a:pt x="501" y="380"/>
                        <a:pt x="500" y="385"/>
                      </a:cubicBezTo>
                      <a:cubicBezTo>
                        <a:pt x="495" y="402"/>
                        <a:pt x="487" y="420"/>
                        <a:pt x="474" y="438"/>
                      </a:cubicBezTo>
                      <a:cubicBezTo>
                        <a:pt x="462" y="456"/>
                        <a:pt x="445" y="473"/>
                        <a:pt x="423" y="485"/>
                      </a:cubicBezTo>
                      <a:cubicBezTo>
                        <a:pt x="402" y="498"/>
                        <a:pt x="377" y="506"/>
                        <a:pt x="350" y="508"/>
                      </a:cubicBezTo>
                      <a:cubicBezTo>
                        <a:pt x="323" y="510"/>
                        <a:pt x="295" y="505"/>
                        <a:pt x="270" y="494"/>
                      </a:cubicBezTo>
                      <a:cubicBezTo>
                        <a:pt x="266" y="492"/>
                        <a:pt x="263" y="491"/>
                        <a:pt x="260" y="489"/>
                      </a:cubicBezTo>
                      <a:cubicBezTo>
                        <a:pt x="257" y="487"/>
                        <a:pt x="254" y="486"/>
                        <a:pt x="251" y="484"/>
                      </a:cubicBezTo>
                      <a:cubicBezTo>
                        <a:pt x="245" y="480"/>
                        <a:pt x="239" y="476"/>
                        <a:pt x="234" y="472"/>
                      </a:cubicBezTo>
                      <a:cubicBezTo>
                        <a:pt x="223" y="463"/>
                        <a:pt x="214" y="452"/>
                        <a:pt x="205" y="441"/>
                      </a:cubicBezTo>
                      <a:cubicBezTo>
                        <a:pt x="201" y="435"/>
                        <a:pt x="197" y="430"/>
                        <a:pt x="194" y="423"/>
                      </a:cubicBezTo>
                      <a:cubicBezTo>
                        <a:pt x="192" y="420"/>
                        <a:pt x="190" y="417"/>
                        <a:pt x="189" y="414"/>
                      </a:cubicBezTo>
                      <a:cubicBezTo>
                        <a:pt x="185" y="405"/>
                        <a:pt x="185" y="405"/>
                        <a:pt x="185" y="405"/>
                      </a:cubicBezTo>
                      <a:cubicBezTo>
                        <a:pt x="183" y="400"/>
                        <a:pt x="183" y="400"/>
                        <a:pt x="183" y="400"/>
                      </a:cubicBezTo>
                      <a:cubicBezTo>
                        <a:pt x="182" y="395"/>
                        <a:pt x="182" y="395"/>
                        <a:pt x="182" y="395"/>
                      </a:cubicBezTo>
                      <a:cubicBezTo>
                        <a:pt x="178" y="384"/>
                        <a:pt x="178" y="384"/>
                        <a:pt x="178" y="384"/>
                      </a:cubicBezTo>
                      <a:cubicBezTo>
                        <a:pt x="178" y="382"/>
                        <a:pt x="177" y="378"/>
                        <a:pt x="176" y="374"/>
                      </a:cubicBezTo>
                      <a:cubicBezTo>
                        <a:pt x="176" y="371"/>
                        <a:pt x="175" y="368"/>
                        <a:pt x="175" y="364"/>
                      </a:cubicBezTo>
                      <a:cubicBezTo>
                        <a:pt x="172" y="337"/>
                        <a:pt x="175" y="309"/>
                        <a:pt x="185" y="285"/>
                      </a:cubicBezTo>
                      <a:cubicBezTo>
                        <a:pt x="195" y="261"/>
                        <a:pt x="210" y="241"/>
                        <a:pt x="228" y="225"/>
                      </a:cubicBezTo>
                      <a:cubicBezTo>
                        <a:pt x="237" y="217"/>
                        <a:pt x="246" y="210"/>
                        <a:pt x="255" y="205"/>
                      </a:cubicBezTo>
                      <a:cubicBezTo>
                        <a:pt x="260" y="203"/>
                        <a:pt x="265" y="200"/>
                        <a:pt x="270" y="198"/>
                      </a:cubicBezTo>
                      <a:cubicBezTo>
                        <a:pt x="275" y="196"/>
                        <a:pt x="279" y="194"/>
                        <a:pt x="284" y="193"/>
                      </a:cubicBezTo>
                      <a:cubicBezTo>
                        <a:pt x="304" y="186"/>
                        <a:pt x="323" y="184"/>
                        <a:pt x="339" y="185"/>
                      </a:cubicBezTo>
                      <a:cubicBezTo>
                        <a:pt x="356" y="186"/>
                        <a:pt x="370" y="189"/>
                        <a:pt x="381" y="193"/>
                      </a:cubicBezTo>
                      <a:cubicBezTo>
                        <a:pt x="387" y="194"/>
                        <a:pt x="392" y="196"/>
                        <a:pt x="396" y="198"/>
                      </a:cubicBezTo>
                      <a:cubicBezTo>
                        <a:pt x="396" y="198"/>
                        <a:pt x="396" y="198"/>
                        <a:pt x="396" y="198"/>
                      </a:cubicBezTo>
                      <a:cubicBezTo>
                        <a:pt x="376" y="239"/>
                        <a:pt x="376" y="239"/>
                        <a:pt x="376" y="239"/>
                      </a:cubicBezTo>
                      <a:cubicBezTo>
                        <a:pt x="373" y="238"/>
                        <a:pt x="370" y="237"/>
                        <a:pt x="368" y="236"/>
                      </a:cubicBezTo>
                      <a:cubicBezTo>
                        <a:pt x="360" y="234"/>
                        <a:pt x="350" y="232"/>
                        <a:pt x="338" y="232"/>
                      </a:cubicBezTo>
                      <a:cubicBezTo>
                        <a:pt x="327" y="232"/>
                        <a:pt x="313" y="234"/>
                        <a:pt x="300" y="239"/>
                      </a:cubicBezTo>
                      <a:cubicBezTo>
                        <a:pt x="298" y="240"/>
                        <a:pt x="294" y="242"/>
                        <a:pt x="291" y="243"/>
                      </a:cubicBezTo>
                      <a:cubicBezTo>
                        <a:pt x="287" y="245"/>
                        <a:pt x="284" y="247"/>
                        <a:pt x="281" y="249"/>
                      </a:cubicBezTo>
                      <a:cubicBezTo>
                        <a:pt x="274" y="253"/>
                        <a:pt x="268" y="258"/>
                        <a:pt x="262" y="263"/>
                      </a:cubicBezTo>
                      <a:cubicBezTo>
                        <a:pt x="251" y="274"/>
                        <a:pt x="241" y="289"/>
                        <a:pt x="236" y="305"/>
                      </a:cubicBezTo>
                      <a:cubicBezTo>
                        <a:pt x="230" y="321"/>
                        <a:pt x="228" y="339"/>
                        <a:pt x="231" y="357"/>
                      </a:cubicBezTo>
                      <a:cubicBezTo>
                        <a:pt x="231" y="359"/>
                        <a:pt x="232" y="361"/>
                        <a:pt x="232" y="363"/>
                      </a:cubicBezTo>
                      <a:cubicBezTo>
                        <a:pt x="233" y="366"/>
                        <a:pt x="233" y="367"/>
                        <a:pt x="234" y="370"/>
                      </a:cubicBezTo>
                      <a:cubicBezTo>
                        <a:pt x="236" y="376"/>
                        <a:pt x="236" y="376"/>
                        <a:pt x="236" y="376"/>
                      </a:cubicBezTo>
                      <a:cubicBezTo>
                        <a:pt x="237" y="379"/>
                        <a:pt x="237" y="379"/>
                        <a:pt x="237" y="379"/>
                      </a:cubicBezTo>
                      <a:cubicBezTo>
                        <a:pt x="239" y="382"/>
                        <a:pt x="239" y="382"/>
                        <a:pt x="239" y="382"/>
                      </a:cubicBezTo>
                      <a:cubicBezTo>
                        <a:pt x="242" y="389"/>
                        <a:pt x="242" y="389"/>
                        <a:pt x="242" y="389"/>
                      </a:cubicBezTo>
                      <a:cubicBezTo>
                        <a:pt x="245" y="394"/>
                        <a:pt x="245" y="394"/>
                        <a:pt x="245" y="394"/>
                      </a:cubicBezTo>
                      <a:cubicBezTo>
                        <a:pt x="247" y="398"/>
                        <a:pt x="250" y="402"/>
                        <a:pt x="253" y="405"/>
                      </a:cubicBezTo>
                      <a:cubicBezTo>
                        <a:pt x="264" y="419"/>
                        <a:pt x="279" y="430"/>
                        <a:pt x="295" y="437"/>
                      </a:cubicBezTo>
                      <a:cubicBezTo>
                        <a:pt x="311" y="443"/>
                        <a:pt x="328" y="446"/>
                        <a:pt x="344" y="443"/>
                      </a:cubicBezTo>
                      <a:cubicBezTo>
                        <a:pt x="361" y="442"/>
                        <a:pt x="376" y="436"/>
                        <a:pt x="388" y="428"/>
                      </a:cubicBezTo>
                      <a:cubicBezTo>
                        <a:pt x="401" y="420"/>
                        <a:pt x="410" y="409"/>
                        <a:pt x="417" y="399"/>
                      </a:cubicBezTo>
                      <a:cubicBezTo>
                        <a:pt x="424" y="388"/>
                        <a:pt x="428" y="377"/>
                        <a:pt x="431" y="367"/>
                      </a:cubicBezTo>
                      <a:cubicBezTo>
                        <a:pt x="433" y="357"/>
                        <a:pt x="433" y="348"/>
                        <a:pt x="433" y="341"/>
                      </a:cubicBezTo>
                      <a:cubicBezTo>
                        <a:pt x="432" y="333"/>
                        <a:pt x="432" y="328"/>
                        <a:pt x="431" y="324"/>
                      </a:cubicBezTo>
                      <a:cubicBezTo>
                        <a:pt x="430" y="320"/>
                        <a:pt x="429" y="318"/>
                        <a:pt x="429" y="318"/>
                      </a:cubicBezTo>
                      <a:cubicBezTo>
                        <a:pt x="429" y="318"/>
                        <a:pt x="430" y="320"/>
                        <a:pt x="430" y="324"/>
                      </a:cubicBezTo>
                      <a:cubicBezTo>
                        <a:pt x="431" y="328"/>
                        <a:pt x="432" y="333"/>
                        <a:pt x="432" y="341"/>
                      </a:cubicBezTo>
                      <a:cubicBezTo>
                        <a:pt x="432" y="348"/>
                        <a:pt x="430" y="357"/>
                        <a:pt x="428" y="366"/>
                      </a:cubicBezTo>
                      <a:cubicBezTo>
                        <a:pt x="425" y="376"/>
                        <a:pt x="420" y="386"/>
                        <a:pt x="413" y="396"/>
                      </a:cubicBezTo>
                      <a:cubicBezTo>
                        <a:pt x="406" y="406"/>
                        <a:pt x="396" y="415"/>
                        <a:pt x="384" y="422"/>
                      </a:cubicBezTo>
                      <a:cubicBezTo>
                        <a:pt x="373" y="429"/>
                        <a:pt x="358" y="433"/>
                        <a:pt x="344" y="434"/>
                      </a:cubicBezTo>
                      <a:cubicBezTo>
                        <a:pt x="329" y="435"/>
                        <a:pt x="313" y="432"/>
                        <a:pt x="300" y="426"/>
                      </a:cubicBezTo>
                      <a:cubicBezTo>
                        <a:pt x="286" y="419"/>
                        <a:pt x="273" y="409"/>
                        <a:pt x="264" y="396"/>
                      </a:cubicBezTo>
                      <a:cubicBezTo>
                        <a:pt x="260" y="390"/>
                        <a:pt x="256" y="383"/>
                        <a:pt x="254" y="377"/>
                      </a:cubicBezTo>
                      <a:cubicBezTo>
                        <a:pt x="253" y="374"/>
                        <a:pt x="253" y="374"/>
                        <a:pt x="253" y="374"/>
                      </a:cubicBezTo>
                      <a:cubicBezTo>
                        <a:pt x="252" y="371"/>
                        <a:pt x="252" y="371"/>
                        <a:pt x="252" y="371"/>
                      </a:cubicBezTo>
                      <a:cubicBezTo>
                        <a:pt x="250" y="365"/>
                        <a:pt x="250" y="365"/>
                        <a:pt x="250" y="365"/>
                      </a:cubicBezTo>
                      <a:cubicBezTo>
                        <a:pt x="250" y="362"/>
                        <a:pt x="249" y="358"/>
                        <a:pt x="249" y="354"/>
                      </a:cubicBezTo>
                      <a:cubicBezTo>
                        <a:pt x="247" y="340"/>
                        <a:pt x="249" y="325"/>
                        <a:pt x="255" y="312"/>
                      </a:cubicBezTo>
                      <a:cubicBezTo>
                        <a:pt x="260" y="299"/>
                        <a:pt x="268" y="288"/>
                        <a:pt x="278" y="280"/>
                      </a:cubicBezTo>
                      <a:cubicBezTo>
                        <a:pt x="283" y="276"/>
                        <a:pt x="288" y="272"/>
                        <a:pt x="293" y="270"/>
                      </a:cubicBezTo>
                      <a:cubicBezTo>
                        <a:pt x="295" y="268"/>
                        <a:pt x="298" y="267"/>
                        <a:pt x="300" y="266"/>
                      </a:cubicBezTo>
                      <a:cubicBezTo>
                        <a:pt x="303" y="265"/>
                        <a:pt x="305" y="264"/>
                        <a:pt x="308" y="263"/>
                      </a:cubicBezTo>
                      <a:cubicBezTo>
                        <a:pt x="319" y="260"/>
                        <a:pt x="329" y="259"/>
                        <a:pt x="337" y="259"/>
                      </a:cubicBezTo>
                      <a:cubicBezTo>
                        <a:pt x="346" y="260"/>
                        <a:pt x="354" y="261"/>
                        <a:pt x="359" y="264"/>
                      </a:cubicBezTo>
                      <a:cubicBezTo>
                        <a:pt x="361" y="264"/>
                        <a:pt x="362" y="264"/>
                        <a:pt x="363" y="265"/>
                      </a:cubicBezTo>
                      <a:cubicBezTo>
                        <a:pt x="322" y="346"/>
                        <a:pt x="322" y="346"/>
                        <a:pt x="322" y="346"/>
                      </a:cubicBezTo>
                      <a:cubicBezTo>
                        <a:pt x="345" y="357"/>
                        <a:pt x="345" y="357"/>
                        <a:pt x="345" y="357"/>
                      </a:cubicBezTo>
                      <a:cubicBezTo>
                        <a:pt x="451" y="143"/>
                        <a:pt x="451" y="143"/>
                        <a:pt x="451" y="143"/>
                      </a:cubicBezTo>
                      <a:cubicBezTo>
                        <a:pt x="464" y="116"/>
                        <a:pt x="464" y="116"/>
                        <a:pt x="464" y="116"/>
                      </a:cubicBezTo>
                      <a:cubicBezTo>
                        <a:pt x="464" y="116"/>
                        <a:pt x="464" y="116"/>
                        <a:pt x="464" y="116"/>
                      </a:cubicBezTo>
                      <a:cubicBezTo>
                        <a:pt x="502" y="41"/>
                        <a:pt x="502" y="41"/>
                        <a:pt x="502" y="41"/>
                      </a:cubicBezTo>
                      <a:cubicBezTo>
                        <a:pt x="483" y="32"/>
                        <a:pt x="483" y="32"/>
                        <a:pt x="483" y="32"/>
                      </a:cubicBezTo>
                      <a:cubicBezTo>
                        <a:pt x="483" y="32"/>
                        <a:pt x="483" y="32"/>
                        <a:pt x="483" y="32"/>
                      </a:cubicBezTo>
                      <a:cubicBezTo>
                        <a:pt x="479" y="30"/>
                        <a:pt x="475" y="28"/>
                        <a:pt x="470" y="26"/>
                      </a:cubicBezTo>
                      <a:cubicBezTo>
                        <a:pt x="465" y="25"/>
                        <a:pt x="460" y="22"/>
                        <a:pt x="455" y="20"/>
                      </a:cubicBezTo>
                      <a:cubicBezTo>
                        <a:pt x="449" y="18"/>
                        <a:pt x="443" y="17"/>
                        <a:pt x="437" y="15"/>
                      </a:cubicBezTo>
                      <a:cubicBezTo>
                        <a:pt x="413" y="7"/>
                        <a:pt x="381" y="2"/>
                        <a:pt x="345" y="1"/>
                      </a:cubicBezTo>
                      <a:cubicBezTo>
                        <a:pt x="310" y="0"/>
                        <a:pt x="269" y="6"/>
                        <a:pt x="228" y="20"/>
                      </a:cubicBezTo>
                      <a:cubicBezTo>
                        <a:pt x="218" y="23"/>
                        <a:pt x="207" y="28"/>
                        <a:pt x="196" y="33"/>
                      </a:cubicBezTo>
                      <a:cubicBezTo>
                        <a:pt x="185" y="37"/>
                        <a:pt x="176" y="44"/>
                        <a:pt x="165" y="49"/>
                      </a:cubicBezTo>
                      <a:cubicBezTo>
                        <a:pt x="145" y="61"/>
                        <a:pt x="125" y="76"/>
                        <a:pt x="107" y="93"/>
                      </a:cubicBezTo>
                      <a:cubicBezTo>
                        <a:pt x="70" y="127"/>
                        <a:pt x="40" y="173"/>
                        <a:pt x="21" y="224"/>
                      </a:cubicBezTo>
                      <a:cubicBezTo>
                        <a:pt x="18" y="230"/>
                        <a:pt x="16" y="236"/>
                        <a:pt x="15" y="243"/>
                      </a:cubicBezTo>
                      <a:cubicBezTo>
                        <a:pt x="13" y="250"/>
                        <a:pt x="11" y="256"/>
                        <a:pt x="9" y="263"/>
                      </a:cubicBezTo>
                      <a:cubicBezTo>
                        <a:pt x="8" y="270"/>
                        <a:pt x="6" y="277"/>
                        <a:pt x="5" y="283"/>
                      </a:cubicBezTo>
                      <a:cubicBezTo>
                        <a:pt x="4" y="290"/>
                        <a:pt x="2" y="297"/>
                        <a:pt x="2" y="304"/>
                      </a:cubicBezTo>
                      <a:cubicBezTo>
                        <a:pt x="2" y="311"/>
                        <a:pt x="1" y="318"/>
                        <a:pt x="0" y="325"/>
                      </a:cubicBezTo>
                      <a:cubicBezTo>
                        <a:pt x="0" y="332"/>
                        <a:pt x="0" y="339"/>
                        <a:pt x="0" y="346"/>
                      </a:cubicBezTo>
                      <a:cubicBezTo>
                        <a:pt x="0" y="360"/>
                        <a:pt x="2" y="374"/>
                        <a:pt x="4" y="389"/>
                      </a:cubicBezTo>
                      <a:cubicBezTo>
                        <a:pt x="4" y="396"/>
                        <a:pt x="6" y="403"/>
                        <a:pt x="8" y="410"/>
                      </a:cubicBezTo>
                      <a:cubicBezTo>
                        <a:pt x="9" y="417"/>
                        <a:pt x="10" y="423"/>
                        <a:pt x="13" y="431"/>
                      </a:cubicBezTo>
                      <a:cubicBezTo>
                        <a:pt x="19" y="451"/>
                        <a:pt x="19" y="451"/>
                        <a:pt x="19" y="451"/>
                      </a:cubicBezTo>
                      <a:cubicBezTo>
                        <a:pt x="22" y="461"/>
                        <a:pt x="22" y="461"/>
                        <a:pt x="22" y="461"/>
                      </a:cubicBezTo>
                      <a:cubicBezTo>
                        <a:pt x="27" y="471"/>
                        <a:pt x="27" y="471"/>
                        <a:pt x="27" y="471"/>
                      </a:cubicBezTo>
                      <a:cubicBezTo>
                        <a:pt x="36" y="491"/>
                        <a:pt x="36" y="491"/>
                        <a:pt x="36" y="491"/>
                      </a:cubicBezTo>
                      <a:cubicBezTo>
                        <a:pt x="39" y="497"/>
                        <a:pt x="43" y="503"/>
                        <a:pt x="46" y="510"/>
                      </a:cubicBezTo>
                      <a:cubicBezTo>
                        <a:pt x="53" y="522"/>
                        <a:pt x="62" y="534"/>
                        <a:pt x="70" y="545"/>
                      </a:cubicBezTo>
                      <a:cubicBezTo>
                        <a:pt x="88" y="568"/>
                        <a:pt x="108" y="589"/>
                        <a:pt x="131" y="606"/>
                      </a:cubicBezTo>
                      <a:cubicBezTo>
                        <a:pt x="142" y="615"/>
                        <a:pt x="155" y="622"/>
                        <a:pt x="166" y="630"/>
                      </a:cubicBezTo>
                      <a:cubicBezTo>
                        <a:pt x="173" y="633"/>
                        <a:pt x="179" y="636"/>
                        <a:pt x="185" y="640"/>
                      </a:cubicBezTo>
                      <a:cubicBezTo>
                        <a:pt x="192" y="643"/>
                        <a:pt x="198" y="646"/>
                        <a:pt x="204" y="649"/>
                      </a:cubicBezTo>
                      <a:cubicBezTo>
                        <a:pt x="256" y="670"/>
                        <a:pt x="313" y="679"/>
                        <a:pt x="366" y="673"/>
                      </a:cubicBezTo>
                      <a:cubicBezTo>
                        <a:pt x="419" y="668"/>
                        <a:pt x="468" y="650"/>
                        <a:pt x="510" y="624"/>
                      </a:cubicBezTo>
                      <a:cubicBezTo>
                        <a:pt x="551" y="598"/>
                        <a:pt x="584" y="564"/>
                        <a:pt x="607" y="529"/>
                      </a:cubicBezTo>
                      <a:cubicBezTo>
                        <a:pt x="631" y="494"/>
                        <a:pt x="646" y="458"/>
                        <a:pt x="654" y="425"/>
                      </a:cubicBezTo>
                      <a:cubicBezTo>
                        <a:pt x="656" y="417"/>
                        <a:pt x="657" y="408"/>
                        <a:pt x="658" y="400"/>
                      </a:cubicBezTo>
                      <a:cubicBezTo>
                        <a:pt x="659" y="397"/>
                        <a:pt x="660" y="393"/>
                        <a:pt x="660" y="389"/>
                      </a:cubicBezTo>
                      <a:cubicBezTo>
                        <a:pt x="661" y="385"/>
                        <a:pt x="661" y="381"/>
                        <a:pt x="661" y="378"/>
                      </a:cubicBezTo>
                      <a:cubicBezTo>
                        <a:pt x="662" y="370"/>
                        <a:pt x="663" y="363"/>
                        <a:pt x="663" y="356"/>
                      </a:cubicBezTo>
                      <a:cubicBezTo>
                        <a:pt x="663" y="350"/>
                        <a:pt x="663" y="343"/>
                        <a:pt x="663" y="337"/>
                      </a:cubicBezTo>
                      <a:close/>
                      <a:moveTo>
                        <a:pt x="432" y="126"/>
                      </a:moveTo>
                      <a:cubicBezTo>
                        <a:pt x="442" y="105"/>
                        <a:pt x="442" y="105"/>
                        <a:pt x="442" y="105"/>
                      </a:cubicBezTo>
                      <a:cubicBezTo>
                        <a:pt x="442" y="105"/>
                        <a:pt x="442" y="105"/>
                        <a:pt x="442" y="105"/>
                      </a:cubicBezTo>
                      <a:lnTo>
                        <a:pt x="432" y="126"/>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grpSp>
          <p:sp>
            <p:nvSpPr>
              <p:cNvPr id="199" name="Freeform 256"/>
              <p:cNvSpPr>
                <a:spLocks/>
              </p:cNvSpPr>
              <p:nvPr/>
            </p:nvSpPr>
            <p:spPr bwMode="auto">
              <a:xfrm>
                <a:off x="-953195" y="2218558"/>
                <a:ext cx="88922" cy="85642"/>
              </a:xfrm>
              <a:custGeom>
                <a:avLst/>
                <a:gdLst>
                  <a:gd name="T0" fmla="*/ 34 w 70"/>
                  <a:gd name="T1" fmla="*/ 66 h 66"/>
                  <a:gd name="T2" fmla="*/ 27 w 70"/>
                  <a:gd name="T3" fmla="*/ 66 h 66"/>
                  <a:gd name="T4" fmla="*/ 6 w 70"/>
                  <a:gd name="T5" fmla="*/ 52 h 66"/>
                  <a:gd name="T6" fmla="*/ 1 w 70"/>
                  <a:gd name="T7" fmla="*/ 27 h 66"/>
                  <a:gd name="T8" fmla="*/ 34 w 70"/>
                  <a:gd name="T9" fmla="*/ 0 h 66"/>
                  <a:gd name="T10" fmla="*/ 40 w 70"/>
                  <a:gd name="T11" fmla="*/ 1 h 66"/>
                  <a:gd name="T12" fmla="*/ 66 w 70"/>
                  <a:gd name="T13" fmla="*/ 40 h 66"/>
                  <a:gd name="T14" fmla="*/ 34 w 70"/>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66">
                    <a:moveTo>
                      <a:pt x="34" y="66"/>
                    </a:moveTo>
                    <a:cubicBezTo>
                      <a:pt x="32" y="66"/>
                      <a:pt x="30" y="66"/>
                      <a:pt x="27" y="66"/>
                    </a:cubicBezTo>
                    <a:cubicBezTo>
                      <a:pt x="19" y="64"/>
                      <a:pt x="11" y="59"/>
                      <a:pt x="6" y="52"/>
                    </a:cubicBezTo>
                    <a:cubicBezTo>
                      <a:pt x="1" y="44"/>
                      <a:pt x="0" y="35"/>
                      <a:pt x="1" y="27"/>
                    </a:cubicBezTo>
                    <a:cubicBezTo>
                      <a:pt x="4" y="11"/>
                      <a:pt x="18" y="0"/>
                      <a:pt x="34" y="0"/>
                    </a:cubicBezTo>
                    <a:cubicBezTo>
                      <a:pt x="36" y="0"/>
                      <a:pt x="38" y="0"/>
                      <a:pt x="40" y="1"/>
                    </a:cubicBezTo>
                    <a:cubicBezTo>
                      <a:pt x="58" y="4"/>
                      <a:pt x="70" y="22"/>
                      <a:pt x="66" y="40"/>
                    </a:cubicBezTo>
                    <a:cubicBezTo>
                      <a:pt x="63" y="55"/>
                      <a:pt x="50" y="66"/>
                      <a:pt x="34"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sp>
            <p:nvSpPr>
              <p:cNvPr id="200" name="Freeform 257"/>
              <p:cNvSpPr>
                <a:spLocks/>
              </p:cNvSpPr>
              <p:nvPr/>
            </p:nvSpPr>
            <p:spPr bwMode="auto">
              <a:xfrm>
                <a:off x="-1069262" y="2684299"/>
                <a:ext cx="87987" cy="87567"/>
              </a:xfrm>
              <a:custGeom>
                <a:avLst/>
                <a:gdLst>
                  <a:gd name="T0" fmla="*/ 34 w 69"/>
                  <a:gd name="T1" fmla="*/ 67 h 67"/>
                  <a:gd name="T2" fmla="*/ 28 w 69"/>
                  <a:gd name="T3" fmla="*/ 66 h 67"/>
                  <a:gd name="T4" fmla="*/ 7 w 69"/>
                  <a:gd name="T5" fmla="*/ 52 h 67"/>
                  <a:gd name="T6" fmla="*/ 2 w 69"/>
                  <a:gd name="T7" fmla="*/ 27 h 67"/>
                  <a:gd name="T8" fmla="*/ 34 w 69"/>
                  <a:gd name="T9" fmla="*/ 0 h 67"/>
                  <a:gd name="T10" fmla="*/ 41 w 69"/>
                  <a:gd name="T11" fmla="*/ 1 h 67"/>
                  <a:gd name="T12" fmla="*/ 62 w 69"/>
                  <a:gd name="T13" fmla="*/ 15 h 67"/>
                  <a:gd name="T14" fmla="*/ 67 w 69"/>
                  <a:gd name="T15" fmla="*/ 40 h 67"/>
                  <a:gd name="T16" fmla="*/ 34 w 69"/>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7">
                    <a:moveTo>
                      <a:pt x="34" y="67"/>
                    </a:moveTo>
                    <a:cubicBezTo>
                      <a:pt x="32" y="67"/>
                      <a:pt x="30" y="67"/>
                      <a:pt x="28" y="66"/>
                    </a:cubicBezTo>
                    <a:cubicBezTo>
                      <a:pt x="19" y="65"/>
                      <a:pt x="12" y="60"/>
                      <a:pt x="7" y="52"/>
                    </a:cubicBezTo>
                    <a:cubicBezTo>
                      <a:pt x="2" y="45"/>
                      <a:pt x="0" y="36"/>
                      <a:pt x="2" y="27"/>
                    </a:cubicBezTo>
                    <a:cubicBezTo>
                      <a:pt x="5" y="12"/>
                      <a:pt x="19" y="0"/>
                      <a:pt x="34" y="0"/>
                    </a:cubicBezTo>
                    <a:cubicBezTo>
                      <a:pt x="37" y="0"/>
                      <a:pt x="39" y="1"/>
                      <a:pt x="41" y="1"/>
                    </a:cubicBezTo>
                    <a:cubicBezTo>
                      <a:pt x="50" y="3"/>
                      <a:pt x="57" y="8"/>
                      <a:pt x="62" y="15"/>
                    </a:cubicBezTo>
                    <a:cubicBezTo>
                      <a:pt x="67" y="23"/>
                      <a:pt x="69" y="31"/>
                      <a:pt x="67" y="40"/>
                    </a:cubicBezTo>
                    <a:cubicBezTo>
                      <a:pt x="64" y="56"/>
                      <a:pt x="50" y="67"/>
                      <a:pt x="34" y="67"/>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sp>
            <p:nvSpPr>
              <p:cNvPr id="201" name="Freeform 258"/>
              <p:cNvSpPr>
                <a:spLocks/>
              </p:cNvSpPr>
              <p:nvPr/>
            </p:nvSpPr>
            <p:spPr bwMode="auto">
              <a:xfrm>
                <a:off x="-871761" y="2850773"/>
                <a:ext cx="87050" cy="85642"/>
              </a:xfrm>
              <a:custGeom>
                <a:avLst/>
                <a:gdLst>
                  <a:gd name="T0" fmla="*/ 34 w 68"/>
                  <a:gd name="T1" fmla="*/ 66 h 66"/>
                  <a:gd name="T2" fmla="*/ 28 w 68"/>
                  <a:gd name="T3" fmla="*/ 66 h 66"/>
                  <a:gd name="T4" fmla="*/ 6 w 68"/>
                  <a:gd name="T5" fmla="*/ 52 h 66"/>
                  <a:gd name="T6" fmla="*/ 2 w 68"/>
                  <a:gd name="T7" fmla="*/ 27 h 66"/>
                  <a:gd name="T8" fmla="*/ 34 w 68"/>
                  <a:gd name="T9" fmla="*/ 0 h 66"/>
                  <a:gd name="T10" fmla="*/ 41 w 68"/>
                  <a:gd name="T11" fmla="*/ 1 h 66"/>
                  <a:gd name="T12" fmla="*/ 62 w 68"/>
                  <a:gd name="T13" fmla="*/ 15 h 66"/>
                  <a:gd name="T14" fmla="*/ 67 w 68"/>
                  <a:gd name="T15" fmla="*/ 40 h 66"/>
                  <a:gd name="T16" fmla="*/ 34 w 6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6">
                    <a:moveTo>
                      <a:pt x="34" y="66"/>
                    </a:moveTo>
                    <a:cubicBezTo>
                      <a:pt x="32" y="66"/>
                      <a:pt x="30" y="66"/>
                      <a:pt x="28" y="66"/>
                    </a:cubicBezTo>
                    <a:cubicBezTo>
                      <a:pt x="19" y="64"/>
                      <a:pt x="11" y="59"/>
                      <a:pt x="6" y="52"/>
                    </a:cubicBezTo>
                    <a:cubicBezTo>
                      <a:pt x="2" y="44"/>
                      <a:pt x="0" y="35"/>
                      <a:pt x="2" y="27"/>
                    </a:cubicBezTo>
                    <a:cubicBezTo>
                      <a:pt x="5" y="11"/>
                      <a:pt x="18" y="0"/>
                      <a:pt x="34" y="0"/>
                    </a:cubicBezTo>
                    <a:cubicBezTo>
                      <a:pt x="36" y="0"/>
                      <a:pt x="38" y="0"/>
                      <a:pt x="41" y="1"/>
                    </a:cubicBezTo>
                    <a:cubicBezTo>
                      <a:pt x="49" y="2"/>
                      <a:pt x="57" y="7"/>
                      <a:pt x="62" y="15"/>
                    </a:cubicBezTo>
                    <a:cubicBezTo>
                      <a:pt x="67" y="22"/>
                      <a:pt x="68" y="31"/>
                      <a:pt x="67" y="40"/>
                    </a:cubicBezTo>
                    <a:cubicBezTo>
                      <a:pt x="64" y="55"/>
                      <a:pt x="50" y="66"/>
                      <a:pt x="34"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sp>
            <p:nvSpPr>
              <p:cNvPr id="202" name="Freeform 259"/>
              <p:cNvSpPr>
                <a:spLocks/>
              </p:cNvSpPr>
              <p:nvPr/>
            </p:nvSpPr>
            <p:spPr bwMode="auto">
              <a:xfrm>
                <a:off x="-1227451" y="2543806"/>
                <a:ext cx="91729" cy="85642"/>
              </a:xfrm>
              <a:custGeom>
                <a:avLst/>
                <a:gdLst>
                  <a:gd name="T0" fmla="*/ 36 w 72"/>
                  <a:gd name="T1" fmla="*/ 66 h 66"/>
                  <a:gd name="T2" fmla="*/ 30 w 72"/>
                  <a:gd name="T3" fmla="*/ 66 h 66"/>
                  <a:gd name="T4" fmla="*/ 4 w 72"/>
                  <a:gd name="T5" fmla="*/ 27 h 66"/>
                  <a:gd name="T6" fmla="*/ 36 w 72"/>
                  <a:gd name="T7" fmla="*/ 0 h 66"/>
                  <a:gd name="T8" fmla="*/ 43 w 72"/>
                  <a:gd name="T9" fmla="*/ 1 h 66"/>
                  <a:gd name="T10" fmla="*/ 69 w 72"/>
                  <a:gd name="T11" fmla="*/ 40 h 66"/>
                  <a:gd name="T12" fmla="*/ 36 w 72"/>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72" h="66">
                    <a:moveTo>
                      <a:pt x="36" y="66"/>
                    </a:moveTo>
                    <a:cubicBezTo>
                      <a:pt x="34" y="66"/>
                      <a:pt x="32" y="66"/>
                      <a:pt x="30" y="66"/>
                    </a:cubicBezTo>
                    <a:cubicBezTo>
                      <a:pt x="12" y="62"/>
                      <a:pt x="0" y="45"/>
                      <a:pt x="4" y="27"/>
                    </a:cubicBezTo>
                    <a:cubicBezTo>
                      <a:pt x="7" y="11"/>
                      <a:pt x="20" y="0"/>
                      <a:pt x="36" y="0"/>
                    </a:cubicBezTo>
                    <a:cubicBezTo>
                      <a:pt x="38" y="0"/>
                      <a:pt x="40" y="0"/>
                      <a:pt x="43" y="1"/>
                    </a:cubicBezTo>
                    <a:cubicBezTo>
                      <a:pt x="61" y="4"/>
                      <a:pt x="72" y="22"/>
                      <a:pt x="69" y="40"/>
                    </a:cubicBezTo>
                    <a:cubicBezTo>
                      <a:pt x="66" y="55"/>
                      <a:pt x="52" y="66"/>
                      <a:pt x="36"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sp>
            <p:nvSpPr>
              <p:cNvPr id="203" name="Freeform 264"/>
              <p:cNvSpPr>
                <a:spLocks/>
              </p:cNvSpPr>
              <p:nvPr/>
            </p:nvSpPr>
            <p:spPr bwMode="auto">
              <a:xfrm>
                <a:off x="-1055223" y="2364823"/>
                <a:ext cx="87050" cy="87567"/>
              </a:xfrm>
              <a:custGeom>
                <a:avLst/>
                <a:gdLst>
                  <a:gd name="T0" fmla="*/ 34 w 68"/>
                  <a:gd name="T1" fmla="*/ 67 h 67"/>
                  <a:gd name="T2" fmla="*/ 27 w 68"/>
                  <a:gd name="T3" fmla="*/ 66 h 67"/>
                  <a:gd name="T4" fmla="*/ 6 w 68"/>
                  <a:gd name="T5" fmla="*/ 52 h 67"/>
                  <a:gd name="T6" fmla="*/ 1 w 68"/>
                  <a:gd name="T7" fmla="*/ 27 h 67"/>
                  <a:gd name="T8" fmla="*/ 34 w 68"/>
                  <a:gd name="T9" fmla="*/ 0 h 67"/>
                  <a:gd name="T10" fmla="*/ 40 w 68"/>
                  <a:gd name="T11" fmla="*/ 1 h 67"/>
                  <a:gd name="T12" fmla="*/ 62 w 68"/>
                  <a:gd name="T13" fmla="*/ 15 h 67"/>
                  <a:gd name="T14" fmla="*/ 67 w 68"/>
                  <a:gd name="T15" fmla="*/ 40 h 67"/>
                  <a:gd name="T16" fmla="*/ 34 w 68"/>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7">
                    <a:moveTo>
                      <a:pt x="34" y="67"/>
                    </a:moveTo>
                    <a:cubicBezTo>
                      <a:pt x="32" y="67"/>
                      <a:pt x="30" y="66"/>
                      <a:pt x="27" y="66"/>
                    </a:cubicBezTo>
                    <a:cubicBezTo>
                      <a:pt x="19" y="64"/>
                      <a:pt x="11" y="59"/>
                      <a:pt x="6" y="52"/>
                    </a:cubicBezTo>
                    <a:cubicBezTo>
                      <a:pt x="1" y="44"/>
                      <a:pt x="0" y="36"/>
                      <a:pt x="1" y="27"/>
                    </a:cubicBezTo>
                    <a:cubicBezTo>
                      <a:pt x="4" y="11"/>
                      <a:pt x="18" y="0"/>
                      <a:pt x="34" y="0"/>
                    </a:cubicBezTo>
                    <a:cubicBezTo>
                      <a:pt x="36" y="0"/>
                      <a:pt x="38" y="0"/>
                      <a:pt x="40" y="1"/>
                    </a:cubicBezTo>
                    <a:cubicBezTo>
                      <a:pt x="49" y="3"/>
                      <a:pt x="57" y="8"/>
                      <a:pt x="62" y="15"/>
                    </a:cubicBezTo>
                    <a:cubicBezTo>
                      <a:pt x="66" y="22"/>
                      <a:pt x="68" y="31"/>
                      <a:pt x="67" y="40"/>
                    </a:cubicBezTo>
                    <a:cubicBezTo>
                      <a:pt x="63" y="55"/>
                      <a:pt x="50" y="67"/>
                      <a:pt x="34" y="67"/>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grpSp>
            <p:nvGrpSpPr>
              <p:cNvPr id="204" name="Group 203"/>
              <p:cNvGrpSpPr/>
              <p:nvPr/>
            </p:nvGrpSpPr>
            <p:grpSpPr>
              <a:xfrm>
                <a:off x="-1214574" y="2224804"/>
                <a:ext cx="418402" cy="698611"/>
                <a:chOff x="-560668" y="1221853"/>
                <a:chExt cx="253487" cy="423250"/>
              </a:xfrm>
              <a:solidFill>
                <a:schemeClr val="bg1"/>
              </a:solidFill>
            </p:grpSpPr>
            <p:sp>
              <p:nvSpPr>
                <p:cNvPr id="205" name="Freeform 260"/>
                <p:cNvSpPr>
                  <a:spLocks/>
                </p:cNvSpPr>
                <p:nvPr/>
              </p:nvSpPr>
              <p:spPr bwMode="auto">
                <a:xfrm>
                  <a:off x="-466532" y="1504020"/>
                  <a:ext cx="39696" cy="40226"/>
                </a:xfrm>
                <a:custGeom>
                  <a:avLst/>
                  <a:gdLst>
                    <a:gd name="T0" fmla="*/ 48 w 51"/>
                    <a:gd name="T1" fmla="*/ 30 h 51"/>
                    <a:gd name="T2" fmla="*/ 21 w 51"/>
                    <a:gd name="T3" fmla="*/ 49 h 51"/>
                    <a:gd name="T4" fmla="*/ 2 w 51"/>
                    <a:gd name="T5" fmla="*/ 21 h 51"/>
                    <a:gd name="T6" fmla="*/ 30 w 51"/>
                    <a:gd name="T7" fmla="*/ 3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3"/>
                        <a:pt x="34" y="51"/>
                        <a:pt x="21" y="49"/>
                      </a:cubicBezTo>
                      <a:cubicBezTo>
                        <a:pt x="8" y="46"/>
                        <a:pt x="0" y="34"/>
                        <a:pt x="2" y="21"/>
                      </a:cubicBezTo>
                      <a:cubicBezTo>
                        <a:pt x="5" y="8"/>
                        <a:pt x="17" y="0"/>
                        <a:pt x="30" y="3"/>
                      </a:cubicBezTo>
                      <a:cubicBezTo>
                        <a:pt x="43" y="5"/>
                        <a:pt x="51" y="18"/>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06" name="Freeform 261"/>
                <p:cNvSpPr>
                  <a:spLocks/>
                </p:cNvSpPr>
                <p:nvPr/>
              </p:nvSpPr>
              <p:spPr bwMode="auto">
                <a:xfrm>
                  <a:off x="-346877" y="1604294"/>
                  <a:ext cx="39696" cy="40809"/>
                </a:xfrm>
                <a:custGeom>
                  <a:avLst/>
                  <a:gdLst>
                    <a:gd name="T0" fmla="*/ 48 w 51"/>
                    <a:gd name="T1" fmla="*/ 30 h 51"/>
                    <a:gd name="T2" fmla="*/ 21 w 51"/>
                    <a:gd name="T3" fmla="*/ 48 h 51"/>
                    <a:gd name="T4" fmla="*/ 2 w 51"/>
                    <a:gd name="T5" fmla="*/ 21 h 51"/>
                    <a:gd name="T6" fmla="*/ 30 w 51"/>
                    <a:gd name="T7" fmla="*/ 2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2"/>
                        <a:pt x="33" y="51"/>
                        <a:pt x="21" y="48"/>
                      </a:cubicBezTo>
                      <a:cubicBezTo>
                        <a:pt x="8" y="46"/>
                        <a:pt x="0" y="33"/>
                        <a:pt x="2" y="21"/>
                      </a:cubicBezTo>
                      <a:cubicBezTo>
                        <a:pt x="5" y="8"/>
                        <a:pt x="17" y="0"/>
                        <a:pt x="30" y="2"/>
                      </a:cubicBezTo>
                      <a:cubicBezTo>
                        <a:pt x="42" y="5"/>
                        <a:pt x="51" y="17"/>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07" name="Freeform 262"/>
                <p:cNvSpPr>
                  <a:spLocks/>
                </p:cNvSpPr>
                <p:nvPr/>
              </p:nvSpPr>
              <p:spPr bwMode="auto">
                <a:xfrm>
                  <a:off x="-560668" y="1418903"/>
                  <a:ext cx="39696" cy="40226"/>
                </a:xfrm>
                <a:custGeom>
                  <a:avLst/>
                  <a:gdLst>
                    <a:gd name="T0" fmla="*/ 48 w 51"/>
                    <a:gd name="T1" fmla="*/ 30 h 51"/>
                    <a:gd name="T2" fmla="*/ 21 w 51"/>
                    <a:gd name="T3" fmla="*/ 48 h 51"/>
                    <a:gd name="T4" fmla="*/ 2 w 51"/>
                    <a:gd name="T5" fmla="*/ 21 h 51"/>
                    <a:gd name="T6" fmla="*/ 30 w 51"/>
                    <a:gd name="T7" fmla="*/ 2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2"/>
                        <a:pt x="33" y="51"/>
                        <a:pt x="21" y="48"/>
                      </a:cubicBezTo>
                      <a:cubicBezTo>
                        <a:pt x="8" y="46"/>
                        <a:pt x="0" y="33"/>
                        <a:pt x="2" y="21"/>
                      </a:cubicBezTo>
                      <a:cubicBezTo>
                        <a:pt x="5" y="8"/>
                        <a:pt x="17" y="0"/>
                        <a:pt x="30" y="2"/>
                      </a:cubicBezTo>
                      <a:cubicBezTo>
                        <a:pt x="42" y="5"/>
                        <a:pt x="51" y="17"/>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08" name="Freeform 263"/>
                <p:cNvSpPr>
                  <a:spLocks/>
                </p:cNvSpPr>
                <p:nvPr/>
              </p:nvSpPr>
              <p:spPr bwMode="auto">
                <a:xfrm>
                  <a:off x="-396780" y="1221853"/>
                  <a:ext cx="39129" cy="40226"/>
                </a:xfrm>
                <a:custGeom>
                  <a:avLst/>
                  <a:gdLst>
                    <a:gd name="T0" fmla="*/ 49 w 51"/>
                    <a:gd name="T1" fmla="*/ 30 h 51"/>
                    <a:gd name="T2" fmla="*/ 21 w 51"/>
                    <a:gd name="T3" fmla="*/ 48 h 51"/>
                    <a:gd name="T4" fmla="*/ 3 w 51"/>
                    <a:gd name="T5" fmla="*/ 21 h 51"/>
                    <a:gd name="T6" fmla="*/ 30 w 51"/>
                    <a:gd name="T7" fmla="*/ 2 h 51"/>
                    <a:gd name="T8" fmla="*/ 49 w 51"/>
                    <a:gd name="T9" fmla="*/ 30 h 51"/>
                  </a:gdLst>
                  <a:ahLst/>
                  <a:cxnLst>
                    <a:cxn ang="0">
                      <a:pos x="T0" y="T1"/>
                    </a:cxn>
                    <a:cxn ang="0">
                      <a:pos x="T2" y="T3"/>
                    </a:cxn>
                    <a:cxn ang="0">
                      <a:pos x="T4" y="T5"/>
                    </a:cxn>
                    <a:cxn ang="0">
                      <a:pos x="T6" y="T7"/>
                    </a:cxn>
                    <a:cxn ang="0">
                      <a:pos x="T8" y="T9"/>
                    </a:cxn>
                  </a:cxnLst>
                  <a:rect l="0" t="0" r="r" b="b"/>
                  <a:pathLst>
                    <a:path w="51" h="51">
                      <a:moveTo>
                        <a:pt x="49" y="30"/>
                      </a:moveTo>
                      <a:cubicBezTo>
                        <a:pt x="46" y="43"/>
                        <a:pt x="34" y="51"/>
                        <a:pt x="21" y="48"/>
                      </a:cubicBezTo>
                      <a:cubicBezTo>
                        <a:pt x="9" y="46"/>
                        <a:pt x="0" y="33"/>
                        <a:pt x="3" y="21"/>
                      </a:cubicBezTo>
                      <a:cubicBezTo>
                        <a:pt x="5" y="8"/>
                        <a:pt x="18" y="0"/>
                        <a:pt x="30" y="2"/>
                      </a:cubicBezTo>
                      <a:cubicBezTo>
                        <a:pt x="43" y="5"/>
                        <a:pt x="51" y="17"/>
                        <a:pt x="49"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09" name="Freeform 265"/>
                <p:cNvSpPr>
                  <a:spLocks/>
                </p:cNvSpPr>
                <p:nvPr/>
              </p:nvSpPr>
              <p:spPr bwMode="auto">
                <a:xfrm>
                  <a:off x="-458593" y="1310467"/>
                  <a:ext cx="39129" cy="40226"/>
                </a:xfrm>
                <a:custGeom>
                  <a:avLst/>
                  <a:gdLst>
                    <a:gd name="T0" fmla="*/ 49 w 51"/>
                    <a:gd name="T1" fmla="*/ 30 h 51"/>
                    <a:gd name="T2" fmla="*/ 21 w 51"/>
                    <a:gd name="T3" fmla="*/ 48 h 51"/>
                    <a:gd name="T4" fmla="*/ 3 w 51"/>
                    <a:gd name="T5" fmla="*/ 21 h 51"/>
                    <a:gd name="T6" fmla="*/ 31 w 51"/>
                    <a:gd name="T7" fmla="*/ 2 h 51"/>
                    <a:gd name="T8" fmla="*/ 49 w 51"/>
                    <a:gd name="T9" fmla="*/ 30 h 51"/>
                  </a:gdLst>
                  <a:ahLst/>
                  <a:cxnLst>
                    <a:cxn ang="0">
                      <a:pos x="T0" y="T1"/>
                    </a:cxn>
                    <a:cxn ang="0">
                      <a:pos x="T2" y="T3"/>
                    </a:cxn>
                    <a:cxn ang="0">
                      <a:pos x="T4" y="T5"/>
                    </a:cxn>
                    <a:cxn ang="0">
                      <a:pos x="T6" y="T7"/>
                    </a:cxn>
                    <a:cxn ang="0">
                      <a:pos x="T8" y="T9"/>
                    </a:cxn>
                  </a:cxnLst>
                  <a:rect l="0" t="0" r="r" b="b"/>
                  <a:pathLst>
                    <a:path w="51" h="51">
                      <a:moveTo>
                        <a:pt x="49" y="30"/>
                      </a:moveTo>
                      <a:cubicBezTo>
                        <a:pt x="46" y="43"/>
                        <a:pt x="34" y="51"/>
                        <a:pt x="21" y="48"/>
                      </a:cubicBezTo>
                      <a:cubicBezTo>
                        <a:pt x="9" y="46"/>
                        <a:pt x="0" y="33"/>
                        <a:pt x="3" y="21"/>
                      </a:cubicBezTo>
                      <a:cubicBezTo>
                        <a:pt x="5" y="8"/>
                        <a:pt x="18" y="0"/>
                        <a:pt x="31" y="2"/>
                      </a:cubicBezTo>
                      <a:cubicBezTo>
                        <a:pt x="43" y="5"/>
                        <a:pt x="51" y="17"/>
                        <a:pt x="49"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grpSp>
        </p:grpSp>
      </p:grpSp>
      <p:sp>
        <p:nvSpPr>
          <p:cNvPr id="214" name="Freeform 27"/>
          <p:cNvSpPr>
            <a:spLocks/>
          </p:cNvSpPr>
          <p:nvPr/>
        </p:nvSpPr>
        <p:spPr bwMode="auto">
          <a:xfrm>
            <a:off x="1658672" y="1999119"/>
            <a:ext cx="960929" cy="620537"/>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accent1"/>
          </a:soli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215" name="Freeform 27"/>
          <p:cNvSpPr>
            <a:spLocks/>
          </p:cNvSpPr>
          <p:nvPr/>
        </p:nvSpPr>
        <p:spPr bwMode="auto">
          <a:xfrm>
            <a:off x="2236522" y="1999119"/>
            <a:ext cx="960929" cy="620537"/>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accent1"/>
          </a:soli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216" name="Group 215"/>
          <p:cNvGrpSpPr/>
          <p:nvPr/>
        </p:nvGrpSpPr>
        <p:grpSpPr>
          <a:xfrm>
            <a:off x="2555169" y="2157922"/>
            <a:ext cx="345733" cy="363309"/>
            <a:chOff x="-1295781" y="2129066"/>
            <a:chExt cx="844296" cy="887218"/>
          </a:xfrm>
        </p:grpSpPr>
        <p:sp>
          <p:nvSpPr>
            <p:cNvPr id="235" name="AutoShape 250"/>
            <p:cNvSpPr>
              <a:spLocks noChangeAspect="1" noChangeArrowheads="1" noTextEdit="1"/>
            </p:cNvSpPr>
            <p:nvPr/>
          </p:nvSpPr>
          <p:spPr bwMode="auto">
            <a:xfrm>
              <a:off x="-1295781" y="2131953"/>
              <a:ext cx="844296" cy="87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36" name="Freeform 253"/>
            <p:cNvSpPr>
              <a:spLocks/>
            </p:cNvSpPr>
            <p:nvPr/>
          </p:nvSpPr>
          <p:spPr bwMode="auto">
            <a:xfrm>
              <a:off x="-721061" y="2281105"/>
              <a:ext cx="15913" cy="35605"/>
            </a:xfrm>
            <a:custGeom>
              <a:avLst/>
              <a:gdLst>
                <a:gd name="T0" fmla="*/ 17 w 17"/>
                <a:gd name="T1" fmla="*/ 0 h 37"/>
                <a:gd name="T2" fmla="*/ 0 w 17"/>
                <a:gd name="T3" fmla="*/ 37 h 37"/>
                <a:gd name="T4" fmla="*/ 17 w 17"/>
                <a:gd name="T5" fmla="*/ 0 h 37"/>
              </a:gdLst>
              <a:ahLst/>
              <a:cxnLst>
                <a:cxn ang="0">
                  <a:pos x="T0" y="T1"/>
                </a:cxn>
                <a:cxn ang="0">
                  <a:pos x="T2" y="T3"/>
                </a:cxn>
                <a:cxn ang="0">
                  <a:pos x="T4" y="T5"/>
                </a:cxn>
              </a:cxnLst>
              <a:rect l="0" t="0" r="r" b="b"/>
              <a:pathLst>
                <a:path w="17" h="37">
                  <a:moveTo>
                    <a:pt x="17" y="0"/>
                  </a:moveTo>
                  <a:lnTo>
                    <a:pt x="0" y="37"/>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37" name="Line 254"/>
            <p:cNvSpPr>
              <a:spLocks noChangeShapeType="1"/>
            </p:cNvSpPr>
            <p:nvPr/>
          </p:nvSpPr>
          <p:spPr bwMode="auto">
            <a:xfrm flipH="1">
              <a:off x="-721061" y="2281105"/>
              <a:ext cx="15913" cy="3560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a:latin typeface="+mn-lt"/>
              </a:endParaRPr>
            </a:p>
          </p:txBody>
        </p:sp>
        <p:grpSp>
          <p:nvGrpSpPr>
            <p:cNvPr id="238" name="Group 237"/>
            <p:cNvGrpSpPr/>
            <p:nvPr/>
          </p:nvGrpSpPr>
          <p:grpSpPr>
            <a:xfrm>
              <a:off x="-1295781" y="2129066"/>
              <a:ext cx="844296" cy="887218"/>
              <a:chOff x="-610572" y="1161222"/>
              <a:chExt cx="511512" cy="537516"/>
            </a:xfrm>
          </p:grpSpPr>
          <p:sp>
            <p:nvSpPr>
              <p:cNvPr id="250" name="Freeform 252"/>
              <p:cNvSpPr>
                <a:spLocks/>
              </p:cNvSpPr>
              <p:nvPr/>
            </p:nvSpPr>
            <p:spPr bwMode="auto">
              <a:xfrm>
                <a:off x="-383737" y="1399664"/>
                <a:ext cx="64081" cy="65878"/>
              </a:xfrm>
              <a:custGeom>
                <a:avLst/>
                <a:gdLst>
                  <a:gd name="T0" fmla="*/ 51 w 83"/>
                  <a:gd name="T1" fmla="*/ 77 h 83"/>
                  <a:gd name="T2" fmla="*/ 78 w 83"/>
                  <a:gd name="T3" fmla="*/ 32 h 83"/>
                  <a:gd name="T4" fmla="*/ 32 w 83"/>
                  <a:gd name="T5" fmla="*/ 6 h 83"/>
                  <a:gd name="T6" fmla="*/ 6 w 83"/>
                  <a:gd name="T7" fmla="*/ 51 h 83"/>
                  <a:gd name="T8" fmla="*/ 51 w 83"/>
                  <a:gd name="T9" fmla="*/ 77 h 83"/>
                </a:gdLst>
                <a:ahLst/>
                <a:cxnLst>
                  <a:cxn ang="0">
                    <a:pos x="T0" y="T1"/>
                  </a:cxn>
                  <a:cxn ang="0">
                    <a:pos x="T2" y="T3"/>
                  </a:cxn>
                  <a:cxn ang="0">
                    <a:pos x="T4" y="T5"/>
                  </a:cxn>
                  <a:cxn ang="0">
                    <a:pos x="T6" y="T7"/>
                  </a:cxn>
                  <a:cxn ang="0">
                    <a:pos x="T8" y="T9"/>
                  </a:cxn>
                </a:cxnLst>
                <a:rect l="0" t="0" r="r" b="b"/>
                <a:pathLst>
                  <a:path w="83" h="83">
                    <a:moveTo>
                      <a:pt x="51" y="77"/>
                    </a:moveTo>
                    <a:cubicBezTo>
                      <a:pt x="71" y="72"/>
                      <a:pt x="83" y="52"/>
                      <a:pt x="78" y="32"/>
                    </a:cubicBezTo>
                    <a:cubicBezTo>
                      <a:pt x="72" y="12"/>
                      <a:pt x="52" y="0"/>
                      <a:pt x="32" y="6"/>
                    </a:cubicBezTo>
                    <a:cubicBezTo>
                      <a:pt x="12" y="11"/>
                      <a:pt x="0" y="31"/>
                      <a:pt x="6" y="51"/>
                    </a:cubicBezTo>
                    <a:cubicBezTo>
                      <a:pt x="11" y="71"/>
                      <a:pt x="31" y="83"/>
                      <a:pt x="51" y="7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51" name="Freeform 255"/>
              <p:cNvSpPr>
                <a:spLocks noEditPoints="1"/>
              </p:cNvSpPr>
              <p:nvPr/>
            </p:nvSpPr>
            <p:spPr bwMode="auto">
              <a:xfrm>
                <a:off x="-610572" y="1161222"/>
                <a:ext cx="511512" cy="537516"/>
              </a:xfrm>
              <a:custGeom>
                <a:avLst/>
                <a:gdLst>
                  <a:gd name="T0" fmla="*/ 656 w 663"/>
                  <a:gd name="T1" fmla="*/ 281 h 679"/>
                  <a:gd name="T2" fmla="*/ 658 w 663"/>
                  <a:gd name="T3" fmla="*/ 388 h 679"/>
                  <a:gd name="T4" fmla="*/ 365 w 663"/>
                  <a:gd name="T5" fmla="*/ 661 h 679"/>
                  <a:gd name="T6" fmla="*/ 86 w 663"/>
                  <a:gd name="T7" fmla="*/ 534 h 679"/>
                  <a:gd name="T8" fmla="*/ 40 w 663"/>
                  <a:gd name="T9" fmla="*/ 444 h 679"/>
                  <a:gd name="T10" fmla="*/ 25 w 663"/>
                  <a:gd name="T11" fmla="*/ 326 h 679"/>
                  <a:gd name="T12" fmla="*/ 46 w 663"/>
                  <a:gd name="T13" fmla="*/ 233 h 679"/>
                  <a:gd name="T14" fmla="*/ 345 w 663"/>
                  <a:gd name="T15" fmla="*/ 37 h 679"/>
                  <a:gd name="T16" fmla="*/ 442 w 663"/>
                  <a:gd name="T17" fmla="*/ 105 h 679"/>
                  <a:gd name="T18" fmla="*/ 253 w 663"/>
                  <a:gd name="T19" fmla="*/ 98 h 679"/>
                  <a:gd name="T20" fmla="*/ 92 w 663"/>
                  <a:gd name="T21" fmla="*/ 267 h 679"/>
                  <a:gd name="T22" fmla="*/ 81 w 663"/>
                  <a:gd name="T23" fmla="*/ 345 h 679"/>
                  <a:gd name="T24" fmla="*/ 98 w 663"/>
                  <a:gd name="T25" fmla="*/ 431 h 679"/>
                  <a:gd name="T26" fmla="*/ 180 w 663"/>
                  <a:gd name="T27" fmla="*/ 541 h 679"/>
                  <a:gd name="T28" fmla="*/ 466 w 663"/>
                  <a:gd name="T29" fmla="*/ 555 h 679"/>
                  <a:gd name="T30" fmla="*/ 580 w 663"/>
                  <a:gd name="T31" fmla="*/ 368 h 679"/>
                  <a:gd name="T32" fmla="*/ 573 w 663"/>
                  <a:gd name="T33" fmla="*/ 280 h 679"/>
                  <a:gd name="T34" fmla="*/ 579 w 663"/>
                  <a:gd name="T35" fmla="*/ 368 h 679"/>
                  <a:gd name="T36" fmla="*/ 462 w 663"/>
                  <a:gd name="T37" fmla="*/ 549 h 679"/>
                  <a:gd name="T38" fmla="*/ 188 w 663"/>
                  <a:gd name="T39" fmla="*/ 530 h 679"/>
                  <a:gd name="T40" fmla="*/ 113 w 663"/>
                  <a:gd name="T41" fmla="*/ 426 h 679"/>
                  <a:gd name="T42" fmla="*/ 99 w 663"/>
                  <a:gd name="T43" fmla="*/ 344 h 679"/>
                  <a:gd name="T44" fmla="*/ 111 w 663"/>
                  <a:gd name="T45" fmla="*/ 273 h 679"/>
                  <a:gd name="T46" fmla="*/ 260 w 663"/>
                  <a:gd name="T47" fmla="*/ 122 h 679"/>
                  <a:gd name="T48" fmla="*/ 429 w 663"/>
                  <a:gd name="T49" fmla="*/ 131 h 679"/>
                  <a:gd name="T50" fmla="*/ 277 w 663"/>
                  <a:gd name="T51" fmla="*/ 169 h 679"/>
                  <a:gd name="T52" fmla="*/ 157 w 663"/>
                  <a:gd name="T53" fmla="*/ 367 h 679"/>
                  <a:gd name="T54" fmla="*/ 170 w 663"/>
                  <a:gd name="T55" fmla="*/ 410 h 679"/>
                  <a:gd name="T56" fmla="*/ 245 w 663"/>
                  <a:gd name="T57" fmla="*/ 495 h 679"/>
                  <a:gd name="T58" fmla="*/ 478 w 663"/>
                  <a:gd name="T59" fmla="*/ 441 h 679"/>
                  <a:gd name="T60" fmla="*/ 507 w 663"/>
                  <a:gd name="T61" fmla="*/ 339 h 679"/>
                  <a:gd name="T62" fmla="*/ 505 w 663"/>
                  <a:gd name="T63" fmla="*/ 322 h 679"/>
                  <a:gd name="T64" fmla="*/ 500 w 663"/>
                  <a:gd name="T65" fmla="*/ 385 h 679"/>
                  <a:gd name="T66" fmla="*/ 260 w 663"/>
                  <a:gd name="T67" fmla="*/ 489 h 679"/>
                  <a:gd name="T68" fmla="*/ 189 w 663"/>
                  <a:gd name="T69" fmla="*/ 414 h 679"/>
                  <a:gd name="T70" fmla="*/ 176 w 663"/>
                  <a:gd name="T71" fmla="*/ 374 h 679"/>
                  <a:gd name="T72" fmla="*/ 270 w 663"/>
                  <a:gd name="T73" fmla="*/ 198 h 679"/>
                  <a:gd name="T74" fmla="*/ 396 w 663"/>
                  <a:gd name="T75" fmla="*/ 198 h 679"/>
                  <a:gd name="T76" fmla="*/ 291 w 663"/>
                  <a:gd name="T77" fmla="*/ 243 h 679"/>
                  <a:gd name="T78" fmla="*/ 232 w 663"/>
                  <a:gd name="T79" fmla="*/ 363 h 679"/>
                  <a:gd name="T80" fmla="*/ 242 w 663"/>
                  <a:gd name="T81" fmla="*/ 389 h 679"/>
                  <a:gd name="T82" fmla="*/ 388 w 663"/>
                  <a:gd name="T83" fmla="*/ 428 h 679"/>
                  <a:gd name="T84" fmla="*/ 429 w 663"/>
                  <a:gd name="T85" fmla="*/ 318 h 679"/>
                  <a:gd name="T86" fmla="*/ 384 w 663"/>
                  <a:gd name="T87" fmla="*/ 422 h 679"/>
                  <a:gd name="T88" fmla="*/ 253 w 663"/>
                  <a:gd name="T89" fmla="*/ 374 h 679"/>
                  <a:gd name="T90" fmla="*/ 278 w 663"/>
                  <a:gd name="T91" fmla="*/ 280 h 679"/>
                  <a:gd name="T92" fmla="*/ 359 w 663"/>
                  <a:gd name="T93" fmla="*/ 264 h 679"/>
                  <a:gd name="T94" fmla="*/ 464 w 663"/>
                  <a:gd name="T95" fmla="*/ 116 h 679"/>
                  <a:gd name="T96" fmla="*/ 470 w 663"/>
                  <a:gd name="T97" fmla="*/ 26 h 679"/>
                  <a:gd name="T98" fmla="*/ 196 w 663"/>
                  <a:gd name="T99" fmla="*/ 33 h 679"/>
                  <a:gd name="T100" fmla="*/ 9 w 663"/>
                  <a:gd name="T101" fmla="*/ 263 h 679"/>
                  <a:gd name="T102" fmla="*/ 4 w 663"/>
                  <a:gd name="T103" fmla="*/ 389 h 679"/>
                  <a:gd name="T104" fmla="*/ 27 w 663"/>
                  <a:gd name="T105" fmla="*/ 471 h 679"/>
                  <a:gd name="T106" fmla="*/ 166 w 663"/>
                  <a:gd name="T107" fmla="*/ 630 h 679"/>
                  <a:gd name="T108" fmla="*/ 607 w 663"/>
                  <a:gd name="T109" fmla="*/ 529 h 679"/>
                  <a:gd name="T110" fmla="*/ 663 w 663"/>
                  <a:gd name="T111" fmla="*/ 356 h 679"/>
                  <a:gd name="T112" fmla="*/ 432 w 663"/>
                  <a:gd name="T113" fmla="*/ 12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3" h="679">
                    <a:moveTo>
                      <a:pt x="663" y="337"/>
                    </a:moveTo>
                    <a:cubicBezTo>
                      <a:pt x="663" y="325"/>
                      <a:pt x="661" y="314"/>
                      <a:pt x="660" y="305"/>
                    </a:cubicBezTo>
                    <a:cubicBezTo>
                      <a:pt x="659" y="295"/>
                      <a:pt x="657" y="287"/>
                      <a:pt x="656" y="281"/>
                    </a:cubicBezTo>
                    <a:cubicBezTo>
                      <a:pt x="653" y="268"/>
                      <a:pt x="652" y="261"/>
                      <a:pt x="652" y="261"/>
                    </a:cubicBezTo>
                    <a:cubicBezTo>
                      <a:pt x="652" y="261"/>
                      <a:pt x="653" y="268"/>
                      <a:pt x="656" y="281"/>
                    </a:cubicBezTo>
                    <a:cubicBezTo>
                      <a:pt x="657" y="287"/>
                      <a:pt x="659" y="295"/>
                      <a:pt x="659" y="305"/>
                    </a:cubicBezTo>
                    <a:cubicBezTo>
                      <a:pt x="660" y="314"/>
                      <a:pt x="662" y="325"/>
                      <a:pt x="661" y="337"/>
                    </a:cubicBezTo>
                    <a:cubicBezTo>
                      <a:pt x="661" y="343"/>
                      <a:pt x="661" y="350"/>
                      <a:pt x="661" y="356"/>
                    </a:cubicBezTo>
                    <a:cubicBezTo>
                      <a:pt x="661" y="363"/>
                      <a:pt x="660" y="370"/>
                      <a:pt x="659" y="377"/>
                    </a:cubicBezTo>
                    <a:cubicBezTo>
                      <a:pt x="658" y="381"/>
                      <a:pt x="658" y="385"/>
                      <a:pt x="658" y="388"/>
                    </a:cubicBezTo>
                    <a:cubicBezTo>
                      <a:pt x="657" y="392"/>
                      <a:pt x="656" y="396"/>
                      <a:pt x="655" y="400"/>
                    </a:cubicBezTo>
                    <a:cubicBezTo>
                      <a:pt x="654" y="408"/>
                      <a:pt x="653" y="416"/>
                      <a:pt x="650" y="424"/>
                    </a:cubicBezTo>
                    <a:cubicBezTo>
                      <a:pt x="642" y="457"/>
                      <a:pt x="626" y="492"/>
                      <a:pt x="602" y="526"/>
                    </a:cubicBezTo>
                    <a:cubicBezTo>
                      <a:pt x="578" y="560"/>
                      <a:pt x="546" y="592"/>
                      <a:pt x="505" y="616"/>
                    </a:cubicBezTo>
                    <a:cubicBezTo>
                      <a:pt x="465" y="641"/>
                      <a:pt x="416" y="657"/>
                      <a:pt x="365" y="661"/>
                    </a:cubicBezTo>
                    <a:cubicBezTo>
                      <a:pt x="314" y="665"/>
                      <a:pt x="260" y="656"/>
                      <a:pt x="211" y="634"/>
                    </a:cubicBezTo>
                    <a:cubicBezTo>
                      <a:pt x="205" y="632"/>
                      <a:pt x="199" y="628"/>
                      <a:pt x="193" y="625"/>
                    </a:cubicBezTo>
                    <a:cubicBezTo>
                      <a:pt x="187" y="622"/>
                      <a:pt x="181" y="619"/>
                      <a:pt x="175" y="615"/>
                    </a:cubicBezTo>
                    <a:cubicBezTo>
                      <a:pt x="164" y="608"/>
                      <a:pt x="152" y="601"/>
                      <a:pt x="142" y="592"/>
                    </a:cubicBezTo>
                    <a:cubicBezTo>
                      <a:pt x="121" y="575"/>
                      <a:pt x="103" y="555"/>
                      <a:pt x="86" y="534"/>
                    </a:cubicBezTo>
                    <a:cubicBezTo>
                      <a:pt x="79" y="522"/>
                      <a:pt x="70" y="512"/>
                      <a:pt x="64" y="499"/>
                    </a:cubicBezTo>
                    <a:cubicBezTo>
                      <a:pt x="61" y="493"/>
                      <a:pt x="58" y="488"/>
                      <a:pt x="55" y="482"/>
                    </a:cubicBezTo>
                    <a:cubicBezTo>
                      <a:pt x="47" y="463"/>
                      <a:pt x="47" y="463"/>
                      <a:pt x="47" y="463"/>
                    </a:cubicBezTo>
                    <a:cubicBezTo>
                      <a:pt x="43" y="454"/>
                      <a:pt x="43" y="454"/>
                      <a:pt x="43" y="454"/>
                    </a:cubicBezTo>
                    <a:cubicBezTo>
                      <a:pt x="40" y="444"/>
                      <a:pt x="40" y="444"/>
                      <a:pt x="40" y="444"/>
                    </a:cubicBezTo>
                    <a:cubicBezTo>
                      <a:pt x="34" y="424"/>
                      <a:pt x="34" y="424"/>
                      <a:pt x="34" y="424"/>
                    </a:cubicBezTo>
                    <a:cubicBezTo>
                      <a:pt x="33" y="419"/>
                      <a:pt x="31" y="411"/>
                      <a:pt x="30" y="405"/>
                    </a:cubicBezTo>
                    <a:cubicBezTo>
                      <a:pt x="29" y="399"/>
                      <a:pt x="27" y="392"/>
                      <a:pt x="27" y="386"/>
                    </a:cubicBezTo>
                    <a:cubicBezTo>
                      <a:pt x="26" y="372"/>
                      <a:pt x="24" y="359"/>
                      <a:pt x="25" y="346"/>
                    </a:cubicBezTo>
                    <a:cubicBezTo>
                      <a:pt x="25" y="340"/>
                      <a:pt x="24" y="333"/>
                      <a:pt x="25" y="326"/>
                    </a:cubicBezTo>
                    <a:cubicBezTo>
                      <a:pt x="26" y="320"/>
                      <a:pt x="26" y="314"/>
                      <a:pt x="27" y="307"/>
                    </a:cubicBezTo>
                    <a:cubicBezTo>
                      <a:pt x="28" y="301"/>
                      <a:pt x="29" y="294"/>
                      <a:pt x="30" y="288"/>
                    </a:cubicBezTo>
                    <a:cubicBezTo>
                      <a:pt x="32" y="282"/>
                      <a:pt x="33" y="275"/>
                      <a:pt x="34" y="269"/>
                    </a:cubicBezTo>
                    <a:cubicBezTo>
                      <a:pt x="36" y="263"/>
                      <a:pt x="38" y="257"/>
                      <a:pt x="40" y="251"/>
                    </a:cubicBezTo>
                    <a:cubicBezTo>
                      <a:pt x="42" y="245"/>
                      <a:pt x="43" y="239"/>
                      <a:pt x="46" y="233"/>
                    </a:cubicBezTo>
                    <a:cubicBezTo>
                      <a:pt x="65" y="187"/>
                      <a:pt x="93" y="146"/>
                      <a:pt x="127" y="116"/>
                    </a:cubicBezTo>
                    <a:cubicBezTo>
                      <a:pt x="145" y="101"/>
                      <a:pt x="163" y="87"/>
                      <a:pt x="181" y="77"/>
                    </a:cubicBezTo>
                    <a:cubicBezTo>
                      <a:pt x="191" y="72"/>
                      <a:pt x="200" y="66"/>
                      <a:pt x="209" y="63"/>
                    </a:cubicBezTo>
                    <a:cubicBezTo>
                      <a:pt x="219" y="59"/>
                      <a:pt x="227" y="55"/>
                      <a:pt x="238" y="52"/>
                    </a:cubicBezTo>
                    <a:cubicBezTo>
                      <a:pt x="276" y="40"/>
                      <a:pt x="312" y="35"/>
                      <a:pt x="345" y="37"/>
                    </a:cubicBezTo>
                    <a:cubicBezTo>
                      <a:pt x="377" y="38"/>
                      <a:pt x="405" y="43"/>
                      <a:pt x="426" y="51"/>
                    </a:cubicBezTo>
                    <a:cubicBezTo>
                      <a:pt x="432" y="53"/>
                      <a:pt x="437" y="54"/>
                      <a:pt x="442" y="56"/>
                    </a:cubicBezTo>
                    <a:cubicBezTo>
                      <a:pt x="446" y="58"/>
                      <a:pt x="450" y="60"/>
                      <a:pt x="454" y="61"/>
                    </a:cubicBezTo>
                    <a:cubicBezTo>
                      <a:pt x="457" y="63"/>
                      <a:pt x="460" y="64"/>
                      <a:pt x="462" y="65"/>
                    </a:cubicBezTo>
                    <a:cubicBezTo>
                      <a:pt x="442" y="105"/>
                      <a:pt x="442" y="105"/>
                      <a:pt x="442" y="105"/>
                    </a:cubicBezTo>
                    <a:cubicBezTo>
                      <a:pt x="440" y="105"/>
                      <a:pt x="438" y="104"/>
                      <a:pt x="436" y="103"/>
                    </a:cubicBezTo>
                    <a:cubicBezTo>
                      <a:pt x="432" y="102"/>
                      <a:pt x="429" y="100"/>
                      <a:pt x="424" y="98"/>
                    </a:cubicBezTo>
                    <a:cubicBezTo>
                      <a:pt x="420" y="97"/>
                      <a:pt x="416" y="96"/>
                      <a:pt x="411" y="94"/>
                    </a:cubicBezTo>
                    <a:cubicBezTo>
                      <a:pt x="393" y="88"/>
                      <a:pt x="369" y="84"/>
                      <a:pt x="342" y="84"/>
                    </a:cubicBezTo>
                    <a:cubicBezTo>
                      <a:pt x="315" y="83"/>
                      <a:pt x="284" y="87"/>
                      <a:pt x="253" y="98"/>
                    </a:cubicBezTo>
                    <a:cubicBezTo>
                      <a:pt x="245" y="100"/>
                      <a:pt x="237" y="104"/>
                      <a:pt x="229" y="108"/>
                    </a:cubicBezTo>
                    <a:cubicBezTo>
                      <a:pt x="221" y="111"/>
                      <a:pt x="214" y="116"/>
                      <a:pt x="206" y="120"/>
                    </a:cubicBezTo>
                    <a:cubicBezTo>
                      <a:pt x="190" y="129"/>
                      <a:pt x="176" y="141"/>
                      <a:pt x="162" y="153"/>
                    </a:cubicBezTo>
                    <a:cubicBezTo>
                      <a:pt x="134" y="179"/>
                      <a:pt x="111" y="213"/>
                      <a:pt x="97" y="252"/>
                    </a:cubicBezTo>
                    <a:cubicBezTo>
                      <a:pt x="95" y="257"/>
                      <a:pt x="93" y="262"/>
                      <a:pt x="92" y="267"/>
                    </a:cubicBezTo>
                    <a:cubicBezTo>
                      <a:pt x="90" y="272"/>
                      <a:pt x="89" y="277"/>
                      <a:pt x="87" y="282"/>
                    </a:cubicBezTo>
                    <a:cubicBezTo>
                      <a:pt x="87" y="287"/>
                      <a:pt x="86" y="292"/>
                      <a:pt x="85" y="297"/>
                    </a:cubicBezTo>
                    <a:cubicBezTo>
                      <a:pt x="84" y="302"/>
                      <a:pt x="83" y="307"/>
                      <a:pt x="82" y="313"/>
                    </a:cubicBezTo>
                    <a:cubicBezTo>
                      <a:pt x="82" y="318"/>
                      <a:pt x="82" y="323"/>
                      <a:pt x="81" y="329"/>
                    </a:cubicBezTo>
                    <a:cubicBezTo>
                      <a:pt x="81" y="334"/>
                      <a:pt x="81" y="339"/>
                      <a:pt x="81" y="345"/>
                    </a:cubicBezTo>
                    <a:cubicBezTo>
                      <a:pt x="81" y="355"/>
                      <a:pt x="82" y="366"/>
                      <a:pt x="84" y="377"/>
                    </a:cubicBezTo>
                    <a:cubicBezTo>
                      <a:pt x="84" y="382"/>
                      <a:pt x="86" y="387"/>
                      <a:pt x="87" y="392"/>
                    </a:cubicBezTo>
                    <a:cubicBezTo>
                      <a:pt x="88" y="398"/>
                      <a:pt x="89" y="403"/>
                      <a:pt x="90" y="409"/>
                    </a:cubicBezTo>
                    <a:cubicBezTo>
                      <a:pt x="95" y="424"/>
                      <a:pt x="95" y="424"/>
                      <a:pt x="95" y="424"/>
                    </a:cubicBezTo>
                    <a:cubicBezTo>
                      <a:pt x="98" y="431"/>
                      <a:pt x="98" y="431"/>
                      <a:pt x="98" y="431"/>
                    </a:cubicBezTo>
                    <a:cubicBezTo>
                      <a:pt x="101" y="439"/>
                      <a:pt x="101" y="439"/>
                      <a:pt x="101" y="439"/>
                    </a:cubicBezTo>
                    <a:cubicBezTo>
                      <a:pt x="108" y="454"/>
                      <a:pt x="108" y="454"/>
                      <a:pt x="108" y="454"/>
                    </a:cubicBezTo>
                    <a:cubicBezTo>
                      <a:pt x="110" y="459"/>
                      <a:pt x="113" y="463"/>
                      <a:pt x="116" y="468"/>
                    </a:cubicBezTo>
                    <a:cubicBezTo>
                      <a:pt x="121" y="478"/>
                      <a:pt x="128" y="486"/>
                      <a:pt x="134" y="495"/>
                    </a:cubicBezTo>
                    <a:cubicBezTo>
                      <a:pt x="148" y="512"/>
                      <a:pt x="162" y="528"/>
                      <a:pt x="180" y="541"/>
                    </a:cubicBezTo>
                    <a:cubicBezTo>
                      <a:pt x="188" y="548"/>
                      <a:pt x="198" y="553"/>
                      <a:pt x="207" y="559"/>
                    </a:cubicBezTo>
                    <a:cubicBezTo>
                      <a:pt x="211" y="562"/>
                      <a:pt x="216" y="564"/>
                      <a:pt x="221" y="566"/>
                    </a:cubicBezTo>
                    <a:cubicBezTo>
                      <a:pt x="226" y="569"/>
                      <a:pt x="230" y="571"/>
                      <a:pt x="235" y="573"/>
                    </a:cubicBezTo>
                    <a:cubicBezTo>
                      <a:pt x="275" y="589"/>
                      <a:pt x="317" y="596"/>
                      <a:pt x="357" y="592"/>
                    </a:cubicBezTo>
                    <a:cubicBezTo>
                      <a:pt x="397" y="587"/>
                      <a:pt x="435" y="574"/>
                      <a:pt x="466" y="555"/>
                    </a:cubicBezTo>
                    <a:cubicBezTo>
                      <a:pt x="497" y="535"/>
                      <a:pt x="522" y="509"/>
                      <a:pt x="539" y="483"/>
                    </a:cubicBezTo>
                    <a:cubicBezTo>
                      <a:pt x="557" y="456"/>
                      <a:pt x="569" y="429"/>
                      <a:pt x="575" y="404"/>
                    </a:cubicBezTo>
                    <a:cubicBezTo>
                      <a:pt x="576" y="398"/>
                      <a:pt x="577" y="391"/>
                      <a:pt x="578" y="386"/>
                    </a:cubicBezTo>
                    <a:cubicBezTo>
                      <a:pt x="579" y="383"/>
                      <a:pt x="579" y="380"/>
                      <a:pt x="580" y="377"/>
                    </a:cubicBezTo>
                    <a:cubicBezTo>
                      <a:pt x="580" y="374"/>
                      <a:pt x="580" y="371"/>
                      <a:pt x="580" y="368"/>
                    </a:cubicBezTo>
                    <a:cubicBezTo>
                      <a:pt x="581" y="363"/>
                      <a:pt x="582" y="357"/>
                      <a:pt x="582" y="352"/>
                    </a:cubicBezTo>
                    <a:cubicBezTo>
                      <a:pt x="582" y="347"/>
                      <a:pt x="582" y="342"/>
                      <a:pt x="581" y="338"/>
                    </a:cubicBezTo>
                    <a:cubicBezTo>
                      <a:pt x="582" y="328"/>
                      <a:pt x="580" y="320"/>
                      <a:pt x="579" y="313"/>
                    </a:cubicBezTo>
                    <a:cubicBezTo>
                      <a:pt x="579" y="306"/>
                      <a:pt x="577" y="300"/>
                      <a:pt x="576" y="295"/>
                    </a:cubicBezTo>
                    <a:cubicBezTo>
                      <a:pt x="574" y="285"/>
                      <a:pt x="573" y="280"/>
                      <a:pt x="573" y="280"/>
                    </a:cubicBezTo>
                    <a:cubicBezTo>
                      <a:pt x="573" y="280"/>
                      <a:pt x="574" y="285"/>
                      <a:pt x="576" y="295"/>
                    </a:cubicBezTo>
                    <a:cubicBezTo>
                      <a:pt x="577" y="300"/>
                      <a:pt x="578" y="306"/>
                      <a:pt x="579" y="313"/>
                    </a:cubicBezTo>
                    <a:cubicBezTo>
                      <a:pt x="579" y="320"/>
                      <a:pt x="581" y="328"/>
                      <a:pt x="580" y="338"/>
                    </a:cubicBezTo>
                    <a:cubicBezTo>
                      <a:pt x="580" y="342"/>
                      <a:pt x="580" y="347"/>
                      <a:pt x="580" y="352"/>
                    </a:cubicBezTo>
                    <a:cubicBezTo>
                      <a:pt x="580" y="357"/>
                      <a:pt x="579" y="363"/>
                      <a:pt x="579" y="368"/>
                    </a:cubicBezTo>
                    <a:cubicBezTo>
                      <a:pt x="578" y="371"/>
                      <a:pt x="578" y="374"/>
                      <a:pt x="578" y="376"/>
                    </a:cubicBezTo>
                    <a:cubicBezTo>
                      <a:pt x="577" y="379"/>
                      <a:pt x="577" y="382"/>
                      <a:pt x="576" y="385"/>
                    </a:cubicBezTo>
                    <a:cubicBezTo>
                      <a:pt x="575" y="391"/>
                      <a:pt x="574" y="397"/>
                      <a:pt x="572" y="403"/>
                    </a:cubicBezTo>
                    <a:cubicBezTo>
                      <a:pt x="566" y="428"/>
                      <a:pt x="554" y="455"/>
                      <a:pt x="536" y="480"/>
                    </a:cubicBezTo>
                    <a:cubicBezTo>
                      <a:pt x="518" y="506"/>
                      <a:pt x="493" y="530"/>
                      <a:pt x="462" y="549"/>
                    </a:cubicBezTo>
                    <a:cubicBezTo>
                      <a:pt x="432" y="567"/>
                      <a:pt x="395" y="579"/>
                      <a:pt x="356" y="582"/>
                    </a:cubicBezTo>
                    <a:cubicBezTo>
                      <a:pt x="318" y="586"/>
                      <a:pt x="277" y="578"/>
                      <a:pt x="240" y="562"/>
                    </a:cubicBezTo>
                    <a:cubicBezTo>
                      <a:pt x="235" y="560"/>
                      <a:pt x="231" y="558"/>
                      <a:pt x="226" y="555"/>
                    </a:cubicBezTo>
                    <a:cubicBezTo>
                      <a:pt x="222" y="553"/>
                      <a:pt x="217" y="551"/>
                      <a:pt x="213" y="548"/>
                    </a:cubicBezTo>
                    <a:cubicBezTo>
                      <a:pt x="205" y="542"/>
                      <a:pt x="196" y="537"/>
                      <a:pt x="188" y="530"/>
                    </a:cubicBezTo>
                    <a:cubicBezTo>
                      <a:pt x="172" y="518"/>
                      <a:pt x="158" y="502"/>
                      <a:pt x="146" y="486"/>
                    </a:cubicBezTo>
                    <a:cubicBezTo>
                      <a:pt x="140" y="478"/>
                      <a:pt x="134" y="469"/>
                      <a:pt x="129" y="460"/>
                    </a:cubicBezTo>
                    <a:cubicBezTo>
                      <a:pt x="127" y="456"/>
                      <a:pt x="124" y="451"/>
                      <a:pt x="122" y="447"/>
                    </a:cubicBezTo>
                    <a:cubicBezTo>
                      <a:pt x="116" y="433"/>
                      <a:pt x="116" y="433"/>
                      <a:pt x="116" y="433"/>
                    </a:cubicBezTo>
                    <a:cubicBezTo>
                      <a:pt x="113" y="426"/>
                      <a:pt x="113" y="426"/>
                      <a:pt x="113" y="426"/>
                    </a:cubicBezTo>
                    <a:cubicBezTo>
                      <a:pt x="111" y="419"/>
                      <a:pt x="111" y="419"/>
                      <a:pt x="111" y="419"/>
                    </a:cubicBezTo>
                    <a:cubicBezTo>
                      <a:pt x="107" y="404"/>
                      <a:pt x="107" y="404"/>
                      <a:pt x="107" y="404"/>
                    </a:cubicBezTo>
                    <a:cubicBezTo>
                      <a:pt x="106" y="399"/>
                      <a:pt x="105" y="394"/>
                      <a:pt x="104" y="389"/>
                    </a:cubicBezTo>
                    <a:cubicBezTo>
                      <a:pt x="103" y="384"/>
                      <a:pt x="101" y="379"/>
                      <a:pt x="101" y="374"/>
                    </a:cubicBezTo>
                    <a:cubicBezTo>
                      <a:pt x="100" y="364"/>
                      <a:pt x="99" y="354"/>
                      <a:pt x="99" y="344"/>
                    </a:cubicBezTo>
                    <a:cubicBezTo>
                      <a:pt x="100" y="339"/>
                      <a:pt x="99" y="335"/>
                      <a:pt x="100" y="330"/>
                    </a:cubicBezTo>
                    <a:cubicBezTo>
                      <a:pt x="100" y="325"/>
                      <a:pt x="101" y="320"/>
                      <a:pt x="101" y="315"/>
                    </a:cubicBezTo>
                    <a:cubicBezTo>
                      <a:pt x="102" y="310"/>
                      <a:pt x="103" y="305"/>
                      <a:pt x="104" y="301"/>
                    </a:cubicBezTo>
                    <a:cubicBezTo>
                      <a:pt x="105" y="296"/>
                      <a:pt x="106" y="291"/>
                      <a:pt x="107" y="286"/>
                    </a:cubicBezTo>
                    <a:cubicBezTo>
                      <a:pt x="108" y="282"/>
                      <a:pt x="109" y="277"/>
                      <a:pt x="111" y="273"/>
                    </a:cubicBezTo>
                    <a:cubicBezTo>
                      <a:pt x="112" y="268"/>
                      <a:pt x="114" y="263"/>
                      <a:pt x="116" y="259"/>
                    </a:cubicBezTo>
                    <a:cubicBezTo>
                      <a:pt x="130" y="224"/>
                      <a:pt x="151" y="193"/>
                      <a:pt x="177" y="170"/>
                    </a:cubicBezTo>
                    <a:cubicBezTo>
                      <a:pt x="190" y="159"/>
                      <a:pt x="204" y="149"/>
                      <a:pt x="218" y="141"/>
                    </a:cubicBezTo>
                    <a:cubicBezTo>
                      <a:pt x="225" y="137"/>
                      <a:pt x="232" y="133"/>
                      <a:pt x="239" y="130"/>
                    </a:cubicBezTo>
                    <a:cubicBezTo>
                      <a:pt x="246" y="128"/>
                      <a:pt x="252" y="124"/>
                      <a:pt x="260" y="122"/>
                    </a:cubicBezTo>
                    <a:cubicBezTo>
                      <a:pt x="289" y="113"/>
                      <a:pt x="317" y="109"/>
                      <a:pt x="341" y="111"/>
                    </a:cubicBezTo>
                    <a:cubicBezTo>
                      <a:pt x="365" y="112"/>
                      <a:pt x="386" y="116"/>
                      <a:pt x="403" y="121"/>
                    </a:cubicBezTo>
                    <a:cubicBezTo>
                      <a:pt x="407" y="123"/>
                      <a:pt x="411" y="124"/>
                      <a:pt x="414" y="125"/>
                    </a:cubicBezTo>
                    <a:cubicBezTo>
                      <a:pt x="418" y="127"/>
                      <a:pt x="421" y="128"/>
                      <a:pt x="424" y="129"/>
                    </a:cubicBezTo>
                    <a:cubicBezTo>
                      <a:pt x="426" y="130"/>
                      <a:pt x="427" y="131"/>
                      <a:pt x="429" y="131"/>
                    </a:cubicBezTo>
                    <a:cubicBezTo>
                      <a:pt x="409" y="172"/>
                      <a:pt x="409" y="172"/>
                      <a:pt x="409" y="172"/>
                    </a:cubicBezTo>
                    <a:cubicBezTo>
                      <a:pt x="408" y="172"/>
                      <a:pt x="408" y="172"/>
                      <a:pt x="408" y="172"/>
                    </a:cubicBezTo>
                    <a:cubicBezTo>
                      <a:pt x="402" y="170"/>
                      <a:pt x="396" y="167"/>
                      <a:pt x="390" y="165"/>
                    </a:cubicBezTo>
                    <a:cubicBezTo>
                      <a:pt x="376" y="161"/>
                      <a:pt x="359" y="159"/>
                      <a:pt x="340" y="158"/>
                    </a:cubicBezTo>
                    <a:cubicBezTo>
                      <a:pt x="321" y="157"/>
                      <a:pt x="299" y="161"/>
                      <a:pt x="277" y="169"/>
                    </a:cubicBezTo>
                    <a:cubicBezTo>
                      <a:pt x="272" y="170"/>
                      <a:pt x="266" y="173"/>
                      <a:pt x="260" y="176"/>
                    </a:cubicBezTo>
                    <a:cubicBezTo>
                      <a:pt x="254" y="178"/>
                      <a:pt x="249" y="181"/>
                      <a:pt x="243" y="184"/>
                    </a:cubicBezTo>
                    <a:cubicBezTo>
                      <a:pt x="232" y="191"/>
                      <a:pt x="222" y="199"/>
                      <a:pt x="212" y="208"/>
                    </a:cubicBezTo>
                    <a:cubicBezTo>
                      <a:pt x="192" y="227"/>
                      <a:pt x="176" y="251"/>
                      <a:pt x="166" y="278"/>
                    </a:cubicBezTo>
                    <a:cubicBezTo>
                      <a:pt x="156" y="306"/>
                      <a:pt x="153" y="336"/>
                      <a:pt x="157" y="367"/>
                    </a:cubicBezTo>
                    <a:cubicBezTo>
                      <a:pt x="158" y="370"/>
                      <a:pt x="159" y="374"/>
                      <a:pt x="159" y="378"/>
                    </a:cubicBezTo>
                    <a:cubicBezTo>
                      <a:pt x="160" y="382"/>
                      <a:pt x="161" y="385"/>
                      <a:pt x="162" y="389"/>
                    </a:cubicBezTo>
                    <a:cubicBezTo>
                      <a:pt x="166" y="400"/>
                      <a:pt x="166" y="400"/>
                      <a:pt x="166" y="400"/>
                    </a:cubicBezTo>
                    <a:cubicBezTo>
                      <a:pt x="167" y="405"/>
                      <a:pt x="167" y="405"/>
                      <a:pt x="167" y="405"/>
                    </a:cubicBezTo>
                    <a:cubicBezTo>
                      <a:pt x="170" y="410"/>
                      <a:pt x="170" y="410"/>
                      <a:pt x="170" y="410"/>
                    </a:cubicBezTo>
                    <a:cubicBezTo>
                      <a:pt x="175" y="421"/>
                      <a:pt x="175" y="421"/>
                      <a:pt x="175" y="421"/>
                    </a:cubicBezTo>
                    <a:cubicBezTo>
                      <a:pt x="176" y="424"/>
                      <a:pt x="178" y="428"/>
                      <a:pt x="180" y="431"/>
                    </a:cubicBezTo>
                    <a:cubicBezTo>
                      <a:pt x="184" y="438"/>
                      <a:pt x="189" y="444"/>
                      <a:pt x="193" y="450"/>
                    </a:cubicBezTo>
                    <a:cubicBezTo>
                      <a:pt x="203" y="462"/>
                      <a:pt x="213" y="473"/>
                      <a:pt x="226" y="482"/>
                    </a:cubicBezTo>
                    <a:cubicBezTo>
                      <a:pt x="232" y="487"/>
                      <a:pt x="238" y="491"/>
                      <a:pt x="245" y="495"/>
                    </a:cubicBezTo>
                    <a:cubicBezTo>
                      <a:pt x="248" y="497"/>
                      <a:pt x="251" y="498"/>
                      <a:pt x="255" y="500"/>
                    </a:cubicBezTo>
                    <a:cubicBezTo>
                      <a:pt x="258" y="502"/>
                      <a:pt x="261" y="504"/>
                      <a:pt x="265" y="505"/>
                    </a:cubicBezTo>
                    <a:cubicBezTo>
                      <a:pt x="293" y="516"/>
                      <a:pt x="323" y="521"/>
                      <a:pt x="351" y="518"/>
                    </a:cubicBezTo>
                    <a:cubicBezTo>
                      <a:pt x="379" y="515"/>
                      <a:pt x="405" y="505"/>
                      <a:pt x="427" y="491"/>
                    </a:cubicBezTo>
                    <a:cubicBezTo>
                      <a:pt x="449" y="477"/>
                      <a:pt x="466" y="459"/>
                      <a:pt x="478" y="441"/>
                    </a:cubicBezTo>
                    <a:cubicBezTo>
                      <a:pt x="491" y="422"/>
                      <a:pt x="498" y="403"/>
                      <a:pt x="503" y="385"/>
                    </a:cubicBezTo>
                    <a:cubicBezTo>
                      <a:pt x="504" y="381"/>
                      <a:pt x="504" y="377"/>
                      <a:pt x="505" y="373"/>
                    </a:cubicBezTo>
                    <a:cubicBezTo>
                      <a:pt x="506" y="368"/>
                      <a:pt x="506" y="364"/>
                      <a:pt x="507" y="360"/>
                    </a:cubicBezTo>
                    <a:cubicBezTo>
                      <a:pt x="507" y="357"/>
                      <a:pt x="507" y="353"/>
                      <a:pt x="507" y="349"/>
                    </a:cubicBezTo>
                    <a:cubicBezTo>
                      <a:pt x="507" y="346"/>
                      <a:pt x="507" y="342"/>
                      <a:pt x="507" y="339"/>
                    </a:cubicBezTo>
                    <a:cubicBezTo>
                      <a:pt x="507" y="333"/>
                      <a:pt x="506" y="327"/>
                      <a:pt x="506" y="322"/>
                    </a:cubicBezTo>
                    <a:cubicBezTo>
                      <a:pt x="505" y="317"/>
                      <a:pt x="504" y="313"/>
                      <a:pt x="503" y="309"/>
                    </a:cubicBezTo>
                    <a:cubicBezTo>
                      <a:pt x="502" y="303"/>
                      <a:pt x="501" y="299"/>
                      <a:pt x="501" y="299"/>
                    </a:cubicBezTo>
                    <a:cubicBezTo>
                      <a:pt x="501" y="299"/>
                      <a:pt x="502" y="303"/>
                      <a:pt x="503" y="310"/>
                    </a:cubicBezTo>
                    <a:cubicBezTo>
                      <a:pt x="504" y="313"/>
                      <a:pt x="505" y="317"/>
                      <a:pt x="505" y="322"/>
                    </a:cubicBezTo>
                    <a:cubicBezTo>
                      <a:pt x="505" y="327"/>
                      <a:pt x="506" y="333"/>
                      <a:pt x="506" y="339"/>
                    </a:cubicBezTo>
                    <a:cubicBezTo>
                      <a:pt x="506" y="342"/>
                      <a:pt x="506" y="346"/>
                      <a:pt x="506" y="349"/>
                    </a:cubicBezTo>
                    <a:cubicBezTo>
                      <a:pt x="506" y="353"/>
                      <a:pt x="505" y="356"/>
                      <a:pt x="505" y="360"/>
                    </a:cubicBezTo>
                    <a:cubicBezTo>
                      <a:pt x="504" y="364"/>
                      <a:pt x="504" y="368"/>
                      <a:pt x="503" y="372"/>
                    </a:cubicBezTo>
                    <a:cubicBezTo>
                      <a:pt x="502" y="376"/>
                      <a:pt x="501" y="380"/>
                      <a:pt x="500" y="385"/>
                    </a:cubicBezTo>
                    <a:cubicBezTo>
                      <a:pt x="495" y="402"/>
                      <a:pt x="487" y="420"/>
                      <a:pt x="474" y="438"/>
                    </a:cubicBezTo>
                    <a:cubicBezTo>
                      <a:pt x="462" y="456"/>
                      <a:pt x="445" y="473"/>
                      <a:pt x="423" y="485"/>
                    </a:cubicBezTo>
                    <a:cubicBezTo>
                      <a:pt x="402" y="498"/>
                      <a:pt x="377" y="506"/>
                      <a:pt x="350" y="508"/>
                    </a:cubicBezTo>
                    <a:cubicBezTo>
                      <a:pt x="323" y="510"/>
                      <a:pt x="295" y="505"/>
                      <a:pt x="270" y="494"/>
                    </a:cubicBezTo>
                    <a:cubicBezTo>
                      <a:pt x="266" y="492"/>
                      <a:pt x="263" y="491"/>
                      <a:pt x="260" y="489"/>
                    </a:cubicBezTo>
                    <a:cubicBezTo>
                      <a:pt x="257" y="487"/>
                      <a:pt x="254" y="486"/>
                      <a:pt x="251" y="484"/>
                    </a:cubicBezTo>
                    <a:cubicBezTo>
                      <a:pt x="245" y="480"/>
                      <a:pt x="239" y="476"/>
                      <a:pt x="234" y="472"/>
                    </a:cubicBezTo>
                    <a:cubicBezTo>
                      <a:pt x="223" y="463"/>
                      <a:pt x="214" y="452"/>
                      <a:pt x="205" y="441"/>
                    </a:cubicBezTo>
                    <a:cubicBezTo>
                      <a:pt x="201" y="435"/>
                      <a:pt x="197" y="430"/>
                      <a:pt x="194" y="423"/>
                    </a:cubicBezTo>
                    <a:cubicBezTo>
                      <a:pt x="192" y="420"/>
                      <a:pt x="190" y="417"/>
                      <a:pt x="189" y="414"/>
                    </a:cubicBezTo>
                    <a:cubicBezTo>
                      <a:pt x="185" y="405"/>
                      <a:pt x="185" y="405"/>
                      <a:pt x="185" y="405"/>
                    </a:cubicBezTo>
                    <a:cubicBezTo>
                      <a:pt x="183" y="400"/>
                      <a:pt x="183" y="400"/>
                      <a:pt x="183" y="400"/>
                    </a:cubicBezTo>
                    <a:cubicBezTo>
                      <a:pt x="182" y="395"/>
                      <a:pt x="182" y="395"/>
                      <a:pt x="182" y="395"/>
                    </a:cubicBezTo>
                    <a:cubicBezTo>
                      <a:pt x="178" y="384"/>
                      <a:pt x="178" y="384"/>
                      <a:pt x="178" y="384"/>
                    </a:cubicBezTo>
                    <a:cubicBezTo>
                      <a:pt x="178" y="382"/>
                      <a:pt x="177" y="378"/>
                      <a:pt x="176" y="374"/>
                    </a:cubicBezTo>
                    <a:cubicBezTo>
                      <a:pt x="176" y="371"/>
                      <a:pt x="175" y="368"/>
                      <a:pt x="175" y="364"/>
                    </a:cubicBezTo>
                    <a:cubicBezTo>
                      <a:pt x="172" y="337"/>
                      <a:pt x="175" y="309"/>
                      <a:pt x="185" y="285"/>
                    </a:cubicBezTo>
                    <a:cubicBezTo>
                      <a:pt x="195" y="261"/>
                      <a:pt x="210" y="241"/>
                      <a:pt x="228" y="225"/>
                    </a:cubicBezTo>
                    <a:cubicBezTo>
                      <a:pt x="237" y="217"/>
                      <a:pt x="246" y="210"/>
                      <a:pt x="255" y="205"/>
                    </a:cubicBezTo>
                    <a:cubicBezTo>
                      <a:pt x="260" y="203"/>
                      <a:pt x="265" y="200"/>
                      <a:pt x="270" y="198"/>
                    </a:cubicBezTo>
                    <a:cubicBezTo>
                      <a:pt x="275" y="196"/>
                      <a:pt x="279" y="194"/>
                      <a:pt x="284" y="193"/>
                    </a:cubicBezTo>
                    <a:cubicBezTo>
                      <a:pt x="304" y="186"/>
                      <a:pt x="323" y="184"/>
                      <a:pt x="339" y="185"/>
                    </a:cubicBezTo>
                    <a:cubicBezTo>
                      <a:pt x="356" y="186"/>
                      <a:pt x="370" y="189"/>
                      <a:pt x="381" y="193"/>
                    </a:cubicBezTo>
                    <a:cubicBezTo>
                      <a:pt x="387" y="194"/>
                      <a:pt x="392" y="196"/>
                      <a:pt x="396" y="198"/>
                    </a:cubicBezTo>
                    <a:cubicBezTo>
                      <a:pt x="396" y="198"/>
                      <a:pt x="396" y="198"/>
                      <a:pt x="396" y="198"/>
                    </a:cubicBezTo>
                    <a:cubicBezTo>
                      <a:pt x="376" y="239"/>
                      <a:pt x="376" y="239"/>
                      <a:pt x="376" y="239"/>
                    </a:cubicBezTo>
                    <a:cubicBezTo>
                      <a:pt x="373" y="238"/>
                      <a:pt x="370" y="237"/>
                      <a:pt x="368" y="236"/>
                    </a:cubicBezTo>
                    <a:cubicBezTo>
                      <a:pt x="360" y="234"/>
                      <a:pt x="350" y="232"/>
                      <a:pt x="338" y="232"/>
                    </a:cubicBezTo>
                    <a:cubicBezTo>
                      <a:pt x="327" y="232"/>
                      <a:pt x="313" y="234"/>
                      <a:pt x="300" y="239"/>
                    </a:cubicBezTo>
                    <a:cubicBezTo>
                      <a:pt x="298" y="240"/>
                      <a:pt x="294" y="242"/>
                      <a:pt x="291" y="243"/>
                    </a:cubicBezTo>
                    <a:cubicBezTo>
                      <a:pt x="287" y="245"/>
                      <a:pt x="284" y="247"/>
                      <a:pt x="281" y="249"/>
                    </a:cubicBezTo>
                    <a:cubicBezTo>
                      <a:pt x="274" y="253"/>
                      <a:pt x="268" y="258"/>
                      <a:pt x="262" y="263"/>
                    </a:cubicBezTo>
                    <a:cubicBezTo>
                      <a:pt x="251" y="274"/>
                      <a:pt x="241" y="289"/>
                      <a:pt x="236" y="305"/>
                    </a:cubicBezTo>
                    <a:cubicBezTo>
                      <a:pt x="230" y="321"/>
                      <a:pt x="228" y="339"/>
                      <a:pt x="231" y="357"/>
                    </a:cubicBezTo>
                    <a:cubicBezTo>
                      <a:pt x="231" y="359"/>
                      <a:pt x="232" y="361"/>
                      <a:pt x="232" y="363"/>
                    </a:cubicBezTo>
                    <a:cubicBezTo>
                      <a:pt x="233" y="366"/>
                      <a:pt x="233" y="367"/>
                      <a:pt x="234" y="370"/>
                    </a:cubicBezTo>
                    <a:cubicBezTo>
                      <a:pt x="236" y="376"/>
                      <a:pt x="236" y="376"/>
                      <a:pt x="236" y="376"/>
                    </a:cubicBezTo>
                    <a:cubicBezTo>
                      <a:pt x="237" y="379"/>
                      <a:pt x="237" y="379"/>
                      <a:pt x="237" y="379"/>
                    </a:cubicBezTo>
                    <a:cubicBezTo>
                      <a:pt x="239" y="382"/>
                      <a:pt x="239" y="382"/>
                      <a:pt x="239" y="382"/>
                    </a:cubicBezTo>
                    <a:cubicBezTo>
                      <a:pt x="242" y="389"/>
                      <a:pt x="242" y="389"/>
                      <a:pt x="242" y="389"/>
                    </a:cubicBezTo>
                    <a:cubicBezTo>
                      <a:pt x="245" y="394"/>
                      <a:pt x="245" y="394"/>
                      <a:pt x="245" y="394"/>
                    </a:cubicBezTo>
                    <a:cubicBezTo>
                      <a:pt x="247" y="398"/>
                      <a:pt x="250" y="402"/>
                      <a:pt x="253" y="405"/>
                    </a:cubicBezTo>
                    <a:cubicBezTo>
                      <a:pt x="264" y="419"/>
                      <a:pt x="279" y="430"/>
                      <a:pt x="295" y="437"/>
                    </a:cubicBezTo>
                    <a:cubicBezTo>
                      <a:pt x="311" y="443"/>
                      <a:pt x="328" y="446"/>
                      <a:pt x="344" y="443"/>
                    </a:cubicBezTo>
                    <a:cubicBezTo>
                      <a:pt x="361" y="442"/>
                      <a:pt x="376" y="436"/>
                      <a:pt x="388" y="428"/>
                    </a:cubicBezTo>
                    <a:cubicBezTo>
                      <a:pt x="401" y="420"/>
                      <a:pt x="410" y="409"/>
                      <a:pt x="417" y="399"/>
                    </a:cubicBezTo>
                    <a:cubicBezTo>
                      <a:pt x="424" y="388"/>
                      <a:pt x="428" y="377"/>
                      <a:pt x="431" y="367"/>
                    </a:cubicBezTo>
                    <a:cubicBezTo>
                      <a:pt x="433" y="357"/>
                      <a:pt x="433" y="348"/>
                      <a:pt x="433" y="341"/>
                    </a:cubicBezTo>
                    <a:cubicBezTo>
                      <a:pt x="432" y="333"/>
                      <a:pt x="432" y="328"/>
                      <a:pt x="431" y="324"/>
                    </a:cubicBezTo>
                    <a:cubicBezTo>
                      <a:pt x="430" y="320"/>
                      <a:pt x="429" y="318"/>
                      <a:pt x="429" y="318"/>
                    </a:cubicBezTo>
                    <a:cubicBezTo>
                      <a:pt x="429" y="318"/>
                      <a:pt x="430" y="320"/>
                      <a:pt x="430" y="324"/>
                    </a:cubicBezTo>
                    <a:cubicBezTo>
                      <a:pt x="431" y="328"/>
                      <a:pt x="432" y="333"/>
                      <a:pt x="432" y="341"/>
                    </a:cubicBezTo>
                    <a:cubicBezTo>
                      <a:pt x="432" y="348"/>
                      <a:pt x="430" y="357"/>
                      <a:pt x="428" y="366"/>
                    </a:cubicBezTo>
                    <a:cubicBezTo>
                      <a:pt x="425" y="376"/>
                      <a:pt x="420" y="386"/>
                      <a:pt x="413" y="396"/>
                    </a:cubicBezTo>
                    <a:cubicBezTo>
                      <a:pt x="406" y="406"/>
                      <a:pt x="396" y="415"/>
                      <a:pt x="384" y="422"/>
                    </a:cubicBezTo>
                    <a:cubicBezTo>
                      <a:pt x="373" y="429"/>
                      <a:pt x="358" y="433"/>
                      <a:pt x="344" y="434"/>
                    </a:cubicBezTo>
                    <a:cubicBezTo>
                      <a:pt x="329" y="435"/>
                      <a:pt x="313" y="432"/>
                      <a:pt x="300" y="426"/>
                    </a:cubicBezTo>
                    <a:cubicBezTo>
                      <a:pt x="286" y="419"/>
                      <a:pt x="273" y="409"/>
                      <a:pt x="264" y="396"/>
                    </a:cubicBezTo>
                    <a:cubicBezTo>
                      <a:pt x="260" y="390"/>
                      <a:pt x="256" y="383"/>
                      <a:pt x="254" y="377"/>
                    </a:cubicBezTo>
                    <a:cubicBezTo>
                      <a:pt x="253" y="374"/>
                      <a:pt x="253" y="374"/>
                      <a:pt x="253" y="374"/>
                    </a:cubicBezTo>
                    <a:cubicBezTo>
                      <a:pt x="252" y="371"/>
                      <a:pt x="252" y="371"/>
                      <a:pt x="252" y="371"/>
                    </a:cubicBezTo>
                    <a:cubicBezTo>
                      <a:pt x="250" y="365"/>
                      <a:pt x="250" y="365"/>
                      <a:pt x="250" y="365"/>
                    </a:cubicBezTo>
                    <a:cubicBezTo>
                      <a:pt x="250" y="362"/>
                      <a:pt x="249" y="358"/>
                      <a:pt x="249" y="354"/>
                    </a:cubicBezTo>
                    <a:cubicBezTo>
                      <a:pt x="247" y="340"/>
                      <a:pt x="249" y="325"/>
                      <a:pt x="255" y="312"/>
                    </a:cubicBezTo>
                    <a:cubicBezTo>
                      <a:pt x="260" y="299"/>
                      <a:pt x="268" y="288"/>
                      <a:pt x="278" y="280"/>
                    </a:cubicBezTo>
                    <a:cubicBezTo>
                      <a:pt x="283" y="276"/>
                      <a:pt x="288" y="272"/>
                      <a:pt x="293" y="270"/>
                    </a:cubicBezTo>
                    <a:cubicBezTo>
                      <a:pt x="295" y="268"/>
                      <a:pt x="298" y="267"/>
                      <a:pt x="300" y="266"/>
                    </a:cubicBezTo>
                    <a:cubicBezTo>
                      <a:pt x="303" y="265"/>
                      <a:pt x="305" y="264"/>
                      <a:pt x="308" y="263"/>
                    </a:cubicBezTo>
                    <a:cubicBezTo>
                      <a:pt x="319" y="260"/>
                      <a:pt x="329" y="259"/>
                      <a:pt x="337" y="259"/>
                    </a:cubicBezTo>
                    <a:cubicBezTo>
                      <a:pt x="346" y="260"/>
                      <a:pt x="354" y="261"/>
                      <a:pt x="359" y="264"/>
                    </a:cubicBezTo>
                    <a:cubicBezTo>
                      <a:pt x="361" y="264"/>
                      <a:pt x="362" y="264"/>
                      <a:pt x="363" y="265"/>
                    </a:cubicBezTo>
                    <a:cubicBezTo>
                      <a:pt x="322" y="346"/>
                      <a:pt x="322" y="346"/>
                      <a:pt x="322" y="346"/>
                    </a:cubicBezTo>
                    <a:cubicBezTo>
                      <a:pt x="345" y="357"/>
                      <a:pt x="345" y="357"/>
                      <a:pt x="345" y="357"/>
                    </a:cubicBezTo>
                    <a:cubicBezTo>
                      <a:pt x="451" y="143"/>
                      <a:pt x="451" y="143"/>
                      <a:pt x="451" y="143"/>
                    </a:cubicBezTo>
                    <a:cubicBezTo>
                      <a:pt x="464" y="116"/>
                      <a:pt x="464" y="116"/>
                      <a:pt x="464" y="116"/>
                    </a:cubicBezTo>
                    <a:cubicBezTo>
                      <a:pt x="464" y="116"/>
                      <a:pt x="464" y="116"/>
                      <a:pt x="464" y="116"/>
                    </a:cubicBezTo>
                    <a:cubicBezTo>
                      <a:pt x="502" y="41"/>
                      <a:pt x="502" y="41"/>
                      <a:pt x="502" y="41"/>
                    </a:cubicBezTo>
                    <a:cubicBezTo>
                      <a:pt x="483" y="32"/>
                      <a:pt x="483" y="32"/>
                      <a:pt x="483" y="32"/>
                    </a:cubicBezTo>
                    <a:cubicBezTo>
                      <a:pt x="483" y="32"/>
                      <a:pt x="483" y="32"/>
                      <a:pt x="483" y="32"/>
                    </a:cubicBezTo>
                    <a:cubicBezTo>
                      <a:pt x="479" y="30"/>
                      <a:pt x="475" y="28"/>
                      <a:pt x="470" y="26"/>
                    </a:cubicBezTo>
                    <a:cubicBezTo>
                      <a:pt x="465" y="25"/>
                      <a:pt x="460" y="22"/>
                      <a:pt x="455" y="20"/>
                    </a:cubicBezTo>
                    <a:cubicBezTo>
                      <a:pt x="449" y="18"/>
                      <a:pt x="443" y="17"/>
                      <a:pt x="437" y="15"/>
                    </a:cubicBezTo>
                    <a:cubicBezTo>
                      <a:pt x="413" y="7"/>
                      <a:pt x="381" y="2"/>
                      <a:pt x="345" y="1"/>
                    </a:cubicBezTo>
                    <a:cubicBezTo>
                      <a:pt x="310" y="0"/>
                      <a:pt x="269" y="6"/>
                      <a:pt x="228" y="20"/>
                    </a:cubicBezTo>
                    <a:cubicBezTo>
                      <a:pt x="218" y="23"/>
                      <a:pt x="207" y="28"/>
                      <a:pt x="196" y="33"/>
                    </a:cubicBezTo>
                    <a:cubicBezTo>
                      <a:pt x="185" y="37"/>
                      <a:pt x="176" y="44"/>
                      <a:pt x="165" y="49"/>
                    </a:cubicBezTo>
                    <a:cubicBezTo>
                      <a:pt x="145" y="61"/>
                      <a:pt x="125" y="76"/>
                      <a:pt x="107" y="93"/>
                    </a:cubicBezTo>
                    <a:cubicBezTo>
                      <a:pt x="70" y="127"/>
                      <a:pt x="40" y="173"/>
                      <a:pt x="21" y="224"/>
                    </a:cubicBezTo>
                    <a:cubicBezTo>
                      <a:pt x="18" y="230"/>
                      <a:pt x="16" y="236"/>
                      <a:pt x="15" y="243"/>
                    </a:cubicBezTo>
                    <a:cubicBezTo>
                      <a:pt x="13" y="250"/>
                      <a:pt x="11" y="256"/>
                      <a:pt x="9" y="263"/>
                    </a:cubicBezTo>
                    <a:cubicBezTo>
                      <a:pt x="8" y="270"/>
                      <a:pt x="6" y="277"/>
                      <a:pt x="5" y="283"/>
                    </a:cubicBezTo>
                    <a:cubicBezTo>
                      <a:pt x="4" y="290"/>
                      <a:pt x="2" y="297"/>
                      <a:pt x="2" y="304"/>
                    </a:cubicBezTo>
                    <a:cubicBezTo>
                      <a:pt x="2" y="311"/>
                      <a:pt x="1" y="318"/>
                      <a:pt x="0" y="325"/>
                    </a:cubicBezTo>
                    <a:cubicBezTo>
                      <a:pt x="0" y="332"/>
                      <a:pt x="0" y="339"/>
                      <a:pt x="0" y="346"/>
                    </a:cubicBezTo>
                    <a:cubicBezTo>
                      <a:pt x="0" y="360"/>
                      <a:pt x="2" y="374"/>
                      <a:pt x="4" y="389"/>
                    </a:cubicBezTo>
                    <a:cubicBezTo>
                      <a:pt x="4" y="396"/>
                      <a:pt x="6" y="403"/>
                      <a:pt x="8" y="410"/>
                    </a:cubicBezTo>
                    <a:cubicBezTo>
                      <a:pt x="9" y="417"/>
                      <a:pt x="10" y="423"/>
                      <a:pt x="13" y="431"/>
                    </a:cubicBezTo>
                    <a:cubicBezTo>
                      <a:pt x="19" y="451"/>
                      <a:pt x="19" y="451"/>
                      <a:pt x="19" y="451"/>
                    </a:cubicBezTo>
                    <a:cubicBezTo>
                      <a:pt x="22" y="461"/>
                      <a:pt x="22" y="461"/>
                      <a:pt x="22" y="461"/>
                    </a:cubicBezTo>
                    <a:cubicBezTo>
                      <a:pt x="27" y="471"/>
                      <a:pt x="27" y="471"/>
                      <a:pt x="27" y="471"/>
                    </a:cubicBezTo>
                    <a:cubicBezTo>
                      <a:pt x="36" y="491"/>
                      <a:pt x="36" y="491"/>
                      <a:pt x="36" y="491"/>
                    </a:cubicBezTo>
                    <a:cubicBezTo>
                      <a:pt x="39" y="497"/>
                      <a:pt x="43" y="503"/>
                      <a:pt x="46" y="510"/>
                    </a:cubicBezTo>
                    <a:cubicBezTo>
                      <a:pt x="53" y="522"/>
                      <a:pt x="62" y="534"/>
                      <a:pt x="70" y="545"/>
                    </a:cubicBezTo>
                    <a:cubicBezTo>
                      <a:pt x="88" y="568"/>
                      <a:pt x="108" y="589"/>
                      <a:pt x="131" y="606"/>
                    </a:cubicBezTo>
                    <a:cubicBezTo>
                      <a:pt x="142" y="615"/>
                      <a:pt x="155" y="622"/>
                      <a:pt x="166" y="630"/>
                    </a:cubicBezTo>
                    <a:cubicBezTo>
                      <a:pt x="173" y="633"/>
                      <a:pt x="179" y="636"/>
                      <a:pt x="185" y="640"/>
                    </a:cubicBezTo>
                    <a:cubicBezTo>
                      <a:pt x="192" y="643"/>
                      <a:pt x="198" y="646"/>
                      <a:pt x="204" y="649"/>
                    </a:cubicBezTo>
                    <a:cubicBezTo>
                      <a:pt x="256" y="670"/>
                      <a:pt x="313" y="679"/>
                      <a:pt x="366" y="673"/>
                    </a:cubicBezTo>
                    <a:cubicBezTo>
                      <a:pt x="419" y="668"/>
                      <a:pt x="468" y="650"/>
                      <a:pt x="510" y="624"/>
                    </a:cubicBezTo>
                    <a:cubicBezTo>
                      <a:pt x="551" y="598"/>
                      <a:pt x="584" y="564"/>
                      <a:pt x="607" y="529"/>
                    </a:cubicBezTo>
                    <a:cubicBezTo>
                      <a:pt x="631" y="494"/>
                      <a:pt x="646" y="458"/>
                      <a:pt x="654" y="425"/>
                    </a:cubicBezTo>
                    <a:cubicBezTo>
                      <a:pt x="656" y="417"/>
                      <a:pt x="657" y="408"/>
                      <a:pt x="658" y="400"/>
                    </a:cubicBezTo>
                    <a:cubicBezTo>
                      <a:pt x="659" y="397"/>
                      <a:pt x="660" y="393"/>
                      <a:pt x="660" y="389"/>
                    </a:cubicBezTo>
                    <a:cubicBezTo>
                      <a:pt x="661" y="385"/>
                      <a:pt x="661" y="381"/>
                      <a:pt x="661" y="378"/>
                    </a:cubicBezTo>
                    <a:cubicBezTo>
                      <a:pt x="662" y="370"/>
                      <a:pt x="663" y="363"/>
                      <a:pt x="663" y="356"/>
                    </a:cubicBezTo>
                    <a:cubicBezTo>
                      <a:pt x="663" y="350"/>
                      <a:pt x="663" y="343"/>
                      <a:pt x="663" y="337"/>
                    </a:cubicBezTo>
                    <a:close/>
                    <a:moveTo>
                      <a:pt x="432" y="126"/>
                    </a:moveTo>
                    <a:cubicBezTo>
                      <a:pt x="442" y="105"/>
                      <a:pt x="442" y="105"/>
                      <a:pt x="442" y="105"/>
                    </a:cubicBezTo>
                    <a:cubicBezTo>
                      <a:pt x="442" y="105"/>
                      <a:pt x="442" y="105"/>
                      <a:pt x="442" y="105"/>
                    </a:cubicBezTo>
                    <a:lnTo>
                      <a:pt x="432" y="126"/>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grpSp>
        <p:sp>
          <p:nvSpPr>
            <p:cNvPr id="239" name="Freeform 256"/>
            <p:cNvSpPr>
              <a:spLocks/>
            </p:cNvSpPr>
            <p:nvPr/>
          </p:nvSpPr>
          <p:spPr bwMode="auto">
            <a:xfrm>
              <a:off x="-953195" y="2218558"/>
              <a:ext cx="88922" cy="85642"/>
            </a:xfrm>
            <a:custGeom>
              <a:avLst/>
              <a:gdLst>
                <a:gd name="T0" fmla="*/ 34 w 70"/>
                <a:gd name="T1" fmla="*/ 66 h 66"/>
                <a:gd name="T2" fmla="*/ 27 w 70"/>
                <a:gd name="T3" fmla="*/ 66 h 66"/>
                <a:gd name="T4" fmla="*/ 6 w 70"/>
                <a:gd name="T5" fmla="*/ 52 h 66"/>
                <a:gd name="T6" fmla="*/ 1 w 70"/>
                <a:gd name="T7" fmla="*/ 27 h 66"/>
                <a:gd name="T8" fmla="*/ 34 w 70"/>
                <a:gd name="T9" fmla="*/ 0 h 66"/>
                <a:gd name="T10" fmla="*/ 40 w 70"/>
                <a:gd name="T11" fmla="*/ 1 h 66"/>
                <a:gd name="T12" fmla="*/ 66 w 70"/>
                <a:gd name="T13" fmla="*/ 40 h 66"/>
                <a:gd name="T14" fmla="*/ 34 w 70"/>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66">
                  <a:moveTo>
                    <a:pt x="34" y="66"/>
                  </a:moveTo>
                  <a:cubicBezTo>
                    <a:pt x="32" y="66"/>
                    <a:pt x="30" y="66"/>
                    <a:pt x="27" y="66"/>
                  </a:cubicBezTo>
                  <a:cubicBezTo>
                    <a:pt x="19" y="64"/>
                    <a:pt x="11" y="59"/>
                    <a:pt x="6" y="52"/>
                  </a:cubicBezTo>
                  <a:cubicBezTo>
                    <a:pt x="1" y="44"/>
                    <a:pt x="0" y="35"/>
                    <a:pt x="1" y="27"/>
                  </a:cubicBezTo>
                  <a:cubicBezTo>
                    <a:pt x="4" y="11"/>
                    <a:pt x="18" y="0"/>
                    <a:pt x="34" y="0"/>
                  </a:cubicBezTo>
                  <a:cubicBezTo>
                    <a:pt x="36" y="0"/>
                    <a:pt x="38" y="0"/>
                    <a:pt x="40" y="1"/>
                  </a:cubicBezTo>
                  <a:cubicBezTo>
                    <a:pt x="58" y="4"/>
                    <a:pt x="70" y="22"/>
                    <a:pt x="66" y="40"/>
                  </a:cubicBezTo>
                  <a:cubicBezTo>
                    <a:pt x="63" y="55"/>
                    <a:pt x="50" y="66"/>
                    <a:pt x="34"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sp>
          <p:nvSpPr>
            <p:cNvPr id="240" name="Freeform 257"/>
            <p:cNvSpPr>
              <a:spLocks/>
            </p:cNvSpPr>
            <p:nvPr/>
          </p:nvSpPr>
          <p:spPr bwMode="auto">
            <a:xfrm>
              <a:off x="-1069262" y="2684299"/>
              <a:ext cx="87987" cy="87567"/>
            </a:xfrm>
            <a:custGeom>
              <a:avLst/>
              <a:gdLst>
                <a:gd name="T0" fmla="*/ 34 w 69"/>
                <a:gd name="T1" fmla="*/ 67 h 67"/>
                <a:gd name="T2" fmla="*/ 28 w 69"/>
                <a:gd name="T3" fmla="*/ 66 h 67"/>
                <a:gd name="T4" fmla="*/ 7 w 69"/>
                <a:gd name="T5" fmla="*/ 52 h 67"/>
                <a:gd name="T6" fmla="*/ 2 w 69"/>
                <a:gd name="T7" fmla="*/ 27 h 67"/>
                <a:gd name="T8" fmla="*/ 34 w 69"/>
                <a:gd name="T9" fmla="*/ 0 h 67"/>
                <a:gd name="T10" fmla="*/ 41 w 69"/>
                <a:gd name="T11" fmla="*/ 1 h 67"/>
                <a:gd name="T12" fmla="*/ 62 w 69"/>
                <a:gd name="T13" fmla="*/ 15 h 67"/>
                <a:gd name="T14" fmla="*/ 67 w 69"/>
                <a:gd name="T15" fmla="*/ 40 h 67"/>
                <a:gd name="T16" fmla="*/ 34 w 69"/>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7">
                  <a:moveTo>
                    <a:pt x="34" y="67"/>
                  </a:moveTo>
                  <a:cubicBezTo>
                    <a:pt x="32" y="67"/>
                    <a:pt x="30" y="67"/>
                    <a:pt x="28" y="66"/>
                  </a:cubicBezTo>
                  <a:cubicBezTo>
                    <a:pt x="19" y="65"/>
                    <a:pt x="12" y="60"/>
                    <a:pt x="7" y="52"/>
                  </a:cubicBezTo>
                  <a:cubicBezTo>
                    <a:pt x="2" y="45"/>
                    <a:pt x="0" y="36"/>
                    <a:pt x="2" y="27"/>
                  </a:cubicBezTo>
                  <a:cubicBezTo>
                    <a:pt x="5" y="12"/>
                    <a:pt x="19" y="0"/>
                    <a:pt x="34" y="0"/>
                  </a:cubicBezTo>
                  <a:cubicBezTo>
                    <a:pt x="37" y="0"/>
                    <a:pt x="39" y="1"/>
                    <a:pt x="41" y="1"/>
                  </a:cubicBezTo>
                  <a:cubicBezTo>
                    <a:pt x="50" y="3"/>
                    <a:pt x="57" y="8"/>
                    <a:pt x="62" y="15"/>
                  </a:cubicBezTo>
                  <a:cubicBezTo>
                    <a:pt x="67" y="23"/>
                    <a:pt x="69" y="31"/>
                    <a:pt x="67" y="40"/>
                  </a:cubicBezTo>
                  <a:cubicBezTo>
                    <a:pt x="64" y="56"/>
                    <a:pt x="50" y="67"/>
                    <a:pt x="34" y="67"/>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sp>
          <p:nvSpPr>
            <p:cNvPr id="241" name="Freeform 258"/>
            <p:cNvSpPr>
              <a:spLocks/>
            </p:cNvSpPr>
            <p:nvPr/>
          </p:nvSpPr>
          <p:spPr bwMode="auto">
            <a:xfrm>
              <a:off x="-871761" y="2850773"/>
              <a:ext cx="87050" cy="85642"/>
            </a:xfrm>
            <a:custGeom>
              <a:avLst/>
              <a:gdLst>
                <a:gd name="T0" fmla="*/ 34 w 68"/>
                <a:gd name="T1" fmla="*/ 66 h 66"/>
                <a:gd name="T2" fmla="*/ 28 w 68"/>
                <a:gd name="T3" fmla="*/ 66 h 66"/>
                <a:gd name="T4" fmla="*/ 6 w 68"/>
                <a:gd name="T5" fmla="*/ 52 h 66"/>
                <a:gd name="T6" fmla="*/ 2 w 68"/>
                <a:gd name="T7" fmla="*/ 27 h 66"/>
                <a:gd name="T8" fmla="*/ 34 w 68"/>
                <a:gd name="T9" fmla="*/ 0 h 66"/>
                <a:gd name="T10" fmla="*/ 41 w 68"/>
                <a:gd name="T11" fmla="*/ 1 h 66"/>
                <a:gd name="T12" fmla="*/ 62 w 68"/>
                <a:gd name="T13" fmla="*/ 15 h 66"/>
                <a:gd name="T14" fmla="*/ 67 w 68"/>
                <a:gd name="T15" fmla="*/ 40 h 66"/>
                <a:gd name="T16" fmla="*/ 34 w 6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6">
                  <a:moveTo>
                    <a:pt x="34" y="66"/>
                  </a:moveTo>
                  <a:cubicBezTo>
                    <a:pt x="32" y="66"/>
                    <a:pt x="30" y="66"/>
                    <a:pt x="28" y="66"/>
                  </a:cubicBezTo>
                  <a:cubicBezTo>
                    <a:pt x="19" y="64"/>
                    <a:pt x="11" y="59"/>
                    <a:pt x="6" y="52"/>
                  </a:cubicBezTo>
                  <a:cubicBezTo>
                    <a:pt x="2" y="44"/>
                    <a:pt x="0" y="35"/>
                    <a:pt x="2" y="27"/>
                  </a:cubicBezTo>
                  <a:cubicBezTo>
                    <a:pt x="5" y="11"/>
                    <a:pt x="18" y="0"/>
                    <a:pt x="34" y="0"/>
                  </a:cubicBezTo>
                  <a:cubicBezTo>
                    <a:pt x="36" y="0"/>
                    <a:pt x="38" y="0"/>
                    <a:pt x="41" y="1"/>
                  </a:cubicBezTo>
                  <a:cubicBezTo>
                    <a:pt x="49" y="2"/>
                    <a:pt x="57" y="7"/>
                    <a:pt x="62" y="15"/>
                  </a:cubicBezTo>
                  <a:cubicBezTo>
                    <a:pt x="67" y="22"/>
                    <a:pt x="68" y="31"/>
                    <a:pt x="67" y="40"/>
                  </a:cubicBezTo>
                  <a:cubicBezTo>
                    <a:pt x="64" y="55"/>
                    <a:pt x="50" y="66"/>
                    <a:pt x="34"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sp>
          <p:nvSpPr>
            <p:cNvPr id="242" name="Freeform 259"/>
            <p:cNvSpPr>
              <a:spLocks/>
            </p:cNvSpPr>
            <p:nvPr/>
          </p:nvSpPr>
          <p:spPr bwMode="auto">
            <a:xfrm>
              <a:off x="-1227451" y="2543806"/>
              <a:ext cx="91729" cy="85642"/>
            </a:xfrm>
            <a:custGeom>
              <a:avLst/>
              <a:gdLst>
                <a:gd name="T0" fmla="*/ 36 w 72"/>
                <a:gd name="T1" fmla="*/ 66 h 66"/>
                <a:gd name="T2" fmla="*/ 30 w 72"/>
                <a:gd name="T3" fmla="*/ 66 h 66"/>
                <a:gd name="T4" fmla="*/ 4 w 72"/>
                <a:gd name="T5" fmla="*/ 27 h 66"/>
                <a:gd name="T6" fmla="*/ 36 w 72"/>
                <a:gd name="T7" fmla="*/ 0 h 66"/>
                <a:gd name="T8" fmla="*/ 43 w 72"/>
                <a:gd name="T9" fmla="*/ 1 h 66"/>
                <a:gd name="T10" fmla="*/ 69 w 72"/>
                <a:gd name="T11" fmla="*/ 40 h 66"/>
                <a:gd name="T12" fmla="*/ 36 w 72"/>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72" h="66">
                  <a:moveTo>
                    <a:pt x="36" y="66"/>
                  </a:moveTo>
                  <a:cubicBezTo>
                    <a:pt x="34" y="66"/>
                    <a:pt x="32" y="66"/>
                    <a:pt x="30" y="66"/>
                  </a:cubicBezTo>
                  <a:cubicBezTo>
                    <a:pt x="12" y="62"/>
                    <a:pt x="0" y="45"/>
                    <a:pt x="4" y="27"/>
                  </a:cubicBezTo>
                  <a:cubicBezTo>
                    <a:pt x="7" y="11"/>
                    <a:pt x="20" y="0"/>
                    <a:pt x="36" y="0"/>
                  </a:cubicBezTo>
                  <a:cubicBezTo>
                    <a:pt x="38" y="0"/>
                    <a:pt x="40" y="0"/>
                    <a:pt x="43" y="1"/>
                  </a:cubicBezTo>
                  <a:cubicBezTo>
                    <a:pt x="61" y="4"/>
                    <a:pt x="72" y="22"/>
                    <a:pt x="69" y="40"/>
                  </a:cubicBezTo>
                  <a:cubicBezTo>
                    <a:pt x="66" y="55"/>
                    <a:pt x="52" y="66"/>
                    <a:pt x="36"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sp>
          <p:nvSpPr>
            <p:cNvPr id="243" name="Freeform 264"/>
            <p:cNvSpPr>
              <a:spLocks/>
            </p:cNvSpPr>
            <p:nvPr/>
          </p:nvSpPr>
          <p:spPr bwMode="auto">
            <a:xfrm>
              <a:off x="-1055223" y="2364823"/>
              <a:ext cx="87050" cy="87567"/>
            </a:xfrm>
            <a:custGeom>
              <a:avLst/>
              <a:gdLst>
                <a:gd name="T0" fmla="*/ 34 w 68"/>
                <a:gd name="T1" fmla="*/ 67 h 67"/>
                <a:gd name="T2" fmla="*/ 27 w 68"/>
                <a:gd name="T3" fmla="*/ 66 h 67"/>
                <a:gd name="T4" fmla="*/ 6 w 68"/>
                <a:gd name="T5" fmla="*/ 52 h 67"/>
                <a:gd name="T6" fmla="*/ 1 w 68"/>
                <a:gd name="T7" fmla="*/ 27 h 67"/>
                <a:gd name="T8" fmla="*/ 34 w 68"/>
                <a:gd name="T9" fmla="*/ 0 h 67"/>
                <a:gd name="T10" fmla="*/ 40 w 68"/>
                <a:gd name="T11" fmla="*/ 1 h 67"/>
                <a:gd name="T12" fmla="*/ 62 w 68"/>
                <a:gd name="T13" fmla="*/ 15 h 67"/>
                <a:gd name="T14" fmla="*/ 67 w 68"/>
                <a:gd name="T15" fmla="*/ 40 h 67"/>
                <a:gd name="T16" fmla="*/ 34 w 68"/>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7">
                  <a:moveTo>
                    <a:pt x="34" y="67"/>
                  </a:moveTo>
                  <a:cubicBezTo>
                    <a:pt x="32" y="67"/>
                    <a:pt x="30" y="66"/>
                    <a:pt x="27" y="66"/>
                  </a:cubicBezTo>
                  <a:cubicBezTo>
                    <a:pt x="19" y="64"/>
                    <a:pt x="11" y="59"/>
                    <a:pt x="6" y="52"/>
                  </a:cubicBezTo>
                  <a:cubicBezTo>
                    <a:pt x="1" y="44"/>
                    <a:pt x="0" y="36"/>
                    <a:pt x="1" y="27"/>
                  </a:cubicBezTo>
                  <a:cubicBezTo>
                    <a:pt x="4" y="11"/>
                    <a:pt x="18" y="0"/>
                    <a:pt x="34" y="0"/>
                  </a:cubicBezTo>
                  <a:cubicBezTo>
                    <a:pt x="36" y="0"/>
                    <a:pt x="38" y="0"/>
                    <a:pt x="40" y="1"/>
                  </a:cubicBezTo>
                  <a:cubicBezTo>
                    <a:pt x="49" y="3"/>
                    <a:pt x="57" y="8"/>
                    <a:pt x="62" y="15"/>
                  </a:cubicBezTo>
                  <a:cubicBezTo>
                    <a:pt x="66" y="22"/>
                    <a:pt x="68" y="31"/>
                    <a:pt x="67" y="40"/>
                  </a:cubicBezTo>
                  <a:cubicBezTo>
                    <a:pt x="63" y="55"/>
                    <a:pt x="50" y="67"/>
                    <a:pt x="34" y="67"/>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grpSp>
          <p:nvGrpSpPr>
            <p:cNvPr id="244" name="Group 243"/>
            <p:cNvGrpSpPr/>
            <p:nvPr/>
          </p:nvGrpSpPr>
          <p:grpSpPr>
            <a:xfrm>
              <a:off x="-1214574" y="2224804"/>
              <a:ext cx="418402" cy="698611"/>
              <a:chOff x="-560668" y="1221853"/>
              <a:chExt cx="253487" cy="423250"/>
            </a:xfrm>
            <a:solidFill>
              <a:schemeClr val="bg1"/>
            </a:solidFill>
          </p:grpSpPr>
          <p:sp>
            <p:nvSpPr>
              <p:cNvPr id="245" name="Freeform 260"/>
              <p:cNvSpPr>
                <a:spLocks/>
              </p:cNvSpPr>
              <p:nvPr/>
            </p:nvSpPr>
            <p:spPr bwMode="auto">
              <a:xfrm>
                <a:off x="-466532" y="1504020"/>
                <a:ext cx="39696" cy="40226"/>
              </a:xfrm>
              <a:custGeom>
                <a:avLst/>
                <a:gdLst>
                  <a:gd name="T0" fmla="*/ 48 w 51"/>
                  <a:gd name="T1" fmla="*/ 30 h 51"/>
                  <a:gd name="T2" fmla="*/ 21 w 51"/>
                  <a:gd name="T3" fmla="*/ 49 h 51"/>
                  <a:gd name="T4" fmla="*/ 2 w 51"/>
                  <a:gd name="T5" fmla="*/ 21 h 51"/>
                  <a:gd name="T6" fmla="*/ 30 w 51"/>
                  <a:gd name="T7" fmla="*/ 3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3"/>
                      <a:pt x="34" y="51"/>
                      <a:pt x="21" y="49"/>
                    </a:cubicBezTo>
                    <a:cubicBezTo>
                      <a:pt x="8" y="46"/>
                      <a:pt x="0" y="34"/>
                      <a:pt x="2" y="21"/>
                    </a:cubicBezTo>
                    <a:cubicBezTo>
                      <a:pt x="5" y="8"/>
                      <a:pt x="17" y="0"/>
                      <a:pt x="30" y="3"/>
                    </a:cubicBezTo>
                    <a:cubicBezTo>
                      <a:pt x="43" y="5"/>
                      <a:pt x="51" y="18"/>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46" name="Freeform 261"/>
              <p:cNvSpPr>
                <a:spLocks/>
              </p:cNvSpPr>
              <p:nvPr/>
            </p:nvSpPr>
            <p:spPr bwMode="auto">
              <a:xfrm>
                <a:off x="-346877" y="1604294"/>
                <a:ext cx="39696" cy="40809"/>
              </a:xfrm>
              <a:custGeom>
                <a:avLst/>
                <a:gdLst>
                  <a:gd name="T0" fmla="*/ 48 w 51"/>
                  <a:gd name="T1" fmla="*/ 30 h 51"/>
                  <a:gd name="T2" fmla="*/ 21 w 51"/>
                  <a:gd name="T3" fmla="*/ 48 h 51"/>
                  <a:gd name="T4" fmla="*/ 2 w 51"/>
                  <a:gd name="T5" fmla="*/ 21 h 51"/>
                  <a:gd name="T6" fmla="*/ 30 w 51"/>
                  <a:gd name="T7" fmla="*/ 2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2"/>
                      <a:pt x="33" y="51"/>
                      <a:pt x="21" y="48"/>
                    </a:cubicBezTo>
                    <a:cubicBezTo>
                      <a:pt x="8" y="46"/>
                      <a:pt x="0" y="33"/>
                      <a:pt x="2" y="21"/>
                    </a:cubicBezTo>
                    <a:cubicBezTo>
                      <a:pt x="5" y="8"/>
                      <a:pt x="17" y="0"/>
                      <a:pt x="30" y="2"/>
                    </a:cubicBezTo>
                    <a:cubicBezTo>
                      <a:pt x="42" y="5"/>
                      <a:pt x="51" y="17"/>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47" name="Freeform 262"/>
              <p:cNvSpPr>
                <a:spLocks/>
              </p:cNvSpPr>
              <p:nvPr/>
            </p:nvSpPr>
            <p:spPr bwMode="auto">
              <a:xfrm>
                <a:off x="-560668" y="1418903"/>
                <a:ext cx="39696" cy="40226"/>
              </a:xfrm>
              <a:custGeom>
                <a:avLst/>
                <a:gdLst>
                  <a:gd name="T0" fmla="*/ 48 w 51"/>
                  <a:gd name="T1" fmla="*/ 30 h 51"/>
                  <a:gd name="T2" fmla="*/ 21 w 51"/>
                  <a:gd name="T3" fmla="*/ 48 h 51"/>
                  <a:gd name="T4" fmla="*/ 2 w 51"/>
                  <a:gd name="T5" fmla="*/ 21 h 51"/>
                  <a:gd name="T6" fmla="*/ 30 w 51"/>
                  <a:gd name="T7" fmla="*/ 2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2"/>
                      <a:pt x="33" y="51"/>
                      <a:pt x="21" y="48"/>
                    </a:cubicBezTo>
                    <a:cubicBezTo>
                      <a:pt x="8" y="46"/>
                      <a:pt x="0" y="33"/>
                      <a:pt x="2" y="21"/>
                    </a:cubicBezTo>
                    <a:cubicBezTo>
                      <a:pt x="5" y="8"/>
                      <a:pt x="17" y="0"/>
                      <a:pt x="30" y="2"/>
                    </a:cubicBezTo>
                    <a:cubicBezTo>
                      <a:pt x="42" y="5"/>
                      <a:pt x="51" y="17"/>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48" name="Freeform 263"/>
              <p:cNvSpPr>
                <a:spLocks/>
              </p:cNvSpPr>
              <p:nvPr/>
            </p:nvSpPr>
            <p:spPr bwMode="auto">
              <a:xfrm>
                <a:off x="-396780" y="1221853"/>
                <a:ext cx="39129" cy="40226"/>
              </a:xfrm>
              <a:custGeom>
                <a:avLst/>
                <a:gdLst>
                  <a:gd name="T0" fmla="*/ 49 w 51"/>
                  <a:gd name="T1" fmla="*/ 30 h 51"/>
                  <a:gd name="T2" fmla="*/ 21 w 51"/>
                  <a:gd name="T3" fmla="*/ 48 h 51"/>
                  <a:gd name="T4" fmla="*/ 3 w 51"/>
                  <a:gd name="T5" fmla="*/ 21 h 51"/>
                  <a:gd name="T6" fmla="*/ 30 w 51"/>
                  <a:gd name="T7" fmla="*/ 2 h 51"/>
                  <a:gd name="T8" fmla="*/ 49 w 51"/>
                  <a:gd name="T9" fmla="*/ 30 h 51"/>
                </a:gdLst>
                <a:ahLst/>
                <a:cxnLst>
                  <a:cxn ang="0">
                    <a:pos x="T0" y="T1"/>
                  </a:cxn>
                  <a:cxn ang="0">
                    <a:pos x="T2" y="T3"/>
                  </a:cxn>
                  <a:cxn ang="0">
                    <a:pos x="T4" y="T5"/>
                  </a:cxn>
                  <a:cxn ang="0">
                    <a:pos x="T6" y="T7"/>
                  </a:cxn>
                  <a:cxn ang="0">
                    <a:pos x="T8" y="T9"/>
                  </a:cxn>
                </a:cxnLst>
                <a:rect l="0" t="0" r="r" b="b"/>
                <a:pathLst>
                  <a:path w="51" h="51">
                    <a:moveTo>
                      <a:pt x="49" y="30"/>
                    </a:moveTo>
                    <a:cubicBezTo>
                      <a:pt x="46" y="43"/>
                      <a:pt x="34" y="51"/>
                      <a:pt x="21" y="48"/>
                    </a:cubicBezTo>
                    <a:cubicBezTo>
                      <a:pt x="9" y="46"/>
                      <a:pt x="0" y="33"/>
                      <a:pt x="3" y="21"/>
                    </a:cubicBezTo>
                    <a:cubicBezTo>
                      <a:pt x="5" y="8"/>
                      <a:pt x="18" y="0"/>
                      <a:pt x="30" y="2"/>
                    </a:cubicBezTo>
                    <a:cubicBezTo>
                      <a:pt x="43" y="5"/>
                      <a:pt x="51" y="17"/>
                      <a:pt x="49"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49" name="Freeform 265"/>
              <p:cNvSpPr>
                <a:spLocks/>
              </p:cNvSpPr>
              <p:nvPr/>
            </p:nvSpPr>
            <p:spPr bwMode="auto">
              <a:xfrm>
                <a:off x="-458593" y="1310467"/>
                <a:ext cx="39129" cy="40226"/>
              </a:xfrm>
              <a:custGeom>
                <a:avLst/>
                <a:gdLst>
                  <a:gd name="T0" fmla="*/ 49 w 51"/>
                  <a:gd name="T1" fmla="*/ 30 h 51"/>
                  <a:gd name="T2" fmla="*/ 21 w 51"/>
                  <a:gd name="T3" fmla="*/ 48 h 51"/>
                  <a:gd name="T4" fmla="*/ 3 w 51"/>
                  <a:gd name="T5" fmla="*/ 21 h 51"/>
                  <a:gd name="T6" fmla="*/ 31 w 51"/>
                  <a:gd name="T7" fmla="*/ 2 h 51"/>
                  <a:gd name="T8" fmla="*/ 49 w 51"/>
                  <a:gd name="T9" fmla="*/ 30 h 51"/>
                </a:gdLst>
                <a:ahLst/>
                <a:cxnLst>
                  <a:cxn ang="0">
                    <a:pos x="T0" y="T1"/>
                  </a:cxn>
                  <a:cxn ang="0">
                    <a:pos x="T2" y="T3"/>
                  </a:cxn>
                  <a:cxn ang="0">
                    <a:pos x="T4" y="T5"/>
                  </a:cxn>
                  <a:cxn ang="0">
                    <a:pos x="T6" y="T7"/>
                  </a:cxn>
                  <a:cxn ang="0">
                    <a:pos x="T8" y="T9"/>
                  </a:cxn>
                </a:cxnLst>
                <a:rect l="0" t="0" r="r" b="b"/>
                <a:pathLst>
                  <a:path w="51" h="51">
                    <a:moveTo>
                      <a:pt x="49" y="30"/>
                    </a:moveTo>
                    <a:cubicBezTo>
                      <a:pt x="46" y="43"/>
                      <a:pt x="34" y="51"/>
                      <a:pt x="21" y="48"/>
                    </a:cubicBezTo>
                    <a:cubicBezTo>
                      <a:pt x="9" y="46"/>
                      <a:pt x="0" y="33"/>
                      <a:pt x="3" y="21"/>
                    </a:cubicBezTo>
                    <a:cubicBezTo>
                      <a:pt x="5" y="8"/>
                      <a:pt x="18" y="0"/>
                      <a:pt x="31" y="2"/>
                    </a:cubicBezTo>
                    <a:cubicBezTo>
                      <a:pt x="43" y="5"/>
                      <a:pt x="51" y="17"/>
                      <a:pt x="49"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grpSp>
      </p:grpSp>
      <p:grpSp>
        <p:nvGrpSpPr>
          <p:cNvPr id="217" name="Group 216"/>
          <p:cNvGrpSpPr/>
          <p:nvPr/>
        </p:nvGrpSpPr>
        <p:grpSpPr>
          <a:xfrm>
            <a:off x="2015419" y="2157922"/>
            <a:ext cx="345733" cy="363309"/>
            <a:chOff x="-1295781" y="2129066"/>
            <a:chExt cx="844296" cy="887218"/>
          </a:xfrm>
        </p:grpSpPr>
        <p:sp>
          <p:nvSpPr>
            <p:cNvPr id="218" name="AutoShape 250"/>
            <p:cNvSpPr>
              <a:spLocks noChangeAspect="1" noChangeArrowheads="1" noTextEdit="1"/>
            </p:cNvSpPr>
            <p:nvPr/>
          </p:nvSpPr>
          <p:spPr bwMode="auto">
            <a:xfrm>
              <a:off x="-1295781" y="2131953"/>
              <a:ext cx="844296" cy="87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19" name="Freeform 253"/>
            <p:cNvSpPr>
              <a:spLocks/>
            </p:cNvSpPr>
            <p:nvPr/>
          </p:nvSpPr>
          <p:spPr bwMode="auto">
            <a:xfrm>
              <a:off x="-721061" y="2281105"/>
              <a:ext cx="15913" cy="35605"/>
            </a:xfrm>
            <a:custGeom>
              <a:avLst/>
              <a:gdLst>
                <a:gd name="T0" fmla="*/ 17 w 17"/>
                <a:gd name="T1" fmla="*/ 0 h 37"/>
                <a:gd name="T2" fmla="*/ 0 w 17"/>
                <a:gd name="T3" fmla="*/ 37 h 37"/>
                <a:gd name="T4" fmla="*/ 17 w 17"/>
                <a:gd name="T5" fmla="*/ 0 h 37"/>
              </a:gdLst>
              <a:ahLst/>
              <a:cxnLst>
                <a:cxn ang="0">
                  <a:pos x="T0" y="T1"/>
                </a:cxn>
                <a:cxn ang="0">
                  <a:pos x="T2" y="T3"/>
                </a:cxn>
                <a:cxn ang="0">
                  <a:pos x="T4" y="T5"/>
                </a:cxn>
              </a:cxnLst>
              <a:rect l="0" t="0" r="r" b="b"/>
              <a:pathLst>
                <a:path w="17" h="37">
                  <a:moveTo>
                    <a:pt x="17" y="0"/>
                  </a:moveTo>
                  <a:lnTo>
                    <a:pt x="0" y="37"/>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20" name="Line 254"/>
            <p:cNvSpPr>
              <a:spLocks noChangeShapeType="1"/>
            </p:cNvSpPr>
            <p:nvPr/>
          </p:nvSpPr>
          <p:spPr bwMode="auto">
            <a:xfrm flipH="1">
              <a:off x="-721061" y="2281105"/>
              <a:ext cx="15913" cy="3560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a:latin typeface="+mn-lt"/>
              </a:endParaRPr>
            </a:p>
          </p:txBody>
        </p:sp>
        <p:grpSp>
          <p:nvGrpSpPr>
            <p:cNvPr id="221" name="Group 220"/>
            <p:cNvGrpSpPr/>
            <p:nvPr/>
          </p:nvGrpSpPr>
          <p:grpSpPr>
            <a:xfrm>
              <a:off x="-1295781" y="2129066"/>
              <a:ext cx="844296" cy="887218"/>
              <a:chOff x="-610572" y="1161222"/>
              <a:chExt cx="511512" cy="537516"/>
            </a:xfrm>
          </p:grpSpPr>
          <p:sp>
            <p:nvSpPr>
              <p:cNvPr id="233" name="Freeform 252"/>
              <p:cNvSpPr>
                <a:spLocks/>
              </p:cNvSpPr>
              <p:nvPr/>
            </p:nvSpPr>
            <p:spPr bwMode="auto">
              <a:xfrm>
                <a:off x="-383737" y="1399664"/>
                <a:ext cx="64081" cy="65878"/>
              </a:xfrm>
              <a:custGeom>
                <a:avLst/>
                <a:gdLst>
                  <a:gd name="T0" fmla="*/ 51 w 83"/>
                  <a:gd name="T1" fmla="*/ 77 h 83"/>
                  <a:gd name="T2" fmla="*/ 78 w 83"/>
                  <a:gd name="T3" fmla="*/ 32 h 83"/>
                  <a:gd name="T4" fmla="*/ 32 w 83"/>
                  <a:gd name="T5" fmla="*/ 6 h 83"/>
                  <a:gd name="T6" fmla="*/ 6 w 83"/>
                  <a:gd name="T7" fmla="*/ 51 h 83"/>
                  <a:gd name="T8" fmla="*/ 51 w 83"/>
                  <a:gd name="T9" fmla="*/ 77 h 83"/>
                </a:gdLst>
                <a:ahLst/>
                <a:cxnLst>
                  <a:cxn ang="0">
                    <a:pos x="T0" y="T1"/>
                  </a:cxn>
                  <a:cxn ang="0">
                    <a:pos x="T2" y="T3"/>
                  </a:cxn>
                  <a:cxn ang="0">
                    <a:pos x="T4" y="T5"/>
                  </a:cxn>
                  <a:cxn ang="0">
                    <a:pos x="T6" y="T7"/>
                  </a:cxn>
                  <a:cxn ang="0">
                    <a:pos x="T8" y="T9"/>
                  </a:cxn>
                </a:cxnLst>
                <a:rect l="0" t="0" r="r" b="b"/>
                <a:pathLst>
                  <a:path w="83" h="83">
                    <a:moveTo>
                      <a:pt x="51" y="77"/>
                    </a:moveTo>
                    <a:cubicBezTo>
                      <a:pt x="71" y="72"/>
                      <a:pt x="83" y="52"/>
                      <a:pt x="78" y="32"/>
                    </a:cubicBezTo>
                    <a:cubicBezTo>
                      <a:pt x="72" y="12"/>
                      <a:pt x="52" y="0"/>
                      <a:pt x="32" y="6"/>
                    </a:cubicBezTo>
                    <a:cubicBezTo>
                      <a:pt x="12" y="11"/>
                      <a:pt x="0" y="31"/>
                      <a:pt x="6" y="51"/>
                    </a:cubicBezTo>
                    <a:cubicBezTo>
                      <a:pt x="11" y="71"/>
                      <a:pt x="31" y="83"/>
                      <a:pt x="51" y="7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34" name="Freeform 255"/>
              <p:cNvSpPr>
                <a:spLocks noEditPoints="1"/>
              </p:cNvSpPr>
              <p:nvPr/>
            </p:nvSpPr>
            <p:spPr bwMode="auto">
              <a:xfrm>
                <a:off x="-610572" y="1161222"/>
                <a:ext cx="511512" cy="537516"/>
              </a:xfrm>
              <a:custGeom>
                <a:avLst/>
                <a:gdLst>
                  <a:gd name="T0" fmla="*/ 656 w 663"/>
                  <a:gd name="T1" fmla="*/ 281 h 679"/>
                  <a:gd name="T2" fmla="*/ 658 w 663"/>
                  <a:gd name="T3" fmla="*/ 388 h 679"/>
                  <a:gd name="T4" fmla="*/ 365 w 663"/>
                  <a:gd name="T5" fmla="*/ 661 h 679"/>
                  <a:gd name="T6" fmla="*/ 86 w 663"/>
                  <a:gd name="T7" fmla="*/ 534 h 679"/>
                  <a:gd name="T8" fmla="*/ 40 w 663"/>
                  <a:gd name="T9" fmla="*/ 444 h 679"/>
                  <a:gd name="T10" fmla="*/ 25 w 663"/>
                  <a:gd name="T11" fmla="*/ 326 h 679"/>
                  <a:gd name="T12" fmla="*/ 46 w 663"/>
                  <a:gd name="T13" fmla="*/ 233 h 679"/>
                  <a:gd name="T14" fmla="*/ 345 w 663"/>
                  <a:gd name="T15" fmla="*/ 37 h 679"/>
                  <a:gd name="T16" fmla="*/ 442 w 663"/>
                  <a:gd name="T17" fmla="*/ 105 h 679"/>
                  <a:gd name="T18" fmla="*/ 253 w 663"/>
                  <a:gd name="T19" fmla="*/ 98 h 679"/>
                  <a:gd name="T20" fmla="*/ 92 w 663"/>
                  <a:gd name="T21" fmla="*/ 267 h 679"/>
                  <a:gd name="T22" fmla="*/ 81 w 663"/>
                  <a:gd name="T23" fmla="*/ 345 h 679"/>
                  <a:gd name="T24" fmla="*/ 98 w 663"/>
                  <a:gd name="T25" fmla="*/ 431 h 679"/>
                  <a:gd name="T26" fmla="*/ 180 w 663"/>
                  <a:gd name="T27" fmla="*/ 541 h 679"/>
                  <a:gd name="T28" fmla="*/ 466 w 663"/>
                  <a:gd name="T29" fmla="*/ 555 h 679"/>
                  <a:gd name="T30" fmla="*/ 580 w 663"/>
                  <a:gd name="T31" fmla="*/ 368 h 679"/>
                  <a:gd name="T32" fmla="*/ 573 w 663"/>
                  <a:gd name="T33" fmla="*/ 280 h 679"/>
                  <a:gd name="T34" fmla="*/ 579 w 663"/>
                  <a:gd name="T35" fmla="*/ 368 h 679"/>
                  <a:gd name="T36" fmla="*/ 462 w 663"/>
                  <a:gd name="T37" fmla="*/ 549 h 679"/>
                  <a:gd name="T38" fmla="*/ 188 w 663"/>
                  <a:gd name="T39" fmla="*/ 530 h 679"/>
                  <a:gd name="T40" fmla="*/ 113 w 663"/>
                  <a:gd name="T41" fmla="*/ 426 h 679"/>
                  <a:gd name="T42" fmla="*/ 99 w 663"/>
                  <a:gd name="T43" fmla="*/ 344 h 679"/>
                  <a:gd name="T44" fmla="*/ 111 w 663"/>
                  <a:gd name="T45" fmla="*/ 273 h 679"/>
                  <a:gd name="T46" fmla="*/ 260 w 663"/>
                  <a:gd name="T47" fmla="*/ 122 h 679"/>
                  <a:gd name="T48" fmla="*/ 429 w 663"/>
                  <a:gd name="T49" fmla="*/ 131 h 679"/>
                  <a:gd name="T50" fmla="*/ 277 w 663"/>
                  <a:gd name="T51" fmla="*/ 169 h 679"/>
                  <a:gd name="T52" fmla="*/ 157 w 663"/>
                  <a:gd name="T53" fmla="*/ 367 h 679"/>
                  <a:gd name="T54" fmla="*/ 170 w 663"/>
                  <a:gd name="T55" fmla="*/ 410 h 679"/>
                  <a:gd name="T56" fmla="*/ 245 w 663"/>
                  <a:gd name="T57" fmla="*/ 495 h 679"/>
                  <a:gd name="T58" fmla="*/ 478 w 663"/>
                  <a:gd name="T59" fmla="*/ 441 h 679"/>
                  <a:gd name="T60" fmla="*/ 507 w 663"/>
                  <a:gd name="T61" fmla="*/ 339 h 679"/>
                  <a:gd name="T62" fmla="*/ 505 w 663"/>
                  <a:gd name="T63" fmla="*/ 322 h 679"/>
                  <a:gd name="T64" fmla="*/ 500 w 663"/>
                  <a:gd name="T65" fmla="*/ 385 h 679"/>
                  <a:gd name="T66" fmla="*/ 260 w 663"/>
                  <a:gd name="T67" fmla="*/ 489 h 679"/>
                  <a:gd name="T68" fmla="*/ 189 w 663"/>
                  <a:gd name="T69" fmla="*/ 414 h 679"/>
                  <a:gd name="T70" fmla="*/ 176 w 663"/>
                  <a:gd name="T71" fmla="*/ 374 h 679"/>
                  <a:gd name="T72" fmla="*/ 270 w 663"/>
                  <a:gd name="T73" fmla="*/ 198 h 679"/>
                  <a:gd name="T74" fmla="*/ 396 w 663"/>
                  <a:gd name="T75" fmla="*/ 198 h 679"/>
                  <a:gd name="T76" fmla="*/ 291 w 663"/>
                  <a:gd name="T77" fmla="*/ 243 h 679"/>
                  <a:gd name="T78" fmla="*/ 232 w 663"/>
                  <a:gd name="T79" fmla="*/ 363 h 679"/>
                  <a:gd name="T80" fmla="*/ 242 w 663"/>
                  <a:gd name="T81" fmla="*/ 389 h 679"/>
                  <a:gd name="T82" fmla="*/ 388 w 663"/>
                  <a:gd name="T83" fmla="*/ 428 h 679"/>
                  <a:gd name="T84" fmla="*/ 429 w 663"/>
                  <a:gd name="T85" fmla="*/ 318 h 679"/>
                  <a:gd name="T86" fmla="*/ 384 w 663"/>
                  <a:gd name="T87" fmla="*/ 422 h 679"/>
                  <a:gd name="T88" fmla="*/ 253 w 663"/>
                  <a:gd name="T89" fmla="*/ 374 h 679"/>
                  <a:gd name="T90" fmla="*/ 278 w 663"/>
                  <a:gd name="T91" fmla="*/ 280 h 679"/>
                  <a:gd name="T92" fmla="*/ 359 w 663"/>
                  <a:gd name="T93" fmla="*/ 264 h 679"/>
                  <a:gd name="T94" fmla="*/ 464 w 663"/>
                  <a:gd name="T95" fmla="*/ 116 h 679"/>
                  <a:gd name="T96" fmla="*/ 470 w 663"/>
                  <a:gd name="T97" fmla="*/ 26 h 679"/>
                  <a:gd name="T98" fmla="*/ 196 w 663"/>
                  <a:gd name="T99" fmla="*/ 33 h 679"/>
                  <a:gd name="T100" fmla="*/ 9 w 663"/>
                  <a:gd name="T101" fmla="*/ 263 h 679"/>
                  <a:gd name="T102" fmla="*/ 4 w 663"/>
                  <a:gd name="T103" fmla="*/ 389 h 679"/>
                  <a:gd name="T104" fmla="*/ 27 w 663"/>
                  <a:gd name="T105" fmla="*/ 471 h 679"/>
                  <a:gd name="T106" fmla="*/ 166 w 663"/>
                  <a:gd name="T107" fmla="*/ 630 h 679"/>
                  <a:gd name="T108" fmla="*/ 607 w 663"/>
                  <a:gd name="T109" fmla="*/ 529 h 679"/>
                  <a:gd name="T110" fmla="*/ 663 w 663"/>
                  <a:gd name="T111" fmla="*/ 356 h 679"/>
                  <a:gd name="T112" fmla="*/ 432 w 663"/>
                  <a:gd name="T113" fmla="*/ 12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3" h="679">
                    <a:moveTo>
                      <a:pt x="663" y="337"/>
                    </a:moveTo>
                    <a:cubicBezTo>
                      <a:pt x="663" y="325"/>
                      <a:pt x="661" y="314"/>
                      <a:pt x="660" y="305"/>
                    </a:cubicBezTo>
                    <a:cubicBezTo>
                      <a:pt x="659" y="295"/>
                      <a:pt x="657" y="287"/>
                      <a:pt x="656" y="281"/>
                    </a:cubicBezTo>
                    <a:cubicBezTo>
                      <a:pt x="653" y="268"/>
                      <a:pt x="652" y="261"/>
                      <a:pt x="652" y="261"/>
                    </a:cubicBezTo>
                    <a:cubicBezTo>
                      <a:pt x="652" y="261"/>
                      <a:pt x="653" y="268"/>
                      <a:pt x="656" y="281"/>
                    </a:cubicBezTo>
                    <a:cubicBezTo>
                      <a:pt x="657" y="287"/>
                      <a:pt x="659" y="295"/>
                      <a:pt x="659" y="305"/>
                    </a:cubicBezTo>
                    <a:cubicBezTo>
                      <a:pt x="660" y="314"/>
                      <a:pt x="662" y="325"/>
                      <a:pt x="661" y="337"/>
                    </a:cubicBezTo>
                    <a:cubicBezTo>
                      <a:pt x="661" y="343"/>
                      <a:pt x="661" y="350"/>
                      <a:pt x="661" y="356"/>
                    </a:cubicBezTo>
                    <a:cubicBezTo>
                      <a:pt x="661" y="363"/>
                      <a:pt x="660" y="370"/>
                      <a:pt x="659" y="377"/>
                    </a:cubicBezTo>
                    <a:cubicBezTo>
                      <a:pt x="658" y="381"/>
                      <a:pt x="658" y="385"/>
                      <a:pt x="658" y="388"/>
                    </a:cubicBezTo>
                    <a:cubicBezTo>
                      <a:pt x="657" y="392"/>
                      <a:pt x="656" y="396"/>
                      <a:pt x="655" y="400"/>
                    </a:cubicBezTo>
                    <a:cubicBezTo>
                      <a:pt x="654" y="408"/>
                      <a:pt x="653" y="416"/>
                      <a:pt x="650" y="424"/>
                    </a:cubicBezTo>
                    <a:cubicBezTo>
                      <a:pt x="642" y="457"/>
                      <a:pt x="626" y="492"/>
                      <a:pt x="602" y="526"/>
                    </a:cubicBezTo>
                    <a:cubicBezTo>
                      <a:pt x="578" y="560"/>
                      <a:pt x="546" y="592"/>
                      <a:pt x="505" y="616"/>
                    </a:cubicBezTo>
                    <a:cubicBezTo>
                      <a:pt x="465" y="641"/>
                      <a:pt x="416" y="657"/>
                      <a:pt x="365" y="661"/>
                    </a:cubicBezTo>
                    <a:cubicBezTo>
                      <a:pt x="314" y="665"/>
                      <a:pt x="260" y="656"/>
                      <a:pt x="211" y="634"/>
                    </a:cubicBezTo>
                    <a:cubicBezTo>
                      <a:pt x="205" y="632"/>
                      <a:pt x="199" y="628"/>
                      <a:pt x="193" y="625"/>
                    </a:cubicBezTo>
                    <a:cubicBezTo>
                      <a:pt x="187" y="622"/>
                      <a:pt x="181" y="619"/>
                      <a:pt x="175" y="615"/>
                    </a:cubicBezTo>
                    <a:cubicBezTo>
                      <a:pt x="164" y="608"/>
                      <a:pt x="152" y="601"/>
                      <a:pt x="142" y="592"/>
                    </a:cubicBezTo>
                    <a:cubicBezTo>
                      <a:pt x="121" y="575"/>
                      <a:pt x="103" y="555"/>
                      <a:pt x="86" y="534"/>
                    </a:cubicBezTo>
                    <a:cubicBezTo>
                      <a:pt x="79" y="522"/>
                      <a:pt x="70" y="512"/>
                      <a:pt x="64" y="499"/>
                    </a:cubicBezTo>
                    <a:cubicBezTo>
                      <a:pt x="61" y="493"/>
                      <a:pt x="58" y="488"/>
                      <a:pt x="55" y="482"/>
                    </a:cubicBezTo>
                    <a:cubicBezTo>
                      <a:pt x="47" y="463"/>
                      <a:pt x="47" y="463"/>
                      <a:pt x="47" y="463"/>
                    </a:cubicBezTo>
                    <a:cubicBezTo>
                      <a:pt x="43" y="454"/>
                      <a:pt x="43" y="454"/>
                      <a:pt x="43" y="454"/>
                    </a:cubicBezTo>
                    <a:cubicBezTo>
                      <a:pt x="40" y="444"/>
                      <a:pt x="40" y="444"/>
                      <a:pt x="40" y="444"/>
                    </a:cubicBezTo>
                    <a:cubicBezTo>
                      <a:pt x="34" y="424"/>
                      <a:pt x="34" y="424"/>
                      <a:pt x="34" y="424"/>
                    </a:cubicBezTo>
                    <a:cubicBezTo>
                      <a:pt x="33" y="419"/>
                      <a:pt x="31" y="411"/>
                      <a:pt x="30" y="405"/>
                    </a:cubicBezTo>
                    <a:cubicBezTo>
                      <a:pt x="29" y="399"/>
                      <a:pt x="27" y="392"/>
                      <a:pt x="27" y="386"/>
                    </a:cubicBezTo>
                    <a:cubicBezTo>
                      <a:pt x="26" y="372"/>
                      <a:pt x="24" y="359"/>
                      <a:pt x="25" y="346"/>
                    </a:cubicBezTo>
                    <a:cubicBezTo>
                      <a:pt x="25" y="340"/>
                      <a:pt x="24" y="333"/>
                      <a:pt x="25" y="326"/>
                    </a:cubicBezTo>
                    <a:cubicBezTo>
                      <a:pt x="26" y="320"/>
                      <a:pt x="26" y="314"/>
                      <a:pt x="27" y="307"/>
                    </a:cubicBezTo>
                    <a:cubicBezTo>
                      <a:pt x="28" y="301"/>
                      <a:pt x="29" y="294"/>
                      <a:pt x="30" y="288"/>
                    </a:cubicBezTo>
                    <a:cubicBezTo>
                      <a:pt x="32" y="282"/>
                      <a:pt x="33" y="275"/>
                      <a:pt x="34" y="269"/>
                    </a:cubicBezTo>
                    <a:cubicBezTo>
                      <a:pt x="36" y="263"/>
                      <a:pt x="38" y="257"/>
                      <a:pt x="40" y="251"/>
                    </a:cubicBezTo>
                    <a:cubicBezTo>
                      <a:pt x="42" y="245"/>
                      <a:pt x="43" y="239"/>
                      <a:pt x="46" y="233"/>
                    </a:cubicBezTo>
                    <a:cubicBezTo>
                      <a:pt x="65" y="187"/>
                      <a:pt x="93" y="146"/>
                      <a:pt x="127" y="116"/>
                    </a:cubicBezTo>
                    <a:cubicBezTo>
                      <a:pt x="145" y="101"/>
                      <a:pt x="163" y="87"/>
                      <a:pt x="181" y="77"/>
                    </a:cubicBezTo>
                    <a:cubicBezTo>
                      <a:pt x="191" y="72"/>
                      <a:pt x="200" y="66"/>
                      <a:pt x="209" y="63"/>
                    </a:cubicBezTo>
                    <a:cubicBezTo>
                      <a:pt x="219" y="59"/>
                      <a:pt x="227" y="55"/>
                      <a:pt x="238" y="52"/>
                    </a:cubicBezTo>
                    <a:cubicBezTo>
                      <a:pt x="276" y="40"/>
                      <a:pt x="312" y="35"/>
                      <a:pt x="345" y="37"/>
                    </a:cubicBezTo>
                    <a:cubicBezTo>
                      <a:pt x="377" y="38"/>
                      <a:pt x="405" y="43"/>
                      <a:pt x="426" y="51"/>
                    </a:cubicBezTo>
                    <a:cubicBezTo>
                      <a:pt x="432" y="53"/>
                      <a:pt x="437" y="54"/>
                      <a:pt x="442" y="56"/>
                    </a:cubicBezTo>
                    <a:cubicBezTo>
                      <a:pt x="446" y="58"/>
                      <a:pt x="450" y="60"/>
                      <a:pt x="454" y="61"/>
                    </a:cubicBezTo>
                    <a:cubicBezTo>
                      <a:pt x="457" y="63"/>
                      <a:pt x="460" y="64"/>
                      <a:pt x="462" y="65"/>
                    </a:cubicBezTo>
                    <a:cubicBezTo>
                      <a:pt x="442" y="105"/>
                      <a:pt x="442" y="105"/>
                      <a:pt x="442" y="105"/>
                    </a:cubicBezTo>
                    <a:cubicBezTo>
                      <a:pt x="440" y="105"/>
                      <a:pt x="438" y="104"/>
                      <a:pt x="436" y="103"/>
                    </a:cubicBezTo>
                    <a:cubicBezTo>
                      <a:pt x="432" y="102"/>
                      <a:pt x="429" y="100"/>
                      <a:pt x="424" y="98"/>
                    </a:cubicBezTo>
                    <a:cubicBezTo>
                      <a:pt x="420" y="97"/>
                      <a:pt x="416" y="96"/>
                      <a:pt x="411" y="94"/>
                    </a:cubicBezTo>
                    <a:cubicBezTo>
                      <a:pt x="393" y="88"/>
                      <a:pt x="369" y="84"/>
                      <a:pt x="342" y="84"/>
                    </a:cubicBezTo>
                    <a:cubicBezTo>
                      <a:pt x="315" y="83"/>
                      <a:pt x="284" y="87"/>
                      <a:pt x="253" y="98"/>
                    </a:cubicBezTo>
                    <a:cubicBezTo>
                      <a:pt x="245" y="100"/>
                      <a:pt x="237" y="104"/>
                      <a:pt x="229" y="108"/>
                    </a:cubicBezTo>
                    <a:cubicBezTo>
                      <a:pt x="221" y="111"/>
                      <a:pt x="214" y="116"/>
                      <a:pt x="206" y="120"/>
                    </a:cubicBezTo>
                    <a:cubicBezTo>
                      <a:pt x="190" y="129"/>
                      <a:pt x="176" y="141"/>
                      <a:pt x="162" y="153"/>
                    </a:cubicBezTo>
                    <a:cubicBezTo>
                      <a:pt x="134" y="179"/>
                      <a:pt x="111" y="213"/>
                      <a:pt x="97" y="252"/>
                    </a:cubicBezTo>
                    <a:cubicBezTo>
                      <a:pt x="95" y="257"/>
                      <a:pt x="93" y="262"/>
                      <a:pt x="92" y="267"/>
                    </a:cubicBezTo>
                    <a:cubicBezTo>
                      <a:pt x="90" y="272"/>
                      <a:pt x="89" y="277"/>
                      <a:pt x="87" y="282"/>
                    </a:cubicBezTo>
                    <a:cubicBezTo>
                      <a:pt x="87" y="287"/>
                      <a:pt x="86" y="292"/>
                      <a:pt x="85" y="297"/>
                    </a:cubicBezTo>
                    <a:cubicBezTo>
                      <a:pt x="84" y="302"/>
                      <a:pt x="83" y="307"/>
                      <a:pt x="82" y="313"/>
                    </a:cubicBezTo>
                    <a:cubicBezTo>
                      <a:pt x="82" y="318"/>
                      <a:pt x="82" y="323"/>
                      <a:pt x="81" y="329"/>
                    </a:cubicBezTo>
                    <a:cubicBezTo>
                      <a:pt x="81" y="334"/>
                      <a:pt x="81" y="339"/>
                      <a:pt x="81" y="345"/>
                    </a:cubicBezTo>
                    <a:cubicBezTo>
                      <a:pt x="81" y="355"/>
                      <a:pt x="82" y="366"/>
                      <a:pt x="84" y="377"/>
                    </a:cubicBezTo>
                    <a:cubicBezTo>
                      <a:pt x="84" y="382"/>
                      <a:pt x="86" y="387"/>
                      <a:pt x="87" y="392"/>
                    </a:cubicBezTo>
                    <a:cubicBezTo>
                      <a:pt x="88" y="398"/>
                      <a:pt x="89" y="403"/>
                      <a:pt x="90" y="409"/>
                    </a:cubicBezTo>
                    <a:cubicBezTo>
                      <a:pt x="95" y="424"/>
                      <a:pt x="95" y="424"/>
                      <a:pt x="95" y="424"/>
                    </a:cubicBezTo>
                    <a:cubicBezTo>
                      <a:pt x="98" y="431"/>
                      <a:pt x="98" y="431"/>
                      <a:pt x="98" y="431"/>
                    </a:cubicBezTo>
                    <a:cubicBezTo>
                      <a:pt x="101" y="439"/>
                      <a:pt x="101" y="439"/>
                      <a:pt x="101" y="439"/>
                    </a:cubicBezTo>
                    <a:cubicBezTo>
                      <a:pt x="108" y="454"/>
                      <a:pt x="108" y="454"/>
                      <a:pt x="108" y="454"/>
                    </a:cubicBezTo>
                    <a:cubicBezTo>
                      <a:pt x="110" y="459"/>
                      <a:pt x="113" y="463"/>
                      <a:pt x="116" y="468"/>
                    </a:cubicBezTo>
                    <a:cubicBezTo>
                      <a:pt x="121" y="478"/>
                      <a:pt x="128" y="486"/>
                      <a:pt x="134" y="495"/>
                    </a:cubicBezTo>
                    <a:cubicBezTo>
                      <a:pt x="148" y="512"/>
                      <a:pt x="162" y="528"/>
                      <a:pt x="180" y="541"/>
                    </a:cubicBezTo>
                    <a:cubicBezTo>
                      <a:pt x="188" y="548"/>
                      <a:pt x="198" y="553"/>
                      <a:pt x="207" y="559"/>
                    </a:cubicBezTo>
                    <a:cubicBezTo>
                      <a:pt x="211" y="562"/>
                      <a:pt x="216" y="564"/>
                      <a:pt x="221" y="566"/>
                    </a:cubicBezTo>
                    <a:cubicBezTo>
                      <a:pt x="226" y="569"/>
                      <a:pt x="230" y="571"/>
                      <a:pt x="235" y="573"/>
                    </a:cubicBezTo>
                    <a:cubicBezTo>
                      <a:pt x="275" y="589"/>
                      <a:pt x="317" y="596"/>
                      <a:pt x="357" y="592"/>
                    </a:cubicBezTo>
                    <a:cubicBezTo>
                      <a:pt x="397" y="587"/>
                      <a:pt x="435" y="574"/>
                      <a:pt x="466" y="555"/>
                    </a:cubicBezTo>
                    <a:cubicBezTo>
                      <a:pt x="497" y="535"/>
                      <a:pt x="522" y="509"/>
                      <a:pt x="539" y="483"/>
                    </a:cubicBezTo>
                    <a:cubicBezTo>
                      <a:pt x="557" y="456"/>
                      <a:pt x="569" y="429"/>
                      <a:pt x="575" y="404"/>
                    </a:cubicBezTo>
                    <a:cubicBezTo>
                      <a:pt x="576" y="398"/>
                      <a:pt x="577" y="391"/>
                      <a:pt x="578" y="386"/>
                    </a:cubicBezTo>
                    <a:cubicBezTo>
                      <a:pt x="579" y="383"/>
                      <a:pt x="579" y="380"/>
                      <a:pt x="580" y="377"/>
                    </a:cubicBezTo>
                    <a:cubicBezTo>
                      <a:pt x="580" y="374"/>
                      <a:pt x="580" y="371"/>
                      <a:pt x="580" y="368"/>
                    </a:cubicBezTo>
                    <a:cubicBezTo>
                      <a:pt x="581" y="363"/>
                      <a:pt x="582" y="357"/>
                      <a:pt x="582" y="352"/>
                    </a:cubicBezTo>
                    <a:cubicBezTo>
                      <a:pt x="582" y="347"/>
                      <a:pt x="582" y="342"/>
                      <a:pt x="581" y="338"/>
                    </a:cubicBezTo>
                    <a:cubicBezTo>
                      <a:pt x="582" y="328"/>
                      <a:pt x="580" y="320"/>
                      <a:pt x="579" y="313"/>
                    </a:cubicBezTo>
                    <a:cubicBezTo>
                      <a:pt x="579" y="306"/>
                      <a:pt x="577" y="300"/>
                      <a:pt x="576" y="295"/>
                    </a:cubicBezTo>
                    <a:cubicBezTo>
                      <a:pt x="574" y="285"/>
                      <a:pt x="573" y="280"/>
                      <a:pt x="573" y="280"/>
                    </a:cubicBezTo>
                    <a:cubicBezTo>
                      <a:pt x="573" y="280"/>
                      <a:pt x="574" y="285"/>
                      <a:pt x="576" y="295"/>
                    </a:cubicBezTo>
                    <a:cubicBezTo>
                      <a:pt x="577" y="300"/>
                      <a:pt x="578" y="306"/>
                      <a:pt x="579" y="313"/>
                    </a:cubicBezTo>
                    <a:cubicBezTo>
                      <a:pt x="579" y="320"/>
                      <a:pt x="581" y="328"/>
                      <a:pt x="580" y="338"/>
                    </a:cubicBezTo>
                    <a:cubicBezTo>
                      <a:pt x="580" y="342"/>
                      <a:pt x="580" y="347"/>
                      <a:pt x="580" y="352"/>
                    </a:cubicBezTo>
                    <a:cubicBezTo>
                      <a:pt x="580" y="357"/>
                      <a:pt x="579" y="363"/>
                      <a:pt x="579" y="368"/>
                    </a:cubicBezTo>
                    <a:cubicBezTo>
                      <a:pt x="578" y="371"/>
                      <a:pt x="578" y="374"/>
                      <a:pt x="578" y="376"/>
                    </a:cubicBezTo>
                    <a:cubicBezTo>
                      <a:pt x="577" y="379"/>
                      <a:pt x="577" y="382"/>
                      <a:pt x="576" y="385"/>
                    </a:cubicBezTo>
                    <a:cubicBezTo>
                      <a:pt x="575" y="391"/>
                      <a:pt x="574" y="397"/>
                      <a:pt x="572" y="403"/>
                    </a:cubicBezTo>
                    <a:cubicBezTo>
                      <a:pt x="566" y="428"/>
                      <a:pt x="554" y="455"/>
                      <a:pt x="536" y="480"/>
                    </a:cubicBezTo>
                    <a:cubicBezTo>
                      <a:pt x="518" y="506"/>
                      <a:pt x="493" y="530"/>
                      <a:pt x="462" y="549"/>
                    </a:cubicBezTo>
                    <a:cubicBezTo>
                      <a:pt x="432" y="567"/>
                      <a:pt x="395" y="579"/>
                      <a:pt x="356" y="582"/>
                    </a:cubicBezTo>
                    <a:cubicBezTo>
                      <a:pt x="318" y="586"/>
                      <a:pt x="277" y="578"/>
                      <a:pt x="240" y="562"/>
                    </a:cubicBezTo>
                    <a:cubicBezTo>
                      <a:pt x="235" y="560"/>
                      <a:pt x="231" y="558"/>
                      <a:pt x="226" y="555"/>
                    </a:cubicBezTo>
                    <a:cubicBezTo>
                      <a:pt x="222" y="553"/>
                      <a:pt x="217" y="551"/>
                      <a:pt x="213" y="548"/>
                    </a:cubicBezTo>
                    <a:cubicBezTo>
                      <a:pt x="205" y="542"/>
                      <a:pt x="196" y="537"/>
                      <a:pt x="188" y="530"/>
                    </a:cubicBezTo>
                    <a:cubicBezTo>
                      <a:pt x="172" y="518"/>
                      <a:pt x="158" y="502"/>
                      <a:pt x="146" y="486"/>
                    </a:cubicBezTo>
                    <a:cubicBezTo>
                      <a:pt x="140" y="478"/>
                      <a:pt x="134" y="469"/>
                      <a:pt x="129" y="460"/>
                    </a:cubicBezTo>
                    <a:cubicBezTo>
                      <a:pt x="127" y="456"/>
                      <a:pt x="124" y="451"/>
                      <a:pt x="122" y="447"/>
                    </a:cubicBezTo>
                    <a:cubicBezTo>
                      <a:pt x="116" y="433"/>
                      <a:pt x="116" y="433"/>
                      <a:pt x="116" y="433"/>
                    </a:cubicBezTo>
                    <a:cubicBezTo>
                      <a:pt x="113" y="426"/>
                      <a:pt x="113" y="426"/>
                      <a:pt x="113" y="426"/>
                    </a:cubicBezTo>
                    <a:cubicBezTo>
                      <a:pt x="111" y="419"/>
                      <a:pt x="111" y="419"/>
                      <a:pt x="111" y="419"/>
                    </a:cubicBezTo>
                    <a:cubicBezTo>
                      <a:pt x="107" y="404"/>
                      <a:pt x="107" y="404"/>
                      <a:pt x="107" y="404"/>
                    </a:cubicBezTo>
                    <a:cubicBezTo>
                      <a:pt x="106" y="399"/>
                      <a:pt x="105" y="394"/>
                      <a:pt x="104" y="389"/>
                    </a:cubicBezTo>
                    <a:cubicBezTo>
                      <a:pt x="103" y="384"/>
                      <a:pt x="101" y="379"/>
                      <a:pt x="101" y="374"/>
                    </a:cubicBezTo>
                    <a:cubicBezTo>
                      <a:pt x="100" y="364"/>
                      <a:pt x="99" y="354"/>
                      <a:pt x="99" y="344"/>
                    </a:cubicBezTo>
                    <a:cubicBezTo>
                      <a:pt x="100" y="339"/>
                      <a:pt x="99" y="335"/>
                      <a:pt x="100" y="330"/>
                    </a:cubicBezTo>
                    <a:cubicBezTo>
                      <a:pt x="100" y="325"/>
                      <a:pt x="101" y="320"/>
                      <a:pt x="101" y="315"/>
                    </a:cubicBezTo>
                    <a:cubicBezTo>
                      <a:pt x="102" y="310"/>
                      <a:pt x="103" y="305"/>
                      <a:pt x="104" y="301"/>
                    </a:cubicBezTo>
                    <a:cubicBezTo>
                      <a:pt x="105" y="296"/>
                      <a:pt x="106" y="291"/>
                      <a:pt x="107" y="286"/>
                    </a:cubicBezTo>
                    <a:cubicBezTo>
                      <a:pt x="108" y="282"/>
                      <a:pt x="109" y="277"/>
                      <a:pt x="111" y="273"/>
                    </a:cubicBezTo>
                    <a:cubicBezTo>
                      <a:pt x="112" y="268"/>
                      <a:pt x="114" y="263"/>
                      <a:pt x="116" y="259"/>
                    </a:cubicBezTo>
                    <a:cubicBezTo>
                      <a:pt x="130" y="224"/>
                      <a:pt x="151" y="193"/>
                      <a:pt x="177" y="170"/>
                    </a:cubicBezTo>
                    <a:cubicBezTo>
                      <a:pt x="190" y="159"/>
                      <a:pt x="204" y="149"/>
                      <a:pt x="218" y="141"/>
                    </a:cubicBezTo>
                    <a:cubicBezTo>
                      <a:pt x="225" y="137"/>
                      <a:pt x="232" y="133"/>
                      <a:pt x="239" y="130"/>
                    </a:cubicBezTo>
                    <a:cubicBezTo>
                      <a:pt x="246" y="128"/>
                      <a:pt x="252" y="124"/>
                      <a:pt x="260" y="122"/>
                    </a:cubicBezTo>
                    <a:cubicBezTo>
                      <a:pt x="289" y="113"/>
                      <a:pt x="317" y="109"/>
                      <a:pt x="341" y="111"/>
                    </a:cubicBezTo>
                    <a:cubicBezTo>
                      <a:pt x="365" y="112"/>
                      <a:pt x="386" y="116"/>
                      <a:pt x="403" y="121"/>
                    </a:cubicBezTo>
                    <a:cubicBezTo>
                      <a:pt x="407" y="123"/>
                      <a:pt x="411" y="124"/>
                      <a:pt x="414" y="125"/>
                    </a:cubicBezTo>
                    <a:cubicBezTo>
                      <a:pt x="418" y="127"/>
                      <a:pt x="421" y="128"/>
                      <a:pt x="424" y="129"/>
                    </a:cubicBezTo>
                    <a:cubicBezTo>
                      <a:pt x="426" y="130"/>
                      <a:pt x="427" y="131"/>
                      <a:pt x="429" y="131"/>
                    </a:cubicBezTo>
                    <a:cubicBezTo>
                      <a:pt x="409" y="172"/>
                      <a:pt x="409" y="172"/>
                      <a:pt x="409" y="172"/>
                    </a:cubicBezTo>
                    <a:cubicBezTo>
                      <a:pt x="408" y="172"/>
                      <a:pt x="408" y="172"/>
                      <a:pt x="408" y="172"/>
                    </a:cubicBezTo>
                    <a:cubicBezTo>
                      <a:pt x="402" y="170"/>
                      <a:pt x="396" y="167"/>
                      <a:pt x="390" y="165"/>
                    </a:cubicBezTo>
                    <a:cubicBezTo>
                      <a:pt x="376" y="161"/>
                      <a:pt x="359" y="159"/>
                      <a:pt x="340" y="158"/>
                    </a:cubicBezTo>
                    <a:cubicBezTo>
                      <a:pt x="321" y="157"/>
                      <a:pt x="299" y="161"/>
                      <a:pt x="277" y="169"/>
                    </a:cubicBezTo>
                    <a:cubicBezTo>
                      <a:pt x="272" y="170"/>
                      <a:pt x="266" y="173"/>
                      <a:pt x="260" y="176"/>
                    </a:cubicBezTo>
                    <a:cubicBezTo>
                      <a:pt x="254" y="178"/>
                      <a:pt x="249" y="181"/>
                      <a:pt x="243" y="184"/>
                    </a:cubicBezTo>
                    <a:cubicBezTo>
                      <a:pt x="232" y="191"/>
                      <a:pt x="222" y="199"/>
                      <a:pt x="212" y="208"/>
                    </a:cubicBezTo>
                    <a:cubicBezTo>
                      <a:pt x="192" y="227"/>
                      <a:pt x="176" y="251"/>
                      <a:pt x="166" y="278"/>
                    </a:cubicBezTo>
                    <a:cubicBezTo>
                      <a:pt x="156" y="306"/>
                      <a:pt x="153" y="336"/>
                      <a:pt x="157" y="367"/>
                    </a:cubicBezTo>
                    <a:cubicBezTo>
                      <a:pt x="158" y="370"/>
                      <a:pt x="159" y="374"/>
                      <a:pt x="159" y="378"/>
                    </a:cubicBezTo>
                    <a:cubicBezTo>
                      <a:pt x="160" y="382"/>
                      <a:pt x="161" y="385"/>
                      <a:pt x="162" y="389"/>
                    </a:cubicBezTo>
                    <a:cubicBezTo>
                      <a:pt x="166" y="400"/>
                      <a:pt x="166" y="400"/>
                      <a:pt x="166" y="400"/>
                    </a:cubicBezTo>
                    <a:cubicBezTo>
                      <a:pt x="167" y="405"/>
                      <a:pt x="167" y="405"/>
                      <a:pt x="167" y="405"/>
                    </a:cubicBezTo>
                    <a:cubicBezTo>
                      <a:pt x="170" y="410"/>
                      <a:pt x="170" y="410"/>
                      <a:pt x="170" y="410"/>
                    </a:cubicBezTo>
                    <a:cubicBezTo>
                      <a:pt x="175" y="421"/>
                      <a:pt x="175" y="421"/>
                      <a:pt x="175" y="421"/>
                    </a:cubicBezTo>
                    <a:cubicBezTo>
                      <a:pt x="176" y="424"/>
                      <a:pt x="178" y="428"/>
                      <a:pt x="180" y="431"/>
                    </a:cubicBezTo>
                    <a:cubicBezTo>
                      <a:pt x="184" y="438"/>
                      <a:pt x="189" y="444"/>
                      <a:pt x="193" y="450"/>
                    </a:cubicBezTo>
                    <a:cubicBezTo>
                      <a:pt x="203" y="462"/>
                      <a:pt x="213" y="473"/>
                      <a:pt x="226" y="482"/>
                    </a:cubicBezTo>
                    <a:cubicBezTo>
                      <a:pt x="232" y="487"/>
                      <a:pt x="238" y="491"/>
                      <a:pt x="245" y="495"/>
                    </a:cubicBezTo>
                    <a:cubicBezTo>
                      <a:pt x="248" y="497"/>
                      <a:pt x="251" y="498"/>
                      <a:pt x="255" y="500"/>
                    </a:cubicBezTo>
                    <a:cubicBezTo>
                      <a:pt x="258" y="502"/>
                      <a:pt x="261" y="504"/>
                      <a:pt x="265" y="505"/>
                    </a:cubicBezTo>
                    <a:cubicBezTo>
                      <a:pt x="293" y="516"/>
                      <a:pt x="323" y="521"/>
                      <a:pt x="351" y="518"/>
                    </a:cubicBezTo>
                    <a:cubicBezTo>
                      <a:pt x="379" y="515"/>
                      <a:pt x="405" y="505"/>
                      <a:pt x="427" y="491"/>
                    </a:cubicBezTo>
                    <a:cubicBezTo>
                      <a:pt x="449" y="477"/>
                      <a:pt x="466" y="459"/>
                      <a:pt x="478" y="441"/>
                    </a:cubicBezTo>
                    <a:cubicBezTo>
                      <a:pt x="491" y="422"/>
                      <a:pt x="498" y="403"/>
                      <a:pt x="503" y="385"/>
                    </a:cubicBezTo>
                    <a:cubicBezTo>
                      <a:pt x="504" y="381"/>
                      <a:pt x="504" y="377"/>
                      <a:pt x="505" y="373"/>
                    </a:cubicBezTo>
                    <a:cubicBezTo>
                      <a:pt x="506" y="368"/>
                      <a:pt x="506" y="364"/>
                      <a:pt x="507" y="360"/>
                    </a:cubicBezTo>
                    <a:cubicBezTo>
                      <a:pt x="507" y="357"/>
                      <a:pt x="507" y="353"/>
                      <a:pt x="507" y="349"/>
                    </a:cubicBezTo>
                    <a:cubicBezTo>
                      <a:pt x="507" y="346"/>
                      <a:pt x="507" y="342"/>
                      <a:pt x="507" y="339"/>
                    </a:cubicBezTo>
                    <a:cubicBezTo>
                      <a:pt x="507" y="333"/>
                      <a:pt x="506" y="327"/>
                      <a:pt x="506" y="322"/>
                    </a:cubicBezTo>
                    <a:cubicBezTo>
                      <a:pt x="505" y="317"/>
                      <a:pt x="504" y="313"/>
                      <a:pt x="503" y="309"/>
                    </a:cubicBezTo>
                    <a:cubicBezTo>
                      <a:pt x="502" y="303"/>
                      <a:pt x="501" y="299"/>
                      <a:pt x="501" y="299"/>
                    </a:cubicBezTo>
                    <a:cubicBezTo>
                      <a:pt x="501" y="299"/>
                      <a:pt x="502" y="303"/>
                      <a:pt x="503" y="310"/>
                    </a:cubicBezTo>
                    <a:cubicBezTo>
                      <a:pt x="504" y="313"/>
                      <a:pt x="505" y="317"/>
                      <a:pt x="505" y="322"/>
                    </a:cubicBezTo>
                    <a:cubicBezTo>
                      <a:pt x="505" y="327"/>
                      <a:pt x="506" y="333"/>
                      <a:pt x="506" y="339"/>
                    </a:cubicBezTo>
                    <a:cubicBezTo>
                      <a:pt x="506" y="342"/>
                      <a:pt x="506" y="346"/>
                      <a:pt x="506" y="349"/>
                    </a:cubicBezTo>
                    <a:cubicBezTo>
                      <a:pt x="506" y="353"/>
                      <a:pt x="505" y="356"/>
                      <a:pt x="505" y="360"/>
                    </a:cubicBezTo>
                    <a:cubicBezTo>
                      <a:pt x="504" y="364"/>
                      <a:pt x="504" y="368"/>
                      <a:pt x="503" y="372"/>
                    </a:cubicBezTo>
                    <a:cubicBezTo>
                      <a:pt x="502" y="376"/>
                      <a:pt x="501" y="380"/>
                      <a:pt x="500" y="385"/>
                    </a:cubicBezTo>
                    <a:cubicBezTo>
                      <a:pt x="495" y="402"/>
                      <a:pt x="487" y="420"/>
                      <a:pt x="474" y="438"/>
                    </a:cubicBezTo>
                    <a:cubicBezTo>
                      <a:pt x="462" y="456"/>
                      <a:pt x="445" y="473"/>
                      <a:pt x="423" y="485"/>
                    </a:cubicBezTo>
                    <a:cubicBezTo>
                      <a:pt x="402" y="498"/>
                      <a:pt x="377" y="506"/>
                      <a:pt x="350" y="508"/>
                    </a:cubicBezTo>
                    <a:cubicBezTo>
                      <a:pt x="323" y="510"/>
                      <a:pt x="295" y="505"/>
                      <a:pt x="270" y="494"/>
                    </a:cubicBezTo>
                    <a:cubicBezTo>
                      <a:pt x="266" y="492"/>
                      <a:pt x="263" y="491"/>
                      <a:pt x="260" y="489"/>
                    </a:cubicBezTo>
                    <a:cubicBezTo>
                      <a:pt x="257" y="487"/>
                      <a:pt x="254" y="486"/>
                      <a:pt x="251" y="484"/>
                    </a:cubicBezTo>
                    <a:cubicBezTo>
                      <a:pt x="245" y="480"/>
                      <a:pt x="239" y="476"/>
                      <a:pt x="234" y="472"/>
                    </a:cubicBezTo>
                    <a:cubicBezTo>
                      <a:pt x="223" y="463"/>
                      <a:pt x="214" y="452"/>
                      <a:pt x="205" y="441"/>
                    </a:cubicBezTo>
                    <a:cubicBezTo>
                      <a:pt x="201" y="435"/>
                      <a:pt x="197" y="430"/>
                      <a:pt x="194" y="423"/>
                    </a:cubicBezTo>
                    <a:cubicBezTo>
                      <a:pt x="192" y="420"/>
                      <a:pt x="190" y="417"/>
                      <a:pt x="189" y="414"/>
                    </a:cubicBezTo>
                    <a:cubicBezTo>
                      <a:pt x="185" y="405"/>
                      <a:pt x="185" y="405"/>
                      <a:pt x="185" y="405"/>
                    </a:cubicBezTo>
                    <a:cubicBezTo>
                      <a:pt x="183" y="400"/>
                      <a:pt x="183" y="400"/>
                      <a:pt x="183" y="400"/>
                    </a:cubicBezTo>
                    <a:cubicBezTo>
                      <a:pt x="182" y="395"/>
                      <a:pt x="182" y="395"/>
                      <a:pt x="182" y="395"/>
                    </a:cubicBezTo>
                    <a:cubicBezTo>
                      <a:pt x="178" y="384"/>
                      <a:pt x="178" y="384"/>
                      <a:pt x="178" y="384"/>
                    </a:cubicBezTo>
                    <a:cubicBezTo>
                      <a:pt x="178" y="382"/>
                      <a:pt x="177" y="378"/>
                      <a:pt x="176" y="374"/>
                    </a:cubicBezTo>
                    <a:cubicBezTo>
                      <a:pt x="176" y="371"/>
                      <a:pt x="175" y="368"/>
                      <a:pt x="175" y="364"/>
                    </a:cubicBezTo>
                    <a:cubicBezTo>
                      <a:pt x="172" y="337"/>
                      <a:pt x="175" y="309"/>
                      <a:pt x="185" y="285"/>
                    </a:cubicBezTo>
                    <a:cubicBezTo>
                      <a:pt x="195" y="261"/>
                      <a:pt x="210" y="241"/>
                      <a:pt x="228" y="225"/>
                    </a:cubicBezTo>
                    <a:cubicBezTo>
                      <a:pt x="237" y="217"/>
                      <a:pt x="246" y="210"/>
                      <a:pt x="255" y="205"/>
                    </a:cubicBezTo>
                    <a:cubicBezTo>
                      <a:pt x="260" y="203"/>
                      <a:pt x="265" y="200"/>
                      <a:pt x="270" y="198"/>
                    </a:cubicBezTo>
                    <a:cubicBezTo>
                      <a:pt x="275" y="196"/>
                      <a:pt x="279" y="194"/>
                      <a:pt x="284" y="193"/>
                    </a:cubicBezTo>
                    <a:cubicBezTo>
                      <a:pt x="304" y="186"/>
                      <a:pt x="323" y="184"/>
                      <a:pt x="339" y="185"/>
                    </a:cubicBezTo>
                    <a:cubicBezTo>
                      <a:pt x="356" y="186"/>
                      <a:pt x="370" y="189"/>
                      <a:pt x="381" y="193"/>
                    </a:cubicBezTo>
                    <a:cubicBezTo>
                      <a:pt x="387" y="194"/>
                      <a:pt x="392" y="196"/>
                      <a:pt x="396" y="198"/>
                    </a:cubicBezTo>
                    <a:cubicBezTo>
                      <a:pt x="396" y="198"/>
                      <a:pt x="396" y="198"/>
                      <a:pt x="396" y="198"/>
                    </a:cubicBezTo>
                    <a:cubicBezTo>
                      <a:pt x="376" y="239"/>
                      <a:pt x="376" y="239"/>
                      <a:pt x="376" y="239"/>
                    </a:cubicBezTo>
                    <a:cubicBezTo>
                      <a:pt x="373" y="238"/>
                      <a:pt x="370" y="237"/>
                      <a:pt x="368" y="236"/>
                    </a:cubicBezTo>
                    <a:cubicBezTo>
                      <a:pt x="360" y="234"/>
                      <a:pt x="350" y="232"/>
                      <a:pt x="338" y="232"/>
                    </a:cubicBezTo>
                    <a:cubicBezTo>
                      <a:pt x="327" y="232"/>
                      <a:pt x="313" y="234"/>
                      <a:pt x="300" y="239"/>
                    </a:cubicBezTo>
                    <a:cubicBezTo>
                      <a:pt x="298" y="240"/>
                      <a:pt x="294" y="242"/>
                      <a:pt x="291" y="243"/>
                    </a:cubicBezTo>
                    <a:cubicBezTo>
                      <a:pt x="287" y="245"/>
                      <a:pt x="284" y="247"/>
                      <a:pt x="281" y="249"/>
                    </a:cubicBezTo>
                    <a:cubicBezTo>
                      <a:pt x="274" y="253"/>
                      <a:pt x="268" y="258"/>
                      <a:pt x="262" y="263"/>
                    </a:cubicBezTo>
                    <a:cubicBezTo>
                      <a:pt x="251" y="274"/>
                      <a:pt x="241" y="289"/>
                      <a:pt x="236" y="305"/>
                    </a:cubicBezTo>
                    <a:cubicBezTo>
                      <a:pt x="230" y="321"/>
                      <a:pt x="228" y="339"/>
                      <a:pt x="231" y="357"/>
                    </a:cubicBezTo>
                    <a:cubicBezTo>
                      <a:pt x="231" y="359"/>
                      <a:pt x="232" y="361"/>
                      <a:pt x="232" y="363"/>
                    </a:cubicBezTo>
                    <a:cubicBezTo>
                      <a:pt x="233" y="366"/>
                      <a:pt x="233" y="367"/>
                      <a:pt x="234" y="370"/>
                    </a:cubicBezTo>
                    <a:cubicBezTo>
                      <a:pt x="236" y="376"/>
                      <a:pt x="236" y="376"/>
                      <a:pt x="236" y="376"/>
                    </a:cubicBezTo>
                    <a:cubicBezTo>
                      <a:pt x="237" y="379"/>
                      <a:pt x="237" y="379"/>
                      <a:pt x="237" y="379"/>
                    </a:cubicBezTo>
                    <a:cubicBezTo>
                      <a:pt x="239" y="382"/>
                      <a:pt x="239" y="382"/>
                      <a:pt x="239" y="382"/>
                    </a:cubicBezTo>
                    <a:cubicBezTo>
                      <a:pt x="242" y="389"/>
                      <a:pt x="242" y="389"/>
                      <a:pt x="242" y="389"/>
                    </a:cubicBezTo>
                    <a:cubicBezTo>
                      <a:pt x="245" y="394"/>
                      <a:pt x="245" y="394"/>
                      <a:pt x="245" y="394"/>
                    </a:cubicBezTo>
                    <a:cubicBezTo>
                      <a:pt x="247" y="398"/>
                      <a:pt x="250" y="402"/>
                      <a:pt x="253" y="405"/>
                    </a:cubicBezTo>
                    <a:cubicBezTo>
                      <a:pt x="264" y="419"/>
                      <a:pt x="279" y="430"/>
                      <a:pt x="295" y="437"/>
                    </a:cubicBezTo>
                    <a:cubicBezTo>
                      <a:pt x="311" y="443"/>
                      <a:pt x="328" y="446"/>
                      <a:pt x="344" y="443"/>
                    </a:cubicBezTo>
                    <a:cubicBezTo>
                      <a:pt x="361" y="442"/>
                      <a:pt x="376" y="436"/>
                      <a:pt x="388" y="428"/>
                    </a:cubicBezTo>
                    <a:cubicBezTo>
                      <a:pt x="401" y="420"/>
                      <a:pt x="410" y="409"/>
                      <a:pt x="417" y="399"/>
                    </a:cubicBezTo>
                    <a:cubicBezTo>
                      <a:pt x="424" y="388"/>
                      <a:pt x="428" y="377"/>
                      <a:pt x="431" y="367"/>
                    </a:cubicBezTo>
                    <a:cubicBezTo>
                      <a:pt x="433" y="357"/>
                      <a:pt x="433" y="348"/>
                      <a:pt x="433" y="341"/>
                    </a:cubicBezTo>
                    <a:cubicBezTo>
                      <a:pt x="432" y="333"/>
                      <a:pt x="432" y="328"/>
                      <a:pt x="431" y="324"/>
                    </a:cubicBezTo>
                    <a:cubicBezTo>
                      <a:pt x="430" y="320"/>
                      <a:pt x="429" y="318"/>
                      <a:pt x="429" y="318"/>
                    </a:cubicBezTo>
                    <a:cubicBezTo>
                      <a:pt x="429" y="318"/>
                      <a:pt x="430" y="320"/>
                      <a:pt x="430" y="324"/>
                    </a:cubicBezTo>
                    <a:cubicBezTo>
                      <a:pt x="431" y="328"/>
                      <a:pt x="432" y="333"/>
                      <a:pt x="432" y="341"/>
                    </a:cubicBezTo>
                    <a:cubicBezTo>
                      <a:pt x="432" y="348"/>
                      <a:pt x="430" y="357"/>
                      <a:pt x="428" y="366"/>
                    </a:cubicBezTo>
                    <a:cubicBezTo>
                      <a:pt x="425" y="376"/>
                      <a:pt x="420" y="386"/>
                      <a:pt x="413" y="396"/>
                    </a:cubicBezTo>
                    <a:cubicBezTo>
                      <a:pt x="406" y="406"/>
                      <a:pt x="396" y="415"/>
                      <a:pt x="384" y="422"/>
                    </a:cubicBezTo>
                    <a:cubicBezTo>
                      <a:pt x="373" y="429"/>
                      <a:pt x="358" y="433"/>
                      <a:pt x="344" y="434"/>
                    </a:cubicBezTo>
                    <a:cubicBezTo>
                      <a:pt x="329" y="435"/>
                      <a:pt x="313" y="432"/>
                      <a:pt x="300" y="426"/>
                    </a:cubicBezTo>
                    <a:cubicBezTo>
                      <a:pt x="286" y="419"/>
                      <a:pt x="273" y="409"/>
                      <a:pt x="264" y="396"/>
                    </a:cubicBezTo>
                    <a:cubicBezTo>
                      <a:pt x="260" y="390"/>
                      <a:pt x="256" y="383"/>
                      <a:pt x="254" y="377"/>
                    </a:cubicBezTo>
                    <a:cubicBezTo>
                      <a:pt x="253" y="374"/>
                      <a:pt x="253" y="374"/>
                      <a:pt x="253" y="374"/>
                    </a:cubicBezTo>
                    <a:cubicBezTo>
                      <a:pt x="252" y="371"/>
                      <a:pt x="252" y="371"/>
                      <a:pt x="252" y="371"/>
                    </a:cubicBezTo>
                    <a:cubicBezTo>
                      <a:pt x="250" y="365"/>
                      <a:pt x="250" y="365"/>
                      <a:pt x="250" y="365"/>
                    </a:cubicBezTo>
                    <a:cubicBezTo>
                      <a:pt x="250" y="362"/>
                      <a:pt x="249" y="358"/>
                      <a:pt x="249" y="354"/>
                    </a:cubicBezTo>
                    <a:cubicBezTo>
                      <a:pt x="247" y="340"/>
                      <a:pt x="249" y="325"/>
                      <a:pt x="255" y="312"/>
                    </a:cubicBezTo>
                    <a:cubicBezTo>
                      <a:pt x="260" y="299"/>
                      <a:pt x="268" y="288"/>
                      <a:pt x="278" y="280"/>
                    </a:cubicBezTo>
                    <a:cubicBezTo>
                      <a:pt x="283" y="276"/>
                      <a:pt x="288" y="272"/>
                      <a:pt x="293" y="270"/>
                    </a:cubicBezTo>
                    <a:cubicBezTo>
                      <a:pt x="295" y="268"/>
                      <a:pt x="298" y="267"/>
                      <a:pt x="300" y="266"/>
                    </a:cubicBezTo>
                    <a:cubicBezTo>
                      <a:pt x="303" y="265"/>
                      <a:pt x="305" y="264"/>
                      <a:pt x="308" y="263"/>
                    </a:cubicBezTo>
                    <a:cubicBezTo>
                      <a:pt x="319" y="260"/>
                      <a:pt x="329" y="259"/>
                      <a:pt x="337" y="259"/>
                    </a:cubicBezTo>
                    <a:cubicBezTo>
                      <a:pt x="346" y="260"/>
                      <a:pt x="354" y="261"/>
                      <a:pt x="359" y="264"/>
                    </a:cubicBezTo>
                    <a:cubicBezTo>
                      <a:pt x="361" y="264"/>
                      <a:pt x="362" y="264"/>
                      <a:pt x="363" y="265"/>
                    </a:cubicBezTo>
                    <a:cubicBezTo>
                      <a:pt x="322" y="346"/>
                      <a:pt x="322" y="346"/>
                      <a:pt x="322" y="346"/>
                    </a:cubicBezTo>
                    <a:cubicBezTo>
                      <a:pt x="345" y="357"/>
                      <a:pt x="345" y="357"/>
                      <a:pt x="345" y="357"/>
                    </a:cubicBezTo>
                    <a:cubicBezTo>
                      <a:pt x="451" y="143"/>
                      <a:pt x="451" y="143"/>
                      <a:pt x="451" y="143"/>
                    </a:cubicBezTo>
                    <a:cubicBezTo>
                      <a:pt x="464" y="116"/>
                      <a:pt x="464" y="116"/>
                      <a:pt x="464" y="116"/>
                    </a:cubicBezTo>
                    <a:cubicBezTo>
                      <a:pt x="464" y="116"/>
                      <a:pt x="464" y="116"/>
                      <a:pt x="464" y="116"/>
                    </a:cubicBezTo>
                    <a:cubicBezTo>
                      <a:pt x="502" y="41"/>
                      <a:pt x="502" y="41"/>
                      <a:pt x="502" y="41"/>
                    </a:cubicBezTo>
                    <a:cubicBezTo>
                      <a:pt x="483" y="32"/>
                      <a:pt x="483" y="32"/>
                      <a:pt x="483" y="32"/>
                    </a:cubicBezTo>
                    <a:cubicBezTo>
                      <a:pt x="483" y="32"/>
                      <a:pt x="483" y="32"/>
                      <a:pt x="483" y="32"/>
                    </a:cubicBezTo>
                    <a:cubicBezTo>
                      <a:pt x="479" y="30"/>
                      <a:pt x="475" y="28"/>
                      <a:pt x="470" y="26"/>
                    </a:cubicBezTo>
                    <a:cubicBezTo>
                      <a:pt x="465" y="25"/>
                      <a:pt x="460" y="22"/>
                      <a:pt x="455" y="20"/>
                    </a:cubicBezTo>
                    <a:cubicBezTo>
                      <a:pt x="449" y="18"/>
                      <a:pt x="443" y="17"/>
                      <a:pt x="437" y="15"/>
                    </a:cubicBezTo>
                    <a:cubicBezTo>
                      <a:pt x="413" y="7"/>
                      <a:pt x="381" y="2"/>
                      <a:pt x="345" y="1"/>
                    </a:cubicBezTo>
                    <a:cubicBezTo>
                      <a:pt x="310" y="0"/>
                      <a:pt x="269" y="6"/>
                      <a:pt x="228" y="20"/>
                    </a:cubicBezTo>
                    <a:cubicBezTo>
                      <a:pt x="218" y="23"/>
                      <a:pt x="207" y="28"/>
                      <a:pt x="196" y="33"/>
                    </a:cubicBezTo>
                    <a:cubicBezTo>
                      <a:pt x="185" y="37"/>
                      <a:pt x="176" y="44"/>
                      <a:pt x="165" y="49"/>
                    </a:cubicBezTo>
                    <a:cubicBezTo>
                      <a:pt x="145" y="61"/>
                      <a:pt x="125" y="76"/>
                      <a:pt x="107" y="93"/>
                    </a:cubicBezTo>
                    <a:cubicBezTo>
                      <a:pt x="70" y="127"/>
                      <a:pt x="40" y="173"/>
                      <a:pt x="21" y="224"/>
                    </a:cubicBezTo>
                    <a:cubicBezTo>
                      <a:pt x="18" y="230"/>
                      <a:pt x="16" y="236"/>
                      <a:pt x="15" y="243"/>
                    </a:cubicBezTo>
                    <a:cubicBezTo>
                      <a:pt x="13" y="250"/>
                      <a:pt x="11" y="256"/>
                      <a:pt x="9" y="263"/>
                    </a:cubicBezTo>
                    <a:cubicBezTo>
                      <a:pt x="8" y="270"/>
                      <a:pt x="6" y="277"/>
                      <a:pt x="5" y="283"/>
                    </a:cubicBezTo>
                    <a:cubicBezTo>
                      <a:pt x="4" y="290"/>
                      <a:pt x="2" y="297"/>
                      <a:pt x="2" y="304"/>
                    </a:cubicBezTo>
                    <a:cubicBezTo>
                      <a:pt x="2" y="311"/>
                      <a:pt x="1" y="318"/>
                      <a:pt x="0" y="325"/>
                    </a:cubicBezTo>
                    <a:cubicBezTo>
                      <a:pt x="0" y="332"/>
                      <a:pt x="0" y="339"/>
                      <a:pt x="0" y="346"/>
                    </a:cubicBezTo>
                    <a:cubicBezTo>
                      <a:pt x="0" y="360"/>
                      <a:pt x="2" y="374"/>
                      <a:pt x="4" y="389"/>
                    </a:cubicBezTo>
                    <a:cubicBezTo>
                      <a:pt x="4" y="396"/>
                      <a:pt x="6" y="403"/>
                      <a:pt x="8" y="410"/>
                    </a:cubicBezTo>
                    <a:cubicBezTo>
                      <a:pt x="9" y="417"/>
                      <a:pt x="10" y="423"/>
                      <a:pt x="13" y="431"/>
                    </a:cubicBezTo>
                    <a:cubicBezTo>
                      <a:pt x="19" y="451"/>
                      <a:pt x="19" y="451"/>
                      <a:pt x="19" y="451"/>
                    </a:cubicBezTo>
                    <a:cubicBezTo>
                      <a:pt x="22" y="461"/>
                      <a:pt x="22" y="461"/>
                      <a:pt x="22" y="461"/>
                    </a:cubicBezTo>
                    <a:cubicBezTo>
                      <a:pt x="27" y="471"/>
                      <a:pt x="27" y="471"/>
                      <a:pt x="27" y="471"/>
                    </a:cubicBezTo>
                    <a:cubicBezTo>
                      <a:pt x="36" y="491"/>
                      <a:pt x="36" y="491"/>
                      <a:pt x="36" y="491"/>
                    </a:cubicBezTo>
                    <a:cubicBezTo>
                      <a:pt x="39" y="497"/>
                      <a:pt x="43" y="503"/>
                      <a:pt x="46" y="510"/>
                    </a:cubicBezTo>
                    <a:cubicBezTo>
                      <a:pt x="53" y="522"/>
                      <a:pt x="62" y="534"/>
                      <a:pt x="70" y="545"/>
                    </a:cubicBezTo>
                    <a:cubicBezTo>
                      <a:pt x="88" y="568"/>
                      <a:pt x="108" y="589"/>
                      <a:pt x="131" y="606"/>
                    </a:cubicBezTo>
                    <a:cubicBezTo>
                      <a:pt x="142" y="615"/>
                      <a:pt x="155" y="622"/>
                      <a:pt x="166" y="630"/>
                    </a:cubicBezTo>
                    <a:cubicBezTo>
                      <a:pt x="173" y="633"/>
                      <a:pt x="179" y="636"/>
                      <a:pt x="185" y="640"/>
                    </a:cubicBezTo>
                    <a:cubicBezTo>
                      <a:pt x="192" y="643"/>
                      <a:pt x="198" y="646"/>
                      <a:pt x="204" y="649"/>
                    </a:cubicBezTo>
                    <a:cubicBezTo>
                      <a:pt x="256" y="670"/>
                      <a:pt x="313" y="679"/>
                      <a:pt x="366" y="673"/>
                    </a:cubicBezTo>
                    <a:cubicBezTo>
                      <a:pt x="419" y="668"/>
                      <a:pt x="468" y="650"/>
                      <a:pt x="510" y="624"/>
                    </a:cubicBezTo>
                    <a:cubicBezTo>
                      <a:pt x="551" y="598"/>
                      <a:pt x="584" y="564"/>
                      <a:pt x="607" y="529"/>
                    </a:cubicBezTo>
                    <a:cubicBezTo>
                      <a:pt x="631" y="494"/>
                      <a:pt x="646" y="458"/>
                      <a:pt x="654" y="425"/>
                    </a:cubicBezTo>
                    <a:cubicBezTo>
                      <a:pt x="656" y="417"/>
                      <a:pt x="657" y="408"/>
                      <a:pt x="658" y="400"/>
                    </a:cubicBezTo>
                    <a:cubicBezTo>
                      <a:pt x="659" y="397"/>
                      <a:pt x="660" y="393"/>
                      <a:pt x="660" y="389"/>
                    </a:cubicBezTo>
                    <a:cubicBezTo>
                      <a:pt x="661" y="385"/>
                      <a:pt x="661" y="381"/>
                      <a:pt x="661" y="378"/>
                    </a:cubicBezTo>
                    <a:cubicBezTo>
                      <a:pt x="662" y="370"/>
                      <a:pt x="663" y="363"/>
                      <a:pt x="663" y="356"/>
                    </a:cubicBezTo>
                    <a:cubicBezTo>
                      <a:pt x="663" y="350"/>
                      <a:pt x="663" y="343"/>
                      <a:pt x="663" y="337"/>
                    </a:cubicBezTo>
                    <a:close/>
                    <a:moveTo>
                      <a:pt x="432" y="126"/>
                    </a:moveTo>
                    <a:cubicBezTo>
                      <a:pt x="442" y="105"/>
                      <a:pt x="442" y="105"/>
                      <a:pt x="442" y="105"/>
                    </a:cubicBezTo>
                    <a:cubicBezTo>
                      <a:pt x="442" y="105"/>
                      <a:pt x="442" y="105"/>
                      <a:pt x="442" y="105"/>
                    </a:cubicBezTo>
                    <a:lnTo>
                      <a:pt x="432" y="126"/>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grpSp>
        <p:sp>
          <p:nvSpPr>
            <p:cNvPr id="222" name="Freeform 256"/>
            <p:cNvSpPr>
              <a:spLocks/>
            </p:cNvSpPr>
            <p:nvPr/>
          </p:nvSpPr>
          <p:spPr bwMode="auto">
            <a:xfrm>
              <a:off x="-953195" y="2218558"/>
              <a:ext cx="88922" cy="85642"/>
            </a:xfrm>
            <a:custGeom>
              <a:avLst/>
              <a:gdLst>
                <a:gd name="T0" fmla="*/ 34 w 70"/>
                <a:gd name="T1" fmla="*/ 66 h 66"/>
                <a:gd name="T2" fmla="*/ 27 w 70"/>
                <a:gd name="T3" fmla="*/ 66 h 66"/>
                <a:gd name="T4" fmla="*/ 6 w 70"/>
                <a:gd name="T5" fmla="*/ 52 h 66"/>
                <a:gd name="T6" fmla="*/ 1 w 70"/>
                <a:gd name="T7" fmla="*/ 27 h 66"/>
                <a:gd name="T8" fmla="*/ 34 w 70"/>
                <a:gd name="T9" fmla="*/ 0 h 66"/>
                <a:gd name="T10" fmla="*/ 40 w 70"/>
                <a:gd name="T11" fmla="*/ 1 h 66"/>
                <a:gd name="T12" fmla="*/ 66 w 70"/>
                <a:gd name="T13" fmla="*/ 40 h 66"/>
                <a:gd name="T14" fmla="*/ 34 w 70"/>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66">
                  <a:moveTo>
                    <a:pt x="34" y="66"/>
                  </a:moveTo>
                  <a:cubicBezTo>
                    <a:pt x="32" y="66"/>
                    <a:pt x="30" y="66"/>
                    <a:pt x="27" y="66"/>
                  </a:cubicBezTo>
                  <a:cubicBezTo>
                    <a:pt x="19" y="64"/>
                    <a:pt x="11" y="59"/>
                    <a:pt x="6" y="52"/>
                  </a:cubicBezTo>
                  <a:cubicBezTo>
                    <a:pt x="1" y="44"/>
                    <a:pt x="0" y="35"/>
                    <a:pt x="1" y="27"/>
                  </a:cubicBezTo>
                  <a:cubicBezTo>
                    <a:pt x="4" y="11"/>
                    <a:pt x="18" y="0"/>
                    <a:pt x="34" y="0"/>
                  </a:cubicBezTo>
                  <a:cubicBezTo>
                    <a:pt x="36" y="0"/>
                    <a:pt x="38" y="0"/>
                    <a:pt x="40" y="1"/>
                  </a:cubicBezTo>
                  <a:cubicBezTo>
                    <a:pt x="58" y="4"/>
                    <a:pt x="70" y="22"/>
                    <a:pt x="66" y="40"/>
                  </a:cubicBezTo>
                  <a:cubicBezTo>
                    <a:pt x="63" y="55"/>
                    <a:pt x="50" y="66"/>
                    <a:pt x="34"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sp>
          <p:nvSpPr>
            <p:cNvPr id="223" name="Freeform 257"/>
            <p:cNvSpPr>
              <a:spLocks/>
            </p:cNvSpPr>
            <p:nvPr/>
          </p:nvSpPr>
          <p:spPr bwMode="auto">
            <a:xfrm>
              <a:off x="-1069262" y="2684299"/>
              <a:ext cx="87987" cy="87567"/>
            </a:xfrm>
            <a:custGeom>
              <a:avLst/>
              <a:gdLst>
                <a:gd name="T0" fmla="*/ 34 w 69"/>
                <a:gd name="T1" fmla="*/ 67 h 67"/>
                <a:gd name="T2" fmla="*/ 28 w 69"/>
                <a:gd name="T3" fmla="*/ 66 h 67"/>
                <a:gd name="T4" fmla="*/ 7 w 69"/>
                <a:gd name="T5" fmla="*/ 52 h 67"/>
                <a:gd name="T6" fmla="*/ 2 w 69"/>
                <a:gd name="T7" fmla="*/ 27 h 67"/>
                <a:gd name="T8" fmla="*/ 34 w 69"/>
                <a:gd name="T9" fmla="*/ 0 h 67"/>
                <a:gd name="T10" fmla="*/ 41 w 69"/>
                <a:gd name="T11" fmla="*/ 1 h 67"/>
                <a:gd name="T12" fmla="*/ 62 w 69"/>
                <a:gd name="T13" fmla="*/ 15 h 67"/>
                <a:gd name="T14" fmla="*/ 67 w 69"/>
                <a:gd name="T15" fmla="*/ 40 h 67"/>
                <a:gd name="T16" fmla="*/ 34 w 69"/>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7">
                  <a:moveTo>
                    <a:pt x="34" y="67"/>
                  </a:moveTo>
                  <a:cubicBezTo>
                    <a:pt x="32" y="67"/>
                    <a:pt x="30" y="67"/>
                    <a:pt x="28" y="66"/>
                  </a:cubicBezTo>
                  <a:cubicBezTo>
                    <a:pt x="19" y="65"/>
                    <a:pt x="12" y="60"/>
                    <a:pt x="7" y="52"/>
                  </a:cubicBezTo>
                  <a:cubicBezTo>
                    <a:pt x="2" y="45"/>
                    <a:pt x="0" y="36"/>
                    <a:pt x="2" y="27"/>
                  </a:cubicBezTo>
                  <a:cubicBezTo>
                    <a:pt x="5" y="12"/>
                    <a:pt x="19" y="0"/>
                    <a:pt x="34" y="0"/>
                  </a:cubicBezTo>
                  <a:cubicBezTo>
                    <a:pt x="37" y="0"/>
                    <a:pt x="39" y="1"/>
                    <a:pt x="41" y="1"/>
                  </a:cubicBezTo>
                  <a:cubicBezTo>
                    <a:pt x="50" y="3"/>
                    <a:pt x="57" y="8"/>
                    <a:pt x="62" y="15"/>
                  </a:cubicBezTo>
                  <a:cubicBezTo>
                    <a:pt x="67" y="23"/>
                    <a:pt x="69" y="31"/>
                    <a:pt x="67" y="40"/>
                  </a:cubicBezTo>
                  <a:cubicBezTo>
                    <a:pt x="64" y="56"/>
                    <a:pt x="50" y="67"/>
                    <a:pt x="34" y="67"/>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sp>
          <p:nvSpPr>
            <p:cNvPr id="224" name="Freeform 258"/>
            <p:cNvSpPr>
              <a:spLocks/>
            </p:cNvSpPr>
            <p:nvPr/>
          </p:nvSpPr>
          <p:spPr bwMode="auto">
            <a:xfrm>
              <a:off x="-871761" y="2850773"/>
              <a:ext cx="87050" cy="85642"/>
            </a:xfrm>
            <a:custGeom>
              <a:avLst/>
              <a:gdLst>
                <a:gd name="T0" fmla="*/ 34 w 68"/>
                <a:gd name="T1" fmla="*/ 66 h 66"/>
                <a:gd name="T2" fmla="*/ 28 w 68"/>
                <a:gd name="T3" fmla="*/ 66 h 66"/>
                <a:gd name="T4" fmla="*/ 6 w 68"/>
                <a:gd name="T5" fmla="*/ 52 h 66"/>
                <a:gd name="T6" fmla="*/ 2 w 68"/>
                <a:gd name="T7" fmla="*/ 27 h 66"/>
                <a:gd name="T8" fmla="*/ 34 w 68"/>
                <a:gd name="T9" fmla="*/ 0 h 66"/>
                <a:gd name="T10" fmla="*/ 41 w 68"/>
                <a:gd name="T11" fmla="*/ 1 h 66"/>
                <a:gd name="T12" fmla="*/ 62 w 68"/>
                <a:gd name="T13" fmla="*/ 15 h 66"/>
                <a:gd name="T14" fmla="*/ 67 w 68"/>
                <a:gd name="T15" fmla="*/ 40 h 66"/>
                <a:gd name="T16" fmla="*/ 34 w 6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6">
                  <a:moveTo>
                    <a:pt x="34" y="66"/>
                  </a:moveTo>
                  <a:cubicBezTo>
                    <a:pt x="32" y="66"/>
                    <a:pt x="30" y="66"/>
                    <a:pt x="28" y="66"/>
                  </a:cubicBezTo>
                  <a:cubicBezTo>
                    <a:pt x="19" y="64"/>
                    <a:pt x="11" y="59"/>
                    <a:pt x="6" y="52"/>
                  </a:cubicBezTo>
                  <a:cubicBezTo>
                    <a:pt x="2" y="44"/>
                    <a:pt x="0" y="35"/>
                    <a:pt x="2" y="27"/>
                  </a:cubicBezTo>
                  <a:cubicBezTo>
                    <a:pt x="5" y="11"/>
                    <a:pt x="18" y="0"/>
                    <a:pt x="34" y="0"/>
                  </a:cubicBezTo>
                  <a:cubicBezTo>
                    <a:pt x="36" y="0"/>
                    <a:pt x="38" y="0"/>
                    <a:pt x="41" y="1"/>
                  </a:cubicBezTo>
                  <a:cubicBezTo>
                    <a:pt x="49" y="2"/>
                    <a:pt x="57" y="7"/>
                    <a:pt x="62" y="15"/>
                  </a:cubicBezTo>
                  <a:cubicBezTo>
                    <a:pt x="67" y="22"/>
                    <a:pt x="68" y="31"/>
                    <a:pt x="67" y="40"/>
                  </a:cubicBezTo>
                  <a:cubicBezTo>
                    <a:pt x="64" y="55"/>
                    <a:pt x="50" y="66"/>
                    <a:pt x="34"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sp>
          <p:nvSpPr>
            <p:cNvPr id="225" name="Freeform 259"/>
            <p:cNvSpPr>
              <a:spLocks/>
            </p:cNvSpPr>
            <p:nvPr/>
          </p:nvSpPr>
          <p:spPr bwMode="auto">
            <a:xfrm>
              <a:off x="-1227451" y="2543806"/>
              <a:ext cx="91729" cy="85642"/>
            </a:xfrm>
            <a:custGeom>
              <a:avLst/>
              <a:gdLst>
                <a:gd name="T0" fmla="*/ 36 w 72"/>
                <a:gd name="T1" fmla="*/ 66 h 66"/>
                <a:gd name="T2" fmla="*/ 30 w 72"/>
                <a:gd name="T3" fmla="*/ 66 h 66"/>
                <a:gd name="T4" fmla="*/ 4 w 72"/>
                <a:gd name="T5" fmla="*/ 27 h 66"/>
                <a:gd name="T6" fmla="*/ 36 w 72"/>
                <a:gd name="T7" fmla="*/ 0 h 66"/>
                <a:gd name="T8" fmla="*/ 43 w 72"/>
                <a:gd name="T9" fmla="*/ 1 h 66"/>
                <a:gd name="T10" fmla="*/ 69 w 72"/>
                <a:gd name="T11" fmla="*/ 40 h 66"/>
                <a:gd name="T12" fmla="*/ 36 w 72"/>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72" h="66">
                  <a:moveTo>
                    <a:pt x="36" y="66"/>
                  </a:moveTo>
                  <a:cubicBezTo>
                    <a:pt x="34" y="66"/>
                    <a:pt x="32" y="66"/>
                    <a:pt x="30" y="66"/>
                  </a:cubicBezTo>
                  <a:cubicBezTo>
                    <a:pt x="12" y="62"/>
                    <a:pt x="0" y="45"/>
                    <a:pt x="4" y="27"/>
                  </a:cubicBezTo>
                  <a:cubicBezTo>
                    <a:pt x="7" y="11"/>
                    <a:pt x="20" y="0"/>
                    <a:pt x="36" y="0"/>
                  </a:cubicBezTo>
                  <a:cubicBezTo>
                    <a:pt x="38" y="0"/>
                    <a:pt x="40" y="0"/>
                    <a:pt x="43" y="1"/>
                  </a:cubicBezTo>
                  <a:cubicBezTo>
                    <a:pt x="61" y="4"/>
                    <a:pt x="72" y="22"/>
                    <a:pt x="69" y="40"/>
                  </a:cubicBezTo>
                  <a:cubicBezTo>
                    <a:pt x="66" y="55"/>
                    <a:pt x="52" y="66"/>
                    <a:pt x="36"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sp>
          <p:nvSpPr>
            <p:cNvPr id="226" name="Freeform 264"/>
            <p:cNvSpPr>
              <a:spLocks/>
            </p:cNvSpPr>
            <p:nvPr/>
          </p:nvSpPr>
          <p:spPr bwMode="auto">
            <a:xfrm>
              <a:off x="-1055223" y="2364823"/>
              <a:ext cx="87050" cy="87567"/>
            </a:xfrm>
            <a:custGeom>
              <a:avLst/>
              <a:gdLst>
                <a:gd name="T0" fmla="*/ 34 w 68"/>
                <a:gd name="T1" fmla="*/ 67 h 67"/>
                <a:gd name="T2" fmla="*/ 27 w 68"/>
                <a:gd name="T3" fmla="*/ 66 h 67"/>
                <a:gd name="T4" fmla="*/ 6 w 68"/>
                <a:gd name="T5" fmla="*/ 52 h 67"/>
                <a:gd name="T6" fmla="*/ 1 w 68"/>
                <a:gd name="T7" fmla="*/ 27 h 67"/>
                <a:gd name="T8" fmla="*/ 34 w 68"/>
                <a:gd name="T9" fmla="*/ 0 h 67"/>
                <a:gd name="T10" fmla="*/ 40 w 68"/>
                <a:gd name="T11" fmla="*/ 1 h 67"/>
                <a:gd name="T12" fmla="*/ 62 w 68"/>
                <a:gd name="T13" fmla="*/ 15 h 67"/>
                <a:gd name="T14" fmla="*/ 67 w 68"/>
                <a:gd name="T15" fmla="*/ 40 h 67"/>
                <a:gd name="T16" fmla="*/ 34 w 68"/>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7">
                  <a:moveTo>
                    <a:pt x="34" y="67"/>
                  </a:moveTo>
                  <a:cubicBezTo>
                    <a:pt x="32" y="67"/>
                    <a:pt x="30" y="66"/>
                    <a:pt x="27" y="66"/>
                  </a:cubicBezTo>
                  <a:cubicBezTo>
                    <a:pt x="19" y="64"/>
                    <a:pt x="11" y="59"/>
                    <a:pt x="6" y="52"/>
                  </a:cubicBezTo>
                  <a:cubicBezTo>
                    <a:pt x="1" y="44"/>
                    <a:pt x="0" y="36"/>
                    <a:pt x="1" y="27"/>
                  </a:cubicBezTo>
                  <a:cubicBezTo>
                    <a:pt x="4" y="11"/>
                    <a:pt x="18" y="0"/>
                    <a:pt x="34" y="0"/>
                  </a:cubicBezTo>
                  <a:cubicBezTo>
                    <a:pt x="36" y="0"/>
                    <a:pt x="38" y="0"/>
                    <a:pt x="40" y="1"/>
                  </a:cubicBezTo>
                  <a:cubicBezTo>
                    <a:pt x="49" y="3"/>
                    <a:pt x="57" y="8"/>
                    <a:pt x="62" y="15"/>
                  </a:cubicBezTo>
                  <a:cubicBezTo>
                    <a:pt x="66" y="22"/>
                    <a:pt x="68" y="31"/>
                    <a:pt x="67" y="40"/>
                  </a:cubicBezTo>
                  <a:cubicBezTo>
                    <a:pt x="63" y="55"/>
                    <a:pt x="50" y="67"/>
                    <a:pt x="34" y="67"/>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a:p>
          </p:txBody>
        </p:sp>
        <p:grpSp>
          <p:nvGrpSpPr>
            <p:cNvPr id="227" name="Group 226"/>
            <p:cNvGrpSpPr/>
            <p:nvPr/>
          </p:nvGrpSpPr>
          <p:grpSpPr>
            <a:xfrm>
              <a:off x="-1214574" y="2224804"/>
              <a:ext cx="418402" cy="698611"/>
              <a:chOff x="-560668" y="1221853"/>
              <a:chExt cx="253487" cy="423250"/>
            </a:xfrm>
            <a:solidFill>
              <a:schemeClr val="bg1"/>
            </a:solidFill>
          </p:grpSpPr>
          <p:sp>
            <p:nvSpPr>
              <p:cNvPr id="228" name="Freeform 260"/>
              <p:cNvSpPr>
                <a:spLocks/>
              </p:cNvSpPr>
              <p:nvPr/>
            </p:nvSpPr>
            <p:spPr bwMode="auto">
              <a:xfrm>
                <a:off x="-466532" y="1504020"/>
                <a:ext cx="39696" cy="40226"/>
              </a:xfrm>
              <a:custGeom>
                <a:avLst/>
                <a:gdLst>
                  <a:gd name="T0" fmla="*/ 48 w 51"/>
                  <a:gd name="T1" fmla="*/ 30 h 51"/>
                  <a:gd name="T2" fmla="*/ 21 w 51"/>
                  <a:gd name="T3" fmla="*/ 49 h 51"/>
                  <a:gd name="T4" fmla="*/ 2 w 51"/>
                  <a:gd name="T5" fmla="*/ 21 h 51"/>
                  <a:gd name="T6" fmla="*/ 30 w 51"/>
                  <a:gd name="T7" fmla="*/ 3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3"/>
                      <a:pt x="34" y="51"/>
                      <a:pt x="21" y="49"/>
                    </a:cubicBezTo>
                    <a:cubicBezTo>
                      <a:pt x="8" y="46"/>
                      <a:pt x="0" y="34"/>
                      <a:pt x="2" y="21"/>
                    </a:cubicBezTo>
                    <a:cubicBezTo>
                      <a:pt x="5" y="8"/>
                      <a:pt x="17" y="0"/>
                      <a:pt x="30" y="3"/>
                    </a:cubicBezTo>
                    <a:cubicBezTo>
                      <a:pt x="43" y="5"/>
                      <a:pt x="51" y="18"/>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29" name="Freeform 261"/>
              <p:cNvSpPr>
                <a:spLocks/>
              </p:cNvSpPr>
              <p:nvPr/>
            </p:nvSpPr>
            <p:spPr bwMode="auto">
              <a:xfrm>
                <a:off x="-346877" y="1604294"/>
                <a:ext cx="39696" cy="40809"/>
              </a:xfrm>
              <a:custGeom>
                <a:avLst/>
                <a:gdLst>
                  <a:gd name="T0" fmla="*/ 48 w 51"/>
                  <a:gd name="T1" fmla="*/ 30 h 51"/>
                  <a:gd name="T2" fmla="*/ 21 w 51"/>
                  <a:gd name="T3" fmla="*/ 48 h 51"/>
                  <a:gd name="T4" fmla="*/ 2 w 51"/>
                  <a:gd name="T5" fmla="*/ 21 h 51"/>
                  <a:gd name="T6" fmla="*/ 30 w 51"/>
                  <a:gd name="T7" fmla="*/ 2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2"/>
                      <a:pt x="33" y="51"/>
                      <a:pt x="21" y="48"/>
                    </a:cubicBezTo>
                    <a:cubicBezTo>
                      <a:pt x="8" y="46"/>
                      <a:pt x="0" y="33"/>
                      <a:pt x="2" y="21"/>
                    </a:cubicBezTo>
                    <a:cubicBezTo>
                      <a:pt x="5" y="8"/>
                      <a:pt x="17" y="0"/>
                      <a:pt x="30" y="2"/>
                    </a:cubicBezTo>
                    <a:cubicBezTo>
                      <a:pt x="42" y="5"/>
                      <a:pt x="51" y="17"/>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30" name="Freeform 262"/>
              <p:cNvSpPr>
                <a:spLocks/>
              </p:cNvSpPr>
              <p:nvPr/>
            </p:nvSpPr>
            <p:spPr bwMode="auto">
              <a:xfrm>
                <a:off x="-560668" y="1418903"/>
                <a:ext cx="39696" cy="40226"/>
              </a:xfrm>
              <a:custGeom>
                <a:avLst/>
                <a:gdLst>
                  <a:gd name="T0" fmla="*/ 48 w 51"/>
                  <a:gd name="T1" fmla="*/ 30 h 51"/>
                  <a:gd name="T2" fmla="*/ 21 w 51"/>
                  <a:gd name="T3" fmla="*/ 48 h 51"/>
                  <a:gd name="T4" fmla="*/ 2 w 51"/>
                  <a:gd name="T5" fmla="*/ 21 h 51"/>
                  <a:gd name="T6" fmla="*/ 30 w 51"/>
                  <a:gd name="T7" fmla="*/ 2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2"/>
                      <a:pt x="33" y="51"/>
                      <a:pt x="21" y="48"/>
                    </a:cubicBezTo>
                    <a:cubicBezTo>
                      <a:pt x="8" y="46"/>
                      <a:pt x="0" y="33"/>
                      <a:pt x="2" y="21"/>
                    </a:cubicBezTo>
                    <a:cubicBezTo>
                      <a:pt x="5" y="8"/>
                      <a:pt x="17" y="0"/>
                      <a:pt x="30" y="2"/>
                    </a:cubicBezTo>
                    <a:cubicBezTo>
                      <a:pt x="42" y="5"/>
                      <a:pt x="51" y="17"/>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31" name="Freeform 263"/>
              <p:cNvSpPr>
                <a:spLocks/>
              </p:cNvSpPr>
              <p:nvPr/>
            </p:nvSpPr>
            <p:spPr bwMode="auto">
              <a:xfrm>
                <a:off x="-396780" y="1221853"/>
                <a:ext cx="39129" cy="40226"/>
              </a:xfrm>
              <a:custGeom>
                <a:avLst/>
                <a:gdLst>
                  <a:gd name="T0" fmla="*/ 49 w 51"/>
                  <a:gd name="T1" fmla="*/ 30 h 51"/>
                  <a:gd name="T2" fmla="*/ 21 w 51"/>
                  <a:gd name="T3" fmla="*/ 48 h 51"/>
                  <a:gd name="T4" fmla="*/ 3 w 51"/>
                  <a:gd name="T5" fmla="*/ 21 h 51"/>
                  <a:gd name="T6" fmla="*/ 30 w 51"/>
                  <a:gd name="T7" fmla="*/ 2 h 51"/>
                  <a:gd name="T8" fmla="*/ 49 w 51"/>
                  <a:gd name="T9" fmla="*/ 30 h 51"/>
                </a:gdLst>
                <a:ahLst/>
                <a:cxnLst>
                  <a:cxn ang="0">
                    <a:pos x="T0" y="T1"/>
                  </a:cxn>
                  <a:cxn ang="0">
                    <a:pos x="T2" y="T3"/>
                  </a:cxn>
                  <a:cxn ang="0">
                    <a:pos x="T4" y="T5"/>
                  </a:cxn>
                  <a:cxn ang="0">
                    <a:pos x="T6" y="T7"/>
                  </a:cxn>
                  <a:cxn ang="0">
                    <a:pos x="T8" y="T9"/>
                  </a:cxn>
                </a:cxnLst>
                <a:rect l="0" t="0" r="r" b="b"/>
                <a:pathLst>
                  <a:path w="51" h="51">
                    <a:moveTo>
                      <a:pt x="49" y="30"/>
                    </a:moveTo>
                    <a:cubicBezTo>
                      <a:pt x="46" y="43"/>
                      <a:pt x="34" y="51"/>
                      <a:pt x="21" y="48"/>
                    </a:cubicBezTo>
                    <a:cubicBezTo>
                      <a:pt x="9" y="46"/>
                      <a:pt x="0" y="33"/>
                      <a:pt x="3" y="21"/>
                    </a:cubicBezTo>
                    <a:cubicBezTo>
                      <a:pt x="5" y="8"/>
                      <a:pt x="18" y="0"/>
                      <a:pt x="30" y="2"/>
                    </a:cubicBezTo>
                    <a:cubicBezTo>
                      <a:pt x="43" y="5"/>
                      <a:pt x="51" y="17"/>
                      <a:pt x="49"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sp>
            <p:nvSpPr>
              <p:cNvPr id="232" name="Freeform 265"/>
              <p:cNvSpPr>
                <a:spLocks/>
              </p:cNvSpPr>
              <p:nvPr/>
            </p:nvSpPr>
            <p:spPr bwMode="auto">
              <a:xfrm>
                <a:off x="-458593" y="1310467"/>
                <a:ext cx="39129" cy="40226"/>
              </a:xfrm>
              <a:custGeom>
                <a:avLst/>
                <a:gdLst>
                  <a:gd name="T0" fmla="*/ 49 w 51"/>
                  <a:gd name="T1" fmla="*/ 30 h 51"/>
                  <a:gd name="T2" fmla="*/ 21 w 51"/>
                  <a:gd name="T3" fmla="*/ 48 h 51"/>
                  <a:gd name="T4" fmla="*/ 3 w 51"/>
                  <a:gd name="T5" fmla="*/ 21 h 51"/>
                  <a:gd name="T6" fmla="*/ 31 w 51"/>
                  <a:gd name="T7" fmla="*/ 2 h 51"/>
                  <a:gd name="T8" fmla="*/ 49 w 51"/>
                  <a:gd name="T9" fmla="*/ 30 h 51"/>
                </a:gdLst>
                <a:ahLst/>
                <a:cxnLst>
                  <a:cxn ang="0">
                    <a:pos x="T0" y="T1"/>
                  </a:cxn>
                  <a:cxn ang="0">
                    <a:pos x="T2" y="T3"/>
                  </a:cxn>
                  <a:cxn ang="0">
                    <a:pos x="T4" y="T5"/>
                  </a:cxn>
                  <a:cxn ang="0">
                    <a:pos x="T6" y="T7"/>
                  </a:cxn>
                  <a:cxn ang="0">
                    <a:pos x="T8" y="T9"/>
                  </a:cxn>
                </a:cxnLst>
                <a:rect l="0" t="0" r="r" b="b"/>
                <a:pathLst>
                  <a:path w="51" h="51">
                    <a:moveTo>
                      <a:pt x="49" y="30"/>
                    </a:moveTo>
                    <a:cubicBezTo>
                      <a:pt x="46" y="43"/>
                      <a:pt x="34" y="51"/>
                      <a:pt x="21" y="48"/>
                    </a:cubicBezTo>
                    <a:cubicBezTo>
                      <a:pt x="9" y="46"/>
                      <a:pt x="0" y="33"/>
                      <a:pt x="3" y="21"/>
                    </a:cubicBezTo>
                    <a:cubicBezTo>
                      <a:pt x="5" y="8"/>
                      <a:pt x="18" y="0"/>
                      <a:pt x="31" y="2"/>
                    </a:cubicBezTo>
                    <a:cubicBezTo>
                      <a:pt x="43" y="5"/>
                      <a:pt x="51" y="17"/>
                      <a:pt x="49"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a:latin typeface="+mn-lt"/>
                </a:endParaRPr>
              </a:p>
            </p:txBody>
          </p:sp>
        </p:grpSp>
      </p:grpSp>
      <p:pic>
        <p:nvPicPr>
          <p:cNvPr id="433" name="Picture 43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45198" y="1823803"/>
            <a:ext cx="2096776" cy="2523510"/>
          </a:xfrm>
          <a:prstGeom prst="rect">
            <a:avLst/>
          </a:prstGeom>
          <a:ln>
            <a:solidFill>
              <a:schemeClr val="accent3"/>
            </a:solidFill>
          </a:ln>
        </p:spPr>
      </p:pic>
      <p:pic>
        <p:nvPicPr>
          <p:cNvPr id="434" name="Picture 4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17484" y="2022808"/>
            <a:ext cx="2096776" cy="2523510"/>
          </a:xfrm>
          <a:prstGeom prst="rect">
            <a:avLst/>
          </a:prstGeom>
          <a:ln>
            <a:solidFill>
              <a:schemeClr val="accent3"/>
            </a:solidFill>
          </a:ln>
        </p:spPr>
      </p:pic>
      <p:cxnSp>
        <p:nvCxnSpPr>
          <p:cNvPr id="435" name="Straight Arrow Connector 434"/>
          <p:cNvCxnSpPr>
            <a:cxnSpLocks/>
          </p:cNvCxnSpPr>
          <p:nvPr/>
        </p:nvCxnSpPr>
        <p:spPr>
          <a:xfrm>
            <a:off x="7017280" y="1514921"/>
            <a:ext cx="310472" cy="387162"/>
          </a:xfrm>
          <a:prstGeom prst="straightConnector1">
            <a:avLst/>
          </a:prstGeom>
          <a:ln w="12700">
            <a:solidFill>
              <a:schemeClr val="tx2"/>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746971" y="2492267"/>
            <a:ext cx="645247" cy="647079"/>
            <a:chOff x="3731011" y="2454167"/>
            <a:chExt cx="645247" cy="647079"/>
          </a:xfrm>
        </p:grpSpPr>
        <p:sp>
          <p:nvSpPr>
            <p:cNvPr id="439" name="Freeform 5"/>
            <p:cNvSpPr>
              <a:spLocks noEditPoints="1"/>
            </p:cNvSpPr>
            <p:nvPr/>
          </p:nvSpPr>
          <p:spPr bwMode="auto">
            <a:xfrm>
              <a:off x="3731011" y="2454167"/>
              <a:ext cx="645247" cy="647079"/>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solidFill>
              <a:schemeClr val="tx2"/>
            </a:solidFill>
            <a:ln>
              <a:noFill/>
            </a:ln>
            <a:extLst/>
          </p:spPr>
          <p:txBody>
            <a:bodyPr vert="horz" wrap="square" lIns="121920" tIns="60960" rIns="121920" bIns="60960" numCol="1" anchor="t" anchorCtr="0" compatLnSpc="1">
              <a:prstTxWarp prst="textNoShape">
                <a:avLst/>
              </a:prstTxWarp>
            </a:bodyPr>
            <a:lstStyle/>
            <a:p>
              <a:pPr defTabSz="457189">
                <a:defRPr/>
              </a:pPr>
              <a:endParaRPr lang="en-US">
                <a:solidFill>
                  <a:srgbClr val="282828"/>
                </a:solidFill>
                <a:latin typeface="+mn-lt"/>
              </a:endParaRPr>
            </a:p>
          </p:txBody>
        </p:sp>
        <p:sp>
          <p:nvSpPr>
            <p:cNvPr id="440" name="Freeform 8"/>
            <p:cNvSpPr>
              <a:spLocks/>
            </p:cNvSpPr>
            <p:nvPr/>
          </p:nvSpPr>
          <p:spPr bwMode="auto">
            <a:xfrm>
              <a:off x="3798186" y="2521073"/>
              <a:ext cx="440857" cy="513264"/>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solidFill>
              <a:schemeClr val="tx2"/>
            </a:solidFill>
            <a:ln>
              <a:noFill/>
            </a:ln>
            <a:extLst/>
          </p:spPr>
          <p:txBody>
            <a:bodyPr vert="horz" wrap="square" lIns="121920" tIns="60960" rIns="121920" bIns="60960" numCol="1" anchor="t" anchorCtr="0" compatLnSpc="1">
              <a:prstTxWarp prst="textNoShape">
                <a:avLst/>
              </a:prstTxWarp>
            </a:bodyPr>
            <a:lstStyle/>
            <a:p>
              <a:pPr defTabSz="457189">
                <a:defRPr/>
              </a:pPr>
              <a:endParaRPr lang="en-US">
                <a:solidFill>
                  <a:srgbClr val="282828"/>
                </a:solidFill>
                <a:latin typeface="+mn-lt"/>
              </a:endParaRPr>
            </a:p>
          </p:txBody>
        </p:sp>
      </p:grpSp>
      <p:grpSp>
        <p:nvGrpSpPr>
          <p:cNvPr id="441" name="Group 440">
            <a:extLst>
              <a:ext uri="{FF2B5EF4-FFF2-40B4-BE49-F238E27FC236}">
                <a16:creationId xmlns:a16="http://schemas.microsoft.com/office/drawing/2014/main" id="{F98991CD-686B-49F2-A5E6-6504C559FE74}"/>
              </a:ext>
            </a:extLst>
          </p:cNvPr>
          <p:cNvGrpSpPr/>
          <p:nvPr/>
        </p:nvGrpSpPr>
        <p:grpSpPr>
          <a:xfrm>
            <a:off x="528901" y="2799471"/>
            <a:ext cx="2559273" cy="1525907"/>
            <a:chOff x="3550212" y="2623421"/>
            <a:chExt cx="3412364" cy="2034543"/>
          </a:xfrm>
        </p:grpSpPr>
        <p:grpSp>
          <p:nvGrpSpPr>
            <p:cNvPr id="442" name="Group 441">
              <a:extLst>
                <a:ext uri="{FF2B5EF4-FFF2-40B4-BE49-F238E27FC236}">
                  <a16:creationId xmlns:a16="http://schemas.microsoft.com/office/drawing/2014/main" id="{1D40487C-AA3F-4FE5-8804-C8617E42D3B6}"/>
                </a:ext>
              </a:extLst>
            </p:cNvPr>
            <p:cNvGrpSpPr/>
            <p:nvPr/>
          </p:nvGrpSpPr>
          <p:grpSpPr>
            <a:xfrm>
              <a:off x="3551200" y="2623421"/>
              <a:ext cx="3411376" cy="2034543"/>
              <a:chOff x="3551200" y="2623421"/>
              <a:chExt cx="3411376" cy="2034543"/>
            </a:xfrm>
          </p:grpSpPr>
          <p:grpSp>
            <p:nvGrpSpPr>
              <p:cNvPr id="515" name="Group 514">
                <a:extLst>
                  <a:ext uri="{FF2B5EF4-FFF2-40B4-BE49-F238E27FC236}">
                    <a16:creationId xmlns:a16="http://schemas.microsoft.com/office/drawing/2014/main" id="{929137A2-EF10-43AA-8DAC-50FED080467F}"/>
                  </a:ext>
                </a:extLst>
              </p:cNvPr>
              <p:cNvGrpSpPr/>
              <p:nvPr/>
            </p:nvGrpSpPr>
            <p:grpSpPr>
              <a:xfrm>
                <a:off x="3891309" y="3483446"/>
                <a:ext cx="2731158" cy="234836"/>
                <a:chOff x="3891309" y="3483446"/>
                <a:chExt cx="2731158" cy="234836"/>
              </a:xfrm>
            </p:grpSpPr>
            <p:cxnSp>
              <p:nvCxnSpPr>
                <p:cNvPr id="548" name="Straight Connector 547">
                  <a:extLst>
                    <a:ext uri="{FF2B5EF4-FFF2-40B4-BE49-F238E27FC236}">
                      <a16:creationId xmlns:a16="http://schemas.microsoft.com/office/drawing/2014/main" id="{C0EA2546-1DD7-4660-9E18-39CEBEC32CC3}"/>
                    </a:ext>
                  </a:extLst>
                </p:cNvPr>
                <p:cNvCxnSpPr>
                  <a:cxnSpLocks/>
                </p:cNvCxnSpPr>
                <p:nvPr/>
              </p:nvCxnSpPr>
              <p:spPr>
                <a:xfrm>
                  <a:off x="3891309" y="3483446"/>
                  <a:ext cx="2731158"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C14D0A94-9890-4C91-BFE5-702653A12FBF}"/>
                    </a:ext>
                  </a:extLst>
                </p:cNvPr>
                <p:cNvCxnSpPr>
                  <a:cxnSpLocks/>
                </p:cNvCxnSpPr>
                <p:nvPr/>
              </p:nvCxnSpPr>
              <p:spPr>
                <a:xfrm>
                  <a:off x="3891309" y="3483446"/>
                  <a:ext cx="1820772"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A17F2904-46C9-47D4-80DB-A62FFC01DEE8}"/>
                    </a:ext>
                  </a:extLst>
                </p:cNvPr>
                <p:cNvCxnSpPr>
                  <a:cxnSpLocks/>
                </p:cNvCxnSpPr>
                <p:nvPr/>
              </p:nvCxnSpPr>
              <p:spPr>
                <a:xfrm>
                  <a:off x="5712081" y="3483446"/>
                  <a:ext cx="0"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C1E385CF-27E5-4CC4-ACD1-934EB59F7B35}"/>
                    </a:ext>
                  </a:extLst>
                </p:cNvPr>
                <p:cNvCxnSpPr>
                  <a:cxnSpLocks/>
                </p:cNvCxnSpPr>
                <p:nvPr/>
              </p:nvCxnSpPr>
              <p:spPr>
                <a:xfrm>
                  <a:off x="4801695" y="3483446"/>
                  <a:ext cx="910386"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18BCACE5-13DE-4226-9FFF-D0FCB080A370}"/>
                    </a:ext>
                  </a:extLst>
                </p:cNvPr>
                <p:cNvCxnSpPr>
                  <a:cxnSpLocks/>
                </p:cNvCxnSpPr>
                <p:nvPr/>
              </p:nvCxnSpPr>
              <p:spPr>
                <a:xfrm flipH="1">
                  <a:off x="4801695" y="3483446"/>
                  <a:ext cx="1820772"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10C1399B-11EF-4A4B-8574-F15A0522EA34}"/>
                    </a:ext>
                  </a:extLst>
                </p:cNvPr>
                <p:cNvCxnSpPr>
                  <a:cxnSpLocks/>
                </p:cNvCxnSpPr>
                <p:nvPr/>
              </p:nvCxnSpPr>
              <p:spPr>
                <a:xfrm flipH="1">
                  <a:off x="5712081" y="3483446"/>
                  <a:ext cx="910386"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B27DC3EB-5CFB-4577-BCEA-313C0C82EBC5}"/>
                    </a:ext>
                  </a:extLst>
                </p:cNvPr>
                <p:cNvCxnSpPr>
                  <a:cxnSpLocks/>
                </p:cNvCxnSpPr>
                <p:nvPr/>
              </p:nvCxnSpPr>
              <p:spPr>
                <a:xfrm>
                  <a:off x="3891309" y="3483446"/>
                  <a:ext cx="0"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D5D43057-82C5-48C1-9063-863F703008B7}"/>
                    </a:ext>
                  </a:extLst>
                </p:cNvPr>
                <p:cNvCxnSpPr>
                  <a:cxnSpLocks/>
                </p:cNvCxnSpPr>
                <p:nvPr/>
              </p:nvCxnSpPr>
              <p:spPr>
                <a:xfrm>
                  <a:off x="3891309" y="3483446"/>
                  <a:ext cx="910386"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296FEC46-0F42-41CB-8CAA-5509A24776A4}"/>
                    </a:ext>
                  </a:extLst>
                </p:cNvPr>
                <p:cNvCxnSpPr>
                  <a:cxnSpLocks/>
                </p:cNvCxnSpPr>
                <p:nvPr/>
              </p:nvCxnSpPr>
              <p:spPr>
                <a:xfrm>
                  <a:off x="4801695" y="3483446"/>
                  <a:ext cx="1820772"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97617D37-E3EB-4613-A66D-4A7B110C316B}"/>
                    </a:ext>
                  </a:extLst>
                </p:cNvPr>
                <p:cNvCxnSpPr>
                  <a:cxnSpLocks/>
                </p:cNvCxnSpPr>
                <p:nvPr/>
              </p:nvCxnSpPr>
              <p:spPr>
                <a:xfrm>
                  <a:off x="5712081" y="3483446"/>
                  <a:ext cx="910386"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4E70A677-C4F3-4884-961E-8AEA4B3C2D63}"/>
                    </a:ext>
                  </a:extLst>
                </p:cNvPr>
                <p:cNvCxnSpPr>
                  <a:cxnSpLocks/>
                </p:cNvCxnSpPr>
                <p:nvPr/>
              </p:nvCxnSpPr>
              <p:spPr>
                <a:xfrm>
                  <a:off x="6622467" y="3483446"/>
                  <a:ext cx="0"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A1B299FC-A484-4247-BD0D-33E6F8C6C248}"/>
                    </a:ext>
                  </a:extLst>
                </p:cNvPr>
                <p:cNvCxnSpPr>
                  <a:cxnSpLocks/>
                </p:cNvCxnSpPr>
                <p:nvPr/>
              </p:nvCxnSpPr>
              <p:spPr>
                <a:xfrm flipH="1">
                  <a:off x="4801695" y="3483446"/>
                  <a:ext cx="910386"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F86C7421-A41B-4AD9-A3A0-E4EEB161712C}"/>
                    </a:ext>
                  </a:extLst>
                </p:cNvPr>
                <p:cNvCxnSpPr>
                  <a:cxnSpLocks/>
                </p:cNvCxnSpPr>
                <p:nvPr/>
              </p:nvCxnSpPr>
              <p:spPr>
                <a:xfrm flipH="1">
                  <a:off x="3891309" y="3483446"/>
                  <a:ext cx="1820772"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BBE01847-FAA4-4DC3-9ADF-D287AC12D8ED}"/>
                    </a:ext>
                  </a:extLst>
                </p:cNvPr>
                <p:cNvCxnSpPr>
                  <a:cxnSpLocks/>
                </p:cNvCxnSpPr>
                <p:nvPr/>
              </p:nvCxnSpPr>
              <p:spPr>
                <a:xfrm flipH="1">
                  <a:off x="3891309" y="3483446"/>
                  <a:ext cx="910386"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ABE2384B-3876-4326-812F-8F1382E8E265}"/>
                    </a:ext>
                  </a:extLst>
                </p:cNvPr>
                <p:cNvCxnSpPr>
                  <a:cxnSpLocks/>
                </p:cNvCxnSpPr>
                <p:nvPr/>
              </p:nvCxnSpPr>
              <p:spPr>
                <a:xfrm flipH="1">
                  <a:off x="3891309" y="3483446"/>
                  <a:ext cx="2731158"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77575D18-F59C-42EB-BA5C-3FC470D4439D}"/>
                    </a:ext>
                  </a:extLst>
                </p:cNvPr>
                <p:cNvCxnSpPr>
                  <a:cxnSpLocks/>
                </p:cNvCxnSpPr>
                <p:nvPr/>
              </p:nvCxnSpPr>
              <p:spPr>
                <a:xfrm>
                  <a:off x="4801695" y="3483446"/>
                  <a:ext cx="0" cy="234836"/>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16" name="Freeform 32">
                <a:extLst>
                  <a:ext uri="{FF2B5EF4-FFF2-40B4-BE49-F238E27FC236}">
                    <a16:creationId xmlns:a16="http://schemas.microsoft.com/office/drawing/2014/main" id="{074B773C-823B-4F12-BC96-EA35CB22D574}"/>
                  </a:ext>
                </a:extLst>
              </p:cNvPr>
              <p:cNvSpPr>
                <a:spLocks noEditPoints="1"/>
              </p:cNvSpPr>
              <p:nvPr/>
            </p:nvSpPr>
            <p:spPr bwMode="auto">
              <a:xfrm>
                <a:off x="3659056" y="2623421"/>
                <a:ext cx="464506" cy="860025"/>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a:solidFill>
                    <a:srgbClr val="002060"/>
                  </a:solidFill>
                  <a:latin typeface="+mn-lt"/>
                  <a:cs typeface="ＭＳ Ｐゴシック" charset="-128"/>
                </a:endParaRPr>
              </a:p>
            </p:txBody>
          </p:sp>
          <p:sp>
            <p:nvSpPr>
              <p:cNvPr id="517" name="Freeform 32">
                <a:extLst>
                  <a:ext uri="{FF2B5EF4-FFF2-40B4-BE49-F238E27FC236}">
                    <a16:creationId xmlns:a16="http://schemas.microsoft.com/office/drawing/2014/main" id="{53A16133-02A7-4726-91B4-4CF1B1017142}"/>
                  </a:ext>
                </a:extLst>
              </p:cNvPr>
              <p:cNvSpPr>
                <a:spLocks noEditPoints="1"/>
              </p:cNvSpPr>
              <p:nvPr/>
            </p:nvSpPr>
            <p:spPr bwMode="auto">
              <a:xfrm>
                <a:off x="4569442" y="2623421"/>
                <a:ext cx="464506" cy="860025"/>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a:solidFill>
                    <a:srgbClr val="002060"/>
                  </a:solidFill>
                  <a:latin typeface="+mn-lt"/>
                  <a:cs typeface="ＭＳ Ｐゴシック" charset="-128"/>
                </a:endParaRPr>
              </a:p>
            </p:txBody>
          </p:sp>
          <p:sp>
            <p:nvSpPr>
              <p:cNvPr id="518" name="Freeform 32">
                <a:extLst>
                  <a:ext uri="{FF2B5EF4-FFF2-40B4-BE49-F238E27FC236}">
                    <a16:creationId xmlns:a16="http://schemas.microsoft.com/office/drawing/2014/main" id="{5EC46CCC-DE7E-49EA-A0CA-25EF7D536F94}"/>
                  </a:ext>
                </a:extLst>
              </p:cNvPr>
              <p:cNvSpPr>
                <a:spLocks noEditPoints="1"/>
              </p:cNvSpPr>
              <p:nvPr/>
            </p:nvSpPr>
            <p:spPr bwMode="auto">
              <a:xfrm>
                <a:off x="5479828" y="2623421"/>
                <a:ext cx="464506" cy="860025"/>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a:solidFill>
                    <a:srgbClr val="002060"/>
                  </a:solidFill>
                  <a:latin typeface="+mn-lt"/>
                  <a:cs typeface="ＭＳ Ｐゴシック" charset="-128"/>
                </a:endParaRPr>
              </a:p>
            </p:txBody>
          </p:sp>
          <p:sp>
            <p:nvSpPr>
              <p:cNvPr id="519" name="Freeform 32">
                <a:extLst>
                  <a:ext uri="{FF2B5EF4-FFF2-40B4-BE49-F238E27FC236}">
                    <a16:creationId xmlns:a16="http://schemas.microsoft.com/office/drawing/2014/main" id="{CC446A64-0EE2-49AC-954C-6CC458049944}"/>
                  </a:ext>
                </a:extLst>
              </p:cNvPr>
              <p:cNvSpPr>
                <a:spLocks noEditPoints="1"/>
              </p:cNvSpPr>
              <p:nvPr/>
            </p:nvSpPr>
            <p:spPr bwMode="auto">
              <a:xfrm>
                <a:off x="6390214" y="2623421"/>
                <a:ext cx="464506" cy="860025"/>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a:solidFill>
                    <a:srgbClr val="002060"/>
                  </a:solidFill>
                  <a:latin typeface="+mn-lt"/>
                  <a:cs typeface="ＭＳ Ｐゴシック" charset="-128"/>
                </a:endParaRPr>
              </a:p>
            </p:txBody>
          </p:sp>
          <p:grpSp>
            <p:nvGrpSpPr>
              <p:cNvPr id="520" name="Group 519">
                <a:extLst>
                  <a:ext uri="{FF2B5EF4-FFF2-40B4-BE49-F238E27FC236}">
                    <a16:creationId xmlns:a16="http://schemas.microsoft.com/office/drawing/2014/main" id="{82D19C95-972A-47FE-98D9-FDF01E8CABA4}"/>
                  </a:ext>
                </a:extLst>
              </p:cNvPr>
              <p:cNvGrpSpPr/>
              <p:nvPr/>
            </p:nvGrpSpPr>
            <p:grpSpPr>
              <a:xfrm>
                <a:off x="4461586" y="3718282"/>
                <a:ext cx="680218" cy="939682"/>
                <a:chOff x="4461586" y="3718282"/>
                <a:chExt cx="680218" cy="939682"/>
              </a:xfrm>
            </p:grpSpPr>
            <p:cxnSp>
              <p:nvCxnSpPr>
                <p:cNvPr id="542" name="Straight Connector 541">
                  <a:extLst>
                    <a:ext uri="{FF2B5EF4-FFF2-40B4-BE49-F238E27FC236}">
                      <a16:creationId xmlns:a16="http://schemas.microsoft.com/office/drawing/2014/main" id="{239B30E7-A74F-40FF-90E2-0CA428469633}"/>
                    </a:ext>
                  </a:extLst>
                </p:cNvPr>
                <p:cNvCxnSpPr/>
                <p:nvPr/>
              </p:nvCxnSpPr>
              <p:spPr>
                <a:xfrm flipH="1" flipV="1">
                  <a:off x="4923305" y="3832089"/>
                  <a:ext cx="1736" cy="424537"/>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B6883338-CDE9-49D8-9ABF-D3823F31BE0F}"/>
                    </a:ext>
                  </a:extLst>
                </p:cNvPr>
                <p:cNvCxnSpPr/>
                <p:nvPr/>
              </p:nvCxnSpPr>
              <p:spPr>
                <a:xfrm flipH="1" flipV="1">
                  <a:off x="4701780" y="3832089"/>
                  <a:ext cx="1736" cy="424537"/>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544" name="Freeform 7">
                  <a:extLst>
                    <a:ext uri="{FF2B5EF4-FFF2-40B4-BE49-F238E27FC236}">
                      <a16:creationId xmlns:a16="http://schemas.microsoft.com/office/drawing/2014/main" id="{8466B851-6575-41E6-9188-47198F800250}"/>
                    </a:ext>
                  </a:extLst>
                </p:cNvPr>
                <p:cNvSpPr>
                  <a:spLocks noEditPoints="1"/>
                </p:cNvSpPr>
                <p:nvPr/>
              </p:nvSpPr>
              <p:spPr bwMode="auto">
                <a:xfrm>
                  <a:off x="4461586" y="3718282"/>
                  <a:ext cx="680218" cy="12380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a:solidFill>
                      <a:srgbClr val="002060"/>
                    </a:solidFill>
                    <a:latin typeface="+mn-lt"/>
                    <a:cs typeface="ＭＳ Ｐゴシック" charset="-128"/>
                  </a:endParaRPr>
                </a:p>
              </p:txBody>
            </p:sp>
            <p:grpSp>
              <p:nvGrpSpPr>
                <p:cNvPr id="545" name="Group 544">
                  <a:extLst>
                    <a:ext uri="{FF2B5EF4-FFF2-40B4-BE49-F238E27FC236}">
                      <a16:creationId xmlns:a16="http://schemas.microsoft.com/office/drawing/2014/main" id="{D4A15F58-A988-41AF-A5A7-90EFF8E08C90}"/>
                    </a:ext>
                  </a:extLst>
                </p:cNvPr>
                <p:cNvGrpSpPr/>
                <p:nvPr/>
              </p:nvGrpSpPr>
              <p:grpSpPr>
                <a:xfrm>
                  <a:off x="4573699" y="4245347"/>
                  <a:ext cx="455991" cy="412617"/>
                  <a:chOff x="-1003068" y="1884624"/>
                  <a:chExt cx="726228" cy="724964"/>
                </a:xfrm>
                <a:solidFill>
                  <a:schemeClr val="bg1"/>
                </a:solidFill>
              </p:grpSpPr>
              <p:sp>
                <p:nvSpPr>
                  <p:cNvPr id="546" name="Freeform 33">
                    <a:extLst>
                      <a:ext uri="{FF2B5EF4-FFF2-40B4-BE49-F238E27FC236}">
                        <a16:creationId xmlns:a16="http://schemas.microsoft.com/office/drawing/2014/main" id="{2BB33B51-CAEC-4F10-A352-DC6131A266E2}"/>
                      </a:ext>
                    </a:extLst>
                  </p:cNvPr>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a:solidFill>
                        <a:srgbClr val="002060"/>
                      </a:solidFill>
                      <a:latin typeface="+mn-lt"/>
                      <a:cs typeface="ＭＳ Ｐゴシック" charset="-128"/>
                    </a:endParaRPr>
                  </a:p>
                </p:txBody>
              </p:sp>
              <p:sp>
                <p:nvSpPr>
                  <p:cNvPr id="547" name="Freeform 33">
                    <a:extLst>
                      <a:ext uri="{FF2B5EF4-FFF2-40B4-BE49-F238E27FC236}">
                        <a16:creationId xmlns:a16="http://schemas.microsoft.com/office/drawing/2014/main" id="{99367FC8-F4EF-4092-9DA0-AAA5FCA1497C}"/>
                      </a:ext>
                    </a:extLst>
                  </p:cNvPr>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a:solidFill>
                        <a:srgbClr val="002060"/>
                      </a:solidFill>
                      <a:latin typeface="+mn-lt"/>
                      <a:cs typeface="ＭＳ Ｐゴシック" charset="-128"/>
                    </a:endParaRPr>
                  </a:p>
                </p:txBody>
              </p:sp>
            </p:grpSp>
          </p:grpSp>
          <p:grpSp>
            <p:nvGrpSpPr>
              <p:cNvPr id="521" name="Group 520">
                <a:extLst>
                  <a:ext uri="{FF2B5EF4-FFF2-40B4-BE49-F238E27FC236}">
                    <a16:creationId xmlns:a16="http://schemas.microsoft.com/office/drawing/2014/main" id="{2604A596-B088-485B-B6FA-6607967474CD}"/>
                  </a:ext>
                </a:extLst>
              </p:cNvPr>
              <p:cNvGrpSpPr/>
              <p:nvPr/>
            </p:nvGrpSpPr>
            <p:grpSpPr>
              <a:xfrm>
                <a:off x="5371972" y="3718282"/>
                <a:ext cx="680218" cy="939682"/>
                <a:chOff x="5371972" y="3718282"/>
                <a:chExt cx="680218" cy="939682"/>
              </a:xfrm>
            </p:grpSpPr>
            <p:cxnSp>
              <p:nvCxnSpPr>
                <p:cNvPr id="536" name="Straight Connector 535">
                  <a:extLst>
                    <a:ext uri="{FF2B5EF4-FFF2-40B4-BE49-F238E27FC236}">
                      <a16:creationId xmlns:a16="http://schemas.microsoft.com/office/drawing/2014/main" id="{6BCA4D5E-921D-461E-A6BF-29300D6C2545}"/>
                    </a:ext>
                  </a:extLst>
                </p:cNvPr>
                <p:cNvCxnSpPr/>
                <p:nvPr/>
              </p:nvCxnSpPr>
              <p:spPr>
                <a:xfrm flipH="1" flipV="1">
                  <a:off x="5833688" y="3832089"/>
                  <a:ext cx="1736" cy="424537"/>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1A04365D-0607-432F-9059-C6DB642755D1}"/>
                    </a:ext>
                  </a:extLst>
                </p:cNvPr>
                <p:cNvCxnSpPr/>
                <p:nvPr/>
              </p:nvCxnSpPr>
              <p:spPr>
                <a:xfrm flipH="1" flipV="1">
                  <a:off x="5612166" y="3832089"/>
                  <a:ext cx="1736" cy="424537"/>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538" name="Freeform 7">
                  <a:extLst>
                    <a:ext uri="{FF2B5EF4-FFF2-40B4-BE49-F238E27FC236}">
                      <a16:creationId xmlns:a16="http://schemas.microsoft.com/office/drawing/2014/main" id="{BCBC5381-521F-49F5-8F56-8A9620D66607}"/>
                    </a:ext>
                  </a:extLst>
                </p:cNvPr>
                <p:cNvSpPr>
                  <a:spLocks noEditPoints="1"/>
                </p:cNvSpPr>
                <p:nvPr/>
              </p:nvSpPr>
              <p:spPr bwMode="auto">
                <a:xfrm>
                  <a:off x="5371972" y="3718282"/>
                  <a:ext cx="680218" cy="12380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a:solidFill>
                      <a:srgbClr val="002060"/>
                    </a:solidFill>
                    <a:latin typeface="+mn-lt"/>
                    <a:cs typeface="ＭＳ Ｐゴシック" charset="-128"/>
                  </a:endParaRPr>
                </a:p>
              </p:txBody>
            </p:sp>
            <p:grpSp>
              <p:nvGrpSpPr>
                <p:cNvPr id="539" name="Group 538">
                  <a:extLst>
                    <a:ext uri="{FF2B5EF4-FFF2-40B4-BE49-F238E27FC236}">
                      <a16:creationId xmlns:a16="http://schemas.microsoft.com/office/drawing/2014/main" id="{F4CFF73D-C81F-42DB-B56B-F9547C421614}"/>
                    </a:ext>
                  </a:extLst>
                </p:cNvPr>
                <p:cNvGrpSpPr/>
                <p:nvPr/>
              </p:nvGrpSpPr>
              <p:grpSpPr>
                <a:xfrm>
                  <a:off x="5484084" y="4245347"/>
                  <a:ext cx="455991" cy="412617"/>
                  <a:chOff x="-1003068" y="1884624"/>
                  <a:chExt cx="726228" cy="724964"/>
                </a:xfrm>
                <a:solidFill>
                  <a:schemeClr val="bg1"/>
                </a:solidFill>
              </p:grpSpPr>
              <p:sp>
                <p:nvSpPr>
                  <p:cNvPr id="540" name="Freeform 33">
                    <a:extLst>
                      <a:ext uri="{FF2B5EF4-FFF2-40B4-BE49-F238E27FC236}">
                        <a16:creationId xmlns:a16="http://schemas.microsoft.com/office/drawing/2014/main" id="{5255F4C1-7A93-45F1-A74B-EB58DEB7D0F5}"/>
                      </a:ext>
                    </a:extLst>
                  </p:cNvPr>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a:solidFill>
                        <a:srgbClr val="002060"/>
                      </a:solidFill>
                      <a:latin typeface="+mn-lt"/>
                      <a:cs typeface="ＭＳ Ｐゴシック" charset="-128"/>
                    </a:endParaRPr>
                  </a:p>
                </p:txBody>
              </p:sp>
              <p:sp>
                <p:nvSpPr>
                  <p:cNvPr id="541" name="Freeform 33">
                    <a:extLst>
                      <a:ext uri="{FF2B5EF4-FFF2-40B4-BE49-F238E27FC236}">
                        <a16:creationId xmlns:a16="http://schemas.microsoft.com/office/drawing/2014/main" id="{13E7F677-0A15-4BBF-B78F-0BA94DE16A90}"/>
                      </a:ext>
                    </a:extLst>
                  </p:cNvPr>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a:solidFill>
                        <a:srgbClr val="002060"/>
                      </a:solidFill>
                      <a:latin typeface="+mn-lt"/>
                      <a:cs typeface="ＭＳ Ｐゴシック" charset="-128"/>
                    </a:endParaRPr>
                  </a:p>
                </p:txBody>
              </p:sp>
            </p:grpSp>
          </p:grpSp>
          <p:grpSp>
            <p:nvGrpSpPr>
              <p:cNvPr id="522" name="Group 521">
                <a:extLst>
                  <a:ext uri="{FF2B5EF4-FFF2-40B4-BE49-F238E27FC236}">
                    <a16:creationId xmlns:a16="http://schemas.microsoft.com/office/drawing/2014/main" id="{F677F497-C418-4219-9788-37965A3A0AED}"/>
                  </a:ext>
                </a:extLst>
              </p:cNvPr>
              <p:cNvGrpSpPr/>
              <p:nvPr/>
            </p:nvGrpSpPr>
            <p:grpSpPr>
              <a:xfrm>
                <a:off x="6282358" y="3718282"/>
                <a:ext cx="680218" cy="939682"/>
                <a:chOff x="6282358" y="3718282"/>
                <a:chExt cx="680218" cy="939682"/>
              </a:xfrm>
            </p:grpSpPr>
            <p:cxnSp>
              <p:nvCxnSpPr>
                <p:cNvPr id="530" name="Straight Connector 529">
                  <a:extLst>
                    <a:ext uri="{FF2B5EF4-FFF2-40B4-BE49-F238E27FC236}">
                      <a16:creationId xmlns:a16="http://schemas.microsoft.com/office/drawing/2014/main" id="{12D7DC80-D62B-4269-9D07-E5DD1927D765}"/>
                    </a:ext>
                  </a:extLst>
                </p:cNvPr>
                <p:cNvCxnSpPr/>
                <p:nvPr/>
              </p:nvCxnSpPr>
              <p:spPr>
                <a:xfrm flipH="1" flipV="1">
                  <a:off x="6744077" y="3832089"/>
                  <a:ext cx="1736" cy="424537"/>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BBAA02D0-69D8-48E7-9832-79F32D8E2821}"/>
                    </a:ext>
                  </a:extLst>
                </p:cNvPr>
                <p:cNvCxnSpPr/>
                <p:nvPr/>
              </p:nvCxnSpPr>
              <p:spPr>
                <a:xfrm flipH="1" flipV="1">
                  <a:off x="6522555" y="3832089"/>
                  <a:ext cx="1736" cy="424537"/>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532" name="Freeform 7">
                  <a:extLst>
                    <a:ext uri="{FF2B5EF4-FFF2-40B4-BE49-F238E27FC236}">
                      <a16:creationId xmlns:a16="http://schemas.microsoft.com/office/drawing/2014/main" id="{D3EE85A5-98F1-4BB2-8FCE-24B4C4332D4D}"/>
                    </a:ext>
                  </a:extLst>
                </p:cNvPr>
                <p:cNvSpPr>
                  <a:spLocks noEditPoints="1"/>
                </p:cNvSpPr>
                <p:nvPr/>
              </p:nvSpPr>
              <p:spPr bwMode="auto">
                <a:xfrm>
                  <a:off x="6282358" y="3718282"/>
                  <a:ext cx="680218" cy="12380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a:solidFill>
                      <a:srgbClr val="002060"/>
                    </a:solidFill>
                    <a:latin typeface="+mn-lt"/>
                    <a:cs typeface="ＭＳ Ｐゴシック" charset="-128"/>
                  </a:endParaRPr>
                </a:p>
              </p:txBody>
            </p:sp>
            <p:grpSp>
              <p:nvGrpSpPr>
                <p:cNvPr id="533" name="Group 532">
                  <a:extLst>
                    <a:ext uri="{FF2B5EF4-FFF2-40B4-BE49-F238E27FC236}">
                      <a16:creationId xmlns:a16="http://schemas.microsoft.com/office/drawing/2014/main" id="{BFED4E59-7F0B-4F9B-A671-E28C1B0D2CA7}"/>
                    </a:ext>
                  </a:extLst>
                </p:cNvPr>
                <p:cNvGrpSpPr/>
                <p:nvPr/>
              </p:nvGrpSpPr>
              <p:grpSpPr>
                <a:xfrm>
                  <a:off x="6394470" y="4245347"/>
                  <a:ext cx="455991" cy="412617"/>
                  <a:chOff x="-1003068" y="1884624"/>
                  <a:chExt cx="726228" cy="724964"/>
                </a:xfrm>
                <a:solidFill>
                  <a:schemeClr val="bg1"/>
                </a:solidFill>
              </p:grpSpPr>
              <p:sp>
                <p:nvSpPr>
                  <p:cNvPr id="534" name="Freeform 33">
                    <a:extLst>
                      <a:ext uri="{FF2B5EF4-FFF2-40B4-BE49-F238E27FC236}">
                        <a16:creationId xmlns:a16="http://schemas.microsoft.com/office/drawing/2014/main" id="{D855F4BB-4DC9-4E61-94C3-6012308E6050}"/>
                      </a:ext>
                    </a:extLst>
                  </p:cNvPr>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a:solidFill>
                        <a:srgbClr val="002060"/>
                      </a:solidFill>
                      <a:latin typeface="+mn-lt"/>
                      <a:cs typeface="ＭＳ Ｐゴシック" charset="-128"/>
                    </a:endParaRPr>
                  </a:p>
                </p:txBody>
              </p:sp>
              <p:sp>
                <p:nvSpPr>
                  <p:cNvPr id="535" name="Freeform 33">
                    <a:extLst>
                      <a:ext uri="{FF2B5EF4-FFF2-40B4-BE49-F238E27FC236}">
                        <a16:creationId xmlns:a16="http://schemas.microsoft.com/office/drawing/2014/main" id="{B55A80E6-31C0-46D2-BC31-3C0BDCB60865}"/>
                      </a:ext>
                    </a:extLst>
                  </p:cNvPr>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a:solidFill>
                        <a:srgbClr val="002060"/>
                      </a:solidFill>
                      <a:latin typeface="+mn-lt"/>
                      <a:cs typeface="ＭＳ Ｐゴシック" charset="-128"/>
                    </a:endParaRPr>
                  </a:p>
                </p:txBody>
              </p:sp>
            </p:grpSp>
          </p:grpSp>
          <p:grpSp>
            <p:nvGrpSpPr>
              <p:cNvPr id="523" name="Group 522">
                <a:extLst>
                  <a:ext uri="{FF2B5EF4-FFF2-40B4-BE49-F238E27FC236}">
                    <a16:creationId xmlns:a16="http://schemas.microsoft.com/office/drawing/2014/main" id="{9C3A6455-F608-49EA-8F74-0DF3501CC4B1}"/>
                  </a:ext>
                </a:extLst>
              </p:cNvPr>
              <p:cNvGrpSpPr/>
              <p:nvPr/>
            </p:nvGrpSpPr>
            <p:grpSpPr>
              <a:xfrm>
                <a:off x="3551200" y="3718282"/>
                <a:ext cx="680218" cy="939682"/>
                <a:chOff x="3551200" y="3718282"/>
                <a:chExt cx="680218" cy="939682"/>
              </a:xfrm>
            </p:grpSpPr>
            <p:cxnSp>
              <p:nvCxnSpPr>
                <p:cNvPr id="524" name="Straight Connector 523">
                  <a:extLst>
                    <a:ext uri="{FF2B5EF4-FFF2-40B4-BE49-F238E27FC236}">
                      <a16:creationId xmlns:a16="http://schemas.microsoft.com/office/drawing/2014/main" id="{ED04AD82-715D-43A7-A9ED-0241F98FD0D4}"/>
                    </a:ext>
                  </a:extLst>
                </p:cNvPr>
                <p:cNvCxnSpPr/>
                <p:nvPr/>
              </p:nvCxnSpPr>
              <p:spPr>
                <a:xfrm flipH="1" flipV="1">
                  <a:off x="4012919" y="3832089"/>
                  <a:ext cx="1736" cy="424537"/>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CA2E8D6-E316-4A88-BC1B-E7FD6486D485}"/>
                    </a:ext>
                  </a:extLst>
                </p:cNvPr>
                <p:cNvCxnSpPr/>
                <p:nvPr/>
              </p:nvCxnSpPr>
              <p:spPr>
                <a:xfrm flipH="1" flipV="1">
                  <a:off x="3791394" y="3832089"/>
                  <a:ext cx="1736" cy="424537"/>
                </a:xfrm>
                <a:prstGeom prst="line">
                  <a:avLst/>
                </a:prstGeom>
                <a:ln w="3175" cap="rnd">
                  <a:solidFill>
                    <a:schemeClr val="accent4">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526" name="Freeform 7">
                  <a:extLst>
                    <a:ext uri="{FF2B5EF4-FFF2-40B4-BE49-F238E27FC236}">
                      <a16:creationId xmlns:a16="http://schemas.microsoft.com/office/drawing/2014/main" id="{F63869EA-67FE-4505-ACC8-9758D6B99969}"/>
                    </a:ext>
                  </a:extLst>
                </p:cNvPr>
                <p:cNvSpPr>
                  <a:spLocks noEditPoints="1"/>
                </p:cNvSpPr>
                <p:nvPr/>
              </p:nvSpPr>
              <p:spPr bwMode="auto">
                <a:xfrm>
                  <a:off x="3551200" y="3718282"/>
                  <a:ext cx="680218" cy="12380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a:solidFill>
                      <a:srgbClr val="002060"/>
                    </a:solidFill>
                    <a:latin typeface="+mn-lt"/>
                    <a:cs typeface="ＭＳ Ｐゴシック" charset="-128"/>
                  </a:endParaRPr>
                </a:p>
              </p:txBody>
            </p:sp>
            <p:grpSp>
              <p:nvGrpSpPr>
                <p:cNvPr id="527" name="Group 526">
                  <a:extLst>
                    <a:ext uri="{FF2B5EF4-FFF2-40B4-BE49-F238E27FC236}">
                      <a16:creationId xmlns:a16="http://schemas.microsoft.com/office/drawing/2014/main" id="{BCF7BBC4-A673-44BC-9001-6499EB0033F5}"/>
                    </a:ext>
                  </a:extLst>
                </p:cNvPr>
                <p:cNvGrpSpPr/>
                <p:nvPr/>
              </p:nvGrpSpPr>
              <p:grpSpPr>
                <a:xfrm>
                  <a:off x="3663312" y="4245347"/>
                  <a:ext cx="455991" cy="412617"/>
                  <a:chOff x="-1003068" y="1884624"/>
                  <a:chExt cx="726228" cy="724964"/>
                </a:xfrm>
                <a:solidFill>
                  <a:schemeClr val="bg1"/>
                </a:solidFill>
              </p:grpSpPr>
              <p:sp>
                <p:nvSpPr>
                  <p:cNvPr id="528" name="Freeform 33">
                    <a:extLst>
                      <a:ext uri="{FF2B5EF4-FFF2-40B4-BE49-F238E27FC236}">
                        <a16:creationId xmlns:a16="http://schemas.microsoft.com/office/drawing/2014/main" id="{D8B99938-51A2-49DD-A16E-EF06E04D7DF2}"/>
                      </a:ext>
                    </a:extLst>
                  </p:cNvPr>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a:solidFill>
                        <a:srgbClr val="002060"/>
                      </a:solidFill>
                      <a:latin typeface="+mn-lt"/>
                      <a:cs typeface="ＭＳ Ｐゴシック" charset="-128"/>
                    </a:endParaRPr>
                  </a:p>
                </p:txBody>
              </p:sp>
              <p:sp>
                <p:nvSpPr>
                  <p:cNvPr id="529" name="Freeform 33">
                    <a:extLst>
                      <a:ext uri="{FF2B5EF4-FFF2-40B4-BE49-F238E27FC236}">
                        <a16:creationId xmlns:a16="http://schemas.microsoft.com/office/drawing/2014/main" id="{13319CF4-AE71-4294-AF52-B48C86322758}"/>
                      </a:ext>
                    </a:extLst>
                  </p:cNvPr>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a:solidFill>
                        <a:srgbClr val="002060"/>
                      </a:solidFill>
                      <a:latin typeface="+mn-lt"/>
                      <a:cs typeface="ＭＳ Ｐゴシック" charset="-128"/>
                    </a:endParaRPr>
                  </a:p>
                </p:txBody>
              </p:sp>
            </p:grpSp>
          </p:grpSp>
        </p:grpSp>
        <p:grpSp>
          <p:nvGrpSpPr>
            <p:cNvPr id="443" name="Group 442">
              <a:extLst>
                <a:ext uri="{FF2B5EF4-FFF2-40B4-BE49-F238E27FC236}">
                  <a16:creationId xmlns:a16="http://schemas.microsoft.com/office/drawing/2014/main" id="{21A689F8-8140-405C-95D4-28BF773F8F56}"/>
                </a:ext>
              </a:extLst>
            </p:cNvPr>
            <p:cNvGrpSpPr>
              <a:grpSpLocks noChangeAspect="1"/>
            </p:cNvGrpSpPr>
            <p:nvPr/>
          </p:nvGrpSpPr>
          <p:grpSpPr>
            <a:xfrm rot="16200000">
              <a:off x="3427474" y="4017518"/>
              <a:ext cx="394018" cy="148542"/>
              <a:chOff x="7262657" y="1468438"/>
              <a:chExt cx="1313812" cy="495300"/>
            </a:xfrm>
          </p:grpSpPr>
          <p:sp>
            <p:nvSpPr>
              <p:cNvPr id="508" name="Freeform 79">
                <a:extLst>
                  <a:ext uri="{FF2B5EF4-FFF2-40B4-BE49-F238E27FC236}">
                    <a16:creationId xmlns:a16="http://schemas.microsoft.com/office/drawing/2014/main" id="{CA565B42-2C33-4A2B-803C-0F76E3009E17}"/>
                  </a:ext>
                </a:extLst>
              </p:cNvPr>
              <p:cNvSpPr>
                <a:spLocks noEditPoints="1"/>
              </p:cNvSpPr>
              <p:nvPr/>
            </p:nvSpPr>
            <p:spPr bwMode="auto">
              <a:xfrm>
                <a:off x="7262657" y="1654176"/>
                <a:ext cx="1311431" cy="123825"/>
              </a:xfrm>
              <a:custGeom>
                <a:avLst/>
                <a:gdLst>
                  <a:gd name="T0" fmla="*/ 1402 w 1412"/>
                  <a:gd name="T1" fmla="*/ 60 h 71"/>
                  <a:gd name="T2" fmla="*/ 1401 w 1412"/>
                  <a:gd name="T3" fmla="*/ 60 h 71"/>
                  <a:gd name="T4" fmla="*/ 1401 w 1412"/>
                  <a:gd name="T5" fmla="*/ 60 h 71"/>
                  <a:gd name="T6" fmla="*/ 1402 w 1412"/>
                  <a:gd name="T7" fmla="*/ 60 h 71"/>
                  <a:gd name="T8" fmla="*/ 1402 w 1412"/>
                  <a:gd name="T9" fmla="*/ 60 h 71"/>
                  <a:gd name="T10" fmla="*/ 1402 w 1412"/>
                  <a:gd name="T11" fmla="*/ 60 h 71"/>
                  <a:gd name="T12" fmla="*/ 1402 w 1412"/>
                  <a:gd name="T13" fmla="*/ 60 h 71"/>
                  <a:gd name="T14" fmla="*/ 1402 w 1412"/>
                  <a:gd name="T15" fmla="*/ 60 h 71"/>
                  <a:gd name="T16" fmla="*/ 1402 w 1412"/>
                  <a:gd name="T17" fmla="*/ 60 h 71"/>
                  <a:gd name="T18" fmla="*/ 1402 w 1412"/>
                  <a:gd name="T19" fmla="*/ 60 h 71"/>
                  <a:gd name="T20" fmla="*/ 1402 w 1412"/>
                  <a:gd name="T21" fmla="*/ 60 h 71"/>
                  <a:gd name="T22" fmla="*/ 1402 w 1412"/>
                  <a:gd name="T23" fmla="*/ 60 h 71"/>
                  <a:gd name="T24" fmla="*/ 1402 w 1412"/>
                  <a:gd name="T25" fmla="*/ 60 h 71"/>
                  <a:gd name="T26" fmla="*/ 1409 w 1412"/>
                  <a:gd name="T27" fmla="*/ 50 h 71"/>
                  <a:gd name="T28" fmla="*/ 1409 w 1412"/>
                  <a:gd name="T29" fmla="*/ 50 h 71"/>
                  <a:gd name="T30" fmla="*/ 1409 w 1412"/>
                  <a:gd name="T31" fmla="*/ 50 h 71"/>
                  <a:gd name="T32" fmla="*/ 1409 w 1412"/>
                  <a:gd name="T33" fmla="*/ 49 h 71"/>
                  <a:gd name="T34" fmla="*/ 1409 w 1412"/>
                  <a:gd name="T35" fmla="*/ 49 h 71"/>
                  <a:gd name="T36" fmla="*/ 1409 w 1412"/>
                  <a:gd name="T37" fmla="*/ 49 h 71"/>
                  <a:gd name="T38" fmla="*/ 1409 w 1412"/>
                  <a:gd name="T39" fmla="*/ 21 h 71"/>
                  <a:gd name="T40" fmla="*/ 1412 w 1412"/>
                  <a:gd name="T41" fmla="*/ 35 h 71"/>
                  <a:gd name="T42" fmla="*/ 1409 w 1412"/>
                  <a:gd name="T43" fmla="*/ 49 h 71"/>
                  <a:gd name="T44" fmla="*/ 1412 w 1412"/>
                  <a:gd name="T45" fmla="*/ 35 h 71"/>
                  <a:gd name="T46" fmla="*/ 1409 w 1412"/>
                  <a:gd name="T47" fmla="*/ 21 h 71"/>
                  <a:gd name="T48" fmla="*/ 1409 w 1412"/>
                  <a:gd name="T49" fmla="*/ 21 h 71"/>
                  <a:gd name="T50" fmla="*/ 1409 w 1412"/>
                  <a:gd name="T51" fmla="*/ 21 h 71"/>
                  <a:gd name="T52" fmla="*/ 1409 w 1412"/>
                  <a:gd name="T53" fmla="*/ 21 h 71"/>
                  <a:gd name="T54" fmla="*/ 1291 w 1412"/>
                  <a:gd name="T55" fmla="*/ 0 h 71"/>
                  <a:gd name="T56" fmla="*/ 35 w 1412"/>
                  <a:gd name="T57" fmla="*/ 0 h 71"/>
                  <a:gd name="T58" fmla="*/ 0 w 1412"/>
                  <a:gd name="T59" fmla="*/ 35 h 71"/>
                  <a:gd name="T60" fmla="*/ 35 w 1412"/>
                  <a:gd name="T61" fmla="*/ 71 h 71"/>
                  <a:gd name="T62" fmla="*/ 1291 w 1412"/>
                  <a:gd name="T63" fmla="*/ 71 h 71"/>
                  <a:gd name="T64" fmla="*/ 1326 w 1412"/>
                  <a:gd name="T65" fmla="*/ 35 h 71"/>
                  <a:gd name="T66" fmla="*/ 1291 w 1412"/>
                  <a:gd name="T6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2" h="71">
                    <a:moveTo>
                      <a:pt x="1402" y="60"/>
                    </a:moveTo>
                    <a:cubicBezTo>
                      <a:pt x="1401" y="60"/>
                      <a:pt x="1401" y="60"/>
                      <a:pt x="1401" y="60"/>
                    </a:cubicBezTo>
                    <a:cubicBezTo>
                      <a:pt x="1401" y="60"/>
                      <a:pt x="1401" y="60"/>
                      <a:pt x="1401" y="60"/>
                    </a:cubicBezTo>
                    <a:cubicBezTo>
                      <a:pt x="1401" y="60"/>
                      <a:pt x="1401" y="60"/>
                      <a:pt x="1402" y="60"/>
                    </a:cubicBezTo>
                    <a:moveTo>
                      <a:pt x="1402" y="60"/>
                    </a:moveTo>
                    <a:cubicBezTo>
                      <a:pt x="1402" y="60"/>
                      <a:pt x="1402" y="60"/>
                      <a:pt x="1402" y="60"/>
                    </a:cubicBezTo>
                    <a:cubicBezTo>
                      <a:pt x="1402" y="60"/>
                      <a:pt x="1402" y="60"/>
                      <a:pt x="1402" y="60"/>
                    </a:cubicBezTo>
                    <a:moveTo>
                      <a:pt x="1402" y="60"/>
                    </a:moveTo>
                    <a:cubicBezTo>
                      <a:pt x="1402" y="60"/>
                      <a:pt x="1402" y="60"/>
                      <a:pt x="1402" y="60"/>
                    </a:cubicBezTo>
                    <a:cubicBezTo>
                      <a:pt x="1402" y="60"/>
                      <a:pt x="1402" y="60"/>
                      <a:pt x="1402" y="60"/>
                    </a:cubicBezTo>
                    <a:moveTo>
                      <a:pt x="1402" y="60"/>
                    </a:moveTo>
                    <a:cubicBezTo>
                      <a:pt x="1402" y="60"/>
                      <a:pt x="1402" y="60"/>
                      <a:pt x="1402" y="60"/>
                    </a:cubicBezTo>
                    <a:cubicBezTo>
                      <a:pt x="1402" y="60"/>
                      <a:pt x="1402" y="60"/>
                      <a:pt x="1402" y="60"/>
                    </a:cubicBezTo>
                    <a:moveTo>
                      <a:pt x="1409" y="50"/>
                    </a:moveTo>
                    <a:cubicBezTo>
                      <a:pt x="1409" y="50"/>
                      <a:pt x="1409" y="50"/>
                      <a:pt x="1409" y="50"/>
                    </a:cubicBezTo>
                    <a:cubicBezTo>
                      <a:pt x="1409" y="50"/>
                      <a:pt x="1409" y="50"/>
                      <a:pt x="1409" y="50"/>
                    </a:cubicBezTo>
                    <a:moveTo>
                      <a:pt x="1409" y="49"/>
                    </a:moveTo>
                    <a:cubicBezTo>
                      <a:pt x="1409" y="49"/>
                      <a:pt x="1409" y="49"/>
                      <a:pt x="1409" y="49"/>
                    </a:cubicBezTo>
                    <a:cubicBezTo>
                      <a:pt x="1409" y="49"/>
                      <a:pt x="1409" y="49"/>
                      <a:pt x="1409" y="49"/>
                    </a:cubicBezTo>
                    <a:moveTo>
                      <a:pt x="1409" y="21"/>
                    </a:moveTo>
                    <a:cubicBezTo>
                      <a:pt x="1411" y="25"/>
                      <a:pt x="1412" y="30"/>
                      <a:pt x="1412" y="35"/>
                    </a:cubicBezTo>
                    <a:cubicBezTo>
                      <a:pt x="1412" y="40"/>
                      <a:pt x="1411" y="45"/>
                      <a:pt x="1409" y="49"/>
                    </a:cubicBezTo>
                    <a:cubicBezTo>
                      <a:pt x="1411" y="45"/>
                      <a:pt x="1412" y="40"/>
                      <a:pt x="1412" y="35"/>
                    </a:cubicBezTo>
                    <a:cubicBezTo>
                      <a:pt x="1412" y="30"/>
                      <a:pt x="1411" y="25"/>
                      <a:pt x="1409" y="21"/>
                    </a:cubicBezTo>
                    <a:moveTo>
                      <a:pt x="1409" y="21"/>
                    </a:moveTo>
                    <a:cubicBezTo>
                      <a:pt x="1409" y="21"/>
                      <a:pt x="1409" y="21"/>
                      <a:pt x="1409" y="21"/>
                    </a:cubicBezTo>
                    <a:cubicBezTo>
                      <a:pt x="1409" y="21"/>
                      <a:pt x="1409" y="21"/>
                      <a:pt x="1409" y="21"/>
                    </a:cubicBezTo>
                    <a:moveTo>
                      <a:pt x="1291" y="0"/>
                    </a:moveTo>
                    <a:cubicBezTo>
                      <a:pt x="35" y="0"/>
                      <a:pt x="35" y="0"/>
                      <a:pt x="35" y="0"/>
                    </a:cubicBezTo>
                    <a:cubicBezTo>
                      <a:pt x="15" y="0"/>
                      <a:pt x="0" y="16"/>
                      <a:pt x="0" y="35"/>
                    </a:cubicBezTo>
                    <a:cubicBezTo>
                      <a:pt x="0" y="55"/>
                      <a:pt x="15" y="71"/>
                      <a:pt x="35" y="71"/>
                    </a:cubicBezTo>
                    <a:cubicBezTo>
                      <a:pt x="1291" y="71"/>
                      <a:pt x="1291" y="71"/>
                      <a:pt x="1291" y="71"/>
                    </a:cubicBezTo>
                    <a:cubicBezTo>
                      <a:pt x="1326" y="35"/>
                      <a:pt x="1326" y="35"/>
                      <a:pt x="1326" y="35"/>
                    </a:cubicBezTo>
                    <a:cubicBezTo>
                      <a:pt x="1291" y="0"/>
                      <a:pt x="1291" y="0"/>
                      <a:pt x="1291" y="0"/>
                    </a:cubicBezTo>
                  </a:path>
                </a:pathLst>
              </a:custGeom>
              <a:gradFill flip="none" rotWithShape="1">
                <a:gsLst>
                  <a:gs pos="0">
                    <a:schemeClr val="bg2">
                      <a:alpha val="0"/>
                    </a:schemeClr>
                  </a:gs>
                  <a:gs pos="100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509" name="Freeform 80">
                <a:extLst>
                  <a:ext uri="{FF2B5EF4-FFF2-40B4-BE49-F238E27FC236}">
                    <a16:creationId xmlns:a16="http://schemas.microsoft.com/office/drawing/2014/main" id="{0A0EE545-801E-4AD2-A036-07FE35F7691F}"/>
                  </a:ext>
                </a:extLst>
              </p:cNvPr>
              <p:cNvSpPr>
                <a:spLocks noEditPoints="1"/>
              </p:cNvSpPr>
              <p:nvPr/>
            </p:nvSpPr>
            <p:spPr bwMode="auto">
              <a:xfrm>
                <a:off x="8259763" y="1468438"/>
                <a:ext cx="309563" cy="290512"/>
              </a:xfrm>
              <a:custGeom>
                <a:avLst/>
                <a:gdLst>
                  <a:gd name="T0" fmla="*/ 170 w 177"/>
                  <a:gd name="T1" fmla="*/ 166 h 166"/>
                  <a:gd name="T2" fmla="*/ 170 w 177"/>
                  <a:gd name="T3" fmla="*/ 166 h 166"/>
                  <a:gd name="T4" fmla="*/ 170 w 177"/>
                  <a:gd name="T5" fmla="*/ 166 h 166"/>
                  <a:gd name="T6" fmla="*/ 170 w 177"/>
                  <a:gd name="T7" fmla="*/ 166 h 166"/>
                  <a:gd name="T8" fmla="*/ 170 w 177"/>
                  <a:gd name="T9" fmla="*/ 166 h 166"/>
                  <a:gd name="T10" fmla="*/ 170 w 177"/>
                  <a:gd name="T11" fmla="*/ 166 h 166"/>
                  <a:gd name="T12" fmla="*/ 170 w 177"/>
                  <a:gd name="T13" fmla="*/ 166 h 166"/>
                  <a:gd name="T14" fmla="*/ 170 w 177"/>
                  <a:gd name="T15" fmla="*/ 166 h 166"/>
                  <a:gd name="T16" fmla="*/ 170 w 177"/>
                  <a:gd name="T17" fmla="*/ 166 h 166"/>
                  <a:gd name="T18" fmla="*/ 170 w 177"/>
                  <a:gd name="T19" fmla="*/ 166 h 166"/>
                  <a:gd name="T20" fmla="*/ 170 w 177"/>
                  <a:gd name="T21" fmla="*/ 166 h 166"/>
                  <a:gd name="T22" fmla="*/ 170 w 177"/>
                  <a:gd name="T23" fmla="*/ 166 h 166"/>
                  <a:gd name="T24" fmla="*/ 170 w 177"/>
                  <a:gd name="T25" fmla="*/ 166 h 166"/>
                  <a:gd name="T26" fmla="*/ 170 w 177"/>
                  <a:gd name="T27" fmla="*/ 166 h 166"/>
                  <a:gd name="T28" fmla="*/ 170 w 177"/>
                  <a:gd name="T29" fmla="*/ 166 h 166"/>
                  <a:gd name="T30" fmla="*/ 177 w 177"/>
                  <a:gd name="T31" fmla="*/ 156 h 166"/>
                  <a:gd name="T32" fmla="*/ 177 w 177"/>
                  <a:gd name="T33" fmla="*/ 156 h 166"/>
                  <a:gd name="T34" fmla="*/ 177 w 177"/>
                  <a:gd name="T35" fmla="*/ 156 h 166"/>
                  <a:gd name="T36" fmla="*/ 176 w 177"/>
                  <a:gd name="T37" fmla="*/ 156 h 166"/>
                  <a:gd name="T38" fmla="*/ 170 w 177"/>
                  <a:gd name="T39" fmla="*/ 165 h 166"/>
                  <a:gd name="T40" fmla="*/ 170 w 177"/>
                  <a:gd name="T41" fmla="*/ 165 h 166"/>
                  <a:gd name="T42" fmla="*/ 170 w 177"/>
                  <a:gd name="T43" fmla="*/ 165 h 166"/>
                  <a:gd name="T44" fmla="*/ 170 w 177"/>
                  <a:gd name="T45" fmla="*/ 166 h 166"/>
                  <a:gd name="T46" fmla="*/ 170 w 177"/>
                  <a:gd name="T47" fmla="*/ 166 h 166"/>
                  <a:gd name="T48" fmla="*/ 170 w 177"/>
                  <a:gd name="T49" fmla="*/ 166 h 166"/>
                  <a:gd name="T50" fmla="*/ 177 w 177"/>
                  <a:gd name="T51" fmla="*/ 156 h 166"/>
                  <a:gd name="T52" fmla="*/ 177 w 177"/>
                  <a:gd name="T53" fmla="*/ 155 h 166"/>
                  <a:gd name="T54" fmla="*/ 177 w 177"/>
                  <a:gd name="T55" fmla="*/ 156 h 166"/>
                  <a:gd name="T56" fmla="*/ 177 w 177"/>
                  <a:gd name="T57" fmla="*/ 155 h 166"/>
                  <a:gd name="T58" fmla="*/ 177 w 177"/>
                  <a:gd name="T59" fmla="*/ 155 h 166"/>
                  <a:gd name="T60" fmla="*/ 177 w 177"/>
                  <a:gd name="T61" fmla="*/ 155 h 166"/>
                  <a:gd name="T62" fmla="*/ 177 w 177"/>
                  <a:gd name="T63" fmla="*/ 155 h 166"/>
                  <a:gd name="T64" fmla="*/ 38 w 177"/>
                  <a:gd name="T65" fmla="*/ 0 h 166"/>
                  <a:gd name="T66" fmla="*/ 13 w 177"/>
                  <a:gd name="T67" fmla="*/ 10 h 166"/>
                  <a:gd name="T68" fmla="*/ 13 w 177"/>
                  <a:gd name="T69" fmla="*/ 60 h 166"/>
                  <a:gd name="T70" fmla="*/ 59 w 177"/>
                  <a:gd name="T71" fmla="*/ 106 h 166"/>
                  <a:gd name="T72" fmla="*/ 144 w 177"/>
                  <a:gd name="T73" fmla="*/ 106 h 166"/>
                  <a:gd name="T74" fmla="*/ 144 w 177"/>
                  <a:gd name="T75" fmla="*/ 106 h 166"/>
                  <a:gd name="T76" fmla="*/ 148 w 177"/>
                  <a:gd name="T77" fmla="*/ 106 h 166"/>
                  <a:gd name="T78" fmla="*/ 156 w 177"/>
                  <a:gd name="T79" fmla="*/ 108 h 166"/>
                  <a:gd name="T80" fmla="*/ 156 w 177"/>
                  <a:gd name="T81" fmla="*/ 108 h 166"/>
                  <a:gd name="T82" fmla="*/ 156 w 177"/>
                  <a:gd name="T83" fmla="*/ 108 h 166"/>
                  <a:gd name="T84" fmla="*/ 169 w 177"/>
                  <a:gd name="T85" fmla="*/ 116 h 166"/>
                  <a:gd name="T86" fmla="*/ 63 w 177"/>
                  <a:gd name="T87" fmla="*/ 10 h 166"/>
                  <a:gd name="T88" fmla="*/ 38 w 177"/>
                  <a:gd name="T8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 h="166">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7" y="156"/>
                    </a:moveTo>
                    <a:cubicBezTo>
                      <a:pt x="177" y="156"/>
                      <a:pt x="177" y="156"/>
                      <a:pt x="177" y="156"/>
                    </a:cubicBezTo>
                    <a:cubicBezTo>
                      <a:pt x="177" y="156"/>
                      <a:pt x="177" y="156"/>
                      <a:pt x="177" y="156"/>
                    </a:cubicBezTo>
                    <a:cubicBezTo>
                      <a:pt x="176" y="156"/>
                      <a:pt x="176" y="156"/>
                      <a:pt x="176" y="156"/>
                    </a:cubicBezTo>
                    <a:cubicBezTo>
                      <a:pt x="175" y="159"/>
                      <a:pt x="173" y="163"/>
                      <a:pt x="170" y="165"/>
                    </a:cubicBezTo>
                    <a:cubicBezTo>
                      <a:pt x="170" y="165"/>
                      <a:pt x="170" y="165"/>
                      <a:pt x="170" y="165"/>
                    </a:cubicBezTo>
                    <a:cubicBezTo>
                      <a:pt x="170" y="165"/>
                      <a:pt x="170" y="165"/>
                      <a:pt x="170" y="165"/>
                    </a:cubicBezTo>
                    <a:cubicBezTo>
                      <a:pt x="170" y="166"/>
                      <a:pt x="170" y="166"/>
                      <a:pt x="170" y="166"/>
                    </a:cubicBezTo>
                    <a:cubicBezTo>
                      <a:pt x="170" y="166"/>
                      <a:pt x="170" y="166"/>
                      <a:pt x="170" y="166"/>
                    </a:cubicBezTo>
                    <a:cubicBezTo>
                      <a:pt x="170" y="166"/>
                      <a:pt x="170" y="166"/>
                      <a:pt x="170" y="166"/>
                    </a:cubicBezTo>
                    <a:cubicBezTo>
                      <a:pt x="173" y="163"/>
                      <a:pt x="175" y="159"/>
                      <a:pt x="177" y="156"/>
                    </a:cubicBezTo>
                    <a:moveTo>
                      <a:pt x="177" y="155"/>
                    </a:moveTo>
                    <a:cubicBezTo>
                      <a:pt x="177" y="156"/>
                      <a:pt x="177" y="156"/>
                      <a:pt x="177" y="156"/>
                    </a:cubicBezTo>
                    <a:cubicBezTo>
                      <a:pt x="177" y="156"/>
                      <a:pt x="177" y="156"/>
                      <a:pt x="177" y="155"/>
                    </a:cubicBezTo>
                    <a:moveTo>
                      <a:pt x="177" y="155"/>
                    </a:moveTo>
                    <a:cubicBezTo>
                      <a:pt x="177" y="155"/>
                      <a:pt x="177" y="155"/>
                      <a:pt x="177" y="155"/>
                    </a:cubicBezTo>
                    <a:cubicBezTo>
                      <a:pt x="177" y="155"/>
                      <a:pt x="177" y="155"/>
                      <a:pt x="177" y="155"/>
                    </a:cubicBezTo>
                    <a:moveTo>
                      <a:pt x="38" y="0"/>
                    </a:moveTo>
                    <a:cubicBezTo>
                      <a:pt x="29" y="0"/>
                      <a:pt x="20" y="4"/>
                      <a:pt x="13" y="10"/>
                    </a:cubicBezTo>
                    <a:cubicBezTo>
                      <a:pt x="0" y="24"/>
                      <a:pt x="0" y="47"/>
                      <a:pt x="13" y="60"/>
                    </a:cubicBezTo>
                    <a:cubicBezTo>
                      <a:pt x="59" y="106"/>
                      <a:pt x="59" y="106"/>
                      <a:pt x="59" y="106"/>
                    </a:cubicBezTo>
                    <a:cubicBezTo>
                      <a:pt x="144" y="106"/>
                      <a:pt x="144" y="106"/>
                      <a:pt x="144" y="106"/>
                    </a:cubicBezTo>
                    <a:cubicBezTo>
                      <a:pt x="144" y="106"/>
                      <a:pt x="144" y="106"/>
                      <a:pt x="144" y="106"/>
                    </a:cubicBezTo>
                    <a:cubicBezTo>
                      <a:pt x="146" y="106"/>
                      <a:pt x="147" y="106"/>
                      <a:pt x="148" y="106"/>
                    </a:cubicBezTo>
                    <a:cubicBezTo>
                      <a:pt x="151" y="106"/>
                      <a:pt x="154" y="107"/>
                      <a:pt x="156" y="108"/>
                    </a:cubicBezTo>
                    <a:cubicBezTo>
                      <a:pt x="156" y="108"/>
                      <a:pt x="156" y="108"/>
                      <a:pt x="156" y="108"/>
                    </a:cubicBezTo>
                    <a:cubicBezTo>
                      <a:pt x="156" y="108"/>
                      <a:pt x="156" y="108"/>
                      <a:pt x="156" y="108"/>
                    </a:cubicBezTo>
                    <a:cubicBezTo>
                      <a:pt x="161" y="110"/>
                      <a:pt x="166" y="113"/>
                      <a:pt x="169" y="116"/>
                    </a:cubicBezTo>
                    <a:cubicBezTo>
                      <a:pt x="63" y="10"/>
                      <a:pt x="63" y="10"/>
                      <a:pt x="63" y="10"/>
                    </a:cubicBezTo>
                    <a:cubicBezTo>
                      <a:pt x="57" y="4"/>
                      <a:pt x="48" y="0"/>
                      <a:pt x="38"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510" name="Freeform 81">
                <a:extLst>
                  <a:ext uri="{FF2B5EF4-FFF2-40B4-BE49-F238E27FC236}">
                    <a16:creationId xmlns:a16="http://schemas.microsoft.com/office/drawing/2014/main" id="{BEF0B05D-75E5-4AEA-BD0B-CEBAB69DA9C3}"/>
                  </a:ext>
                </a:extLst>
              </p:cNvPr>
              <p:cNvSpPr>
                <a:spLocks noEditPoints="1"/>
              </p:cNvSpPr>
              <p:nvPr/>
            </p:nvSpPr>
            <p:spPr bwMode="auto">
              <a:xfrm>
                <a:off x="8362950" y="1654176"/>
                <a:ext cx="211138" cy="104775"/>
              </a:xfrm>
              <a:custGeom>
                <a:avLst/>
                <a:gdLst>
                  <a:gd name="T0" fmla="*/ 111 w 121"/>
                  <a:gd name="T1" fmla="*/ 60 h 60"/>
                  <a:gd name="T2" fmla="*/ 110 w 121"/>
                  <a:gd name="T3" fmla="*/ 60 h 60"/>
                  <a:gd name="T4" fmla="*/ 110 w 121"/>
                  <a:gd name="T5" fmla="*/ 60 h 60"/>
                  <a:gd name="T6" fmla="*/ 110 w 121"/>
                  <a:gd name="T7" fmla="*/ 60 h 60"/>
                  <a:gd name="T8" fmla="*/ 111 w 121"/>
                  <a:gd name="T9" fmla="*/ 60 h 60"/>
                  <a:gd name="T10" fmla="*/ 111 w 121"/>
                  <a:gd name="T11" fmla="*/ 60 h 60"/>
                  <a:gd name="T12" fmla="*/ 111 w 121"/>
                  <a:gd name="T13" fmla="*/ 60 h 60"/>
                  <a:gd name="T14" fmla="*/ 111 w 121"/>
                  <a:gd name="T15" fmla="*/ 60 h 60"/>
                  <a:gd name="T16" fmla="*/ 111 w 121"/>
                  <a:gd name="T17" fmla="*/ 60 h 60"/>
                  <a:gd name="T18" fmla="*/ 111 w 121"/>
                  <a:gd name="T19" fmla="*/ 60 h 60"/>
                  <a:gd name="T20" fmla="*/ 111 w 121"/>
                  <a:gd name="T21" fmla="*/ 60 h 60"/>
                  <a:gd name="T22" fmla="*/ 111 w 121"/>
                  <a:gd name="T23" fmla="*/ 60 h 60"/>
                  <a:gd name="T24" fmla="*/ 111 w 121"/>
                  <a:gd name="T25" fmla="*/ 60 h 60"/>
                  <a:gd name="T26" fmla="*/ 111 w 121"/>
                  <a:gd name="T27" fmla="*/ 60 h 60"/>
                  <a:gd name="T28" fmla="*/ 111 w 121"/>
                  <a:gd name="T29" fmla="*/ 60 h 60"/>
                  <a:gd name="T30" fmla="*/ 111 w 121"/>
                  <a:gd name="T31" fmla="*/ 60 h 60"/>
                  <a:gd name="T32" fmla="*/ 111 w 121"/>
                  <a:gd name="T33" fmla="*/ 60 h 60"/>
                  <a:gd name="T34" fmla="*/ 111 w 121"/>
                  <a:gd name="T35" fmla="*/ 60 h 60"/>
                  <a:gd name="T36" fmla="*/ 111 w 121"/>
                  <a:gd name="T37" fmla="*/ 60 h 60"/>
                  <a:gd name="T38" fmla="*/ 111 w 121"/>
                  <a:gd name="T39" fmla="*/ 60 h 60"/>
                  <a:gd name="T40" fmla="*/ 111 w 121"/>
                  <a:gd name="T41" fmla="*/ 60 h 60"/>
                  <a:gd name="T42" fmla="*/ 111 w 121"/>
                  <a:gd name="T43" fmla="*/ 59 h 60"/>
                  <a:gd name="T44" fmla="*/ 111 w 121"/>
                  <a:gd name="T45" fmla="*/ 60 h 60"/>
                  <a:gd name="T46" fmla="*/ 111 w 121"/>
                  <a:gd name="T47" fmla="*/ 59 h 60"/>
                  <a:gd name="T48" fmla="*/ 111 w 121"/>
                  <a:gd name="T49" fmla="*/ 59 h 60"/>
                  <a:gd name="T50" fmla="*/ 111 w 121"/>
                  <a:gd name="T51" fmla="*/ 59 h 60"/>
                  <a:gd name="T52" fmla="*/ 111 w 121"/>
                  <a:gd name="T53" fmla="*/ 59 h 60"/>
                  <a:gd name="T54" fmla="*/ 118 w 121"/>
                  <a:gd name="T55" fmla="*/ 50 h 60"/>
                  <a:gd name="T56" fmla="*/ 117 w 121"/>
                  <a:gd name="T57" fmla="*/ 50 h 60"/>
                  <a:gd name="T58" fmla="*/ 118 w 121"/>
                  <a:gd name="T59" fmla="*/ 50 h 60"/>
                  <a:gd name="T60" fmla="*/ 121 w 121"/>
                  <a:gd name="T61" fmla="*/ 35 h 60"/>
                  <a:gd name="T62" fmla="*/ 118 w 121"/>
                  <a:gd name="T63" fmla="*/ 50 h 60"/>
                  <a:gd name="T64" fmla="*/ 118 w 121"/>
                  <a:gd name="T65" fmla="*/ 50 h 60"/>
                  <a:gd name="T66" fmla="*/ 118 w 121"/>
                  <a:gd name="T67" fmla="*/ 50 h 60"/>
                  <a:gd name="T68" fmla="*/ 118 w 121"/>
                  <a:gd name="T69" fmla="*/ 49 h 60"/>
                  <a:gd name="T70" fmla="*/ 118 w 121"/>
                  <a:gd name="T71" fmla="*/ 49 h 60"/>
                  <a:gd name="T72" fmla="*/ 118 w 121"/>
                  <a:gd name="T73" fmla="*/ 49 h 60"/>
                  <a:gd name="T74" fmla="*/ 121 w 121"/>
                  <a:gd name="T75" fmla="*/ 35 h 60"/>
                  <a:gd name="T76" fmla="*/ 97 w 121"/>
                  <a:gd name="T77" fmla="*/ 2 h 60"/>
                  <a:gd name="T78" fmla="*/ 97 w 121"/>
                  <a:gd name="T79" fmla="*/ 2 h 60"/>
                  <a:gd name="T80" fmla="*/ 97 w 121"/>
                  <a:gd name="T81" fmla="*/ 2 h 60"/>
                  <a:gd name="T82" fmla="*/ 89 w 121"/>
                  <a:gd name="T83" fmla="*/ 0 h 60"/>
                  <a:gd name="T84" fmla="*/ 97 w 121"/>
                  <a:gd name="T85" fmla="*/ 2 h 60"/>
                  <a:gd name="T86" fmla="*/ 89 w 121"/>
                  <a:gd name="T87" fmla="*/ 0 h 60"/>
                  <a:gd name="T88" fmla="*/ 85 w 121"/>
                  <a:gd name="T89" fmla="*/ 0 h 60"/>
                  <a:gd name="T90" fmla="*/ 0 w 121"/>
                  <a:gd name="T91" fmla="*/ 0 h 60"/>
                  <a:gd name="T92" fmla="*/ 35 w 121"/>
                  <a:gd name="T93" fmla="*/ 35 h 60"/>
                  <a:gd name="T94" fmla="*/ 60 w 121"/>
                  <a:gd name="T95" fmla="*/ 10 h 60"/>
                  <a:gd name="T96" fmla="*/ 85 w 121"/>
                  <a:gd name="T9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 h="60">
                    <a:moveTo>
                      <a:pt x="111" y="60"/>
                    </a:moveTo>
                    <a:cubicBezTo>
                      <a:pt x="110" y="60"/>
                      <a:pt x="110" y="60"/>
                      <a:pt x="110" y="60"/>
                    </a:cubicBezTo>
                    <a:cubicBezTo>
                      <a:pt x="110" y="60"/>
                      <a:pt x="110" y="60"/>
                      <a:pt x="110" y="60"/>
                    </a:cubicBezTo>
                    <a:cubicBezTo>
                      <a:pt x="110" y="60"/>
                      <a:pt x="110" y="60"/>
                      <a:pt x="110" y="60"/>
                    </a:cubicBezTo>
                    <a:cubicBezTo>
                      <a:pt x="110" y="60"/>
                      <a:pt x="110"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59"/>
                    </a:moveTo>
                    <a:cubicBezTo>
                      <a:pt x="111" y="60"/>
                      <a:pt x="111" y="60"/>
                      <a:pt x="111" y="60"/>
                    </a:cubicBezTo>
                    <a:cubicBezTo>
                      <a:pt x="111" y="60"/>
                      <a:pt x="111" y="60"/>
                      <a:pt x="111" y="59"/>
                    </a:cubicBezTo>
                    <a:moveTo>
                      <a:pt x="111" y="59"/>
                    </a:moveTo>
                    <a:cubicBezTo>
                      <a:pt x="111" y="59"/>
                      <a:pt x="111" y="59"/>
                      <a:pt x="111" y="59"/>
                    </a:cubicBezTo>
                    <a:cubicBezTo>
                      <a:pt x="111" y="59"/>
                      <a:pt x="111" y="59"/>
                      <a:pt x="111" y="59"/>
                    </a:cubicBezTo>
                    <a:moveTo>
                      <a:pt x="118" y="50"/>
                    </a:moveTo>
                    <a:cubicBezTo>
                      <a:pt x="117" y="50"/>
                      <a:pt x="117" y="50"/>
                      <a:pt x="117" y="50"/>
                    </a:cubicBezTo>
                    <a:cubicBezTo>
                      <a:pt x="117" y="50"/>
                      <a:pt x="117" y="50"/>
                      <a:pt x="118" y="50"/>
                    </a:cubicBezTo>
                    <a:moveTo>
                      <a:pt x="121" y="35"/>
                    </a:moveTo>
                    <a:cubicBezTo>
                      <a:pt x="121" y="40"/>
                      <a:pt x="120" y="45"/>
                      <a:pt x="118" y="50"/>
                    </a:cubicBezTo>
                    <a:cubicBezTo>
                      <a:pt x="118" y="50"/>
                      <a:pt x="118" y="50"/>
                      <a:pt x="118" y="50"/>
                    </a:cubicBezTo>
                    <a:cubicBezTo>
                      <a:pt x="118" y="50"/>
                      <a:pt x="118" y="50"/>
                      <a:pt x="118" y="50"/>
                    </a:cubicBezTo>
                    <a:cubicBezTo>
                      <a:pt x="118" y="50"/>
                      <a:pt x="118" y="50"/>
                      <a:pt x="118" y="49"/>
                    </a:cubicBezTo>
                    <a:cubicBezTo>
                      <a:pt x="118" y="49"/>
                      <a:pt x="118" y="49"/>
                      <a:pt x="118" y="49"/>
                    </a:cubicBezTo>
                    <a:cubicBezTo>
                      <a:pt x="118" y="49"/>
                      <a:pt x="118" y="49"/>
                      <a:pt x="118" y="49"/>
                    </a:cubicBezTo>
                    <a:cubicBezTo>
                      <a:pt x="120" y="45"/>
                      <a:pt x="121" y="40"/>
                      <a:pt x="121" y="35"/>
                    </a:cubicBezTo>
                    <a:moveTo>
                      <a:pt x="97" y="2"/>
                    </a:moveTo>
                    <a:cubicBezTo>
                      <a:pt x="97" y="2"/>
                      <a:pt x="97" y="2"/>
                      <a:pt x="97" y="2"/>
                    </a:cubicBezTo>
                    <a:cubicBezTo>
                      <a:pt x="97" y="2"/>
                      <a:pt x="97" y="2"/>
                      <a:pt x="97" y="2"/>
                    </a:cubicBezTo>
                    <a:moveTo>
                      <a:pt x="89" y="0"/>
                    </a:moveTo>
                    <a:cubicBezTo>
                      <a:pt x="92" y="0"/>
                      <a:pt x="94" y="1"/>
                      <a:pt x="97" y="2"/>
                    </a:cubicBezTo>
                    <a:cubicBezTo>
                      <a:pt x="95" y="1"/>
                      <a:pt x="92" y="0"/>
                      <a:pt x="89"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511" name="Freeform 82">
                <a:extLst>
                  <a:ext uri="{FF2B5EF4-FFF2-40B4-BE49-F238E27FC236}">
                    <a16:creationId xmlns:a16="http://schemas.microsoft.com/office/drawing/2014/main" id="{DC2F6C3B-3D20-49F5-9B49-181E493F3390}"/>
                  </a:ext>
                </a:extLst>
              </p:cNvPr>
              <p:cNvSpPr>
                <a:spLocks noEditPoints="1"/>
              </p:cNvSpPr>
              <p:nvPr/>
            </p:nvSpPr>
            <p:spPr bwMode="auto">
              <a:xfrm>
                <a:off x="8259763" y="1671638"/>
                <a:ext cx="309563" cy="292100"/>
              </a:xfrm>
              <a:custGeom>
                <a:avLst/>
                <a:gdLst>
                  <a:gd name="T0" fmla="*/ 169 w 177"/>
                  <a:gd name="T1" fmla="*/ 50 h 167"/>
                  <a:gd name="T2" fmla="*/ 169 w 177"/>
                  <a:gd name="T3" fmla="*/ 50 h 167"/>
                  <a:gd name="T4" fmla="*/ 169 w 177"/>
                  <a:gd name="T5" fmla="*/ 50 h 167"/>
                  <a:gd name="T6" fmla="*/ 169 w 177"/>
                  <a:gd name="T7" fmla="*/ 51 h 167"/>
                  <a:gd name="T8" fmla="*/ 169 w 177"/>
                  <a:gd name="T9" fmla="*/ 51 h 167"/>
                  <a:gd name="T10" fmla="*/ 169 w 177"/>
                  <a:gd name="T11" fmla="*/ 51 h 167"/>
                  <a:gd name="T12" fmla="*/ 169 w 177"/>
                  <a:gd name="T13" fmla="*/ 51 h 167"/>
                  <a:gd name="T14" fmla="*/ 169 w 177"/>
                  <a:gd name="T15" fmla="*/ 51 h 167"/>
                  <a:gd name="T16" fmla="*/ 158 w 177"/>
                  <a:gd name="T17" fmla="*/ 58 h 167"/>
                  <a:gd name="T18" fmla="*/ 158 w 177"/>
                  <a:gd name="T19" fmla="*/ 58 h 167"/>
                  <a:gd name="T20" fmla="*/ 157 w 177"/>
                  <a:gd name="T21" fmla="*/ 58 h 167"/>
                  <a:gd name="T22" fmla="*/ 157 w 177"/>
                  <a:gd name="T23" fmla="*/ 58 h 167"/>
                  <a:gd name="T24" fmla="*/ 157 w 177"/>
                  <a:gd name="T25" fmla="*/ 58 h 167"/>
                  <a:gd name="T26" fmla="*/ 147 w 177"/>
                  <a:gd name="T27" fmla="*/ 61 h 167"/>
                  <a:gd name="T28" fmla="*/ 147 w 177"/>
                  <a:gd name="T29" fmla="*/ 61 h 167"/>
                  <a:gd name="T30" fmla="*/ 147 w 177"/>
                  <a:gd name="T31" fmla="*/ 61 h 167"/>
                  <a:gd name="T32" fmla="*/ 146 w 177"/>
                  <a:gd name="T33" fmla="*/ 61 h 167"/>
                  <a:gd name="T34" fmla="*/ 146 w 177"/>
                  <a:gd name="T35" fmla="*/ 61 h 167"/>
                  <a:gd name="T36" fmla="*/ 144 w 177"/>
                  <a:gd name="T37" fmla="*/ 61 h 167"/>
                  <a:gd name="T38" fmla="*/ 144 w 177"/>
                  <a:gd name="T39" fmla="*/ 61 h 167"/>
                  <a:gd name="T40" fmla="*/ 59 w 177"/>
                  <a:gd name="T41" fmla="*/ 61 h 167"/>
                  <a:gd name="T42" fmla="*/ 13 w 177"/>
                  <a:gd name="T43" fmla="*/ 106 h 167"/>
                  <a:gd name="T44" fmla="*/ 13 w 177"/>
                  <a:gd name="T45" fmla="*/ 156 h 167"/>
                  <a:gd name="T46" fmla="*/ 38 w 177"/>
                  <a:gd name="T47" fmla="*/ 167 h 167"/>
                  <a:gd name="T48" fmla="*/ 63 w 177"/>
                  <a:gd name="T49" fmla="*/ 156 h 167"/>
                  <a:gd name="T50" fmla="*/ 169 w 177"/>
                  <a:gd name="T51" fmla="*/ 50 h 167"/>
                  <a:gd name="T52" fmla="*/ 177 w 177"/>
                  <a:gd name="T53" fmla="*/ 11 h 167"/>
                  <a:gd name="T54" fmla="*/ 177 w 177"/>
                  <a:gd name="T55" fmla="*/ 11 h 167"/>
                  <a:gd name="T56" fmla="*/ 177 w 177"/>
                  <a:gd name="T57" fmla="*/ 11 h 167"/>
                  <a:gd name="T58" fmla="*/ 169 w 177"/>
                  <a:gd name="T59" fmla="*/ 0 h 167"/>
                  <a:gd name="T60" fmla="*/ 169 w 177"/>
                  <a:gd name="T61" fmla="*/ 0 h 167"/>
                  <a:gd name="T62" fmla="*/ 176 w 177"/>
                  <a:gd name="T63" fmla="*/ 11 h 167"/>
                  <a:gd name="T64" fmla="*/ 176 w 177"/>
                  <a:gd name="T65" fmla="*/ 11 h 167"/>
                  <a:gd name="T66" fmla="*/ 177 w 177"/>
                  <a:gd name="T67" fmla="*/ 11 h 167"/>
                  <a:gd name="T68" fmla="*/ 177 w 177"/>
                  <a:gd name="T69" fmla="*/ 11 h 167"/>
                  <a:gd name="T70" fmla="*/ 169 w 177"/>
                  <a:gd name="T71" fmla="*/ 0 h 167"/>
                  <a:gd name="T72" fmla="*/ 169 w 177"/>
                  <a:gd name="T7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7" h="167">
                    <a:moveTo>
                      <a:pt x="169" y="50"/>
                    </a:moveTo>
                    <a:cubicBezTo>
                      <a:pt x="169" y="50"/>
                      <a:pt x="169" y="50"/>
                      <a:pt x="169" y="50"/>
                    </a:cubicBezTo>
                    <a:cubicBezTo>
                      <a:pt x="169" y="50"/>
                      <a:pt x="169" y="50"/>
                      <a:pt x="169" y="50"/>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5" y="54"/>
                      <a:pt x="162" y="56"/>
                      <a:pt x="158" y="58"/>
                    </a:cubicBezTo>
                    <a:cubicBezTo>
                      <a:pt x="158" y="58"/>
                      <a:pt x="158" y="58"/>
                      <a:pt x="158" y="58"/>
                    </a:cubicBezTo>
                    <a:cubicBezTo>
                      <a:pt x="157" y="58"/>
                      <a:pt x="157" y="58"/>
                      <a:pt x="157" y="58"/>
                    </a:cubicBezTo>
                    <a:cubicBezTo>
                      <a:pt x="157" y="58"/>
                      <a:pt x="157" y="58"/>
                      <a:pt x="157" y="58"/>
                    </a:cubicBezTo>
                    <a:cubicBezTo>
                      <a:pt x="157" y="58"/>
                      <a:pt x="157" y="58"/>
                      <a:pt x="157" y="58"/>
                    </a:cubicBezTo>
                    <a:cubicBezTo>
                      <a:pt x="154" y="59"/>
                      <a:pt x="150" y="60"/>
                      <a:pt x="147" y="61"/>
                    </a:cubicBezTo>
                    <a:cubicBezTo>
                      <a:pt x="147" y="61"/>
                      <a:pt x="147" y="61"/>
                      <a:pt x="147" y="61"/>
                    </a:cubicBezTo>
                    <a:cubicBezTo>
                      <a:pt x="147" y="61"/>
                      <a:pt x="147" y="61"/>
                      <a:pt x="147" y="61"/>
                    </a:cubicBezTo>
                    <a:cubicBezTo>
                      <a:pt x="147" y="61"/>
                      <a:pt x="146" y="61"/>
                      <a:pt x="146" y="61"/>
                    </a:cubicBezTo>
                    <a:cubicBezTo>
                      <a:pt x="146" y="61"/>
                      <a:pt x="146" y="61"/>
                      <a:pt x="146" y="61"/>
                    </a:cubicBezTo>
                    <a:cubicBezTo>
                      <a:pt x="146" y="61"/>
                      <a:pt x="145" y="61"/>
                      <a:pt x="144" y="61"/>
                    </a:cubicBezTo>
                    <a:cubicBezTo>
                      <a:pt x="144" y="61"/>
                      <a:pt x="144" y="61"/>
                      <a:pt x="144" y="61"/>
                    </a:cubicBezTo>
                    <a:cubicBezTo>
                      <a:pt x="59" y="61"/>
                      <a:pt x="59" y="61"/>
                      <a:pt x="59" y="61"/>
                    </a:cubicBezTo>
                    <a:cubicBezTo>
                      <a:pt x="13" y="106"/>
                      <a:pt x="13" y="106"/>
                      <a:pt x="13" y="106"/>
                    </a:cubicBezTo>
                    <a:cubicBezTo>
                      <a:pt x="0" y="120"/>
                      <a:pt x="0" y="142"/>
                      <a:pt x="13" y="156"/>
                    </a:cubicBezTo>
                    <a:cubicBezTo>
                      <a:pt x="20" y="163"/>
                      <a:pt x="29" y="167"/>
                      <a:pt x="38" y="167"/>
                    </a:cubicBezTo>
                    <a:cubicBezTo>
                      <a:pt x="48" y="167"/>
                      <a:pt x="57" y="163"/>
                      <a:pt x="63" y="156"/>
                    </a:cubicBezTo>
                    <a:cubicBezTo>
                      <a:pt x="169" y="50"/>
                      <a:pt x="169" y="50"/>
                      <a:pt x="169" y="50"/>
                    </a:cubicBezTo>
                    <a:moveTo>
                      <a:pt x="177" y="11"/>
                    </a:moveTo>
                    <a:cubicBezTo>
                      <a:pt x="177" y="11"/>
                      <a:pt x="177" y="11"/>
                      <a:pt x="177" y="11"/>
                    </a:cubicBezTo>
                    <a:cubicBezTo>
                      <a:pt x="177" y="11"/>
                      <a:pt x="177" y="11"/>
                      <a:pt x="177" y="11"/>
                    </a:cubicBezTo>
                    <a:moveTo>
                      <a:pt x="169" y="0"/>
                    </a:moveTo>
                    <a:cubicBezTo>
                      <a:pt x="169" y="0"/>
                      <a:pt x="169" y="0"/>
                      <a:pt x="169" y="0"/>
                    </a:cubicBezTo>
                    <a:cubicBezTo>
                      <a:pt x="172" y="3"/>
                      <a:pt x="175" y="7"/>
                      <a:pt x="176" y="11"/>
                    </a:cubicBezTo>
                    <a:cubicBezTo>
                      <a:pt x="176" y="11"/>
                      <a:pt x="176" y="11"/>
                      <a:pt x="176" y="11"/>
                    </a:cubicBezTo>
                    <a:cubicBezTo>
                      <a:pt x="177" y="11"/>
                      <a:pt x="177" y="11"/>
                      <a:pt x="177" y="11"/>
                    </a:cubicBezTo>
                    <a:cubicBezTo>
                      <a:pt x="177" y="11"/>
                      <a:pt x="177" y="11"/>
                      <a:pt x="177" y="11"/>
                    </a:cubicBezTo>
                    <a:cubicBezTo>
                      <a:pt x="175" y="7"/>
                      <a:pt x="172" y="3"/>
                      <a:pt x="169" y="0"/>
                    </a:cubicBezTo>
                    <a:cubicBezTo>
                      <a:pt x="169" y="0"/>
                      <a:pt x="169" y="0"/>
                      <a:pt x="16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512" name="Freeform 83">
                <a:extLst>
                  <a:ext uri="{FF2B5EF4-FFF2-40B4-BE49-F238E27FC236}">
                    <a16:creationId xmlns:a16="http://schemas.microsoft.com/office/drawing/2014/main" id="{A5987C02-2AC0-4D32-A304-3574E8E587B6}"/>
                  </a:ext>
                </a:extLst>
              </p:cNvPr>
              <p:cNvSpPr>
                <a:spLocks noEditPoints="1"/>
              </p:cNvSpPr>
              <p:nvPr/>
            </p:nvSpPr>
            <p:spPr bwMode="auto">
              <a:xfrm>
                <a:off x="8362950" y="1690688"/>
                <a:ext cx="211138" cy="87312"/>
              </a:xfrm>
              <a:custGeom>
                <a:avLst/>
                <a:gdLst>
                  <a:gd name="T0" fmla="*/ 87 w 121"/>
                  <a:gd name="T1" fmla="*/ 50 h 50"/>
                  <a:gd name="T2" fmla="*/ 87 w 121"/>
                  <a:gd name="T3" fmla="*/ 50 h 50"/>
                  <a:gd name="T4" fmla="*/ 87 w 121"/>
                  <a:gd name="T5" fmla="*/ 50 h 50"/>
                  <a:gd name="T6" fmla="*/ 88 w 121"/>
                  <a:gd name="T7" fmla="*/ 50 h 50"/>
                  <a:gd name="T8" fmla="*/ 88 w 121"/>
                  <a:gd name="T9" fmla="*/ 50 h 50"/>
                  <a:gd name="T10" fmla="*/ 88 w 121"/>
                  <a:gd name="T11" fmla="*/ 50 h 50"/>
                  <a:gd name="T12" fmla="*/ 98 w 121"/>
                  <a:gd name="T13" fmla="*/ 47 h 50"/>
                  <a:gd name="T14" fmla="*/ 88 w 121"/>
                  <a:gd name="T15" fmla="*/ 50 h 50"/>
                  <a:gd name="T16" fmla="*/ 98 w 121"/>
                  <a:gd name="T17" fmla="*/ 47 h 50"/>
                  <a:gd name="T18" fmla="*/ 98 w 121"/>
                  <a:gd name="T19" fmla="*/ 47 h 50"/>
                  <a:gd name="T20" fmla="*/ 98 w 121"/>
                  <a:gd name="T21" fmla="*/ 47 h 50"/>
                  <a:gd name="T22" fmla="*/ 98 w 121"/>
                  <a:gd name="T23" fmla="*/ 47 h 50"/>
                  <a:gd name="T24" fmla="*/ 99 w 121"/>
                  <a:gd name="T25" fmla="*/ 47 h 50"/>
                  <a:gd name="T26" fmla="*/ 99 w 121"/>
                  <a:gd name="T27" fmla="*/ 47 h 50"/>
                  <a:gd name="T28" fmla="*/ 99 w 121"/>
                  <a:gd name="T29" fmla="*/ 47 h 50"/>
                  <a:gd name="T30" fmla="*/ 110 w 121"/>
                  <a:gd name="T31" fmla="*/ 40 h 50"/>
                  <a:gd name="T32" fmla="*/ 110 w 121"/>
                  <a:gd name="T33" fmla="*/ 40 h 50"/>
                  <a:gd name="T34" fmla="*/ 110 w 121"/>
                  <a:gd name="T35" fmla="*/ 40 h 50"/>
                  <a:gd name="T36" fmla="*/ 110 w 121"/>
                  <a:gd name="T37" fmla="*/ 40 h 50"/>
                  <a:gd name="T38" fmla="*/ 110 w 121"/>
                  <a:gd name="T39" fmla="*/ 40 h 50"/>
                  <a:gd name="T40" fmla="*/ 110 w 121"/>
                  <a:gd name="T41" fmla="*/ 40 h 50"/>
                  <a:gd name="T42" fmla="*/ 110 w 121"/>
                  <a:gd name="T43" fmla="*/ 39 h 50"/>
                  <a:gd name="T44" fmla="*/ 110 w 121"/>
                  <a:gd name="T45" fmla="*/ 40 h 50"/>
                  <a:gd name="T46" fmla="*/ 110 w 121"/>
                  <a:gd name="T47" fmla="*/ 39 h 50"/>
                  <a:gd name="T48" fmla="*/ 110 w 121"/>
                  <a:gd name="T49" fmla="*/ 39 h 50"/>
                  <a:gd name="T50" fmla="*/ 110 w 121"/>
                  <a:gd name="T51" fmla="*/ 39 h 50"/>
                  <a:gd name="T52" fmla="*/ 110 w 121"/>
                  <a:gd name="T53" fmla="*/ 39 h 50"/>
                  <a:gd name="T54" fmla="*/ 110 w 121"/>
                  <a:gd name="T55" fmla="*/ 39 h 50"/>
                  <a:gd name="T56" fmla="*/ 35 w 121"/>
                  <a:gd name="T57" fmla="*/ 14 h 50"/>
                  <a:gd name="T58" fmla="*/ 0 w 121"/>
                  <a:gd name="T59" fmla="*/ 50 h 50"/>
                  <a:gd name="T60" fmla="*/ 85 w 121"/>
                  <a:gd name="T61" fmla="*/ 50 h 50"/>
                  <a:gd name="T62" fmla="*/ 60 w 121"/>
                  <a:gd name="T63" fmla="*/ 39 h 50"/>
                  <a:gd name="T64" fmla="*/ 35 w 121"/>
                  <a:gd name="T65" fmla="*/ 14 h 50"/>
                  <a:gd name="T66" fmla="*/ 118 w 121"/>
                  <a:gd name="T67" fmla="*/ 0 h 50"/>
                  <a:gd name="T68" fmla="*/ 121 w 121"/>
                  <a:gd name="T69" fmla="*/ 14 h 50"/>
                  <a:gd name="T70" fmla="*/ 118 w 121"/>
                  <a:gd name="T71" fmla="*/ 0 h 50"/>
                  <a:gd name="T72" fmla="*/ 118 w 121"/>
                  <a:gd name="T73" fmla="*/ 0 h 50"/>
                  <a:gd name="T74" fmla="*/ 118 w 121"/>
                  <a:gd name="T75" fmla="*/ 0 h 50"/>
                  <a:gd name="T76" fmla="*/ 118 w 121"/>
                  <a:gd name="T77" fmla="*/ 0 h 50"/>
                  <a:gd name="T78" fmla="*/ 117 w 121"/>
                  <a:gd name="T79" fmla="*/ 0 h 50"/>
                  <a:gd name="T80" fmla="*/ 117 w 121"/>
                  <a:gd name="T81" fmla="*/ 0 h 50"/>
                  <a:gd name="T82" fmla="*/ 117 w 121"/>
                  <a:gd name="T8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1" h="50">
                    <a:moveTo>
                      <a:pt x="87" y="50"/>
                    </a:moveTo>
                    <a:cubicBezTo>
                      <a:pt x="87" y="50"/>
                      <a:pt x="87" y="50"/>
                      <a:pt x="87" y="50"/>
                    </a:cubicBezTo>
                    <a:cubicBezTo>
                      <a:pt x="87" y="50"/>
                      <a:pt x="87" y="50"/>
                      <a:pt x="87" y="50"/>
                    </a:cubicBezTo>
                    <a:moveTo>
                      <a:pt x="88" y="50"/>
                    </a:moveTo>
                    <a:cubicBezTo>
                      <a:pt x="88" y="50"/>
                      <a:pt x="88" y="50"/>
                      <a:pt x="88" y="50"/>
                    </a:cubicBezTo>
                    <a:cubicBezTo>
                      <a:pt x="88" y="50"/>
                      <a:pt x="88" y="50"/>
                      <a:pt x="88" y="50"/>
                    </a:cubicBezTo>
                    <a:moveTo>
                      <a:pt x="98" y="47"/>
                    </a:moveTo>
                    <a:cubicBezTo>
                      <a:pt x="95" y="49"/>
                      <a:pt x="91" y="49"/>
                      <a:pt x="88" y="50"/>
                    </a:cubicBezTo>
                    <a:cubicBezTo>
                      <a:pt x="91" y="49"/>
                      <a:pt x="95" y="48"/>
                      <a:pt x="98" y="47"/>
                    </a:cubicBezTo>
                    <a:moveTo>
                      <a:pt x="98" y="47"/>
                    </a:moveTo>
                    <a:cubicBezTo>
                      <a:pt x="98" y="47"/>
                      <a:pt x="98" y="47"/>
                      <a:pt x="98" y="47"/>
                    </a:cubicBezTo>
                    <a:cubicBezTo>
                      <a:pt x="98" y="47"/>
                      <a:pt x="98" y="47"/>
                      <a:pt x="98" y="47"/>
                    </a:cubicBezTo>
                    <a:moveTo>
                      <a:pt x="99" y="47"/>
                    </a:moveTo>
                    <a:cubicBezTo>
                      <a:pt x="99" y="47"/>
                      <a:pt x="99" y="47"/>
                      <a:pt x="99" y="47"/>
                    </a:cubicBezTo>
                    <a:cubicBezTo>
                      <a:pt x="99" y="47"/>
                      <a:pt x="99" y="47"/>
                      <a:pt x="99" y="47"/>
                    </a:cubicBezTo>
                    <a:moveTo>
                      <a:pt x="110" y="40"/>
                    </a:moveTo>
                    <a:cubicBezTo>
                      <a:pt x="110" y="40"/>
                      <a:pt x="110" y="40"/>
                      <a:pt x="110" y="40"/>
                    </a:cubicBezTo>
                    <a:cubicBezTo>
                      <a:pt x="110" y="40"/>
                      <a:pt x="110" y="40"/>
                      <a:pt x="110" y="40"/>
                    </a:cubicBezTo>
                    <a:moveTo>
                      <a:pt x="110" y="40"/>
                    </a:moveTo>
                    <a:cubicBezTo>
                      <a:pt x="110" y="40"/>
                      <a:pt x="110" y="40"/>
                      <a:pt x="110" y="40"/>
                    </a:cubicBezTo>
                    <a:cubicBezTo>
                      <a:pt x="110" y="40"/>
                      <a:pt x="110" y="40"/>
                      <a:pt x="110" y="40"/>
                    </a:cubicBezTo>
                    <a:moveTo>
                      <a:pt x="110" y="39"/>
                    </a:moveTo>
                    <a:cubicBezTo>
                      <a:pt x="110" y="40"/>
                      <a:pt x="110" y="40"/>
                      <a:pt x="110" y="40"/>
                    </a:cubicBezTo>
                    <a:cubicBezTo>
                      <a:pt x="110" y="40"/>
                      <a:pt x="110" y="40"/>
                      <a:pt x="110" y="39"/>
                    </a:cubicBezTo>
                    <a:moveTo>
                      <a:pt x="110" y="39"/>
                    </a:moveTo>
                    <a:cubicBezTo>
                      <a:pt x="110" y="39"/>
                      <a:pt x="110" y="39"/>
                      <a:pt x="110" y="39"/>
                    </a:cubicBezTo>
                    <a:cubicBezTo>
                      <a:pt x="110" y="39"/>
                      <a:pt x="110" y="39"/>
                      <a:pt x="110" y="39"/>
                    </a:cubicBezTo>
                    <a:cubicBezTo>
                      <a:pt x="110" y="39"/>
                      <a:pt x="110" y="39"/>
                      <a:pt x="110" y="39"/>
                    </a:cubicBezTo>
                    <a:moveTo>
                      <a:pt x="35" y="14"/>
                    </a:moveTo>
                    <a:cubicBezTo>
                      <a:pt x="0" y="50"/>
                      <a:pt x="0" y="50"/>
                      <a:pt x="0" y="50"/>
                    </a:cubicBezTo>
                    <a:cubicBezTo>
                      <a:pt x="85" y="50"/>
                      <a:pt x="85" y="50"/>
                      <a:pt x="85" y="50"/>
                    </a:cubicBezTo>
                    <a:cubicBezTo>
                      <a:pt x="76" y="50"/>
                      <a:pt x="67" y="46"/>
                      <a:pt x="60" y="39"/>
                    </a:cubicBezTo>
                    <a:cubicBezTo>
                      <a:pt x="35" y="14"/>
                      <a:pt x="35" y="14"/>
                      <a:pt x="35" y="14"/>
                    </a:cubicBezTo>
                    <a:moveTo>
                      <a:pt x="118" y="0"/>
                    </a:moveTo>
                    <a:cubicBezTo>
                      <a:pt x="120" y="4"/>
                      <a:pt x="121" y="9"/>
                      <a:pt x="121" y="14"/>
                    </a:cubicBezTo>
                    <a:cubicBezTo>
                      <a:pt x="121" y="9"/>
                      <a:pt x="120" y="4"/>
                      <a:pt x="118" y="0"/>
                    </a:cubicBezTo>
                    <a:cubicBezTo>
                      <a:pt x="118" y="0"/>
                      <a:pt x="118" y="0"/>
                      <a:pt x="118" y="0"/>
                    </a:cubicBezTo>
                    <a:cubicBezTo>
                      <a:pt x="118" y="0"/>
                      <a:pt x="118" y="0"/>
                      <a:pt x="118" y="0"/>
                    </a:cubicBezTo>
                    <a:cubicBezTo>
                      <a:pt x="118" y="0"/>
                      <a:pt x="118" y="0"/>
                      <a:pt x="118" y="0"/>
                    </a:cubicBezTo>
                    <a:moveTo>
                      <a:pt x="117" y="0"/>
                    </a:moveTo>
                    <a:cubicBezTo>
                      <a:pt x="117" y="0"/>
                      <a:pt x="117" y="0"/>
                      <a:pt x="117" y="0"/>
                    </a:cubicBezTo>
                    <a:cubicBezTo>
                      <a:pt x="117" y="0"/>
                      <a:pt x="117" y="0"/>
                      <a:pt x="117"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513" name="Freeform 84">
                <a:extLst>
                  <a:ext uri="{FF2B5EF4-FFF2-40B4-BE49-F238E27FC236}">
                    <a16:creationId xmlns:a16="http://schemas.microsoft.com/office/drawing/2014/main" id="{68F6D479-44B1-487E-A252-8C06849CFF92}"/>
                  </a:ext>
                </a:extLst>
              </p:cNvPr>
              <p:cNvSpPr>
                <a:spLocks noEditPoints="1"/>
              </p:cNvSpPr>
              <p:nvPr/>
            </p:nvSpPr>
            <p:spPr bwMode="auto">
              <a:xfrm>
                <a:off x="8510588" y="1654176"/>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8 h 71"/>
                  <a:gd name="T12" fmla="*/ 13 w 33"/>
                  <a:gd name="T13" fmla="*/ 68 h 71"/>
                  <a:gd name="T14" fmla="*/ 13 w 33"/>
                  <a:gd name="T15" fmla="*/ 68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0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26 w 33"/>
                  <a:gd name="T41" fmla="*/ 59 h 71"/>
                  <a:gd name="T42" fmla="*/ 26 w 33"/>
                  <a:gd name="T43" fmla="*/ 59 h 71"/>
                  <a:gd name="T44" fmla="*/ 26 w 33"/>
                  <a:gd name="T45" fmla="*/ 59 h 71"/>
                  <a:gd name="T46" fmla="*/ 33 w 33"/>
                  <a:gd name="T47" fmla="*/ 50 h 71"/>
                  <a:gd name="T48" fmla="*/ 33 w 33"/>
                  <a:gd name="T49" fmla="*/ 50 h 71"/>
                  <a:gd name="T50" fmla="*/ 33 w 33"/>
                  <a:gd name="T51" fmla="*/ 21 h 71"/>
                  <a:gd name="T52" fmla="*/ 12 w 33"/>
                  <a:gd name="T53" fmla="*/ 2 h 71"/>
                  <a:gd name="T54" fmla="*/ 25 w 33"/>
                  <a:gd name="T55" fmla="*/ 10 h 71"/>
                  <a:gd name="T56" fmla="*/ 12 w 33"/>
                  <a:gd name="T57" fmla="*/ 2 h 71"/>
                  <a:gd name="T58" fmla="*/ 12 w 33"/>
                  <a:gd name="T59" fmla="*/ 2 h 71"/>
                  <a:gd name="T60" fmla="*/ 0 w 33"/>
                  <a:gd name="T61" fmla="*/ 0 h 71"/>
                  <a:gd name="T62" fmla="*/ 0 w 33"/>
                  <a:gd name="T63" fmla="*/ 0 h 71"/>
                  <a:gd name="T64" fmla="*/ 0 w 33"/>
                  <a:gd name="T6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59"/>
                    </a:cubicBezTo>
                    <a:cubicBezTo>
                      <a:pt x="26" y="59"/>
                      <a:pt x="26" y="59"/>
                      <a:pt x="26" y="59"/>
                    </a:cubicBezTo>
                    <a:moveTo>
                      <a:pt x="32" y="50"/>
                    </a:moveTo>
                    <a:cubicBezTo>
                      <a:pt x="31" y="53"/>
                      <a:pt x="29" y="57"/>
                      <a:pt x="26" y="59"/>
                    </a:cubicBezTo>
                    <a:cubicBezTo>
                      <a:pt x="29" y="57"/>
                      <a:pt x="31" y="53"/>
                      <a:pt x="32" y="50"/>
                    </a:cubicBezTo>
                    <a:moveTo>
                      <a:pt x="33" y="50"/>
                    </a:moveTo>
                    <a:cubicBezTo>
                      <a:pt x="33" y="50"/>
                      <a:pt x="33" y="50"/>
                      <a:pt x="33" y="50"/>
                    </a:cubicBezTo>
                    <a:cubicBezTo>
                      <a:pt x="33" y="50"/>
                      <a:pt x="33" y="50"/>
                      <a:pt x="33" y="50"/>
                    </a:cubicBezTo>
                    <a:moveTo>
                      <a:pt x="32" y="21"/>
                    </a:moveTo>
                    <a:cubicBezTo>
                      <a:pt x="33" y="21"/>
                      <a:pt x="33" y="21"/>
                      <a:pt x="33" y="21"/>
                    </a:cubicBezTo>
                    <a:cubicBezTo>
                      <a:pt x="33" y="21"/>
                      <a:pt x="33" y="21"/>
                      <a:pt x="32" y="21"/>
                    </a:cubicBezTo>
                    <a:moveTo>
                      <a:pt x="12" y="2"/>
                    </a:moveTo>
                    <a:cubicBezTo>
                      <a:pt x="21" y="5"/>
                      <a:pt x="29" y="12"/>
                      <a:pt x="32" y="21"/>
                    </a:cubicBezTo>
                    <a:cubicBezTo>
                      <a:pt x="31" y="17"/>
                      <a:pt x="28" y="13"/>
                      <a:pt x="25" y="10"/>
                    </a:cubicBezTo>
                    <a:cubicBezTo>
                      <a:pt x="25" y="10"/>
                      <a:pt x="25" y="10"/>
                      <a:pt x="25" y="10"/>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0"/>
                    </a:cubicBezTo>
                    <a:cubicBezTo>
                      <a:pt x="3" y="0"/>
                      <a:pt x="2"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514" name="Freeform 85">
                <a:extLst>
                  <a:ext uri="{FF2B5EF4-FFF2-40B4-BE49-F238E27FC236}">
                    <a16:creationId xmlns:a16="http://schemas.microsoft.com/office/drawing/2014/main" id="{E800CBFD-EFA1-4E75-913A-5ADFF5837B80}"/>
                  </a:ext>
                </a:extLst>
              </p:cNvPr>
              <p:cNvSpPr>
                <a:spLocks/>
              </p:cNvSpPr>
              <p:nvPr/>
            </p:nvSpPr>
            <p:spPr bwMode="auto">
              <a:xfrm>
                <a:off x="8425656" y="1654176"/>
                <a:ext cx="150813" cy="123825"/>
              </a:xfrm>
              <a:custGeom>
                <a:avLst/>
                <a:gdLst>
                  <a:gd name="T0" fmla="*/ 50 w 86"/>
                  <a:gd name="T1" fmla="*/ 0 h 71"/>
                  <a:gd name="T2" fmla="*/ 50 w 86"/>
                  <a:gd name="T3" fmla="*/ 0 h 71"/>
                  <a:gd name="T4" fmla="*/ 25 w 86"/>
                  <a:gd name="T5" fmla="*/ 10 h 71"/>
                  <a:gd name="T6" fmla="*/ 0 w 86"/>
                  <a:gd name="T7" fmla="*/ 35 h 71"/>
                  <a:gd name="T8" fmla="*/ 25 w 86"/>
                  <a:gd name="T9" fmla="*/ 60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8 h 71"/>
                  <a:gd name="T26" fmla="*/ 63 w 86"/>
                  <a:gd name="T27" fmla="*/ 68 h 71"/>
                  <a:gd name="T28" fmla="*/ 63 w 86"/>
                  <a:gd name="T29" fmla="*/ 68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0 h 71"/>
                  <a:gd name="T46" fmla="*/ 75 w 86"/>
                  <a:gd name="T47" fmla="*/ 60 h 71"/>
                  <a:gd name="T48" fmla="*/ 75 w 86"/>
                  <a:gd name="T49" fmla="*/ 60 h 71"/>
                  <a:gd name="T50" fmla="*/ 75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76 w 86"/>
                  <a:gd name="T67" fmla="*/ 60 h 71"/>
                  <a:gd name="T68" fmla="*/ 76 w 86"/>
                  <a:gd name="T69" fmla="*/ 59 h 71"/>
                  <a:gd name="T70" fmla="*/ 76 w 86"/>
                  <a:gd name="T71" fmla="*/ 59 h 71"/>
                  <a:gd name="T72" fmla="*/ 76 w 86"/>
                  <a:gd name="T73" fmla="*/ 59 h 71"/>
                  <a:gd name="T74" fmla="*/ 82 w 86"/>
                  <a:gd name="T75" fmla="*/ 50 h 71"/>
                  <a:gd name="T76" fmla="*/ 83 w 86"/>
                  <a:gd name="T77" fmla="*/ 50 h 71"/>
                  <a:gd name="T78" fmla="*/ 83 w 86"/>
                  <a:gd name="T79" fmla="*/ 50 h 71"/>
                  <a:gd name="T80" fmla="*/ 86 w 86"/>
                  <a:gd name="T81" fmla="*/ 35 h 71"/>
                  <a:gd name="T82" fmla="*/ 83 w 86"/>
                  <a:gd name="T83" fmla="*/ 21 h 71"/>
                  <a:gd name="T84" fmla="*/ 82 w 86"/>
                  <a:gd name="T85" fmla="*/ 21 h 71"/>
                  <a:gd name="T86" fmla="*/ 82 w 86"/>
                  <a:gd name="T87" fmla="*/ 21 h 71"/>
                  <a:gd name="T88" fmla="*/ 62 w 86"/>
                  <a:gd name="T89" fmla="*/ 2 h 71"/>
                  <a:gd name="T90" fmla="*/ 62 w 86"/>
                  <a:gd name="T91" fmla="*/ 2 h 71"/>
                  <a:gd name="T92" fmla="*/ 62 w 86"/>
                  <a:gd name="T93" fmla="*/ 2 h 71"/>
                  <a:gd name="T94" fmla="*/ 54 w 86"/>
                  <a:gd name="T95" fmla="*/ 0 h 71"/>
                  <a:gd name="T96" fmla="*/ 50 w 86"/>
                  <a:gd name="T9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 h="71">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0"/>
                      <a:pt x="60" y="70"/>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59"/>
                    </a:cubicBezTo>
                    <a:cubicBezTo>
                      <a:pt x="76" y="59"/>
                      <a:pt x="76" y="59"/>
                      <a:pt x="76" y="59"/>
                    </a:cubicBezTo>
                    <a:cubicBezTo>
                      <a:pt x="76" y="59"/>
                      <a:pt x="76" y="59"/>
                      <a:pt x="76" y="59"/>
                    </a:cubicBezTo>
                    <a:cubicBezTo>
                      <a:pt x="79" y="57"/>
                      <a:pt x="81" y="53"/>
                      <a:pt x="82" y="50"/>
                    </a:cubicBezTo>
                    <a:cubicBezTo>
                      <a:pt x="82" y="50"/>
                      <a:pt x="82" y="50"/>
                      <a:pt x="83" y="50"/>
                    </a:cubicBezTo>
                    <a:cubicBezTo>
                      <a:pt x="83" y="50"/>
                      <a:pt x="83" y="50"/>
                      <a:pt x="83" y="50"/>
                    </a:cubicBezTo>
                    <a:cubicBezTo>
                      <a:pt x="85" y="45"/>
                      <a:pt x="86" y="40"/>
                      <a:pt x="86" y="35"/>
                    </a:cubicBezTo>
                    <a:cubicBezTo>
                      <a:pt x="86" y="30"/>
                      <a:pt x="85" y="25"/>
                      <a:pt x="83" y="21"/>
                    </a:cubicBezTo>
                    <a:cubicBezTo>
                      <a:pt x="83" y="21"/>
                      <a:pt x="83" y="21"/>
                      <a:pt x="82" y="21"/>
                    </a:cubicBezTo>
                    <a:cubicBezTo>
                      <a:pt x="82" y="21"/>
                      <a:pt x="82" y="21"/>
                      <a:pt x="82" y="21"/>
                    </a:cubicBezTo>
                    <a:cubicBezTo>
                      <a:pt x="79" y="12"/>
                      <a:pt x="71" y="5"/>
                      <a:pt x="62" y="2"/>
                    </a:cubicBezTo>
                    <a:cubicBezTo>
                      <a:pt x="62" y="2"/>
                      <a:pt x="62" y="2"/>
                      <a:pt x="62" y="2"/>
                    </a:cubicBezTo>
                    <a:cubicBezTo>
                      <a:pt x="62" y="2"/>
                      <a:pt x="62" y="2"/>
                      <a:pt x="62" y="2"/>
                    </a:cubicBezTo>
                    <a:cubicBezTo>
                      <a:pt x="59" y="1"/>
                      <a:pt x="57" y="0"/>
                      <a:pt x="54" y="0"/>
                    </a:cubicBezTo>
                    <a:cubicBezTo>
                      <a:pt x="53" y="0"/>
                      <a:pt x="52"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grpSp>
        <p:grpSp>
          <p:nvGrpSpPr>
            <p:cNvPr id="444" name="Group 443">
              <a:extLst>
                <a:ext uri="{FF2B5EF4-FFF2-40B4-BE49-F238E27FC236}">
                  <a16:creationId xmlns:a16="http://schemas.microsoft.com/office/drawing/2014/main" id="{047D81E4-C072-40B2-9E97-82AB0C6ED906}"/>
                </a:ext>
              </a:extLst>
            </p:cNvPr>
            <p:cNvGrpSpPr>
              <a:grpSpLocks noChangeAspect="1"/>
            </p:cNvGrpSpPr>
            <p:nvPr/>
          </p:nvGrpSpPr>
          <p:grpSpPr>
            <a:xfrm rot="5400000">
              <a:off x="6691296" y="3922864"/>
              <a:ext cx="394018" cy="148542"/>
              <a:chOff x="7262657" y="1468438"/>
              <a:chExt cx="1313812" cy="495300"/>
            </a:xfrm>
          </p:grpSpPr>
          <p:sp>
            <p:nvSpPr>
              <p:cNvPr id="501" name="Freeform 79">
                <a:extLst>
                  <a:ext uri="{FF2B5EF4-FFF2-40B4-BE49-F238E27FC236}">
                    <a16:creationId xmlns:a16="http://schemas.microsoft.com/office/drawing/2014/main" id="{63429308-4D27-428B-BFED-0CD4A7D40FC0}"/>
                  </a:ext>
                </a:extLst>
              </p:cNvPr>
              <p:cNvSpPr>
                <a:spLocks noEditPoints="1"/>
              </p:cNvSpPr>
              <p:nvPr/>
            </p:nvSpPr>
            <p:spPr bwMode="auto">
              <a:xfrm>
                <a:off x="7262657" y="1654176"/>
                <a:ext cx="1311431" cy="123825"/>
              </a:xfrm>
              <a:custGeom>
                <a:avLst/>
                <a:gdLst>
                  <a:gd name="T0" fmla="*/ 1402 w 1412"/>
                  <a:gd name="T1" fmla="*/ 60 h 71"/>
                  <a:gd name="T2" fmla="*/ 1401 w 1412"/>
                  <a:gd name="T3" fmla="*/ 60 h 71"/>
                  <a:gd name="T4" fmla="*/ 1401 w 1412"/>
                  <a:gd name="T5" fmla="*/ 60 h 71"/>
                  <a:gd name="T6" fmla="*/ 1402 w 1412"/>
                  <a:gd name="T7" fmla="*/ 60 h 71"/>
                  <a:gd name="T8" fmla="*/ 1402 w 1412"/>
                  <a:gd name="T9" fmla="*/ 60 h 71"/>
                  <a:gd name="T10" fmla="*/ 1402 w 1412"/>
                  <a:gd name="T11" fmla="*/ 60 h 71"/>
                  <a:gd name="T12" fmla="*/ 1402 w 1412"/>
                  <a:gd name="T13" fmla="*/ 60 h 71"/>
                  <a:gd name="T14" fmla="*/ 1402 w 1412"/>
                  <a:gd name="T15" fmla="*/ 60 h 71"/>
                  <a:gd name="T16" fmla="*/ 1402 w 1412"/>
                  <a:gd name="T17" fmla="*/ 60 h 71"/>
                  <a:gd name="T18" fmla="*/ 1402 w 1412"/>
                  <a:gd name="T19" fmla="*/ 60 h 71"/>
                  <a:gd name="T20" fmla="*/ 1402 w 1412"/>
                  <a:gd name="T21" fmla="*/ 60 h 71"/>
                  <a:gd name="T22" fmla="*/ 1402 w 1412"/>
                  <a:gd name="T23" fmla="*/ 60 h 71"/>
                  <a:gd name="T24" fmla="*/ 1402 w 1412"/>
                  <a:gd name="T25" fmla="*/ 60 h 71"/>
                  <a:gd name="T26" fmla="*/ 1409 w 1412"/>
                  <a:gd name="T27" fmla="*/ 50 h 71"/>
                  <a:gd name="T28" fmla="*/ 1409 w 1412"/>
                  <a:gd name="T29" fmla="*/ 50 h 71"/>
                  <a:gd name="T30" fmla="*/ 1409 w 1412"/>
                  <a:gd name="T31" fmla="*/ 50 h 71"/>
                  <a:gd name="T32" fmla="*/ 1409 w 1412"/>
                  <a:gd name="T33" fmla="*/ 49 h 71"/>
                  <a:gd name="T34" fmla="*/ 1409 w 1412"/>
                  <a:gd name="T35" fmla="*/ 49 h 71"/>
                  <a:gd name="T36" fmla="*/ 1409 w 1412"/>
                  <a:gd name="T37" fmla="*/ 49 h 71"/>
                  <a:gd name="T38" fmla="*/ 1409 w 1412"/>
                  <a:gd name="T39" fmla="*/ 21 h 71"/>
                  <a:gd name="T40" fmla="*/ 1412 w 1412"/>
                  <a:gd name="T41" fmla="*/ 35 h 71"/>
                  <a:gd name="T42" fmla="*/ 1409 w 1412"/>
                  <a:gd name="T43" fmla="*/ 49 h 71"/>
                  <a:gd name="T44" fmla="*/ 1412 w 1412"/>
                  <a:gd name="T45" fmla="*/ 35 h 71"/>
                  <a:gd name="T46" fmla="*/ 1409 w 1412"/>
                  <a:gd name="T47" fmla="*/ 21 h 71"/>
                  <a:gd name="T48" fmla="*/ 1409 w 1412"/>
                  <a:gd name="T49" fmla="*/ 21 h 71"/>
                  <a:gd name="T50" fmla="*/ 1409 w 1412"/>
                  <a:gd name="T51" fmla="*/ 21 h 71"/>
                  <a:gd name="T52" fmla="*/ 1409 w 1412"/>
                  <a:gd name="T53" fmla="*/ 21 h 71"/>
                  <a:gd name="T54" fmla="*/ 1291 w 1412"/>
                  <a:gd name="T55" fmla="*/ 0 h 71"/>
                  <a:gd name="T56" fmla="*/ 35 w 1412"/>
                  <a:gd name="T57" fmla="*/ 0 h 71"/>
                  <a:gd name="T58" fmla="*/ 0 w 1412"/>
                  <a:gd name="T59" fmla="*/ 35 h 71"/>
                  <a:gd name="T60" fmla="*/ 35 w 1412"/>
                  <a:gd name="T61" fmla="*/ 71 h 71"/>
                  <a:gd name="T62" fmla="*/ 1291 w 1412"/>
                  <a:gd name="T63" fmla="*/ 71 h 71"/>
                  <a:gd name="T64" fmla="*/ 1326 w 1412"/>
                  <a:gd name="T65" fmla="*/ 35 h 71"/>
                  <a:gd name="T66" fmla="*/ 1291 w 1412"/>
                  <a:gd name="T6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2" h="71">
                    <a:moveTo>
                      <a:pt x="1402" y="60"/>
                    </a:moveTo>
                    <a:cubicBezTo>
                      <a:pt x="1401" y="60"/>
                      <a:pt x="1401" y="60"/>
                      <a:pt x="1401" y="60"/>
                    </a:cubicBezTo>
                    <a:cubicBezTo>
                      <a:pt x="1401" y="60"/>
                      <a:pt x="1401" y="60"/>
                      <a:pt x="1401" y="60"/>
                    </a:cubicBezTo>
                    <a:cubicBezTo>
                      <a:pt x="1401" y="60"/>
                      <a:pt x="1401" y="60"/>
                      <a:pt x="1402" y="60"/>
                    </a:cubicBezTo>
                    <a:moveTo>
                      <a:pt x="1402" y="60"/>
                    </a:moveTo>
                    <a:cubicBezTo>
                      <a:pt x="1402" y="60"/>
                      <a:pt x="1402" y="60"/>
                      <a:pt x="1402" y="60"/>
                    </a:cubicBezTo>
                    <a:cubicBezTo>
                      <a:pt x="1402" y="60"/>
                      <a:pt x="1402" y="60"/>
                      <a:pt x="1402" y="60"/>
                    </a:cubicBezTo>
                    <a:moveTo>
                      <a:pt x="1402" y="60"/>
                    </a:moveTo>
                    <a:cubicBezTo>
                      <a:pt x="1402" y="60"/>
                      <a:pt x="1402" y="60"/>
                      <a:pt x="1402" y="60"/>
                    </a:cubicBezTo>
                    <a:cubicBezTo>
                      <a:pt x="1402" y="60"/>
                      <a:pt x="1402" y="60"/>
                      <a:pt x="1402" y="60"/>
                    </a:cubicBezTo>
                    <a:moveTo>
                      <a:pt x="1402" y="60"/>
                    </a:moveTo>
                    <a:cubicBezTo>
                      <a:pt x="1402" y="60"/>
                      <a:pt x="1402" y="60"/>
                      <a:pt x="1402" y="60"/>
                    </a:cubicBezTo>
                    <a:cubicBezTo>
                      <a:pt x="1402" y="60"/>
                      <a:pt x="1402" y="60"/>
                      <a:pt x="1402" y="60"/>
                    </a:cubicBezTo>
                    <a:moveTo>
                      <a:pt x="1409" y="50"/>
                    </a:moveTo>
                    <a:cubicBezTo>
                      <a:pt x="1409" y="50"/>
                      <a:pt x="1409" y="50"/>
                      <a:pt x="1409" y="50"/>
                    </a:cubicBezTo>
                    <a:cubicBezTo>
                      <a:pt x="1409" y="50"/>
                      <a:pt x="1409" y="50"/>
                      <a:pt x="1409" y="50"/>
                    </a:cubicBezTo>
                    <a:moveTo>
                      <a:pt x="1409" y="49"/>
                    </a:moveTo>
                    <a:cubicBezTo>
                      <a:pt x="1409" y="49"/>
                      <a:pt x="1409" y="49"/>
                      <a:pt x="1409" y="49"/>
                    </a:cubicBezTo>
                    <a:cubicBezTo>
                      <a:pt x="1409" y="49"/>
                      <a:pt x="1409" y="49"/>
                      <a:pt x="1409" y="49"/>
                    </a:cubicBezTo>
                    <a:moveTo>
                      <a:pt x="1409" y="21"/>
                    </a:moveTo>
                    <a:cubicBezTo>
                      <a:pt x="1411" y="25"/>
                      <a:pt x="1412" y="30"/>
                      <a:pt x="1412" y="35"/>
                    </a:cubicBezTo>
                    <a:cubicBezTo>
                      <a:pt x="1412" y="40"/>
                      <a:pt x="1411" y="45"/>
                      <a:pt x="1409" y="49"/>
                    </a:cubicBezTo>
                    <a:cubicBezTo>
                      <a:pt x="1411" y="45"/>
                      <a:pt x="1412" y="40"/>
                      <a:pt x="1412" y="35"/>
                    </a:cubicBezTo>
                    <a:cubicBezTo>
                      <a:pt x="1412" y="30"/>
                      <a:pt x="1411" y="25"/>
                      <a:pt x="1409" y="21"/>
                    </a:cubicBezTo>
                    <a:moveTo>
                      <a:pt x="1409" y="21"/>
                    </a:moveTo>
                    <a:cubicBezTo>
                      <a:pt x="1409" y="21"/>
                      <a:pt x="1409" y="21"/>
                      <a:pt x="1409" y="21"/>
                    </a:cubicBezTo>
                    <a:cubicBezTo>
                      <a:pt x="1409" y="21"/>
                      <a:pt x="1409" y="21"/>
                      <a:pt x="1409" y="21"/>
                    </a:cubicBezTo>
                    <a:moveTo>
                      <a:pt x="1291" y="0"/>
                    </a:moveTo>
                    <a:cubicBezTo>
                      <a:pt x="35" y="0"/>
                      <a:pt x="35" y="0"/>
                      <a:pt x="35" y="0"/>
                    </a:cubicBezTo>
                    <a:cubicBezTo>
                      <a:pt x="15" y="0"/>
                      <a:pt x="0" y="16"/>
                      <a:pt x="0" y="35"/>
                    </a:cubicBezTo>
                    <a:cubicBezTo>
                      <a:pt x="0" y="55"/>
                      <a:pt x="15" y="71"/>
                      <a:pt x="35" y="71"/>
                    </a:cubicBezTo>
                    <a:cubicBezTo>
                      <a:pt x="1291" y="71"/>
                      <a:pt x="1291" y="71"/>
                      <a:pt x="1291" y="71"/>
                    </a:cubicBezTo>
                    <a:cubicBezTo>
                      <a:pt x="1326" y="35"/>
                      <a:pt x="1326" y="35"/>
                      <a:pt x="1326" y="35"/>
                    </a:cubicBezTo>
                    <a:cubicBezTo>
                      <a:pt x="1291" y="0"/>
                      <a:pt x="1291" y="0"/>
                      <a:pt x="1291" y="0"/>
                    </a:cubicBezTo>
                  </a:path>
                </a:pathLst>
              </a:custGeom>
              <a:gradFill flip="none" rotWithShape="1">
                <a:gsLst>
                  <a:gs pos="0">
                    <a:schemeClr val="bg2">
                      <a:alpha val="0"/>
                    </a:schemeClr>
                  </a:gs>
                  <a:gs pos="100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502" name="Freeform 80">
                <a:extLst>
                  <a:ext uri="{FF2B5EF4-FFF2-40B4-BE49-F238E27FC236}">
                    <a16:creationId xmlns:a16="http://schemas.microsoft.com/office/drawing/2014/main" id="{9B649179-56F8-42E3-AABC-57C1B62B5518}"/>
                  </a:ext>
                </a:extLst>
              </p:cNvPr>
              <p:cNvSpPr>
                <a:spLocks noEditPoints="1"/>
              </p:cNvSpPr>
              <p:nvPr/>
            </p:nvSpPr>
            <p:spPr bwMode="auto">
              <a:xfrm>
                <a:off x="8259763" y="1468438"/>
                <a:ext cx="309563" cy="290512"/>
              </a:xfrm>
              <a:custGeom>
                <a:avLst/>
                <a:gdLst>
                  <a:gd name="T0" fmla="*/ 170 w 177"/>
                  <a:gd name="T1" fmla="*/ 166 h 166"/>
                  <a:gd name="T2" fmla="*/ 170 w 177"/>
                  <a:gd name="T3" fmla="*/ 166 h 166"/>
                  <a:gd name="T4" fmla="*/ 170 w 177"/>
                  <a:gd name="T5" fmla="*/ 166 h 166"/>
                  <a:gd name="T6" fmla="*/ 170 w 177"/>
                  <a:gd name="T7" fmla="*/ 166 h 166"/>
                  <a:gd name="T8" fmla="*/ 170 w 177"/>
                  <a:gd name="T9" fmla="*/ 166 h 166"/>
                  <a:gd name="T10" fmla="*/ 170 w 177"/>
                  <a:gd name="T11" fmla="*/ 166 h 166"/>
                  <a:gd name="T12" fmla="*/ 170 w 177"/>
                  <a:gd name="T13" fmla="*/ 166 h 166"/>
                  <a:gd name="T14" fmla="*/ 170 w 177"/>
                  <a:gd name="T15" fmla="*/ 166 h 166"/>
                  <a:gd name="T16" fmla="*/ 170 w 177"/>
                  <a:gd name="T17" fmla="*/ 166 h 166"/>
                  <a:gd name="T18" fmla="*/ 170 w 177"/>
                  <a:gd name="T19" fmla="*/ 166 h 166"/>
                  <a:gd name="T20" fmla="*/ 170 w 177"/>
                  <a:gd name="T21" fmla="*/ 166 h 166"/>
                  <a:gd name="T22" fmla="*/ 170 w 177"/>
                  <a:gd name="T23" fmla="*/ 166 h 166"/>
                  <a:gd name="T24" fmla="*/ 170 w 177"/>
                  <a:gd name="T25" fmla="*/ 166 h 166"/>
                  <a:gd name="T26" fmla="*/ 170 w 177"/>
                  <a:gd name="T27" fmla="*/ 166 h 166"/>
                  <a:gd name="T28" fmla="*/ 170 w 177"/>
                  <a:gd name="T29" fmla="*/ 166 h 166"/>
                  <a:gd name="T30" fmla="*/ 177 w 177"/>
                  <a:gd name="T31" fmla="*/ 156 h 166"/>
                  <a:gd name="T32" fmla="*/ 177 w 177"/>
                  <a:gd name="T33" fmla="*/ 156 h 166"/>
                  <a:gd name="T34" fmla="*/ 177 w 177"/>
                  <a:gd name="T35" fmla="*/ 156 h 166"/>
                  <a:gd name="T36" fmla="*/ 176 w 177"/>
                  <a:gd name="T37" fmla="*/ 156 h 166"/>
                  <a:gd name="T38" fmla="*/ 170 w 177"/>
                  <a:gd name="T39" fmla="*/ 165 h 166"/>
                  <a:gd name="T40" fmla="*/ 170 w 177"/>
                  <a:gd name="T41" fmla="*/ 165 h 166"/>
                  <a:gd name="T42" fmla="*/ 170 w 177"/>
                  <a:gd name="T43" fmla="*/ 165 h 166"/>
                  <a:gd name="T44" fmla="*/ 170 w 177"/>
                  <a:gd name="T45" fmla="*/ 166 h 166"/>
                  <a:gd name="T46" fmla="*/ 170 w 177"/>
                  <a:gd name="T47" fmla="*/ 166 h 166"/>
                  <a:gd name="T48" fmla="*/ 170 w 177"/>
                  <a:gd name="T49" fmla="*/ 166 h 166"/>
                  <a:gd name="T50" fmla="*/ 177 w 177"/>
                  <a:gd name="T51" fmla="*/ 156 h 166"/>
                  <a:gd name="T52" fmla="*/ 177 w 177"/>
                  <a:gd name="T53" fmla="*/ 155 h 166"/>
                  <a:gd name="T54" fmla="*/ 177 w 177"/>
                  <a:gd name="T55" fmla="*/ 156 h 166"/>
                  <a:gd name="T56" fmla="*/ 177 w 177"/>
                  <a:gd name="T57" fmla="*/ 155 h 166"/>
                  <a:gd name="T58" fmla="*/ 177 w 177"/>
                  <a:gd name="T59" fmla="*/ 155 h 166"/>
                  <a:gd name="T60" fmla="*/ 177 w 177"/>
                  <a:gd name="T61" fmla="*/ 155 h 166"/>
                  <a:gd name="T62" fmla="*/ 177 w 177"/>
                  <a:gd name="T63" fmla="*/ 155 h 166"/>
                  <a:gd name="T64" fmla="*/ 38 w 177"/>
                  <a:gd name="T65" fmla="*/ 0 h 166"/>
                  <a:gd name="T66" fmla="*/ 13 w 177"/>
                  <a:gd name="T67" fmla="*/ 10 h 166"/>
                  <a:gd name="T68" fmla="*/ 13 w 177"/>
                  <a:gd name="T69" fmla="*/ 60 h 166"/>
                  <a:gd name="T70" fmla="*/ 59 w 177"/>
                  <a:gd name="T71" fmla="*/ 106 h 166"/>
                  <a:gd name="T72" fmla="*/ 144 w 177"/>
                  <a:gd name="T73" fmla="*/ 106 h 166"/>
                  <a:gd name="T74" fmla="*/ 144 w 177"/>
                  <a:gd name="T75" fmla="*/ 106 h 166"/>
                  <a:gd name="T76" fmla="*/ 148 w 177"/>
                  <a:gd name="T77" fmla="*/ 106 h 166"/>
                  <a:gd name="T78" fmla="*/ 156 w 177"/>
                  <a:gd name="T79" fmla="*/ 108 h 166"/>
                  <a:gd name="T80" fmla="*/ 156 w 177"/>
                  <a:gd name="T81" fmla="*/ 108 h 166"/>
                  <a:gd name="T82" fmla="*/ 156 w 177"/>
                  <a:gd name="T83" fmla="*/ 108 h 166"/>
                  <a:gd name="T84" fmla="*/ 169 w 177"/>
                  <a:gd name="T85" fmla="*/ 116 h 166"/>
                  <a:gd name="T86" fmla="*/ 63 w 177"/>
                  <a:gd name="T87" fmla="*/ 10 h 166"/>
                  <a:gd name="T88" fmla="*/ 38 w 177"/>
                  <a:gd name="T8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 h="166">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7" y="156"/>
                    </a:moveTo>
                    <a:cubicBezTo>
                      <a:pt x="177" y="156"/>
                      <a:pt x="177" y="156"/>
                      <a:pt x="177" y="156"/>
                    </a:cubicBezTo>
                    <a:cubicBezTo>
                      <a:pt x="177" y="156"/>
                      <a:pt x="177" y="156"/>
                      <a:pt x="177" y="156"/>
                    </a:cubicBezTo>
                    <a:cubicBezTo>
                      <a:pt x="176" y="156"/>
                      <a:pt x="176" y="156"/>
                      <a:pt x="176" y="156"/>
                    </a:cubicBezTo>
                    <a:cubicBezTo>
                      <a:pt x="175" y="159"/>
                      <a:pt x="173" y="163"/>
                      <a:pt x="170" y="165"/>
                    </a:cubicBezTo>
                    <a:cubicBezTo>
                      <a:pt x="170" y="165"/>
                      <a:pt x="170" y="165"/>
                      <a:pt x="170" y="165"/>
                    </a:cubicBezTo>
                    <a:cubicBezTo>
                      <a:pt x="170" y="165"/>
                      <a:pt x="170" y="165"/>
                      <a:pt x="170" y="165"/>
                    </a:cubicBezTo>
                    <a:cubicBezTo>
                      <a:pt x="170" y="166"/>
                      <a:pt x="170" y="166"/>
                      <a:pt x="170" y="166"/>
                    </a:cubicBezTo>
                    <a:cubicBezTo>
                      <a:pt x="170" y="166"/>
                      <a:pt x="170" y="166"/>
                      <a:pt x="170" y="166"/>
                    </a:cubicBezTo>
                    <a:cubicBezTo>
                      <a:pt x="170" y="166"/>
                      <a:pt x="170" y="166"/>
                      <a:pt x="170" y="166"/>
                    </a:cubicBezTo>
                    <a:cubicBezTo>
                      <a:pt x="173" y="163"/>
                      <a:pt x="175" y="159"/>
                      <a:pt x="177" y="156"/>
                    </a:cubicBezTo>
                    <a:moveTo>
                      <a:pt x="177" y="155"/>
                    </a:moveTo>
                    <a:cubicBezTo>
                      <a:pt x="177" y="156"/>
                      <a:pt x="177" y="156"/>
                      <a:pt x="177" y="156"/>
                    </a:cubicBezTo>
                    <a:cubicBezTo>
                      <a:pt x="177" y="156"/>
                      <a:pt x="177" y="156"/>
                      <a:pt x="177" y="155"/>
                    </a:cubicBezTo>
                    <a:moveTo>
                      <a:pt x="177" y="155"/>
                    </a:moveTo>
                    <a:cubicBezTo>
                      <a:pt x="177" y="155"/>
                      <a:pt x="177" y="155"/>
                      <a:pt x="177" y="155"/>
                    </a:cubicBezTo>
                    <a:cubicBezTo>
                      <a:pt x="177" y="155"/>
                      <a:pt x="177" y="155"/>
                      <a:pt x="177" y="155"/>
                    </a:cubicBezTo>
                    <a:moveTo>
                      <a:pt x="38" y="0"/>
                    </a:moveTo>
                    <a:cubicBezTo>
                      <a:pt x="29" y="0"/>
                      <a:pt x="20" y="4"/>
                      <a:pt x="13" y="10"/>
                    </a:cubicBezTo>
                    <a:cubicBezTo>
                      <a:pt x="0" y="24"/>
                      <a:pt x="0" y="47"/>
                      <a:pt x="13" y="60"/>
                    </a:cubicBezTo>
                    <a:cubicBezTo>
                      <a:pt x="59" y="106"/>
                      <a:pt x="59" y="106"/>
                      <a:pt x="59" y="106"/>
                    </a:cubicBezTo>
                    <a:cubicBezTo>
                      <a:pt x="144" y="106"/>
                      <a:pt x="144" y="106"/>
                      <a:pt x="144" y="106"/>
                    </a:cubicBezTo>
                    <a:cubicBezTo>
                      <a:pt x="144" y="106"/>
                      <a:pt x="144" y="106"/>
                      <a:pt x="144" y="106"/>
                    </a:cubicBezTo>
                    <a:cubicBezTo>
                      <a:pt x="146" y="106"/>
                      <a:pt x="147" y="106"/>
                      <a:pt x="148" y="106"/>
                    </a:cubicBezTo>
                    <a:cubicBezTo>
                      <a:pt x="151" y="106"/>
                      <a:pt x="154" y="107"/>
                      <a:pt x="156" y="108"/>
                    </a:cubicBezTo>
                    <a:cubicBezTo>
                      <a:pt x="156" y="108"/>
                      <a:pt x="156" y="108"/>
                      <a:pt x="156" y="108"/>
                    </a:cubicBezTo>
                    <a:cubicBezTo>
                      <a:pt x="156" y="108"/>
                      <a:pt x="156" y="108"/>
                      <a:pt x="156" y="108"/>
                    </a:cubicBezTo>
                    <a:cubicBezTo>
                      <a:pt x="161" y="110"/>
                      <a:pt x="166" y="113"/>
                      <a:pt x="169" y="116"/>
                    </a:cubicBezTo>
                    <a:cubicBezTo>
                      <a:pt x="63" y="10"/>
                      <a:pt x="63" y="10"/>
                      <a:pt x="63" y="10"/>
                    </a:cubicBezTo>
                    <a:cubicBezTo>
                      <a:pt x="57" y="4"/>
                      <a:pt x="48" y="0"/>
                      <a:pt x="38"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503" name="Freeform 81">
                <a:extLst>
                  <a:ext uri="{FF2B5EF4-FFF2-40B4-BE49-F238E27FC236}">
                    <a16:creationId xmlns:a16="http://schemas.microsoft.com/office/drawing/2014/main" id="{AF48D834-F5FB-4466-8802-C235F32E749D}"/>
                  </a:ext>
                </a:extLst>
              </p:cNvPr>
              <p:cNvSpPr>
                <a:spLocks noEditPoints="1"/>
              </p:cNvSpPr>
              <p:nvPr/>
            </p:nvSpPr>
            <p:spPr bwMode="auto">
              <a:xfrm>
                <a:off x="8362950" y="1654176"/>
                <a:ext cx="211138" cy="104775"/>
              </a:xfrm>
              <a:custGeom>
                <a:avLst/>
                <a:gdLst>
                  <a:gd name="T0" fmla="*/ 111 w 121"/>
                  <a:gd name="T1" fmla="*/ 60 h 60"/>
                  <a:gd name="T2" fmla="*/ 110 w 121"/>
                  <a:gd name="T3" fmla="*/ 60 h 60"/>
                  <a:gd name="T4" fmla="*/ 110 w 121"/>
                  <a:gd name="T5" fmla="*/ 60 h 60"/>
                  <a:gd name="T6" fmla="*/ 110 w 121"/>
                  <a:gd name="T7" fmla="*/ 60 h 60"/>
                  <a:gd name="T8" fmla="*/ 111 w 121"/>
                  <a:gd name="T9" fmla="*/ 60 h 60"/>
                  <a:gd name="T10" fmla="*/ 111 w 121"/>
                  <a:gd name="T11" fmla="*/ 60 h 60"/>
                  <a:gd name="T12" fmla="*/ 111 w 121"/>
                  <a:gd name="T13" fmla="*/ 60 h 60"/>
                  <a:gd name="T14" fmla="*/ 111 w 121"/>
                  <a:gd name="T15" fmla="*/ 60 h 60"/>
                  <a:gd name="T16" fmla="*/ 111 w 121"/>
                  <a:gd name="T17" fmla="*/ 60 h 60"/>
                  <a:gd name="T18" fmla="*/ 111 w 121"/>
                  <a:gd name="T19" fmla="*/ 60 h 60"/>
                  <a:gd name="T20" fmla="*/ 111 w 121"/>
                  <a:gd name="T21" fmla="*/ 60 h 60"/>
                  <a:gd name="T22" fmla="*/ 111 w 121"/>
                  <a:gd name="T23" fmla="*/ 60 h 60"/>
                  <a:gd name="T24" fmla="*/ 111 w 121"/>
                  <a:gd name="T25" fmla="*/ 60 h 60"/>
                  <a:gd name="T26" fmla="*/ 111 w 121"/>
                  <a:gd name="T27" fmla="*/ 60 h 60"/>
                  <a:gd name="T28" fmla="*/ 111 w 121"/>
                  <a:gd name="T29" fmla="*/ 60 h 60"/>
                  <a:gd name="T30" fmla="*/ 111 w 121"/>
                  <a:gd name="T31" fmla="*/ 60 h 60"/>
                  <a:gd name="T32" fmla="*/ 111 w 121"/>
                  <a:gd name="T33" fmla="*/ 60 h 60"/>
                  <a:gd name="T34" fmla="*/ 111 w 121"/>
                  <a:gd name="T35" fmla="*/ 60 h 60"/>
                  <a:gd name="T36" fmla="*/ 111 w 121"/>
                  <a:gd name="T37" fmla="*/ 60 h 60"/>
                  <a:gd name="T38" fmla="*/ 111 w 121"/>
                  <a:gd name="T39" fmla="*/ 60 h 60"/>
                  <a:gd name="T40" fmla="*/ 111 w 121"/>
                  <a:gd name="T41" fmla="*/ 60 h 60"/>
                  <a:gd name="T42" fmla="*/ 111 w 121"/>
                  <a:gd name="T43" fmla="*/ 59 h 60"/>
                  <a:gd name="T44" fmla="*/ 111 w 121"/>
                  <a:gd name="T45" fmla="*/ 60 h 60"/>
                  <a:gd name="T46" fmla="*/ 111 w 121"/>
                  <a:gd name="T47" fmla="*/ 59 h 60"/>
                  <a:gd name="T48" fmla="*/ 111 w 121"/>
                  <a:gd name="T49" fmla="*/ 59 h 60"/>
                  <a:gd name="T50" fmla="*/ 111 w 121"/>
                  <a:gd name="T51" fmla="*/ 59 h 60"/>
                  <a:gd name="T52" fmla="*/ 111 w 121"/>
                  <a:gd name="T53" fmla="*/ 59 h 60"/>
                  <a:gd name="T54" fmla="*/ 118 w 121"/>
                  <a:gd name="T55" fmla="*/ 50 h 60"/>
                  <a:gd name="T56" fmla="*/ 117 w 121"/>
                  <a:gd name="T57" fmla="*/ 50 h 60"/>
                  <a:gd name="T58" fmla="*/ 118 w 121"/>
                  <a:gd name="T59" fmla="*/ 50 h 60"/>
                  <a:gd name="T60" fmla="*/ 121 w 121"/>
                  <a:gd name="T61" fmla="*/ 35 h 60"/>
                  <a:gd name="T62" fmla="*/ 118 w 121"/>
                  <a:gd name="T63" fmla="*/ 50 h 60"/>
                  <a:gd name="T64" fmla="*/ 118 w 121"/>
                  <a:gd name="T65" fmla="*/ 50 h 60"/>
                  <a:gd name="T66" fmla="*/ 118 w 121"/>
                  <a:gd name="T67" fmla="*/ 50 h 60"/>
                  <a:gd name="T68" fmla="*/ 118 w 121"/>
                  <a:gd name="T69" fmla="*/ 49 h 60"/>
                  <a:gd name="T70" fmla="*/ 118 w 121"/>
                  <a:gd name="T71" fmla="*/ 49 h 60"/>
                  <a:gd name="T72" fmla="*/ 118 w 121"/>
                  <a:gd name="T73" fmla="*/ 49 h 60"/>
                  <a:gd name="T74" fmla="*/ 121 w 121"/>
                  <a:gd name="T75" fmla="*/ 35 h 60"/>
                  <a:gd name="T76" fmla="*/ 97 w 121"/>
                  <a:gd name="T77" fmla="*/ 2 h 60"/>
                  <a:gd name="T78" fmla="*/ 97 w 121"/>
                  <a:gd name="T79" fmla="*/ 2 h 60"/>
                  <a:gd name="T80" fmla="*/ 97 w 121"/>
                  <a:gd name="T81" fmla="*/ 2 h 60"/>
                  <a:gd name="T82" fmla="*/ 89 w 121"/>
                  <a:gd name="T83" fmla="*/ 0 h 60"/>
                  <a:gd name="T84" fmla="*/ 97 w 121"/>
                  <a:gd name="T85" fmla="*/ 2 h 60"/>
                  <a:gd name="T86" fmla="*/ 89 w 121"/>
                  <a:gd name="T87" fmla="*/ 0 h 60"/>
                  <a:gd name="T88" fmla="*/ 85 w 121"/>
                  <a:gd name="T89" fmla="*/ 0 h 60"/>
                  <a:gd name="T90" fmla="*/ 0 w 121"/>
                  <a:gd name="T91" fmla="*/ 0 h 60"/>
                  <a:gd name="T92" fmla="*/ 35 w 121"/>
                  <a:gd name="T93" fmla="*/ 35 h 60"/>
                  <a:gd name="T94" fmla="*/ 60 w 121"/>
                  <a:gd name="T95" fmla="*/ 10 h 60"/>
                  <a:gd name="T96" fmla="*/ 85 w 121"/>
                  <a:gd name="T9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 h="60">
                    <a:moveTo>
                      <a:pt x="111" y="60"/>
                    </a:moveTo>
                    <a:cubicBezTo>
                      <a:pt x="110" y="60"/>
                      <a:pt x="110" y="60"/>
                      <a:pt x="110" y="60"/>
                    </a:cubicBezTo>
                    <a:cubicBezTo>
                      <a:pt x="110" y="60"/>
                      <a:pt x="110" y="60"/>
                      <a:pt x="110" y="60"/>
                    </a:cubicBezTo>
                    <a:cubicBezTo>
                      <a:pt x="110" y="60"/>
                      <a:pt x="110" y="60"/>
                      <a:pt x="110" y="60"/>
                    </a:cubicBezTo>
                    <a:cubicBezTo>
                      <a:pt x="110" y="60"/>
                      <a:pt x="110"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59"/>
                    </a:moveTo>
                    <a:cubicBezTo>
                      <a:pt x="111" y="60"/>
                      <a:pt x="111" y="60"/>
                      <a:pt x="111" y="60"/>
                    </a:cubicBezTo>
                    <a:cubicBezTo>
                      <a:pt x="111" y="60"/>
                      <a:pt x="111" y="60"/>
                      <a:pt x="111" y="59"/>
                    </a:cubicBezTo>
                    <a:moveTo>
                      <a:pt x="111" y="59"/>
                    </a:moveTo>
                    <a:cubicBezTo>
                      <a:pt x="111" y="59"/>
                      <a:pt x="111" y="59"/>
                      <a:pt x="111" y="59"/>
                    </a:cubicBezTo>
                    <a:cubicBezTo>
                      <a:pt x="111" y="59"/>
                      <a:pt x="111" y="59"/>
                      <a:pt x="111" y="59"/>
                    </a:cubicBezTo>
                    <a:moveTo>
                      <a:pt x="118" y="50"/>
                    </a:moveTo>
                    <a:cubicBezTo>
                      <a:pt x="117" y="50"/>
                      <a:pt x="117" y="50"/>
                      <a:pt x="117" y="50"/>
                    </a:cubicBezTo>
                    <a:cubicBezTo>
                      <a:pt x="117" y="50"/>
                      <a:pt x="117" y="50"/>
                      <a:pt x="118" y="50"/>
                    </a:cubicBezTo>
                    <a:moveTo>
                      <a:pt x="121" y="35"/>
                    </a:moveTo>
                    <a:cubicBezTo>
                      <a:pt x="121" y="40"/>
                      <a:pt x="120" y="45"/>
                      <a:pt x="118" y="50"/>
                    </a:cubicBezTo>
                    <a:cubicBezTo>
                      <a:pt x="118" y="50"/>
                      <a:pt x="118" y="50"/>
                      <a:pt x="118" y="50"/>
                    </a:cubicBezTo>
                    <a:cubicBezTo>
                      <a:pt x="118" y="50"/>
                      <a:pt x="118" y="50"/>
                      <a:pt x="118" y="50"/>
                    </a:cubicBezTo>
                    <a:cubicBezTo>
                      <a:pt x="118" y="50"/>
                      <a:pt x="118" y="50"/>
                      <a:pt x="118" y="49"/>
                    </a:cubicBezTo>
                    <a:cubicBezTo>
                      <a:pt x="118" y="49"/>
                      <a:pt x="118" y="49"/>
                      <a:pt x="118" y="49"/>
                    </a:cubicBezTo>
                    <a:cubicBezTo>
                      <a:pt x="118" y="49"/>
                      <a:pt x="118" y="49"/>
                      <a:pt x="118" y="49"/>
                    </a:cubicBezTo>
                    <a:cubicBezTo>
                      <a:pt x="120" y="45"/>
                      <a:pt x="121" y="40"/>
                      <a:pt x="121" y="35"/>
                    </a:cubicBezTo>
                    <a:moveTo>
                      <a:pt x="97" y="2"/>
                    </a:moveTo>
                    <a:cubicBezTo>
                      <a:pt x="97" y="2"/>
                      <a:pt x="97" y="2"/>
                      <a:pt x="97" y="2"/>
                    </a:cubicBezTo>
                    <a:cubicBezTo>
                      <a:pt x="97" y="2"/>
                      <a:pt x="97" y="2"/>
                      <a:pt x="97" y="2"/>
                    </a:cubicBezTo>
                    <a:moveTo>
                      <a:pt x="89" y="0"/>
                    </a:moveTo>
                    <a:cubicBezTo>
                      <a:pt x="92" y="0"/>
                      <a:pt x="94" y="1"/>
                      <a:pt x="97" y="2"/>
                    </a:cubicBezTo>
                    <a:cubicBezTo>
                      <a:pt x="95" y="1"/>
                      <a:pt x="92" y="0"/>
                      <a:pt x="89"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504" name="Freeform 82">
                <a:extLst>
                  <a:ext uri="{FF2B5EF4-FFF2-40B4-BE49-F238E27FC236}">
                    <a16:creationId xmlns:a16="http://schemas.microsoft.com/office/drawing/2014/main" id="{83791F55-BB22-4BEA-A9A0-9F64FE72AFF6}"/>
                  </a:ext>
                </a:extLst>
              </p:cNvPr>
              <p:cNvSpPr>
                <a:spLocks noEditPoints="1"/>
              </p:cNvSpPr>
              <p:nvPr/>
            </p:nvSpPr>
            <p:spPr bwMode="auto">
              <a:xfrm>
                <a:off x="8259763" y="1671638"/>
                <a:ext cx="309563" cy="292100"/>
              </a:xfrm>
              <a:custGeom>
                <a:avLst/>
                <a:gdLst>
                  <a:gd name="T0" fmla="*/ 169 w 177"/>
                  <a:gd name="T1" fmla="*/ 50 h 167"/>
                  <a:gd name="T2" fmla="*/ 169 w 177"/>
                  <a:gd name="T3" fmla="*/ 50 h 167"/>
                  <a:gd name="T4" fmla="*/ 169 w 177"/>
                  <a:gd name="T5" fmla="*/ 50 h 167"/>
                  <a:gd name="T6" fmla="*/ 169 w 177"/>
                  <a:gd name="T7" fmla="*/ 51 h 167"/>
                  <a:gd name="T8" fmla="*/ 169 w 177"/>
                  <a:gd name="T9" fmla="*/ 51 h 167"/>
                  <a:gd name="T10" fmla="*/ 169 w 177"/>
                  <a:gd name="T11" fmla="*/ 51 h 167"/>
                  <a:gd name="T12" fmla="*/ 169 w 177"/>
                  <a:gd name="T13" fmla="*/ 51 h 167"/>
                  <a:gd name="T14" fmla="*/ 169 w 177"/>
                  <a:gd name="T15" fmla="*/ 51 h 167"/>
                  <a:gd name="T16" fmla="*/ 158 w 177"/>
                  <a:gd name="T17" fmla="*/ 58 h 167"/>
                  <a:gd name="T18" fmla="*/ 158 w 177"/>
                  <a:gd name="T19" fmla="*/ 58 h 167"/>
                  <a:gd name="T20" fmla="*/ 157 w 177"/>
                  <a:gd name="T21" fmla="*/ 58 h 167"/>
                  <a:gd name="T22" fmla="*/ 157 w 177"/>
                  <a:gd name="T23" fmla="*/ 58 h 167"/>
                  <a:gd name="T24" fmla="*/ 157 w 177"/>
                  <a:gd name="T25" fmla="*/ 58 h 167"/>
                  <a:gd name="T26" fmla="*/ 147 w 177"/>
                  <a:gd name="T27" fmla="*/ 61 h 167"/>
                  <a:gd name="T28" fmla="*/ 147 w 177"/>
                  <a:gd name="T29" fmla="*/ 61 h 167"/>
                  <a:gd name="T30" fmla="*/ 147 w 177"/>
                  <a:gd name="T31" fmla="*/ 61 h 167"/>
                  <a:gd name="T32" fmla="*/ 146 w 177"/>
                  <a:gd name="T33" fmla="*/ 61 h 167"/>
                  <a:gd name="T34" fmla="*/ 146 w 177"/>
                  <a:gd name="T35" fmla="*/ 61 h 167"/>
                  <a:gd name="T36" fmla="*/ 144 w 177"/>
                  <a:gd name="T37" fmla="*/ 61 h 167"/>
                  <a:gd name="T38" fmla="*/ 144 w 177"/>
                  <a:gd name="T39" fmla="*/ 61 h 167"/>
                  <a:gd name="T40" fmla="*/ 59 w 177"/>
                  <a:gd name="T41" fmla="*/ 61 h 167"/>
                  <a:gd name="T42" fmla="*/ 13 w 177"/>
                  <a:gd name="T43" fmla="*/ 106 h 167"/>
                  <a:gd name="T44" fmla="*/ 13 w 177"/>
                  <a:gd name="T45" fmla="*/ 156 h 167"/>
                  <a:gd name="T46" fmla="*/ 38 w 177"/>
                  <a:gd name="T47" fmla="*/ 167 h 167"/>
                  <a:gd name="T48" fmla="*/ 63 w 177"/>
                  <a:gd name="T49" fmla="*/ 156 h 167"/>
                  <a:gd name="T50" fmla="*/ 169 w 177"/>
                  <a:gd name="T51" fmla="*/ 50 h 167"/>
                  <a:gd name="T52" fmla="*/ 177 w 177"/>
                  <a:gd name="T53" fmla="*/ 11 h 167"/>
                  <a:gd name="T54" fmla="*/ 177 w 177"/>
                  <a:gd name="T55" fmla="*/ 11 h 167"/>
                  <a:gd name="T56" fmla="*/ 177 w 177"/>
                  <a:gd name="T57" fmla="*/ 11 h 167"/>
                  <a:gd name="T58" fmla="*/ 169 w 177"/>
                  <a:gd name="T59" fmla="*/ 0 h 167"/>
                  <a:gd name="T60" fmla="*/ 169 w 177"/>
                  <a:gd name="T61" fmla="*/ 0 h 167"/>
                  <a:gd name="T62" fmla="*/ 176 w 177"/>
                  <a:gd name="T63" fmla="*/ 11 h 167"/>
                  <a:gd name="T64" fmla="*/ 176 w 177"/>
                  <a:gd name="T65" fmla="*/ 11 h 167"/>
                  <a:gd name="T66" fmla="*/ 177 w 177"/>
                  <a:gd name="T67" fmla="*/ 11 h 167"/>
                  <a:gd name="T68" fmla="*/ 177 w 177"/>
                  <a:gd name="T69" fmla="*/ 11 h 167"/>
                  <a:gd name="T70" fmla="*/ 169 w 177"/>
                  <a:gd name="T71" fmla="*/ 0 h 167"/>
                  <a:gd name="T72" fmla="*/ 169 w 177"/>
                  <a:gd name="T7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7" h="167">
                    <a:moveTo>
                      <a:pt x="169" y="50"/>
                    </a:moveTo>
                    <a:cubicBezTo>
                      <a:pt x="169" y="50"/>
                      <a:pt x="169" y="50"/>
                      <a:pt x="169" y="50"/>
                    </a:cubicBezTo>
                    <a:cubicBezTo>
                      <a:pt x="169" y="50"/>
                      <a:pt x="169" y="50"/>
                      <a:pt x="169" y="50"/>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5" y="54"/>
                      <a:pt x="162" y="56"/>
                      <a:pt x="158" y="58"/>
                    </a:cubicBezTo>
                    <a:cubicBezTo>
                      <a:pt x="158" y="58"/>
                      <a:pt x="158" y="58"/>
                      <a:pt x="158" y="58"/>
                    </a:cubicBezTo>
                    <a:cubicBezTo>
                      <a:pt x="157" y="58"/>
                      <a:pt x="157" y="58"/>
                      <a:pt x="157" y="58"/>
                    </a:cubicBezTo>
                    <a:cubicBezTo>
                      <a:pt x="157" y="58"/>
                      <a:pt x="157" y="58"/>
                      <a:pt x="157" y="58"/>
                    </a:cubicBezTo>
                    <a:cubicBezTo>
                      <a:pt x="157" y="58"/>
                      <a:pt x="157" y="58"/>
                      <a:pt x="157" y="58"/>
                    </a:cubicBezTo>
                    <a:cubicBezTo>
                      <a:pt x="154" y="59"/>
                      <a:pt x="150" y="60"/>
                      <a:pt x="147" y="61"/>
                    </a:cubicBezTo>
                    <a:cubicBezTo>
                      <a:pt x="147" y="61"/>
                      <a:pt x="147" y="61"/>
                      <a:pt x="147" y="61"/>
                    </a:cubicBezTo>
                    <a:cubicBezTo>
                      <a:pt x="147" y="61"/>
                      <a:pt x="147" y="61"/>
                      <a:pt x="147" y="61"/>
                    </a:cubicBezTo>
                    <a:cubicBezTo>
                      <a:pt x="147" y="61"/>
                      <a:pt x="146" y="61"/>
                      <a:pt x="146" y="61"/>
                    </a:cubicBezTo>
                    <a:cubicBezTo>
                      <a:pt x="146" y="61"/>
                      <a:pt x="146" y="61"/>
                      <a:pt x="146" y="61"/>
                    </a:cubicBezTo>
                    <a:cubicBezTo>
                      <a:pt x="146" y="61"/>
                      <a:pt x="145" y="61"/>
                      <a:pt x="144" y="61"/>
                    </a:cubicBezTo>
                    <a:cubicBezTo>
                      <a:pt x="144" y="61"/>
                      <a:pt x="144" y="61"/>
                      <a:pt x="144" y="61"/>
                    </a:cubicBezTo>
                    <a:cubicBezTo>
                      <a:pt x="59" y="61"/>
                      <a:pt x="59" y="61"/>
                      <a:pt x="59" y="61"/>
                    </a:cubicBezTo>
                    <a:cubicBezTo>
                      <a:pt x="13" y="106"/>
                      <a:pt x="13" y="106"/>
                      <a:pt x="13" y="106"/>
                    </a:cubicBezTo>
                    <a:cubicBezTo>
                      <a:pt x="0" y="120"/>
                      <a:pt x="0" y="142"/>
                      <a:pt x="13" y="156"/>
                    </a:cubicBezTo>
                    <a:cubicBezTo>
                      <a:pt x="20" y="163"/>
                      <a:pt x="29" y="167"/>
                      <a:pt x="38" y="167"/>
                    </a:cubicBezTo>
                    <a:cubicBezTo>
                      <a:pt x="48" y="167"/>
                      <a:pt x="57" y="163"/>
                      <a:pt x="63" y="156"/>
                    </a:cubicBezTo>
                    <a:cubicBezTo>
                      <a:pt x="169" y="50"/>
                      <a:pt x="169" y="50"/>
                      <a:pt x="169" y="50"/>
                    </a:cubicBezTo>
                    <a:moveTo>
                      <a:pt x="177" y="11"/>
                    </a:moveTo>
                    <a:cubicBezTo>
                      <a:pt x="177" y="11"/>
                      <a:pt x="177" y="11"/>
                      <a:pt x="177" y="11"/>
                    </a:cubicBezTo>
                    <a:cubicBezTo>
                      <a:pt x="177" y="11"/>
                      <a:pt x="177" y="11"/>
                      <a:pt x="177" y="11"/>
                    </a:cubicBezTo>
                    <a:moveTo>
                      <a:pt x="169" y="0"/>
                    </a:moveTo>
                    <a:cubicBezTo>
                      <a:pt x="169" y="0"/>
                      <a:pt x="169" y="0"/>
                      <a:pt x="169" y="0"/>
                    </a:cubicBezTo>
                    <a:cubicBezTo>
                      <a:pt x="172" y="3"/>
                      <a:pt x="175" y="7"/>
                      <a:pt x="176" y="11"/>
                    </a:cubicBezTo>
                    <a:cubicBezTo>
                      <a:pt x="176" y="11"/>
                      <a:pt x="176" y="11"/>
                      <a:pt x="176" y="11"/>
                    </a:cubicBezTo>
                    <a:cubicBezTo>
                      <a:pt x="177" y="11"/>
                      <a:pt x="177" y="11"/>
                      <a:pt x="177" y="11"/>
                    </a:cubicBezTo>
                    <a:cubicBezTo>
                      <a:pt x="177" y="11"/>
                      <a:pt x="177" y="11"/>
                      <a:pt x="177" y="11"/>
                    </a:cubicBezTo>
                    <a:cubicBezTo>
                      <a:pt x="175" y="7"/>
                      <a:pt x="172" y="3"/>
                      <a:pt x="169" y="0"/>
                    </a:cubicBezTo>
                    <a:cubicBezTo>
                      <a:pt x="169" y="0"/>
                      <a:pt x="169" y="0"/>
                      <a:pt x="16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505" name="Freeform 83">
                <a:extLst>
                  <a:ext uri="{FF2B5EF4-FFF2-40B4-BE49-F238E27FC236}">
                    <a16:creationId xmlns:a16="http://schemas.microsoft.com/office/drawing/2014/main" id="{9FD1CE0A-970B-4685-B47B-035D0274151F}"/>
                  </a:ext>
                </a:extLst>
              </p:cNvPr>
              <p:cNvSpPr>
                <a:spLocks noEditPoints="1"/>
              </p:cNvSpPr>
              <p:nvPr/>
            </p:nvSpPr>
            <p:spPr bwMode="auto">
              <a:xfrm>
                <a:off x="8362950" y="1690688"/>
                <a:ext cx="211138" cy="87312"/>
              </a:xfrm>
              <a:custGeom>
                <a:avLst/>
                <a:gdLst>
                  <a:gd name="T0" fmla="*/ 87 w 121"/>
                  <a:gd name="T1" fmla="*/ 50 h 50"/>
                  <a:gd name="T2" fmla="*/ 87 w 121"/>
                  <a:gd name="T3" fmla="*/ 50 h 50"/>
                  <a:gd name="T4" fmla="*/ 87 w 121"/>
                  <a:gd name="T5" fmla="*/ 50 h 50"/>
                  <a:gd name="T6" fmla="*/ 88 w 121"/>
                  <a:gd name="T7" fmla="*/ 50 h 50"/>
                  <a:gd name="T8" fmla="*/ 88 w 121"/>
                  <a:gd name="T9" fmla="*/ 50 h 50"/>
                  <a:gd name="T10" fmla="*/ 88 w 121"/>
                  <a:gd name="T11" fmla="*/ 50 h 50"/>
                  <a:gd name="T12" fmla="*/ 98 w 121"/>
                  <a:gd name="T13" fmla="*/ 47 h 50"/>
                  <a:gd name="T14" fmla="*/ 88 w 121"/>
                  <a:gd name="T15" fmla="*/ 50 h 50"/>
                  <a:gd name="T16" fmla="*/ 98 w 121"/>
                  <a:gd name="T17" fmla="*/ 47 h 50"/>
                  <a:gd name="T18" fmla="*/ 98 w 121"/>
                  <a:gd name="T19" fmla="*/ 47 h 50"/>
                  <a:gd name="T20" fmla="*/ 98 w 121"/>
                  <a:gd name="T21" fmla="*/ 47 h 50"/>
                  <a:gd name="T22" fmla="*/ 98 w 121"/>
                  <a:gd name="T23" fmla="*/ 47 h 50"/>
                  <a:gd name="T24" fmla="*/ 99 w 121"/>
                  <a:gd name="T25" fmla="*/ 47 h 50"/>
                  <a:gd name="T26" fmla="*/ 99 w 121"/>
                  <a:gd name="T27" fmla="*/ 47 h 50"/>
                  <a:gd name="T28" fmla="*/ 99 w 121"/>
                  <a:gd name="T29" fmla="*/ 47 h 50"/>
                  <a:gd name="T30" fmla="*/ 110 w 121"/>
                  <a:gd name="T31" fmla="*/ 40 h 50"/>
                  <a:gd name="T32" fmla="*/ 110 w 121"/>
                  <a:gd name="T33" fmla="*/ 40 h 50"/>
                  <a:gd name="T34" fmla="*/ 110 w 121"/>
                  <a:gd name="T35" fmla="*/ 40 h 50"/>
                  <a:gd name="T36" fmla="*/ 110 w 121"/>
                  <a:gd name="T37" fmla="*/ 40 h 50"/>
                  <a:gd name="T38" fmla="*/ 110 w 121"/>
                  <a:gd name="T39" fmla="*/ 40 h 50"/>
                  <a:gd name="T40" fmla="*/ 110 w 121"/>
                  <a:gd name="T41" fmla="*/ 40 h 50"/>
                  <a:gd name="T42" fmla="*/ 110 w 121"/>
                  <a:gd name="T43" fmla="*/ 39 h 50"/>
                  <a:gd name="T44" fmla="*/ 110 w 121"/>
                  <a:gd name="T45" fmla="*/ 40 h 50"/>
                  <a:gd name="T46" fmla="*/ 110 w 121"/>
                  <a:gd name="T47" fmla="*/ 39 h 50"/>
                  <a:gd name="T48" fmla="*/ 110 w 121"/>
                  <a:gd name="T49" fmla="*/ 39 h 50"/>
                  <a:gd name="T50" fmla="*/ 110 w 121"/>
                  <a:gd name="T51" fmla="*/ 39 h 50"/>
                  <a:gd name="T52" fmla="*/ 110 w 121"/>
                  <a:gd name="T53" fmla="*/ 39 h 50"/>
                  <a:gd name="T54" fmla="*/ 110 w 121"/>
                  <a:gd name="T55" fmla="*/ 39 h 50"/>
                  <a:gd name="T56" fmla="*/ 35 w 121"/>
                  <a:gd name="T57" fmla="*/ 14 h 50"/>
                  <a:gd name="T58" fmla="*/ 0 w 121"/>
                  <a:gd name="T59" fmla="*/ 50 h 50"/>
                  <a:gd name="T60" fmla="*/ 85 w 121"/>
                  <a:gd name="T61" fmla="*/ 50 h 50"/>
                  <a:gd name="T62" fmla="*/ 60 w 121"/>
                  <a:gd name="T63" fmla="*/ 39 h 50"/>
                  <a:gd name="T64" fmla="*/ 35 w 121"/>
                  <a:gd name="T65" fmla="*/ 14 h 50"/>
                  <a:gd name="T66" fmla="*/ 118 w 121"/>
                  <a:gd name="T67" fmla="*/ 0 h 50"/>
                  <a:gd name="T68" fmla="*/ 121 w 121"/>
                  <a:gd name="T69" fmla="*/ 14 h 50"/>
                  <a:gd name="T70" fmla="*/ 118 w 121"/>
                  <a:gd name="T71" fmla="*/ 0 h 50"/>
                  <a:gd name="T72" fmla="*/ 118 w 121"/>
                  <a:gd name="T73" fmla="*/ 0 h 50"/>
                  <a:gd name="T74" fmla="*/ 118 w 121"/>
                  <a:gd name="T75" fmla="*/ 0 h 50"/>
                  <a:gd name="T76" fmla="*/ 118 w 121"/>
                  <a:gd name="T77" fmla="*/ 0 h 50"/>
                  <a:gd name="T78" fmla="*/ 117 w 121"/>
                  <a:gd name="T79" fmla="*/ 0 h 50"/>
                  <a:gd name="T80" fmla="*/ 117 w 121"/>
                  <a:gd name="T81" fmla="*/ 0 h 50"/>
                  <a:gd name="T82" fmla="*/ 117 w 121"/>
                  <a:gd name="T8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1" h="50">
                    <a:moveTo>
                      <a:pt x="87" y="50"/>
                    </a:moveTo>
                    <a:cubicBezTo>
                      <a:pt x="87" y="50"/>
                      <a:pt x="87" y="50"/>
                      <a:pt x="87" y="50"/>
                    </a:cubicBezTo>
                    <a:cubicBezTo>
                      <a:pt x="87" y="50"/>
                      <a:pt x="87" y="50"/>
                      <a:pt x="87" y="50"/>
                    </a:cubicBezTo>
                    <a:moveTo>
                      <a:pt x="88" y="50"/>
                    </a:moveTo>
                    <a:cubicBezTo>
                      <a:pt x="88" y="50"/>
                      <a:pt x="88" y="50"/>
                      <a:pt x="88" y="50"/>
                    </a:cubicBezTo>
                    <a:cubicBezTo>
                      <a:pt x="88" y="50"/>
                      <a:pt x="88" y="50"/>
                      <a:pt x="88" y="50"/>
                    </a:cubicBezTo>
                    <a:moveTo>
                      <a:pt x="98" y="47"/>
                    </a:moveTo>
                    <a:cubicBezTo>
                      <a:pt x="95" y="49"/>
                      <a:pt x="91" y="49"/>
                      <a:pt x="88" y="50"/>
                    </a:cubicBezTo>
                    <a:cubicBezTo>
                      <a:pt x="91" y="49"/>
                      <a:pt x="95" y="48"/>
                      <a:pt x="98" y="47"/>
                    </a:cubicBezTo>
                    <a:moveTo>
                      <a:pt x="98" y="47"/>
                    </a:moveTo>
                    <a:cubicBezTo>
                      <a:pt x="98" y="47"/>
                      <a:pt x="98" y="47"/>
                      <a:pt x="98" y="47"/>
                    </a:cubicBezTo>
                    <a:cubicBezTo>
                      <a:pt x="98" y="47"/>
                      <a:pt x="98" y="47"/>
                      <a:pt x="98" y="47"/>
                    </a:cubicBezTo>
                    <a:moveTo>
                      <a:pt x="99" y="47"/>
                    </a:moveTo>
                    <a:cubicBezTo>
                      <a:pt x="99" y="47"/>
                      <a:pt x="99" y="47"/>
                      <a:pt x="99" y="47"/>
                    </a:cubicBezTo>
                    <a:cubicBezTo>
                      <a:pt x="99" y="47"/>
                      <a:pt x="99" y="47"/>
                      <a:pt x="99" y="47"/>
                    </a:cubicBezTo>
                    <a:moveTo>
                      <a:pt x="110" y="40"/>
                    </a:moveTo>
                    <a:cubicBezTo>
                      <a:pt x="110" y="40"/>
                      <a:pt x="110" y="40"/>
                      <a:pt x="110" y="40"/>
                    </a:cubicBezTo>
                    <a:cubicBezTo>
                      <a:pt x="110" y="40"/>
                      <a:pt x="110" y="40"/>
                      <a:pt x="110" y="40"/>
                    </a:cubicBezTo>
                    <a:moveTo>
                      <a:pt x="110" y="40"/>
                    </a:moveTo>
                    <a:cubicBezTo>
                      <a:pt x="110" y="40"/>
                      <a:pt x="110" y="40"/>
                      <a:pt x="110" y="40"/>
                    </a:cubicBezTo>
                    <a:cubicBezTo>
                      <a:pt x="110" y="40"/>
                      <a:pt x="110" y="40"/>
                      <a:pt x="110" y="40"/>
                    </a:cubicBezTo>
                    <a:moveTo>
                      <a:pt x="110" y="39"/>
                    </a:moveTo>
                    <a:cubicBezTo>
                      <a:pt x="110" y="40"/>
                      <a:pt x="110" y="40"/>
                      <a:pt x="110" y="40"/>
                    </a:cubicBezTo>
                    <a:cubicBezTo>
                      <a:pt x="110" y="40"/>
                      <a:pt x="110" y="40"/>
                      <a:pt x="110" y="39"/>
                    </a:cubicBezTo>
                    <a:moveTo>
                      <a:pt x="110" y="39"/>
                    </a:moveTo>
                    <a:cubicBezTo>
                      <a:pt x="110" y="39"/>
                      <a:pt x="110" y="39"/>
                      <a:pt x="110" y="39"/>
                    </a:cubicBezTo>
                    <a:cubicBezTo>
                      <a:pt x="110" y="39"/>
                      <a:pt x="110" y="39"/>
                      <a:pt x="110" y="39"/>
                    </a:cubicBezTo>
                    <a:cubicBezTo>
                      <a:pt x="110" y="39"/>
                      <a:pt x="110" y="39"/>
                      <a:pt x="110" y="39"/>
                    </a:cubicBezTo>
                    <a:moveTo>
                      <a:pt x="35" y="14"/>
                    </a:moveTo>
                    <a:cubicBezTo>
                      <a:pt x="0" y="50"/>
                      <a:pt x="0" y="50"/>
                      <a:pt x="0" y="50"/>
                    </a:cubicBezTo>
                    <a:cubicBezTo>
                      <a:pt x="85" y="50"/>
                      <a:pt x="85" y="50"/>
                      <a:pt x="85" y="50"/>
                    </a:cubicBezTo>
                    <a:cubicBezTo>
                      <a:pt x="76" y="50"/>
                      <a:pt x="67" y="46"/>
                      <a:pt x="60" y="39"/>
                    </a:cubicBezTo>
                    <a:cubicBezTo>
                      <a:pt x="35" y="14"/>
                      <a:pt x="35" y="14"/>
                      <a:pt x="35" y="14"/>
                    </a:cubicBezTo>
                    <a:moveTo>
                      <a:pt x="118" y="0"/>
                    </a:moveTo>
                    <a:cubicBezTo>
                      <a:pt x="120" y="4"/>
                      <a:pt x="121" y="9"/>
                      <a:pt x="121" y="14"/>
                    </a:cubicBezTo>
                    <a:cubicBezTo>
                      <a:pt x="121" y="9"/>
                      <a:pt x="120" y="4"/>
                      <a:pt x="118" y="0"/>
                    </a:cubicBezTo>
                    <a:cubicBezTo>
                      <a:pt x="118" y="0"/>
                      <a:pt x="118" y="0"/>
                      <a:pt x="118" y="0"/>
                    </a:cubicBezTo>
                    <a:cubicBezTo>
                      <a:pt x="118" y="0"/>
                      <a:pt x="118" y="0"/>
                      <a:pt x="118" y="0"/>
                    </a:cubicBezTo>
                    <a:cubicBezTo>
                      <a:pt x="118" y="0"/>
                      <a:pt x="118" y="0"/>
                      <a:pt x="118" y="0"/>
                    </a:cubicBezTo>
                    <a:moveTo>
                      <a:pt x="117" y="0"/>
                    </a:moveTo>
                    <a:cubicBezTo>
                      <a:pt x="117" y="0"/>
                      <a:pt x="117" y="0"/>
                      <a:pt x="117" y="0"/>
                    </a:cubicBezTo>
                    <a:cubicBezTo>
                      <a:pt x="117" y="0"/>
                      <a:pt x="117" y="0"/>
                      <a:pt x="117"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506" name="Freeform 84">
                <a:extLst>
                  <a:ext uri="{FF2B5EF4-FFF2-40B4-BE49-F238E27FC236}">
                    <a16:creationId xmlns:a16="http://schemas.microsoft.com/office/drawing/2014/main" id="{1C44F2D4-FEF3-4758-BAD4-62DE91C5F55C}"/>
                  </a:ext>
                </a:extLst>
              </p:cNvPr>
              <p:cNvSpPr>
                <a:spLocks noEditPoints="1"/>
              </p:cNvSpPr>
              <p:nvPr/>
            </p:nvSpPr>
            <p:spPr bwMode="auto">
              <a:xfrm>
                <a:off x="8510588" y="1654176"/>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8 h 71"/>
                  <a:gd name="T12" fmla="*/ 13 w 33"/>
                  <a:gd name="T13" fmla="*/ 68 h 71"/>
                  <a:gd name="T14" fmla="*/ 13 w 33"/>
                  <a:gd name="T15" fmla="*/ 68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0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26 w 33"/>
                  <a:gd name="T41" fmla="*/ 59 h 71"/>
                  <a:gd name="T42" fmla="*/ 26 w 33"/>
                  <a:gd name="T43" fmla="*/ 59 h 71"/>
                  <a:gd name="T44" fmla="*/ 26 w 33"/>
                  <a:gd name="T45" fmla="*/ 59 h 71"/>
                  <a:gd name="T46" fmla="*/ 33 w 33"/>
                  <a:gd name="T47" fmla="*/ 50 h 71"/>
                  <a:gd name="T48" fmla="*/ 33 w 33"/>
                  <a:gd name="T49" fmla="*/ 50 h 71"/>
                  <a:gd name="T50" fmla="*/ 33 w 33"/>
                  <a:gd name="T51" fmla="*/ 21 h 71"/>
                  <a:gd name="T52" fmla="*/ 12 w 33"/>
                  <a:gd name="T53" fmla="*/ 2 h 71"/>
                  <a:gd name="T54" fmla="*/ 25 w 33"/>
                  <a:gd name="T55" fmla="*/ 10 h 71"/>
                  <a:gd name="T56" fmla="*/ 12 w 33"/>
                  <a:gd name="T57" fmla="*/ 2 h 71"/>
                  <a:gd name="T58" fmla="*/ 12 w 33"/>
                  <a:gd name="T59" fmla="*/ 2 h 71"/>
                  <a:gd name="T60" fmla="*/ 0 w 33"/>
                  <a:gd name="T61" fmla="*/ 0 h 71"/>
                  <a:gd name="T62" fmla="*/ 0 w 33"/>
                  <a:gd name="T63" fmla="*/ 0 h 71"/>
                  <a:gd name="T64" fmla="*/ 0 w 33"/>
                  <a:gd name="T6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59"/>
                    </a:cubicBezTo>
                    <a:cubicBezTo>
                      <a:pt x="26" y="59"/>
                      <a:pt x="26" y="59"/>
                      <a:pt x="26" y="59"/>
                    </a:cubicBezTo>
                    <a:moveTo>
                      <a:pt x="32" y="50"/>
                    </a:moveTo>
                    <a:cubicBezTo>
                      <a:pt x="31" y="53"/>
                      <a:pt x="29" y="57"/>
                      <a:pt x="26" y="59"/>
                    </a:cubicBezTo>
                    <a:cubicBezTo>
                      <a:pt x="29" y="57"/>
                      <a:pt x="31" y="53"/>
                      <a:pt x="32" y="50"/>
                    </a:cubicBezTo>
                    <a:moveTo>
                      <a:pt x="33" y="50"/>
                    </a:moveTo>
                    <a:cubicBezTo>
                      <a:pt x="33" y="50"/>
                      <a:pt x="33" y="50"/>
                      <a:pt x="33" y="50"/>
                    </a:cubicBezTo>
                    <a:cubicBezTo>
                      <a:pt x="33" y="50"/>
                      <a:pt x="33" y="50"/>
                      <a:pt x="33" y="50"/>
                    </a:cubicBezTo>
                    <a:moveTo>
                      <a:pt x="32" y="21"/>
                    </a:moveTo>
                    <a:cubicBezTo>
                      <a:pt x="33" y="21"/>
                      <a:pt x="33" y="21"/>
                      <a:pt x="33" y="21"/>
                    </a:cubicBezTo>
                    <a:cubicBezTo>
                      <a:pt x="33" y="21"/>
                      <a:pt x="33" y="21"/>
                      <a:pt x="32" y="21"/>
                    </a:cubicBezTo>
                    <a:moveTo>
                      <a:pt x="12" y="2"/>
                    </a:moveTo>
                    <a:cubicBezTo>
                      <a:pt x="21" y="5"/>
                      <a:pt x="29" y="12"/>
                      <a:pt x="32" y="21"/>
                    </a:cubicBezTo>
                    <a:cubicBezTo>
                      <a:pt x="31" y="17"/>
                      <a:pt x="28" y="13"/>
                      <a:pt x="25" y="10"/>
                    </a:cubicBezTo>
                    <a:cubicBezTo>
                      <a:pt x="25" y="10"/>
                      <a:pt x="25" y="10"/>
                      <a:pt x="25" y="10"/>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0"/>
                    </a:cubicBezTo>
                    <a:cubicBezTo>
                      <a:pt x="3" y="0"/>
                      <a:pt x="2"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507" name="Freeform 85">
                <a:extLst>
                  <a:ext uri="{FF2B5EF4-FFF2-40B4-BE49-F238E27FC236}">
                    <a16:creationId xmlns:a16="http://schemas.microsoft.com/office/drawing/2014/main" id="{F99BDA99-66FD-4874-99F6-B35F4771BBA8}"/>
                  </a:ext>
                </a:extLst>
              </p:cNvPr>
              <p:cNvSpPr>
                <a:spLocks/>
              </p:cNvSpPr>
              <p:nvPr/>
            </p:nvSpPr>
            <p:spPr bwMode="auto">
              <a:xfrm>
                <a:off x="8425656" y="1654176"/>
                <a:ext cx="150813" cy="123825"/>
              </a:xfrm>
              <a:custGeom>
                <a:avLst/>
                <a:gdLst>
                  <a:gd name="T0" fmla="*/ 50 w 86"/>
                  <a:gd name="T1" fmla="*/ 0 h 71"/>
                  <a:gd name="T2" fmla="*/ 50 w 86"/>
                  <a:gd name="T3" fmla="*/ 0 h 71"/>
                  <a:gd name="T4" fmla="*/ 25 w 86"/>
                  <a:gd name="T5" fmla="*/ 10 h 71"/>
                  <a:gd name="T6" fmla="*/ 0 w 86"/>
                  <a:gd name="T7" fmla="*/ 35 h 71"/>
                  <a:gd name="T8" fmla="*/ 25 w 86"/>
                  <a:gd name="T9" fmla="*/ 60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8 h 71"/>
                  <a:gd name="T26" fmla="*/ 63 w 86"/>
                  <a:gd name="T27" fmla="*/ 68 h 71"/>
                  <a:gd name="T28" fmla="*/ 63 w 86"/>
                  <a:gd name="T29" fmla="*/ 68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0 h 71"/>
                  <a:gd name="T46" fmla="*/ 75 w 86"/>
                  <a:gd name="T47" fmla="*/ 60 h 71"/>
                  <a:gd name="T48" fmla="*/ 75 w 86"/>
                  <a:gd name="T49" fmla="*/ 60 h 71"/>
                  <a:gd name="T50" fmla="*/ 75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76 w 86"/>
                  <a:gd name="T67" fmla="*/ 60 h 71"/>
                  <a:gd name="T68" fmla="*/ 76 w 86"/>
                  <a:gd name="T69" fmla="*/ 59 h 71"/>
                  <a:gd name="T70" fmla="*/ 76 w 86"/>
                  <a:gd name="T71" fmla="*/ 59 h 71"/>
                  <a:gd name="T72" fmla="*/ 76 w 86"/>
                  <a:gd name="T73" fmla="*/ 59 h 71"/>
                  <a:gd name="T74" fmla="*/ 82 w 86"/>
                  <a:gd name="T75" fmla="*/ 50 h 71"/>
                  <a:gd name="T76" fmla="*/ 83 w 86"/>
                  <a:gd name="T77" fmla="*/ 50 h 71"/>
                  <a:gd name="T78" fmla="*/ 83 w 86"/>
                  <a:gd name="T79" fmla="*/ 50 h 71"/>
                  <a:gd name="T80" fmla="*/ 86 w 86"/>
                  <a:gd name="T81" fmla="*/ 35 h 71"/>
                  <a:gd name="T82" fmla="*/ 83 w 86"/>
                  <a:gd name="T83" fmla="*/ 21 h 71"/>
                  <a:gd name="T84" fmla="*/ 82 w 86"/>
                  <a:gd name="T85" fmla="*/ 21 h 71"/>
                  <a:gd name="T86" fmla="*/ 82 w 86"/>
                  <a:gd name="T87" fmla="*/ 21 h 71"/>
                  <a:gd name="T88" fmla="*/ 62 w 86"/>
                  <a:gd name="T89" fmla="*/ 2 h 71"/>
                  <a:gd name="T90" fmla="*/ 62 w 86"/>
                  <a:gd name="T91" fmla="*/ 2 h 71"/>
                  <a:gd name="T92" fmla="*/ 62 w 86"/>
                  <a:gd name="T93" fmla="*/ 2 h 71"/>
                  <a:gd name="T94" fmla="*/ 54 w 86"/>
                  <a:gd name="T95" fmla="*/ 0 h 71"/>
                  <a:gd name="T96" fmla="*/ 50 w 86"/>
                  <a:gd name="T9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 h="71">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0"/>
                      <a:pt x="60" y="70"/>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59"/>
                    </a:cubicBezTo>
                    <a:cubicBezTo>
                      <a:pt x="76" y="59"/>
                      <a:pt x="76" y="59"/>
                      <a:pt x="76" y="59"/>
                    </a:cubicBezTo>
                    <a:cubicBezTo>
                      <a:pt x="76" y="59"/>
                      <a:pt x="76" y="59"/>
                      <a:pt x="76" y="59"/>
                    </a:cubicBezTo>
                    <a:cubicBezTo>
                      <a:pt x="79" y="57"/>
                      <a:pt x="81" y="53"/>
                      <a:pt x="82" y="50"/>
                    </a:cubicBezTo>
                    <a:cubicBezTo>
                      <a:pt x="82" y="50"/>
                      <a:pt x="82" y="50"/>
                      <a:pt x="83" y="50"/>
                    </a:cubicBezTo>
                    <a:cubicBezTo>
                      <a:pt x="83" y="50"/>
                      <a:pt x="83" y="50"/>
                      <a:pt x="83" y="50"/>
                    </a:cubicBezTo>
                    <a:cubicBezTo>
                      <a:pt x="85" y="45"/>
                      <a:pt x="86" y="40"/>
                      <a:pt x="86" y="35"/>
                    </a:cubicBezTo>
                    <a:cubicBezTo>
                      <a:pt x="86" y="30"/>
                      <a:pt x="85" y="25"/>
                      <a:pt x="83" y="21"/>
                    </a:cubicBezTo>
                    <a:cubicBezTo>
                      <a:pt x="83" y="21"/>
                      <a:pt x="83" y="21"/>
                      <a:pt x="82" y="21"/>
                    </a:cubicBezTo>
                    <a:cubicBezTo>
                      <a:pt x="82" y="21"/>
                      <a:pt x="82" y="21"/>
                      <a:pt x="82" y="21"/>
                    </a:cubicBezTo>
                    <a:cubicBezTo>
                      <a:pt x="79" y="12"/>
                      <a:pt x="71" y="5"/>
                      <a:pt x="62" y="2"/>
                    </a:cubicBezTo>
                    <a:cubicBezTo>
                      <a:pt x="62" y="2"/>
                      <a:pt x="62" y="2"/>
                      <a:pt x="62" y="2"/>
                    </a:cubicBezTo>
                    <a:cubicBezTo>
                      <a:pt x="62" y="2"/>
                      <a:pt x="62" y="2"/>
                      <a:pt x="62" y="2"/>
                    </a:cubicBezTo>
                    <a:cubicBezTo>
                      <a:pt x="59" y="1"/>
                      <a:pt x="57" y="0"/>
                      <a:pt x="54" y="0"/>
                    </a:cubicBezTo>
                    <a:cubicBezTo>
                      <a:pt x="53" y="0"/>
                      <a:pt x="52"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grpSp>
        <p:grpSp>
          <p:nvGrpSpPr>
            <p:cNvPr id="445" name="Group 444">
              <a:extLst>
                <a:ext uri="{FF2B5EF4-FFF2-40B4-BE49-F238E27FC236}">
                  <a16:creationId xmlns:a16="http://schemas.microsoft.com/office/drawing/2014/main" id="{C227E5A5-8BAF-4C52-A84F-657364C48E3F}"/>
                </a:ext>
              </a:extLst>
            </p:cNvPr>
            <p:cNvGrpSpPr/>
            <p:nvPr/>
          </p:nvGrpSpPr>
          <p:grpSpPr>
            <a:xfrm>
              <a:off x="3765162" y="4333534"/>
              <a:ext cx="253256" cy="253254"/>
              <a:chOff x="5672525" y="2248585"/>
              <a:chExt cx="853098" cy="853098"/>
            </a:xfrm>
          </p:grpSpPr>
          <p:sp>
            <p:nvSpPr>
              <p:cNvPr id="495" name="Oval 494">
                <a:extLst>
                  <a:ext uri="{FF2B5EF4-FFF2-40B4-BE49-F238E27FC236}">
                    <a16:creationId xmlns:a16="http://schemas.microsoft.com/office/drawing/2014/main" id="{3FD67402-C846-4620-A934-FFE464283229}"/>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a:solidFill>
                    <a:srgbClr val="005073"/>
                  </a:solidFill>
                </a:endParaRPr>
              </a:p>
            </p:txBody>
          </p:sp>
          <p:grpSp>
            <p:nvGrpSpPr>
              <p:cNvPr id="496" name="Group 4">
                <a:extLst>
                  <a:ext uri="{FF2B5EF4-FFF2-40B4-BE49-F238E27FC236}">
                    <a16:creationId xmlns:a16="http://schemas.microsoft.com/office/drawing/2014/main" id="{3FB80CC0-2943-4B86-8224-66CCEF262BD9}"/>
                  </a:ext>
                </a:extLst>
              </p:cNvPr>
              <p:cNvGrpSpPr>
                <a:grpSpLocks noChangeAspect="1"/>
              </p:cNvGrpSpPr>
              <p:nvPr/>
            </p:nvGrpSpPr>
            <p:grpSpPr bwMode="auto">
              <a:xfrm>
                <a:off x="5802611" y="2377829"/>
                <a:ext cx="592926" cy="594610"/>
                <a:chOff x="2526" y="1267"/>
                <a:chExt cx="704" cy="706"/>
              </a:xfrm>
              <a:solidFill>
                <a:schemeClr val="bg2"/>
              </a:solidFill>
            </p:grpSpPr>
            <p:sp>
              <p:nvSpPr>
                <p:cNvPr id="497" name="Freeform 5">
                  <a:extLst>
                    <a:ext uri="{FF2B5EF4-FFF2-40B4-BE49-F238E27FC236}">
                      <a16:creationId xmlns:a16="http://schemas.microsoft.com/office/drawing/2014/main" id="{8B015DDF-9937-4765-B409-D2A00F6DE0B8}"/>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98" name="Freeform 6">
                  <a:extLst>
                    <a:ext uri="{FF2B5EF4-FFF2-40B4-BE49-F238E27FC236}">
                      <a16:creationId xmlns:a16="http://schemas.microsoft.com/office/drawing/2014/main" id="{51FC1C04-6172-4E02-80E5-1789FEF7A63E}"/>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99" name="Freeform 7">
                  <a:extLst>
                    <a:ext uri="{FF2B5EF4-FFF2-40B4-BE49-F238E27FC236}">
                      <a16:creationId xmlns:a16="http://schemas.microsoft.com/office/drawing/2014/main" id="{8F61834E-7100-41CE-9F92-230E635F5C6E}"/>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500" name="Freeform 8">
                  <a:extLst>
                    <a:ext uri="{FF2B5EF4-FFF2-40B4-BE49-F238E27FC236}">
                      <a16:creationId xmlns:a16="http://schemas.microsoft.com/office/drawing/2014/main" id="{3739A6A8-ABF1-4F3C-B041-B31FFAF5E164}"/>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grpSp>
        </p:grpSp>
        <p:grpSp>
          <p:nvGrpSpPr>
            <p:cNvPr id="446" name="Group 445">
              <a:extLst>
                <a:ext uri="{FF2B5EF4-FFF2-40B4-BE49-F238E27FC236}">
                  <a16:creationId xmlns:a16="http://schemas.microsoft.com/office/drawing/2014/main" id="{4C297C45-0127-49DF-AF04-9EC38AFB9C9A}"/>
                </a:ext>
              </a:extLst>
            </p:cNvPr>
            <p:cNvGrpSpPr/>
            <p:nvPr/>
          </p:nvGrpSpPr>
          <p:grpSpPr>
            <a:xfrm>
              <a:off x="4677450" y="4333534"/>
              <a:ext cx="253256" cy="253254"/>
              <a:chOff x="5672525" y="2248585"/>
              <a:chExt cx="853098" cy="853098"/>
            </a:xfrm>
          </p:grpSpPr>
          <p:sp>
            <p:nvSpPr>
              <p:cNvPr id="489" name="Oval 488">
                <a:extLst>
                  <a:ext uri="{FF2B5EF4-FFF2-40B4-BE49-F238E27FC236}">
                    <a16:creationId xmlns:a16="http://schemas.microsoft.com/office/drawing/2014/main" id="{6FE21991-AD9B-4E17-B5CD-582BA25952FD}"/>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a:solidFill>
                    <a:srgbClr val="005073"/>
                  </a:solidFill>
                </a:endParaRPr>
              </a:p>
            </p:txBody>
          </p:sp>
          <p:grpSp>
            <p:nvGrpSpPr>
              <p:cNvPr id="490" name="Group 4">
                <a:extLst>
                  <a:ext uri="{FF2B5EF4-FFF2-40B4-BE49-F238E27FC236}">
                    <a16:creationId xmlns:a16="http://schemas.microsoft.com/office/drawing/2014/main" id="{471B9F9E-3684-4C95-8F12-5AB74FCD2869}"/>
                  </a:ext>
                </a:extLst>
              </p:cNvPr>
              <p:cNvGrpSpPr>
                <a:grpSpLocks noChangeAspect="1"/>
              </p:cNvGrpSpPr>
              <p:nvPr/>
            </p:nvGrpSpPr>
            <p:grpSpPr bwMode="auto">
              <a:xfrm>
                <a:off x="5802611" y="2377829"/>
                <a:ext cx="592926" cy="594610"/>
                <a:chOff x="2526" y="1267"/>
                <a:chExt cx="704" cy="706"/>
              </a:xfrm>
              <a:solidFill>
                <a:schemeClr val="bg2"/>
              </a:solidFill>
            </p:grpSpPr>
            <p:sp>
              <p:nvSpPr>
                <p:cNvPr id="491" name="Freeform 5">
                  <a:extLst>
                    <a:ext uri="{FF2B5EF4-FFF2-40B4-BE49-F238E27FC236}">
                      <a16:creationId xmlns:a16="http://schemas.microsoft.com/office/drawing/2014/main" id="{532D1960-FD27-4C9E-853A-24817C3947E6}"/>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92" name="Freeform 6">
                  <a:extLst>
                    <a:ext uri="{FF2B5EF4-FFF2-40B4-BE49-F238E27FC236}">
                      <a16:creationId xmlns:a16="http://schemas.microsoft.com/office/drawing/2014/main" id="{BB20530F-42C1-4FD0-BCC3-64E1B080A828}"/>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93" name="Freeform 7">
                  <a:extLst>
                    <a:ext uri="{FF2B5EF4-FFF2-40B4-BE49-F238E27FC236}">
                      <a16:creationId xmlns:a16="http://schemas.microsoft.com/office/drawing/2014/main" id="{B5D7A047-88C1-4005-BB8F-99DA6E12BFEA}"/>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94" name="Freeform 8">
                  <a:extLst>
                    <a:ext uri="{FF2B5EF4-FFF2-40B4-BE49-F238E27FC236}">
                      <a16:creationId xmlns:a16="http://schemas.microsoft.com/office/drawing/2014/main" id="{C68AD345-0AA9-4736-99D6-A256D9118416}"/>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grpSp>
        </p:grpSp>
        <p:grpSp>
          <p:nvGrpSpPr>
            <p:cNvPr id="447" name="Group 446">
              <a:extLst>
                <a:ext uri="{FF2B5EF4-FFF2-40B4-BE49-F238E27FC236}">
                  <a16:creationId xmlns:a16="http://schemas.microsoft.com/office/drawing/2014/main" id="{5BA3AF94-330D-4BC5-AEB0-1534BD0B2A02}"/>
                </a:ext>
              </a:extLst>
            </p:cNvPr>
            <p:cNvGrpSpPr/>
            <p:nvPr/>
          </p:nvGrpSpPr>
          <p:grpSpPr>
            <a:xfrm>
              <a:off x="5586466" y="4333534"/>
              <a:ext cx="253256" cy="253254"/>
              <a:chOff x="5672525" y="2248585"/>
              <a:chExt cx="853098" cy="853098"/>
            </a:xfrm>
          </p:grpSpPr>
          <p:sp>
            <p:nvSpPr>
              <p:cNvPr id="483" name="Oval 482">
                <a:extLst>
                  <a:ext uri="{FF2B5EF4-FFF2-40B4-BE49-F238E27FC236}">
                    <a16:creationId xmlns:a16="http://schemas.microsoft.com/office/drawing/2014/main" id="{09F25808-66EC-458C-A4A4-BDED22D3A0C0}"/>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a:solidFill>
                    <a:srgbClr val="005073"/>
                  </a:solidFill>
                </a:endParaRPr>
              </a:p>
            </p:txBody>
          </p:sp>
          <p:grpSp>
            <p:nvGrpSpPr>
              <p:cNvPr id="484" name="Group 4">
                <a:extLst>
                  <a:ext uri="{FF2B5EF4-FFF2-40B4-BE49-F238E27FC236}">
                    <a16:creationId xmlns:a16="http://schemas.microsoft.com/office/drawing/2014/main" id="{42F57261-59AB-40D4-A60A-BA3D54F1109B}"/>
                  </a:ext>
                </a:extLst>
              </p:cNvPr>
              <p:cNvGrpSpPr>
                <a:grpSpLocks noChangeAspect="1"/>
              </p:cNvGrpSpPr>
              <p:nvPr/>
            </p:nvGrpSpPr>
            <p:grpSpPr bwMode="auto">
              <a:xfrm>
                <a:off x="5802611" y="2377829"/>
                <a:ext cx="592926" cy="594610"/>
                <a:chOff x="2526" y="1267"/>
                <a:chExt cx="704" cy="706"/>
              </a:xfrm>
              <a:solidFill>
                <a:schemeClr val="bg2"/>
              </a:solidFill>
            </p:grpSpPr>
            <p:sp>
              <p:nvSpPr>
                <p:cNvPr id="485" name="Freeform 5">
                  <a:extLst>
                    <a:ext uri="{FF2B5EF4-FFF2-40B4-BE49-F238E27FC236}">
                      <a16:creationId xmlns:a16="http://schemas.microsoft.com/office/drawing/2014/main" id="{0B8BADBB-9B05-42A4-B9AE-2CA8994E0409}"/>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86" name="Freeform 6">
                  <a:extLst>
                    <a:ext uri="{FF2B5EF4-FFF2-40B4-BE49-F238E27FC236}">
                      <a16:creationId xmlns:a16="http://schemas.microsoft.com/office/drawing/2014/main" id="{9FF31793-F7B4-4B46-815B-EFB14847510E}"/>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87" name="Freeform 7">
                  <a:extLst>
                    <a:ext uri="{FF2B5EF4-FFF2-40B4-BE49-F238E27FC236}">
                      <a16:creationId xmlns:a16="http://schemas.microsoft.com/office/drawing/2014/main" id="{42066879-585F-40D3-8883-92366069E85B}"/>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88" name="Freeform 8">
                  <a:extLst>
                    <a:ext uri="{FF2B5EF4-FFF2-40B4-BE49-F238E27FC236}">
                      <a16:creationId xmlns:a16="http://schemas.microsoft.com/office/drawing/2014/main" id="{3213E752-D047-4464-833C-704242088A4D}"/>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grpSp>
        </p:grpSp>
        <p:grpSp>
          <p:nvGrpSpPr>
            <p:cNvPr id="448" name="Group 447">
              <a:extLst>
                <a:ext uri="{FF2B5EF4-FFF2-40B4-BE49-F238E27FC236}">
                  <a16:creationId xmlns:a16="http://schemas.microsoft.com/office/drawing/2014/main" id="{5BA4E92C-1313-4C13-8C0A-E199A0A06BEC}"/>
                </a:ext>
              </a:extLst>
            </p:cNvPr>
            <p:cNvGrpSpPr/>
            <p:nvPr/>
          </p:nvGrpSpPr>
          <p:grpSpPr>
            <a:xfrm>
              <a:off x="6495888" y="4333534"/>
              <a:ext cx="253256" cy="253254"/>
              <a:chOff x="5672525" y="2248585"/>
              <a:chExt cx="853098" cy="853098"/>
            </a:xfrm>
          </p:grpSpPr>
          <p:sp>
            <p:nvSpPr>
              <p:cNvPr id="477" name="Oval 476">
                <a:extLst>
                  <a:ext uri="{FF2B5EF4-FFF2-40B4-BE49-F238E27FC236}">
                    <a16:creationId xmlns:a16="http://schemas.microsoft.com/office/drawing/2014/main" id="{3A7245FE-9A14-4B4F-861D-C752C2B00476}"/>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a:solidFill>
                    <a:srgbClr val="005073"/>
                  </a:solidFill>
                </a:endParaRPr>
              </a:p>
            </p:txBody>
          </p:sp>
          <p:grpSp>
            <p:nvGrpSpPr>
              <p:cNvPr id="478" name="Group 4">
                <a:extLst>
                  <a:ext uri="{FF2B5EF4-FFF2-40B4-BE49-F238E27FC236}">
                    <a16:creationId xmlns:a16="http://schemas.microsoft.com/office/drawing/2014/main" id="{9F507F52-58E0-41CC-A7F3-35BDED57EC4B}"/>
                  </a:ext>
                </a:extLst>
              </p:cNvPr>
              <p:cNvGrpSpPr>
                <a:grpSpLocks noChangeAspect="1"/>
              </p:cNvGrpSpPr>
              <p:nvPr/>
            </p:nvGrpSpPr>
            <p:grpSpPr bwMode="auto">
              <a:xfrm>
                <a:off x="5802611" y="2377829"/>
                <a:ext cx="592926" cy="594610"/>
                <a:chOff x="2526" y="1267"/>
                <a:chExt cx="704" cy="706"/>
              </a:xfrm>
              <a:solidFill>
                <a:schemeClr val="bg2"/>
              </a:solidFill>
            </p:grpSpPr>
            <p:sp>
              <p:nvSpPr>
                <p:cNvPr id="479" name="Freeform 5">
                  <a:extLst>
                    <a:ext uri="{FF2B5EF4-FFF2-40B4-BE49-F238E27FC236}">
                      <a16:creationId xmlns:a16="http://schemas.microsoft.com/office/drawing/2014/main" id="{C89A0B13-65EE-4447-90A9-0DE31EF13A16}"/>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80" name="Freeform 6">
                  <a:extLst>
                    <a:ext uri="{FF2B5EF4-FFF2-40B4-BE49-F238E27FC236}">
                      <a16:creationId xmlns:a16="http://schemas.microsoft.com/office/drawing/2014/main" id="{32C0608F-7913-42C6-9F50-625D1D4F4957}"/>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81" name="Freeform 7">
                  <a:extLst>
                    <a:ext uri="{FF2B5EF4-FFF2-40B4-BE49-F238E27FC236}">
                      <a16:creationId xmlns:a16="http://schemas.microsoft.com/office/drawing/2014/main" id="{B0E68283-2340-4C9D-97D7-5FD8DFF471DF}"/>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82" name="Freeform 8">
                  <a:extLst>
                    <a:ext uri="{FF2B5EF4-FFF2-40B4-BE49-F238E27FC236}">
                      <a16:creationId xmlns:a16="http://schemas.microsoft.com/office/drawing/2014/main" id="{E5F91FC9-9F35-4AE9-95BA-A3248FB63F66}"/>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grpSp>
        </p:grpSp>
        <p:grpSp>
          <p:nvGrpSpPr>
            <p:cNvPr id="449" name="Group 448">
              <a:extLst>
                <a:ext uri="{FF2B5EF4-FFF2-40B4-BE49-F238E27FC236}">
                  <a16:creationId xmlns:a16="http://schemas.microsoft.com/office/drawing/2014/main" id="{5D709970-D23E-41D3-8781-79E83560C6AC}"/>
                </a:ext>
              </a:extLst>
            </p:cNvPr>
            <p:cNvGrpSpPr/>
            <p:nvPr/>
          </p:nvGrpSpPr>
          <p:grpSpPr>
            <a:xfrm>
              <a:off x="3765162" y="3651737"/>
              <a:ext cx="253256" cy="253254"/>
              <a:chOff x="5672525" y="2248585"/>
              <a:chExt cx="853098" cy="853098"/>
            </a:xfrm>
          </p:grpSpPr>
          <p:sp>
            <p:nvSpPr>
              <p:cNvPr id="471" name="Oval 470">
                <a:extLst>
                  <a:ext uri="{FF2B5EF4-FFF2-40B4-BE49-F238E27FC236}">
                    <a16:creationId xmlns:a16="http://schemas.microsoft.com/office/drawing/2014/main" id="{EB965CE2-E2A0-49F0-81DF-27F2E71ADDC5}"/>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a:solidFill>
                    <a:srgbClr val="005073"/>
                  </a:solidFill>
                </a:endParaRPr>
              </a:p>
            </p:txBody>
          </p:sp>
          <p:grpSp>
            <p:nvGrpSpPr>
              <p:cNvPr id="472" name="Group 4">
                <a:extLst>
                  <a:ext uri="{FF2B5EF4-FFF2-40B4-BE49-F238E27FC236}">
                    <a16:creationId xmlns:a16="http://schemas.microsoft.com/office/drawing/2014/main" id="{0EA8962B-0C71-4DF3-A19E-26B818215CF7}"/>
                  </a:ext>
                </a:extLst>
              </p:cNvPr>
              <p:cNvGrpSpPr>
                <a:grpSpLocks noChangeAspect="1"/>
              </p:cNvGrpSpPr>
              <p:nvPr/>
            </p:nvGrpSpPr>
            <p:grpSpPr bwMode="auto">
              <a:xfrm>
                <a:off x="5802611" y="2377829"/>
                <a:ext cx="592926" cy="594610"/>
                <a:chOff x="2526" y="1267"/>
                <a:chExt cx="704" cy="706"/>
              </a:xfrm>
              <a:solidFill>
                <a:schemeClr val="bg2"/>
              </a:solidFill>
            </p:grpSpPr>
            <p:sp>
              <p:nvSpPr>
                <p:cNvPr id="473" name="Freeform 5">
                  <a:extLst>
                    <a:ext uri="{FF2B5EF4-FFF2-40B4-BE49-F238E27FC236}">
                      <a16:creationId xmlns:a16="http://schemas.microsoft.com/office/drawing/2014/main" id="{2BF7727C-B486-40F7-8BB9-64060FADC661}"/>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74" name="Freeform 6">
                  <a:extLst>
                    <a:ext uri="{FF2B5EF4-FFF2-40B4-BE49-F238E27FC236}">
                      <a16:creationId xmlns:a16="http://schemas.microsoft.com/office/drawing/2014/main" id="{5B9925DC-CB72-42A6-A41A-A5C7AAB6413F}"/>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75" name="Freeform 7">
                  <a:extLst>
                    <a:ext uri="{FF2B5EF4-FFF2-40B4-BE49-F238E27FC236}">
                      <a16:creationId xmlns:a16="http://schemas.microsoft.com/office/drawing/2014/main" id="{C876E1B7-7C54-4A29-8246-06CED8632BA3}"/>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76" name="Freeform 8">
                  <a:extLst>
                    <a:ext uri="{FF2B5EF4-FFF2-40B4-BE49-F238E27FC236}">
                      <a16:creationId xmlns:a16="http://schemas.microsoft.com/office/drawing/2014/main" id="{71B8B1C8-B15C-4C27-A5EA-DDA4754AB6F9}"/>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grpSp>
        </p:grpSp>
        <p:grpSp>
          <p:nvGrpSpPr>
            <p:cNvPr id="450" name="Group 449">
              <a:extLst>
                <a:ext uri="{FF2B5EF4-FFF2-40B4-BE49-F238E27FC236}">
                  <a16:creationId xmlns:a16="http://schemas.microsoft.com/office/drawing/2014/main" id="{FB401C93-F2A0-48B4-9863-C5A839D81844}"/>
                </a:ext>
              </a:extLst>
            </p:cNvPr>
            <p:cNvGrpSpPr/>
            <p:nvPr/>
          </p:nvGrpSpPr>
          <p:grpSpPr>
            <a:xfrm>
              <a:off x="4677450" y="3651737"/>
              <a:ext cx="253256" cy="253254"/>
              <a:chOff x="5672525" y="2248585"/>
              <a:chExt cx="853098" cy="853098"/>
            </a:xfrm>
          </p:grpSpPr>
          <p:sp>
            <p:nvSpPr>
              <p:cNvPr id="465" name="Oval 464">
                <a:extLst>
                  <a:ext uri="{FF2B5EF4-FFF2-40B4-BE49-F238E27FC236}">
                    <a16:creationId xmlns:a16="http://schemas.microsoft.com/office/drawing/2014/main" id="{4DE5A432-C09F-4F64-9488-7FEFF329A9F8}"/>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a:solidFill>
                    <a:srgbClr val="005073"/>
                  </a:solidFill>
                </a:endParaRPr>
              </a:p>
            </p:txBody>
          </p:sp>
          <p:grpSp>
            <p:nvGrpSpPr>
              <p:cNvPr id="466" name="Group 4">
                <a:extLst>
                  <a:ext uri="{FF2B5EF4-FFF2-40B4-BE49-F238E27FC236}">
                    <a16:creationId xmlns:a16="http://schemas.microsoft.com/office/drawing/2014/main" id="{66A55E87-23B7-4C46-9328-C7F2B4E8422C}"/>
                  </a:ext>
                </a:extLst>
              </p:cNvPr>
              <p:cNvGrpSpPr>
                <a:grpSpLocks noChangeAspect="1"/>
              </p:cNvGrpSpPr>
              <p:nvPr/>
            </p:nvGrpSpPr>
            <p:grpSpPr bwMode="auto">
              <a:xfrm>
                <a:off x="5802611" y="2377829"/>
                <a:ext cx="592926" cy="594610"/>
                <a:chOff x="2526" y="1267"/>
                <a:chExt cx="704" cy="706"/>
              </a:xfrm>
              <a:solidFill>
                <a:schemeClr val="bg2"/>
              </a:solidFill>
            </p:grpSpPr>
            <p:sp>
              <p:nvSpPr>
                <p:cNvPr id="467" name="Freeform 5">
                  <a:extLst>
                    <a:ext uri="{FF2B5EF4-FFF2-40B4-BE49-F238E27FC236}">
                      <a16:creationId xmlns:a16="http://schemas.microsoft.com/office/drawing/2014/main" id="{44B64EAE-CD16-426A-98C2-6B39A7FB6F09}"/>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68" name="Freeform 6">
                  <a:extLst>
                    <a:ext uri="{FF2B5EF4-FFF2-40B4-BE49-F238E27FC236}">
                      <a16:creationId xmlns:a16="http://schemas.microsoft.com/office/drawing/2014/main" id="{D5D02F3B-35C6-4056-9E37-00788B45E04A}"/>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69" name="Freeform 7">
                  <a:extLst>
                    <a:ext uri="{FF2B5EF4-FFF2-40B4-BE49-F238E27FC236}">
                      <a16:creationId xmlns:a16="http://schemas.microsoft.com/office/drawing/2014/main" id="{1592A91E-DDBE-4704-B55C-EC1FD999DFC8}"/>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70" name="Freeform 8">
                  <a:extLst>
                    <a:ext uri="{FF2B5EF4-FFF2-40B4-BE49-F238E27FC236}">
                      <a16:creationId xmlns:a16="http://schemas.microsoft.com/office/drawing/2014/main" id="{E64B9D0A-BC94-4163-B126-BA446106BA11}"/>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grpSp>
        </p:grpSp>
        <p:grpSp>
          <p:nvGrpSpPr>
            <p:cNvPr id="451" name="Group 450">
              <a:extLst>
                <a:ext uri="{FF2B5EF4-FFF2-40B4-BE49-F238E27FC236}">
                  <a16:creationId xmlns:a16="http://schemas.microsoft.com/office/drawing/2014/main" id="{EDF18666-843C-4360-9C24-6406E7CF6A24}"/>
                </a:ext>
              </a:extLst>
            </p:cNvPr>
            <p:cNvGrpSpPr/>
            <p:nvPr/>
          </p:nvGrpSpPr>
          <p:grpSpPr>
            <a:xfrm>
              <a:off x="5586466" y="3651737"/>
              <a:ext cx="253256" cy="253254"/>
              <a:chOff x="5672525" y="2248585"/>
              <a:chExt cx="853098" cy="853098"/>
            </a:xfrm>
          </p:grpSpPr>
          <p:sp>
            <p:nvSpPr>
              <p:cNvPr id="459" name="Oval 458">
                <a:extLst>
                  <a:ext uri="{FF2B5EF4-FFF2-40B4-BE49-F238E27FC236}">
                    <a16:creationId xmlns:a16="http://schemas.microsoft.com/office/drawing/2014/main" id="{F0A9CB30-1082-4B33-BE55-523761DE4469}"/>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a:solidFill>
                    <a:srgbClr val="005073"/>
                  </a:solidFill>
                </a:endParaRPr>
              </a:p>
            </p:txBody>
          </p:sp>
          <p:grpSp>
            <p:nvGrpSpPr>
              <p:cNvPr id="460" name="Group 4">
                <a:extLst>
                  <a:ext uri="{FF2B5EF4-FFF2-40B4-BE49-F238E27FC236}">
                    <a16:creationId xmlns:a16="http://schemas.microsoft.com/office/drawing/2014/main" id="{338A8650-281D-4918-ABE3-F2766D894568}"/>
                  </a:ext>
                </a:extLst>
              </p:cNvPr>
              <p:cNvGrpSpPr>
                <a:grpSpLocks noChangeAspect="1"/>
              </p:cNvGrpSpPr>
              <p:nvPr/>
            </p:nvGrpSpPr>
            <p:grpSpPr bwMode="auto">
              <a:xfrm>
                <a:off x="5802611" y="2377829"/>
                <a:ext cx="592926" cy="594610"/>
                <a:chOff x="2526" y="1267"/>
                <a:chExt cx="704" cy="706"/>
              </a:xfrm>
              <a:solidFill>
                <a:schemeClr val="bg2"/>
              </a:solidFill>
            </p:grpSpPr>
            <p:sp>
              <p:nvSpPr>
                <p:cNvPr id="461" name="Freeform 5">
                  <a:extLst>
                    <a:ext uri="{FF2B5EF4-FFF2-40B4-BE49-F238E27FC236}">
                      <a16:creationId xmlns:a16="http://schemas.microsoft.com/office/drawing/2014/main" id="{1280A521-CE27-4D6B-9310-4C596EB7C9A3}"/>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62" name="Freeform 6">
                  <a:extLst>
                    <a:ext uri="{FF2B5EF4-FFF2-40B4-BE49-F238E27FC236}">
                      <a16:creationId xmlns:a16="http://schemas.microsoft.com/office/drawing/2014/main" id="{0FDC5500-8920-4C66-91D6-3443FD3C76F7}"/>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63" name="Freeform 7">
                  <a:extLst>
                    <a:ext uri="{FF2B5EF4-FFF2-40B4-BE49-F238E27FC236}">
                      <a16:creationId xmlns:a16="http://schemas.microsoft.com/office/drawing/2014/main" id="{C02215A1-B2FB-48F7-A000-031BD9C8B576}"/>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64" name="Freeform 8">
                  <a:extLst>
                    <a:ext uri="{FF2B5EF4-FFF2-40B4-BE49-F238E27FC236}">
                      <a16:creationId xmlns:a16="http://schemas.microsoft.com/office/drawing/2014/main" id="{7F7D522E-744A-43E6-A2FE-3120E4F5D034}"/>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grpSp>
        </p:grpSp>
        <p:grpSp>
          <p:nvGrpSpPr>
            <p:cNvPr id="452" name="Group 451">
              <a:extLst>
                <a:ext uri="{FF2B5EF4-FFF2-40B4-BE49-F238E27FC236}">
                  <a16:creationId xmlns:a16="http://schemas.microsoft.com/office/drawing/2014/main" id="{EDA9F00D-D9D9-4A82-B405-08C3FB547B3D}"/>
                </a:ext>
              </a:extLst>
            </p:cNvPr>
            <p:cNvGrpSpPr/>
            <p:nvPr/>
          </p:nvGrpSpPr>
          <p:grpSpPr>
            <a:xfrm>
              <a:off x="6495888" y="3651737"/>
              <a:ext cx="253256" cy="253254"/>
              <a:chOff x="5672525" y="2248585"/>
              <a:chExt cx="853098" cy="853098"/>
            </a:xfrm>
          </p:grpSpPr>
          <p:sp>
            <p:nvSpPr>
              <p:cNvPr id="453" name="Oval 452">
                <a:extLst>
                  <a:ext uri="{FF2B5EF4-FFF2-40B4-BE49-F238E27FC236}">
                    <a16:creationId xmlns:a16="http://schemas.microsoft.com/office/drawing/2014/main" id="{29935BB0-98F1-4C30-9B73-60CE3F9989CB}"/>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a:solidFill>
                    <a:srgbClr val="005073"/>
                  </a:solidFill>
                </a:endParaRPr>
              </a:p>
            </p:txBody>
          </p:sp>
          <p:grpSp>
            <p:nvGrpSpPr>
              <p:cNvPr id="454" name="Group 4">
                <a:extLst>
                  <a:ext uri="{FF2B5EF4-FFF2-40B4-BE49-F238E27FC236}">
                    <a16:creationId xmlns:a16="http://schemas.microsoft.com/office/drawing/2014/main" id="{018159AC-3DB9-4ABF-9A14-8E3485A7FD83}"/>
                  </a:ext>
                </a:extLst>
              </p:cNvPr>
              <p:cNvGrpSpPr>
                <a:grpSpLocks noChangeAspect="1"/>
              </p:cNvGrpSpPr>
              <p:nvPr/>
            </p:nvGrpSpPr>
            <p:grpSpPr bwMode="auto">
              <a:xfrm>
                <a:off x="5802611" y="2377829"/>
                <a:ext cx="592926" cy="594610"/>
                <a:chOff x="2526" y="1267"/>
                <a:chExt cx="704" cy="706"/>
              </a:xfrm>
              <a:solidFill>
                <a:schemeClr val="bg2"/>
              </a:solidFill>
            </p:grpSpPr>
            <p:sp>
              <p:nvSpPr>
                <p:cNvPr id="455" name="Freeform 5">
                  <a:extLst>
                    <a:ext uri="{FF2B5EF4-FFF2-40B4-BE49-F238E27FC236}">
                      <a16:creationId xmlns:a16="http://schemas.microsoft.com/office/drawing/2014/main" id="{5F27F288-7B42-4CEF-B43D-D3307B25F497}"/>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56" name="Freeform 6">
                  <a:extLst>
                    <a:ext uri="{FF2B5EF4-FFF2-40B4-BE49-F238E27FC236}">
                      <a16:creationId xmlns:a16="http://schemas.microsoft.com/office/drawing/2014/main" id="{F5A09E22-8167-4084-89FC-563112BAB625}"/>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57" name="Freeform 7">
                  <a:extLst>
                    <a:ext uri="{FF2B5EF4-FFF2-40B4-BE49-F238E27FC236}">
                      <a16:creationId xmlns:a16="http://schemas.microsoft.com/office/drawing/2014/main" id="{99CA03DB-4114-4BA3-A880-82B78EF30439}"/>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sp>
              <p:nvSpPr>
                <p:cNvPr id="458" name="Freeform 8">
                  <a:extLst>
                    <a:ext uri="{FF2B5EF4-FFF2-40B4-BE49-F238E27FC236}">
                      <a16:creationId xmlns:a16="http://schemas.microsoft.com/office/drawing/2014/main" id="{F2700261-9635-4C9A-89C9-DA00C487E330}"/>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a:solidFill>
                      <a:srgbClr val="282828"/>
                    </a:solidFill>
                    <a:latin typeface="+mn-lt"/>
                  </a:endParaRPr>
                </a:p>
              </p:txBody>
            </p:sp>
          </p:grpSp>
        </p:grpSp>
      </p:grpSp>
      <p:sp>
        <p:nvSpPr>
          <p:cNvPr id="252" name="TextBox 251"/>
          <p:cNvSpPr txBox="1"/>
          <p:nvPr/>
        </p:nvSpPr>
        <p:spPr>
          <a:xfrm>
            <a:off x="1243650" y="4346208"/>
            <a:ext cx="1127513" cy="253916"/>
          </a:xfrm>
          <a:prstGeom prst="rect">
            <a:avLst/>
          </a:prstGeom>
          <a:noFill/>
        </p:spPr>
        <p:txBody>
          <a:bodyPr wrap="square" lIns="68580" tIns="34290" rIns="68580" bIns="34290" rtlCol="0">
            <a:spAutoFit/>
          </a:bodyPr>
          <a:lstStyle/>
          <a:p>
            <a:pPr algn="ctr"/>
            <a:r>
              <a:rPr lang="en-US" sz="1200">
                <a:solidFill>
                  <a:schemeClr val="accent4"/>
                </a:solidFill>
                <a:latin typeface="+mn-lt"/>
              </a:rPr>
              <a:t>On-premise</a:t>
            </a:r>
          </a:p>
        </p:txBody>
      </p:sp>
      <p:grpSp>
        <p:nvGrpSpPr>
          <p:cNvPr id="6" name="Group 5"/>
          <p:cNvGrpSpPr/>
          <p:nvPr/>
        </p:nvGrpSpPr>
        <p:grpSpPr>
          <a:xfrm>
            <a:off x="7819672" y="2549496"/>
            <a:ext cx="624032" cy="517477"/>
            <a:chOff x="7834904" y="1017210"/>
            <a:chExt cx="624032" cy="517477"/>
          </a:xfrm>
        </p:grpSpPr>
        <p:grpSp>
          <p:nvGrpSpPr>
            <p:cNvPr id="286" name="Group 285"/>
            <p:cNvGrpSpPr/>
            <p:nvPr/>
          </p:nvGrpSpPr>
          <p:grpSpPr>
            <a:xfrm>
              <a:off x="7834904" y="1017210"/>
              <a:ext cx="596080" cy="414418"/>
              <a:chOff x="3209925" y="2219325"/>
              <a:chExt cx="2000250" cy="1390650"/>
            </a:xfrm>
          </p:grpSpPr>
          <p:sp>
            <p:nvSpPr>
              <p:cNvPr id="287" name="Rounded Rectangle 286"/>
              <p:cNvSpPr/>
              <p:nvPr/>
            </p:nvSpPr>
            <p:spPr>
              <a:xfrm>
                <a:off x="3209925" y="2219325"/>
                <a:ext cx="2000250" cy="1390650"/>
              </a:xfrm>
              <a:prstGeom prst="roundRect">
                <a:avLst>
                  <a:gd name="adj" fmla="val 707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ounded Rectangle 287"/>
              <p:cNvSpPr/>
              <p:nvPr/>
            </p:nvSpPr>
            <p:spPr>
              <a:xfrm>
                <a:off x="3286125" y="2633664"/>
                <a:ext cx="1847850" cy="904874"/>
              </a:xfrm>
              <a:prstGeom prst="roundRect">
                <a:avLst>
                  <a:gd name="adj" fmla="val 11052"/>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a:off x="3286126" y="2334555"/>
                <a:ext cx="153418" cy="15341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a:off x="3502395" y="2334555"/>
                <a:ext cx="153418" cy="153418"/>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p:cNvSpPr/>
              <p:nvPr/>
            </p:nvSpPr>
            <p:spPr>
              <a:xfrm>
                <a:off x="3718665" y="2334555"/>
                <a:ext cx="153418" cy="153418"/>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8238333" y="1267147"/>
              <a:ext cx="220603" cy="267540"/>
              <a:chOff x="8177559" y="1235706"/>
              <a:chExt cx="253425" cy="307345"/>
            </a:xfrm>
          </p:grpSpPr>
          <p:sp>
            <p:nvSpPr>
              <p:cNvPr id="292" name="Freeform 6"/>
              <p:cNvSpPr>
                <a:spLocks/>
              </p:cNvSpPr>
              <p:nvPr/>
            </p:nvSpPr>
            <p:spPr bwMode="auto">
              <a:xfrm>
                <a:off x="8177559" y="1235706"/>
                <a:ext cx="253425" cy="307345"/>
              </a:xfrm>
              <a:custGeom>
                <a:avLst/>
                <a:gdLst>
                  <a:gd name="T0" fmla="*/ 82 w 82"/>
                  <a:gd name="T1" fmla="*/ 19 h 99"/>
                  <a:gd name="T2" fmla="*/ 81 w 82"/>
                  <a:gd name="T3" fmla="*/ 17 h 99"/>
                  <a:gd name="T4" fmla="*/ 42 w 82"/>
                  <a:gd name="T5" fmla="*/ 0 h 99"/>
                  <a:gd name="T6" fmla="*/ 40 w 82"/>
                  <a:gd name="T7" fmla="*/ 0 h 99"/>
                  <a:gd name="T8" fmla="*/ 1 w 82"/>
                  <a:gd name="T9" fmla="*/ 17 h 99"/>
                  <a:gd name="T10" fmla="*/ 0 w 82"/>
                  <a:gd name="T11" fmla="*/ 19 h 99"/>
                  <a:gd name="T12" fmla="*/ 0 w 82"/>
                  <a:gd name="T13" fmla="*/ 33 h 99"/>
                  <a:gd name="T14" fmla="*/ 0 w 82"/>
                  <a:gd name="T15" fmla="*/ 43 h 99"/>
                  <a:gd name="T16" fmla="*/ 8 w 82"/>
                  <a:gd name="T17" fmla="*/ 74 h 99"/>
                  <a:gd name="T18" fmla="*/ 40 w 82"/>
                  <a:gd name="T19" fmla="*/ 99 h 99"/>
                  <a:gd name="T20" fmla="*/ 42 w 82"/>
                  <a:gd name="T21" fmla="*/ 99 h 99"/>
                  <a:gd name="T22" fmla="*/ 56 w 82"/>
                  <a:gd name="T23" fmla="*/ 93 h 99"/>
                  <a:gd name="T24" fmla="*/ 82 w 82"/>
                  <a:gd name="T25" fmla="*/ 45 h 99"/>
                  <a:gd name="T26" fmla="*/ 82 w 82"/>
                  <a:gd name="T27" fmla="*/ 1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9">
                    <a:moveTo>
                      <a:pt x="82" y="19"/>
                    </a:moveTo>
                    <a:cubicBezTo>
                      <a:pt x="82" y="18"/>
                      <a:pt x="82" y="17"/>
                      <a:pt x="81" y="17"/>
                    </a:cubicBezTo>
                    <a:cubicBezTo>
                      <a:pt x="68" y="11"/>
                      <a:pt x="55" y="6"/>
                      <a:pt x="42" y="0"/>
                    </a:cubicBezTo>
                    <a:cubicBezTo>
                      <a:pt x="41" y="0"/>
                      <a:pt x="41" y="0"/>
                      <a:pt x="40" y="0"/>
                    </a:cubicBezTo>
                    <a:cubicBezTo>
                      <a:pt x="27" y="6"/>
                      <a:pt x="14" y="11"/>
                      <a:pt x="1" y="17"/>
                    </a:cubicBezTo>
                    <a:cubicBezTo>
                      <a:pt x="0" y="17"/>
                      <a:pt x="0" y="18"/>
                      <a:pt x="0" y="19"/>
                    </a:cubicBezTo>
                    <a:cubicBezTo>
                      <a:pt x="0" y="23"/>
                      <a:pt x="0" y="28"/>
                      <a:pt x="0" y="33"/>
                    </a:cubicBezTo>
                    <a:cubicBezTo>
                      <a:pt x="0" y="36"/>
                      <a:pt x="0" y="40"/>
                      <a:pt x="0" y="43"/>
                    </a:cubicBezTo>
                    <a:cubicBezTo>
                      <a:pt x="0" y="54"/>
                      <a:pt x="3" y="65"/>
                      <a:pt x="8" y="74"/>
                    </a:cubicBezTo>
                    <a:cubicBezTo>
                      <a:pt x="16" y="87"/>
                      <a:pt x="26" y="95"/>
                      <a:pt x="40" y="99"/>
                    </a:cubicBezTo>
                    <a:cubicBezTo>
                      <a:pt x="41" y="99"/>
                      <a:pt x="41" y="99"/>
                      <a:pt x="42" y="99"/>
                    </a:cubicBezTo>
                    <a:cubicBezTo>
                      <a:pt x="47" y="98"/>
                      <a:pt x="52" y="96"/>
                      <a:pt x="56" y="93"/>
                    </a:cubicBezTo>
                    <a:cubicBezTo>
                      <a:pt x="73" y="81"/>
                      <a:pt x="81" y="65"/>
                      <a:pt x="82" y="45"/>
                    </a:cubicBezTo>
                    <a:cubicBezTo>
                      <a:pt x="82" y="36"/>
                      <a:pt x="82" y="27"/>
                      <a:pt x="82" y="19"/>
                    </a:cubicBezTo>
                    <a:close/>
                  </a:path>
                </a:pathLst>
              </a:custGeom>
              <a:solidFill>
                <a:schemeClr val="tx2"/>
              </a:solidFill>
              <a:ln w="25400">
                <a:solidFill>
                  <a:schemeClr val="accent1"/>
                </a:solidFill>
              </a:ln>
            </p:spPr>
            <p:txBody>
              <a:bodyPr vert="horz" wrap="square" lIns="0" tIns="0" rIns="0" bIns="0" numCol="1" anchor="ctr" anchorCtr="1" compatLnSpc="1">
                <a:prstTxWarp prst="textNoShape">
                  <a:avLst/>
                </a:prstTxWarp>
              </a:bodyPr>
              <a:lstStyle/>
              <a:p>
                <a:pPr algn="ctr"/>
                <a:endParaRPr lang="en-US" sz="2000" b="1">
                  <a:solidFill>
                    <a:schemeClr val="bg2"/>
                  </a:solidFill>
                  <a:latin typeface="+mn-lt"/>
                </a:endParaRPr>
              </a:p>
            </p:txBody>
          </p:sp>
          <p:sp>
            <p:nvSpPr>
              <p:cNvPr id="293" name="Freeform 69"/>
              <p:cNvSpPr>
                <a:spLocks/>
              </p:cNvSpPr>
              <p:nvPr/>
            </p:nvSpPr>
            <p:spPr bwMode="auto">
              <a:xfrm>
                <a:off x="8236081" y="1341295"/>
                <a:ext cx="136381" cy="96167"/>
              </a:xfrm>
              <a:custGeom>
                <a:avLst/>
                <a:gdLst>
                  <a:gd name="T0" fmla="*/ 44 w 133"/>
                  <a:gd name="T1" fmla="*/ 94 h 94"/>
                  <a:gd name="T2" fmla="*/ 43 w 133"/>
                  <a:gd name="T3" fmla="*/ 94 h 94"/>
                  <a:gd name="T4" fmla="*/ 34 w 133"/>
                  <a:gd name="T5" fmla="*/ 89 h 94"/>
                  <a:gd name="T6" fmla="*/ 4 w 133"/>
                  <a:gd name="T7" fmla="*/ 52 h 94"/>
                  <a:gd name="T8" fmla="*/ 6 w 133"/>
                  <a:gd name="T9" fmla="*/ 34 h 94"/>
                  <a:gd name="T10" fmla="*/ 24 w 133"/>
                  <a:gd name="T11" fmla="*/ 36 h 94"/>
                  <a:gd name="T12" fmla="*/ 45 w 133"/>
                  <a:gd name="T13" fmla="*/ 62 h 94"/>
                  <a:gd name="T14" fmla="*/ 109 w 133"/>
                  <a:gd name="T15" fmla="*/ 5 h 94"/>
                  <a:gd name="T16" fmla="*/ 128 w 133"/>
                  <a:gd name="T17" fmla="*/ 6 h 94"/>
                  <a:gd name="T18" fmla="*/ 127 w 133"/>
                  <a:gd name="T19" fmla="*/ 24 h 94"/>
                  <a:gd name="T20" fmla="*/ 53 w 133"/>
                  <a:gd name="T21" fmla="*/ 91 h 94"/>
                  <a:gd name="T22" fmla="*/ 44 w 133"/>
                  <a:gd name="T2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94">
                    <a:moveTo>
                      <a:pt x="44" y="94"/>
                    </a:moveTo>
                    <a:cubicBezTo>
                      <a:pt x="44" y="94"/>
                      <a:pt x="43" y="94"/>
                      <a:pt x="43" y="94"/>
                    </a:cubicBezTo>
                    <a:cubicBezTo>
                      <a:pt x="39" y="94"/>
                      <a:pt x="36" y="92"/>
                      <a:pt x="34" y="89"/>
                    </a:cubicBezTo>
                    <a:cubicBezTo>
                      <a:pt x="4" y="52"/>
                      <a:pt x="4" y="52"/>
                      <a:pt x="4" y="52"/>
                    </a:cubicBezTo>
                    <a:cubicBezTo>
                      <a:pt x="0" y="46"/>
                      <a:pt x="0" y="38"/>
                      <a:pt x="6" y="34"/>
                    </a:cubicBezTo>
                    <a:cubicBezTo>
                      <a:pt x="12" y="29"/>
                      <a:pt x="20" y="30"/>
                      <a:pt x="24" y="36"/>
                    </a:cubicBezTo>
                    <a:cubicBezTo>
                      <a:pt x="45" y="62"/>
                      <a:pt x="45" y="62"/>
                      <a:pt x="45" y="62"/>
                    </a:cubicBezTo>
                    <a:cubicBezTo>
                      <a:pt x="109" y="5"/>
                      <a:pt x="109" y="5"/>
                      <a:pt x="109" y="5"/>
                    </a:cubicBezTo>
                    <a:cubicBezTo>
                      <a:pt x="115" y="0"/>
                      <a:pt x="123" y="0"/>
                      <a:pt x="128" y="6"/>
                    </a:cubicBezTo>
                    <a:cubicBezTo>
                      <a:pt x="133" y="11"/>
                      <a:pt x="132" y="19"/>
                      <a:pt x="127" y="24"/>
                    </a:cubicBezTo>
                    <a:cubicBezTo>
                      <a:pt x="53" y="91"/>
                      <a:pt x="53" y="91"/>
                      <a:pt x="53" y="91"/>
                    </a:cubicBezTo>
                    <a:cubicBezTo>
                      <a:pt x="50" y="93"/>
                      <a:pt x="47" y="94"/>
                      <a:pt x="44" y="94"/>
                    </a:cubicBezTo>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latin typeface="+mn-lt"/>
                </a:endParaRPr>
              </a:p>
            </p:txBody>
          </p:sp>
        </p:grpSp>
      </p:grpSp>
    </p:spTree>
    <p:extLst>
      <p:ext uri="{BB962C8B-B14F-4D97-AF65-F5344CB8AC3E}">
        <p14:creationId xmlns:p14="http://schemas.microsoft.com/office/powerpoint/2010/main" val="1342462788"/>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500"/>
                                        <p:tgtEl>
                                          <p:spTgt spid="1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0"/>
                                        </p:tgtEl>
                                        <p:attrNameLst>
                                          <p:attrName>style.visibility</p:attrName>
                                        </p:attrNameLst>
                                      </p:cBhvr>
                                      <p:to>
                                        <p:strVal val="visible"/>
                                      </p:to>
                                    </p:set>
                                    <p:animEffect transition="in" filter="fade">
                                      <p:cBhvr>
                                        <p:cTn id="10" dur="500"/>
                                        <p:tgtEl>
                                          <p:spTgt spid="160"/>
                                        </p:tgtEl>
                                      </p:cBhvr>
                                    </p:animEffect>
                                  </p:childTnLst>
                                </p:cTn>
                              </p:par>
                              <p:par>
                                <p:cTn id="11" presetID="10"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Effect transition="in" filter="fade">
                                      <p:cBhvr>
                                        <p:cTn id="13" dur="500"/>
                                        <p:tgtEl>
                                          <p:spTgt spid="169"/>
                                        </p:tgtEl>
                                      </p:cBhvr>
                                    </p:animEffect>
                                  </p:childTnLst>
                                </p:cTn>
                              </p:par>
                              <p:par>
                                <p:cTn id="14" presetID="10" presetClass="entr" presetSubtype="0" fill="hold" nodeType="withEffect">
                                  <p:stCondLst>
                                    <p:cond delay="0"/>
                                  </p:stCondLst>
                                  <p:childTnLst>
                                    <p:set>
                                      <p:cBhvr>
                                        <p:cTn id="15" dur="1" fill="hold">
                                          <p:stCondLst>
                                            <p:cond delay="0"/>
                                          </p:stCondLst>
                                        </p:cTn>
                                        <p:tgtEl>
                                          <p:spTgt spid="191"/>
                                        </p:tgtEl>
                                        <p:attrNameLst>
                                          <p:attrName>style.visibility</p:attrName>
                                        </p:attrNameLst>
                                      </p:cBhvr>
                                      <p:to>
                                        <p:strVal val="visible"/>
                                      </p:to>
                                    </p:set>
                                    <p:animEffect transition="in" filter="fade">
                                      <p:cBhvr>
                                        <p:cTn id="16" dur="500"/>
                                        <p:tgtEl>
                                          <p:spTgt spid="191"/>
                                        </p:tgtEl>
                                      </p:cBhvr>
                                    </p:animEffect>
                                  </p:childTnLst>
                                </p:cTn>
                              </p:par>
                              <p:par>
                                <p:cTn id="17" presetID="10" presetClass="entr" presetSubtype="0" fill="hold" nodeType="withEffect">
                                  <p:stCondLst>
                                    <p:cond delay="0"/>
                                  </p:stCondLst>
                                  <p:childTnLst>
                                    <p:set>
                                      <p:cBhvr>
                                        <p:cTn id="18" dur="1" fill="hold">
                                          <p:stCondLst>
                                            <p:cond delay="0"/>
                                          </p:stCondLst>
                                        </p:cTn>
                                        <p:tgtEl>
                                          <p:spTgt spid="212"/>
                                        </p:tgtEl>
                                        <p:attrNameLst>
                                          <p:attrName>style.visibility</p:attrName>
                                        </p:attrNameLst>
                                      </p:cBhvr>
                                      <p:to>
                                        <p:strVal val="visible"/>
                                      </p:to>
                                    </p:set>
                                    <p:animEffect transition="in" filter="fade">
                                      <p:cBhvr>
                                        <p:cTn id="19" dur="500"/>
                                        <p:tgtEl>
                                          <p:spTgt spid="2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4"/>
                                        </p:tgtEl>
                                        <p:attrNameLst>
                                          <p:attrName>style.visibility</p:attrName>
                                        </p:attrNameLst>
                                      </p:cBhvr>
                                      <p:to>
                                        <p:strVal val="visible"/>
                                      </p:to>
                                    </p:set>
                                    <p:animEffect transition="in" filter="fade">
                                      <p:cBhvr>
                                        <p:cTn id="22" dur="500"/>
                                        <p:tgtEl>
                                          <p:spTgt spid="2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5"/>
                                        </p:tgtEl>
                                        <p:attrNameLst>
                                          <p:attrName>style.visibility</p:attrName>
                                        </p:attrNameLst>
                                      </p:cBhvr>
                                      <p:to>
                                        <p:strVal val="visible"/>
                                      </p:to>
                                    </p:set>
                                    <p:animEffect transition="in" filter="fade">
                                      <p:cBhvr>
                                        <p:cTn id="25" dur="500"/>
                                        <p:tgtEl>
                                          <p:spTgt spid="215"/>
                                        </p:tgtEl>
                                      </p:cBhvr>
                                    </p:animEffect>
                                  </p:childTnLst>
                                </p:cTn>
                              </p:par>
                              <p:par>
                                <p:cTn id="26" presetID="10" presetClass="entr" presetSubtype="0" fill="hold" nodeType="withEffect">
                                  <p:stCondLst>
                                    <p:cond delay="0"/>
                                  </p:stCondLst>
                                  <p:childTnLst>
                                    <p:set>
                                      <p:cBhvr>
                                        <p:cTn id="27" dur="1" fill="hold">
                                          <p:stCondLst>
                                            <p:cond delay="0"/>
                                          </p:stCondLst>
                                        </p:cTn>
                                        <p:tgtEl>
                                          <p:spTgt spid="216"/>
                                        </p:tgtEl>
                                        <p:attrNameLst>
                                          <p:attrName>style.visibility</p:attrName>
                                        </p:attrNameLst>
                                      </p:cBhvr>
                                      <p:to>
                                        <p:strVal val="visible"/>
                                      </p:to>
                                    </p:set>
                                    <p:animEffect transition="in" filter="fade">
                                      <p:cBhvr>
                                        <p:cTn id="28" dur="500"/>
                                        <p:tgtEl>
                                          <p:spTgt spid="216"/>
                                        </p:tgtEl>
                                      </p:cBhvr>
                                    </p:animEffect>
                                  </p:childTnLst>
                                </p:cTn>
                              </p:par>
                              <p:par>
                                <p:cTn id="29" presetID="10" presetClass="entr" presetSubtype="0" fill="hold" nodeType="withEffect">
                                  <p:stCondLst>
                                    <p:cond delay="0"/>
                                  </p:stCondLst>
                                  <p:childTnLst>
                                    <p:set>
                                      <p:cBhvr>
                                        <p:cTn id="30" dur="1" fill="hold">
                                          <p:stCondLst>
                                            <p:cond delay="0"/>
                                          </p:stCondLst>
                                        </p:cTn>
                                        <p:tgtEl>
                                          <p:spTgt spid="217"/>
                                        </p:tgtEl>
                                        <p:attrNameLst>
                                          <p:attrName>style.visibility</p:attrName>
                                        </p:attrNameLst>
                                      </p:cBhvr>
                                      <p:to>
                                        <p:strVal val="visible"/>
                                      </p:to>
                                    </p:set>
                                    <p:animEffect transition="in" filter="fade">
                                      <p:cBhvr>
                                        <p:cTn id="31" dur="500"/>
                                        <p:tgtEl>
                                          <p:spTgt spid="217"/>
                                        </p:tgtEl>
                                      </p:cBhvr>
                                    </p:animEffect>
                                  </p:childTnLst>
                                </p:cTn>
                              </p:par>
                              <p:par>
                                <p:cTn id="32" presetID="10" presetClass="entr" presetSubtype="0" fill="hold" nodeType="withEffect">
                                  <p:stCondLst>
                                    <p:cond delay="0"/>
                                  </p:stCondLst>
                                  <p:childTnLst>
                                    <p:set>
                                      <p:cBhvr>
                                        <p:cTn id="33" dur="1" fill="hold">
                                          <p:stCondLst>
                                            <p:cond delay="0"/>
                                          </p:stCondLst>
                                        </p:cTn>
                                        <p:tgtEl>
                                          <p:spTgt spid="441"/>
                                        </p:tgtEl>
                                        <p:attrNameLst>
                                          <p:attrName>style.visibility</p:attrName>
                                        </p:attrNameLst>
                                      </p:cBhvr>
                                      <p:to>
                                        <p:strVal val="visible"/>
                                      </p:to>
                                    </p:set>
                                    <p:animEffect transition="in" filter="fade">
                                      <p:cBhvr>
                                        <p:cTn id="34" dur="500"/>
                                        <p:tgtEl>
                                          <p:spTgt spid="4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2"/>
                                        </p:tgtEl>
                                        <p:attrNameLst>
                                          <p:attrName>style.visibility</p:attrName>
                                        </p:attrNameLst>
                                      </p:cBhvr>
                                      <p:to>
                                        <p:strVal val="visible"/>
                                      </p:to>
                                    </p:set>
                                    <p:animEffect transition="in" filter="fade">
                                      <p:cBhvr>
                                        <p:cTn id="37" dur="500"/>
                                        <p:tgtEl>
                                          <p:spTgt spid="2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1"/>
                                        </p:tgtEl>
                                        <p:attrNameLst>
                                          <p:attrName>style.visibility</p:attrName>
                                        </p:attrNameLst>
                                      </p:cBhvr>
                                      <p:to>
                                        <p:strVal val="visible"/>
                                      </p:to>
                                    </p:set>
                                    <p:animEffect transition="in" filter="fade">
                                      <p:cBhvr>
                                        <p:cTn id="42" dur="500"/>
                                        <p:tgtEl>
                                          <p:spTgt spid="17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2"/>
                                        </p:tgtEl>
                                        <p:attrNameLst>
                                          <p:attrName>style.visibility</p:attrName>
                                        </p:attrNameLst>
                                      </p:cBhvr>
                                      <p:to>
                                        <p:strVal val="visible"/>
                                      </p:to>
                                    </p:set>
                                    <p:animEffect transition="in" filter="fade">
                                      <p:cBhvr>
                                        <p:cTn id="45" dur="500"/>
                                        <p:tgtEl>
                                          <p:spTgt spid="112"/>
                                        </p:tgtEl>
                                      </p:cBhvr>
                                    </p:animEffect>
                                  </p:childTnLst>
                                </p:cTn>
                              </p:par>
                              <p:par>
                                <p:cTn id="46" presetID="10" presetClass="entr" presetSubtype="0" fill="hold" nodeType="with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fade">
                                      <p:cBhvr>
                                        <p:cTn id="48" dur="500"/>
                                        <p:tgtEl>
                                          <p:spTgt spid="97"/>
                                        </p:tgtEl>
                                      </p:cBhvr>
                                    </p:animEffect>
                                  </p:childTnLst>
                                </p:cTn>
                              </p:par>
                              <p:par>
                                <p:cTn id="49" presetID="10" presetClass="entr" presetSubtype="0" fill="hold" nodeType="withEffect">
                                  <p:stCondLst>
                                    <p:cond delay="0"/>
                                  </p:stCondLst>
                                  <p:childTnLst>
                                    <p:set>
                                      <p:cBhvr>
                                        <p:cTn id="50" dur="1" fill="hold">
                                          <p:stCondLst>
                                            <p:cond delay="0"/>
                                          </p:stCondLst>
                                        </p:cTn>
                                        <p:tgtEl>
                                          <p:spTgt spid="435"/>
                                        </p:tgtEl>
                                        <p:attrNameLst>
                                          <p:attrName>style.visibility</p:attrName>
                                        </p:attrNameLst>
                                      </p:cBhvr>
                                      <p:to>
                                        <p:strVal val="visible"/>
                                      </p:to>
                                    </p:set>
                                    <p:animEffect transition="in" filter="fade">
                                      <p:cBhvr>
                                        <p:cTn id="51" dur="500"/>
                                        <p:tgtEl>
                                          <p:spTgt spid="435"/>
                                        </p:tgtEl>
                                      </p:cBhvr>
                                    </p:animEffect>
                                  </p:childTnLst>
                                </p:cTn>
                              </p:par>
                              <p:par>
                                <p:cTn id="52" presetID="10" presetClass="entr" presetSubtype="0" fill="hold" nodeType="withEffect">
                                  <p:stCondLst>
                                    <p:cond delay="0"/>
                                  </p:stCondLst>
                                  <p:childTnLst>
                                    <p:set>
                                      <p:cBhvr>
                                        <p:cTn id="53" dur="1" fill="hold">
                                          <p:stCondLst>
                                            <p:cond delay="0"/>
                                          </p:stCondLst>
                                        </p:cTn>
                                        <p:tgtEl>
                                          <p:spTgt spid="433"/>
                                        </p:tgtEl>
                                        <p:attrNameLst>
                                          <p:attrName>style.visibility</p:attrName>
                                        </p:attrNameLst>
                                      </p:cBhvr>
                                      <p:to>
                                        <p:strVal val="visible"/>
                                      </p:to>
                                    </p:set>
                                    <p:animEffect transition="in" filter="fade">
                                      <p:cBhvr>
                                        <p:cTn id="54" dur="500"/>
                                        <p:tgtEl>
                                          <p:spTgt spid="433"/>
                                        </p:tgtEl>
                                      </p:cBhvr>
                                    </p:animEffect>
                                  </p:childTnLst>
                                </p:cTn>
                              </p:par>
                              <p:par>
                                <p:cTn id="55" presetID="10" presetClass="entr" presetSubtype="0" fill="hold" nodeType="withEffect">
                                  <p:stCondLst>
                                    <p:cond delay="0"/>
                                  </p:stCondLst>
                                  <p:childTnLst>
                                    <p:set>
                                      <p:cBhvr>
                                        <p:cTn id="56" dur="1" fill="hold">
                                          <p:stCondLst>
                                            <p:cond delay="0"/>
                                          </p:stCondLst>
                                        </p:cTn>
                                        <p:tgtEl>
                                          <p:spTgt spid="434"/>
                                        </p:tgtEl>
                                        <p:attrNameLst>
                                          <p:attrName>style.visibility</p:attrName>
                                        </p:attrNameLst>
                                      </p:cBhvr>
                                      <p:to>
                                        <p:strVal val="visible"/>
                                      </p:to>
                                    </p:set>
                                    <p:animEffect transition="in" filter="fade">
                                      <p:cBhvr>
                                        <p:cTn id="57" dur="500"/>
                                        <p:tgtEl>
                                          <p:spTgt spid="43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2"/>
                                        </p:tgtEl>
                                        <p:attrNameLst>
                                          <p:attrName>style.visibility</p:attrName>
                                        </p:attrNameLst>
                                      </p:cBhvr>
                                      <p:to>
                                        <p:strVal val="visible"/>
                                      </p:to>
                                    </p:set>
                                    <p:animEffect transition="in" filter="fade">
                                      <p:cBhvr>
                                        <p:cTn id="62" dur="500"/>
                                        <p:tgtEl>
                                          <p:spTgt spid="172"/>
                                        </p:tgtEl>
                                      </p:cBhvr>
                                    </p:animEffect>
                                  </p:childTnLst>
                                </p:cTn>
                              </p:par>
                              <p:par>
                                <p:cTn id="63" presetID="10"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18"/>
                                        </p:tgtEl>
                                        <p:attrNameLst>
                                          <p:attrName>style.visibility</p:attrName>
                                        </p:attrNameLst>
                                      </p:cBhvr>
                                      <p:to>
                                        <p:strVal val="visible"/>
                                      </p:to>
                                    </p:set>
                                    <p:animEffect transition="in" filter="fade">
                                      <p:cBhvr>
                                        <p:cTn id="68"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8" grpId="0"/>
      <p:bldP spid="140" grpId="0"/>
      <p:bldP spid="160" grpId="0"/>
      <p:bldP spid="214" grpId="0" animBg="1"/>
      <p:bldP spid="215" grpId="0" animBg="1"/>
      <p:bldP spid="2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345488" cy="731837"/>
          </a:xfrm>
        </p:spPr>
        <p:txBody>
          <a:bodyPr/>
          <a:lstStyle/>
          <a:p>
            <a:r>
              <a:rPr lang="en-US" dirty="0"/>
              <a:t>Identifying process behavior deviation</a:t>
            </a:r>
          </a:p>
        </p:txBody>
      </p:sp>
      <p:sp>
        <p:nvSpPr>
          <p:cNvPr id="5" name="Round Same Side Corner Rectangle 4"/>
          <p:cNvSpPr/>
          <p:nvPr/>
        </p:nvSpPr>
        <p:spPr>
          <a:xfrm>
            <a:off x="3476626" y="1079499"/>
            <a:ext cx="5391150" cy="3636963"/>
          </a:xfrm>
          <a:prstGeom prst="round2SameRect">
            <a:avLst>
              <a:gd name="adj1" fmla="val 4429"/>
              <a:gd name="adj2" fmla="val 0"/>
            </a:avLst>
          </a:prstGeom>
          <a:solidFill>
            <a:schemeClr val="accent1">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 Same Side Corner Rectangle 5"/>
          <p:cNvSpPr/>
          <p:nvPr/>
        </p:nvSpPr>
        <p:spPr>
          <a:xfrm>
            <a:off x="276225" y="1079499"/>
            <a:ext cx="3200400" cy="3636963"/>
          </a:xfrm>
          <a:prstGeom prst="round2SameRect">
            <a:avLst>
              <a:gd name="adj1" fmla="val 4668"/>
              <a:gd name="adj2" fmla="val 0"/>
            </a:avLst>
          </a:prstGeom>
          <a:solidFill>
            <a:srgbClr val="C8F4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137160" y="4670742"/>
            <a:ext cx="8869680" cy="45720"/>
          </a:xfrm>
          <a:prstGeom prst="roundRect">
            <a:avLst>
              <a:gd name="adj" fmla="val 5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37767" y="2118801"/>
            <a:ext cx="2892174" cy="2236510"/>
          </a:xfrm>
          <a:prstGeom prst="rect">
            <a:avLst/>
          </a:prstGeom>
        </p:spPr>
        <p:txBody>
          <a:bodyPr wrap="square" lIns="91440" tIns="91440" rIns="91440" bIns="91440">
            <a:noAutofit/>
          </a:bodyPr>
          <a:lstStyle/>
          <a:p>
            <a:pPr marL="182880" indent="-182880">
              <a:spcBef>
                <a:spcPts val="800"/>
              </a:spcBef>
              <a:spcAft>
                <a:spcPts val="0"/>
              </a:spcAft>
              <a:buFont typeface="Arial" charset="0"/>
              <a:buChar char="•"/>
            </a:pPr>
            <a:r>
              <a:rPr lang="en-US" sz="1400" dirty="0">
                <a:solidFill>
                  <a:schemeClr val="bg1"/>
                </a:solidFill>
                <a:latin typeface="+mn-lt"/>
                <a:ea typeface="Arial" charset="0"/>
                <a:cs typeface="Arial" charset="0"/>
              </a:rPr>
              <a:t>Match the process behavior deviations with malware behavior patterns to suspicious activities</a:t>
            </a:r>
          </a:p>
          <a:p>
            <a:pPr marL="182880" indent="-182880">
              <a:spcBef>
                <a:spcPts val="800"/>
              </a:spcBef>
              <a:spcAft>
                <a:spcPts val="0"/>
              </a:spcAft>
              <a:buFont typeface="Arial" charset="0"/>
              <a:buChar char="•"/>
            </a:pPr>
            <a:r>
              <a:rPr lang="en-US" sz="1400" dirty="0">
                <a:solidFill>
                  <a:schemeClr val="bg1"/>
                </a:solidFill>
                <a:latin typeface="+mn-lt"/>
                <a:ea typeface="Arial" charset="0"/>
                <a:cs typeface="Arial" charset="0"/>
              </a:rPr>
              <a:t>Search for specific process events and find out the details, for example:</a:t>
            </a:r>
          </a:p>
          <a:p>
            <a:pPr marL="365760" lvl="1" indent="-182880">
              <a:spcBef>
                <a:spcPts val="300"/>
              </a:spcBef>
              <a:spcAft>
                <a:spcPts val="0"/>
              </a:spcAft>
              <a:buFont typeface="Arial" charset="0"/>
              <a:buChar char="•"/>
            </a:pPr>
            <a:r>
              <a:rPr lang="en-US" sz="1300" dirty="0">
                <a:solidFill>
                  <a:schemeClr val="bg1"/>
                </a:solidFill>
                <a:latin typeface="+mn-lt"/>
                <a:ea typeface="Arial" charset="0"/>
                <a:cs typeface="Arial" charset="0"/>
              </a:rPr>
              <a:t>Privilege escalation</a:t>
            </a:r>
          </a:p>
          <a:p>
            <a:pPr marL="365760" lvl="1" indent="-182880">
              <a:spcBef>
                <a:spcPts val="300"/>
              </a:spcBef>
              <a:spcAft>
                <a:spcPts val="0"/>
              </a:spcAft>
              <a:buFont typeface="Arial" charset="0"/>
              <a:buChar char="•"/>
            </a:pPr>
            <a:r>
              <a:rPr lang="en-US" sz="1300" dirty="0">
                <a:solidFill>
                  <a:schemeClr val="bg1"/>
                </a:solidFill>
                <a:latin typeface="+mn-lt"/>
                <a:ea typeface="Arial" charset="0"/>
                <a:cs typeface="Arial" charset="0"/>
              </a:rPr>
              <a:t>Shell-code execution</a:t>
            </a:r>
          </a:p>
          <a:p>
            <a:pPr marL="365760" lvl="1" indent="-182880">
              <a:spcBef>
                <a:spcPts val="300"/>
              </a:spcBef>
              <a:spcAft>
                <a:spcPts val="0"/>
              </a:spcAft>
              <a:buFont typeface="Arial" charset="0"/>
              <a:buChar char="•"/>
            </a:pPr>
            <a:r>
              <a:rPr lang="en-US" sz="1300" dirty="0">
                <a:solidFill>
                  <a:schemeClr val="bg1"/>
                </a:solidFill>
                <a:latin typeface="+mn-lt"/>
                <a:ea typeface="Arial" charset="0"/>
                <a:cs typeface="Arial" charset="0"/>
              </a:rPr>
              <a:t>Side channel attack</a:t>
            </a:r>
          </a:p>
        </p:txBody>
      </p:sp>
      <p:sp>
        <p:nvSpPr>
          <p:cNvPr id="12" name="Round Same Side Corner Rectangle 11"/>
          <p:cNvSpPr/>
          <p:nvPr/>
        </p:nvSpPr>
        <p:spPr>
          <a:xfrm rot="5400000">
            <a:off x="1631632" y="-98192"/>
            <a:ext cx="342900" cy="3053715"/>
          </a:xfrm>
          <a:prstGeom prst="round2SameRect">
            <a:avLst>
              <a:gd name="adj1" fmla="val 50000"/>
              <a:gd name="adj2" fmla="val 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lvl="0" defTabSz="457178">
              <a:tabLst>
                <a:tab pos="174625" algn="l"/>
              </a:tabLst>
            </a:pPr>
            <a:r>
              <a:rPr lang="en-US" altLang="zh-CN" sz="1600" dirty="0">
                <a:solidFill>
                  <a:schemeClr val="bg2"/>
                </a:solidFill>
                <a:ea typeface="Arial" charset="0"/>
                <a:cs typeface="Arial" charset="0"/>
              </a:rPr>
              <a:t>	Cisco </a:t>
            </a:r>
            <a:r>
              <a:rPr lang="en-US" altLang="zh-CN" sz="1600" dirty="0" err="1">
                <a:solidFill>
                  <a:schemeClr val="bg2"/>
                </a:solidFill>
                <a:ea typeface="Arial" charset="0"/>
                <a:cs typeface="Arial" charset="0"/>
              </a:rPr>
              <a:t>Tetration</a:t>
            </a:r>
            <a:r>
              <a:rPr lang="en-US" altLang="zh-CN" sz="1600" dirty="0">
                <a:solidFill>
                  <a:schemeClr val="bg2"/>
                </a:solidFill>
                <a:ea typeface="Arial" charset="0"/>
                <a:cs typeface="Arial" charset="0"/>
              </a:rPr>
              <a:t> Analytics</a:t>
            </a:r>
            <a:r>
              <a:rPr lang="en-US" altLang="zh-CN" sz="1600" dirty="0">
                <a:solidFill>
                  <a:schemeClr val="bg2"/>
                </a:solidFill>
                <a:ea typeface="Arial" charset="0"/>
                <a:cs typeface="Arial"/>
              </a:rPr>
              <a:t>™</a:t>
            </a:r>
            <a:endParaRPr lang="en-US" altLang="zh-CN" sz="1600" dirty="0">
              <a:solidFill>
                <a:schemeClr val="bg2"/>
              </a:solidFill>
              <a:ea typeface="Arial" charset="0"/>
              <a:cs typeface="Arial" charset="0"/>
            </a:endParaRPr>
          </a:p>
        </p:txBody>
      </p:sp>
      <p:sp>
        <p:nvSpPr>
          <p:cNvPr id="17" name="Freeform 8"/>
          <p:cNvSpPr>
            <a:spLocks/>
          </p:cNvSpPr>
          <p:nvPr/>
        </p:nvSpPr>
        <p:spPr bwMode="auto">
          <a:xfrm>
            <a:off x="1579054" y="1676233"/>
            <a:ext cx="448056" cy="512064"/>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solidFill>
            <a:schemeClr val="tx2"/>
          </a:solidFill>
          <a:ln>
            <a:noFill/>
          </a:ln>
          <a:extLst/>
        </p:spPr>
        <p:txBody>
          <a:bodyPr vert="horz" wrap="square" lIns="121920" tIns="60960" rIns="121920" bIns="60960" numCol="1" anchor="t" anchorCtr="0" compatLnSpc="1">
            <a:prstTxWarp prst="textNoShape">
              <a:avLst/>
            </a:prstTxWarp>
          </a:bodyPr>
          <a:lstStyle/>
          <a:p>
            <a:pPr defTabSz="457189">
              <a:defRPr/>
            </a:pPr>
            <a:endParaRPr lang="en-US" dirty="0">
              <a:solidFill>
                <a:srgbClr val="282828"/>
              </a:solidFill>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86466" y="1257216"/>
            <a:ext cx="5171475" cy="2852701"/>
          </a:xfrm>
          <a:prstGeom prst="rect">
            <a:avLst/>
          </a:prstGeom>
          <a:noFill/>
          <a:ln>
            <a:noFill/>
          </a:ln>
        </p:spPr>
      </p:pic>
      <p:sp>
        <p:nvSpPr>
          <p:cNvPr id="11" name="Striped Right Arrow 10"/>
          <p:cNvSpPr/>
          <p:nvPr/>
        </p:nvSpPr>
        <p:spPr>
          <a:xfrm>
            <a:off x="5171441" y="2406878"/>
            <a:ext cx="1016000" cy="175491"/>
          </a:xfrm>
          <a:prstGeom prst="striped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250380" y="2263791"/>
            <a:ext cx="921061" cy="461665"/>
          </a:xfrm>
          <a:prstGeom prst="rect">
            <a:avLst/>
          </a:prstGeom>
          <a:noFill/>
        </p:spPr>
        <p:txBody>
          <a:bodyPr wrap="square" rtlCol="0">
            <a:spAutoFit/>
          </a:bodyPr>
          <a:lstStyle/>
          <a:p>
            <a:pPr algn="ctr"/>
            <a:r>
              <a:rPr lang="en-US" sz="1200" b="1" dirty="0">
                <a:solidFill>
                  <a:schemeClr val="accent1"/>
                </a:solidFill>
                <a:latin typeface="+mn-lt"/>
              </a:rPr>
              <a:t>Privilege escalation</a:t>
            </a:r>
          </a:p>
        </p:txBody>
      </p:sp>
      <p:pic>
        <p:nvPicPr>
          <p:cNvPr id="14" name="Picture 13">
            <a:extLst>
              <a:ext uri="{FF2B5EF4-FFF2-40B4-BE49-F238E27FC236}">
                <a16:creationId xmlns:a16="http://schemas.microsoft.com/office/drawing/2014/main" id="{F72A3C2E-F2E2-0646-9D2C-2B0B3E3EF83A}"/>
              </a:ext>
            </a:extLst>
          </p:cNvPr>
          <p:cNvPicPr>
            <a:picLocks noChangeAspect="1"/>
          </p:cNvPicPr>
          <p:nvPr/>
        </p:nvPicPr>
        <p:blipFill>
          <a:blip r:embed="rId4"/>
          <a:stretch>
            <a:fillRect/>
          </a:stretch>
        </p:blipFill>
        <p:spPr>
          <a:xfrm>
            <a:off x="7587916" y="160777"/>
            <a:ext cx="1296704" cy="614671"/>
          </a:xfrm>
          <a:prstGeom prst="rect">
            <a:avLst/>
          </a:prstGeom>
        </p:spPr>
      </p:pic>
    </p:spTree>
    <p:extLst>
      <p:ext uri="{BB962C8B-B14F-4D97-AF65-F5344CB8AC3E}">
        <p14:creationId xmlns:p14="http://schemas.microsoft.com/office/powerpoint/2010/main" val="2223593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Deployment options</a:t>
            </a:r>
          </a:p>
        </p:txBody>
      </p:sp>
      <p:pic>
        <p:nvPicPr>
          <p:cNvPr id="4" name="Picture 3">
            <a:extLst>
              <a:ext uri="{FF2B5EF4-FFF2-40B4-BE49-F238E27FC236}">
                <a16:creationId xmlns:a16="http://schemas.microsoft.com/office/drawing/2014/main" id="{B9451AA2-3332-B44E-82A7-CF5C547CFD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259053" y="4124369"/>
            <a:ext cx="1680319" cy="796515"/>
          </a:xfrm>
          <a:prstGeom prst="rect">
            <a:avLst/>
          </a:prstGeom>
        </p:spPr>
      </p:pic>
    </p:spTree>
    <p:extLst>
      <p:ext uri="{BB962C8B-B14F-4D97-AF65-F5344CB8AC3E}">
        <p14:creationId xmlns:p14="http://schemas.microsoft.com/office/powerpoint/2010/main" val="2102360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ChangeArrowheads="1"/>
          </p:cNvSpPr>
          <p:nvPr/>
        </p:nvSpPr>
        <p:spPr bwMode="auto">
          <a:xfrm rot="10800000" flipV="1">
            <a:off x="276226" y="1278797"/>
            <a:ext cx="2078930" cy="2988404"/>
          </a:xfrm>
          <a:prstGeom prst="rect">
            <a:avLst/>
          </a:prstGeom>
          <a:solidFill>
            <a:schemeClr val="accent1">
              <a:lumMod val="20000"/>
              <a:lumOff val="80000"/>
              <a:alpha val="40000"/>
            </a:schemeClr>
          </a:solidFill>
          <a:ln w="19050" algn="ctr">
            <a:noFill/>
            <a:miter lim="800000"/>
            <a:headEnd/>
            <a:tailEnd/>
          </a:ln>
        </p:spPr>
        <p:txBody>
          <a:bodyPr lIns="182880" tIns="365760" rIns="182880" bIns="91440" anchor="t"/>
          <a:lstStyle/>
          <a:p>
            <a:pPr marL="0" lvl="1" defTabSz="684213">
              <a:spcBef>
                <a:spcPts val="600"/>
              </a:spcBef>
              <a:spcAft>
                <a:spcPts val="600"/>
              </a:spcAft>
              <a:buClr>
                <a:schemeClr val="tx1"/>
              </a:buClr>
              <a:buSzPct val="100000"/>
            </a:pPr>
            <a:r>
              <a:rPr lang="en-US" sz="1100" b="1" dirty="0">
                <a:solidFill>
                  <a:schemeClr val="accent3"/>
                </a:solidFill>
                <a:latin typeface="+mn-lt"/>
                <a:ea typeface="CiscoSansTT Thin" charset="0"/>
                <a:cs typeface="CiscoSansTT Thin" charset="0"/>
              </a:rPr>
              <a:t>Cisco Tetration™ Platform </a:t>
            </a:r>
            <a:br>
              <a:rPr lang="en-US" sz="1100" b="1" dirty="0">
                <a:solidFill>
                  <a:schemeClr val="accent3"/>
                </a:solidFill>
                <a:latin typeface="+mn-lt"/>
                <a:ea typeface="CiscoSansTT Thin" charset="0"/>
                <a:cs typeface="CiscoSansTT Thin" charset="0"/>
              </a:rPr>
            </a:br>
            <a:r>
              <a:rPr lang="en-US" sz="1100" b="1" dirty="0">
                <a:solidFill>
                  <a:schemeClr val="accent3"/>
                </a:solidFill>
                <a:latin typeface="+mn-lt"/>
                <a:ea typeface="CiscoSansTT Thin" charset="0"/>
                <a:cs typeface="CiscoSansTT Thin" charset="0"/>
              </a:rPr>
              <a:t>(large form factor)</a:t>
            </a:r>
          </a:p>
          <a:p>
            <a:pPr marL="137160" lvl="1" indent="-137160" defTabSz="684213">
              <a:spcBef>
                <a:spcPts val="0"/>
              </a:spcBef>
              <a:spcAft>
                <a:spcPts val="600"/>
              </a:spcAft>
              <a:buClr>
                <a:schemeClr val="tx1"/>
              </a:buClr>
              <a:buSzPct val="100000"/>
              <a:buFont typeface="Arial"/>
              <a:buChar char="•"/>
            </a:pPr>
            <a:r>
              <a:rPr lang="en-US" sz="1000" dirty="0">
                <a:latin typeface="+mn-lt"/>
                <a:ea typeface="CiscoSansTT Thin" charset="0"/>
                <a:cs typeface="CiscoSansTT Thin" charset="0"/>
              </a:rPr>
              <a:t>Suitable for deployments of more than 5000 workloads</a:t>
            </a:r>
          </a:p>
          <a:p>
            <a:pPr marL="137160" lvl="1" indent="-137160" defTabSz="684213">
              <a:spcBef>
                <a:spcPts val="0"/>
              </a:spcBef>
              <a:spcAft>
                <a:spcPts val="600"/>
              </a:spcAft>
              <a:buClr>
                <a:schemeClr val="tx1"/>
              </a:buClr>
              <a:buSzPct val="100000"/>
              <a:buFont typeface="Arial"/>
              <a:buChar char="•"/>
            </a:pPr>
            <a:r>
              <a:rPr lang="en-US" sz="1000" dirty="0">
                <a:latin typeface="+mn-lt"/>
                <a:ea typeface="CiscoSansTT Thin" charset="0"/>
                <a:cs typeface="CiscoSansTT Thin" charset="0"/>
              </a:rPr>
              <a:t>Built-in redundancy</a:t>
            </a:r>
          </a:p>
          <a:p>
            <a:pPr marL="137160" lvl="1" indent="-137160" defTabSz="684213">
              <a:spcBef>
                <a:spcPts val="0"/>
              </a:spcBef>
              <a:spcAft>
                <a:spcPts val="600"/>
              </a:spcAft>
              <a:buClr>
                <a:schemeClr val="tx1"/>
              </a:buClr>
              <a:buSzPct val="100000"/>
              <a:buFont typeface="Arial"/>
              <a:buChar char="•"/>
            </a:pPr>
            <a:r>
              <a:rPr lang="en-US" sz="1000" dirty="0">
                <a:latin typeface="+mn-lt"/>
                <a:ea typeface="CiscoSansTT Thin" charset="0"/>
                <a:cs typeface="CiscoSansTT Thin" charset="0"/>
              </a:rPr>
              <a:t>Scales to up to 25,000 workloads</a:t>
            </a:r>
          </a:p>
          <a:p>
            <a:pPr marL="0" lvl="1" defTabSz="684213">
              <a:spcBef>
                <a:spcPts val="600"/>
              </a:spcBef>
              <a:spcAft>
                <a:spcPts val="600"/>
              </a:spcAft>
              <a:buClr>
                <a:schemeClr val="tx1"/>
              </a:buClr>
              <a:buSzPct val="100000"/>
            </a:pPr>
            <a:r>
              <a:rPr lang="en-US" sz="1100" b="1" dirty="0">
                <a:solidFill>
                  <a:schemeClr val="accent3"/>
                </a:solidFill>
                <a:latin typeface="+mn-lt"/>
                <a:ea typeface="CiscoSansTT Thin" charset="0"/>
                <a:cs typeface="CiscoSansTT Thin" charset="0"/>
              </a:rPr>
              <a:t>Includes:</a:t>
            </a:r>
          </a:p>
          <a:p>
            <a:pPr marL="137160" lvl="1" indent="-137160" defTabSz="684213">
              <a:spcBef>
                <a:spcPts val="0"/>
              </a:spcBef>
              <a:spcAft>
                <a:spcPts val="600"/>
              </a:spcAft>
              <a:buClr>
                <a:schemeClr val="tx1"/>
              </a:buClr>
              <a:buSzPct val="100000"/>
              <a:buFont typeface="Arial"/>
              <a:buChar char="•"/>
            </a:pPr>
            <a:r>
              <a:rPr lang="en-US" sz="1000" dirty="0">
                <a:latin typeface="+mn-lt"/>
                <a:ea typeface="CiscoSansTT Thin" charset="0"/>
                <a:cs typeface="CiscoSansTT Thin" charset="0"/>
              </a:rPr>
              <a:t>36 Cisco UCS® C220 servers</a:t>
            </a:r>
          </a:p>
          <a:p>
            <a:pPr marL="137160" lvl="1" indent="-137160" defTabSz="684213">
              <a:spcBef>
                <a:spcPts val="0"/>
              </a:spcBef>
              <a:spcAft>
                <a:spcPts val="600"/>
              </a:spcAft>
              <a:buClr>
                <a:schemeClr val="tx1"/>
              </a:buClr>
              <a:buSzPct val="100000"/>
              <a:buFont typeface="Arial"/>
              <a:buChar char="•"/>
            </a:pPr>
            <a:r>
              <a:rPr lang="en-US" sz="1000" dirty="0">
                <a:latin typeface="+mn-lt"/>
                <a:ea typeface="CiscoSansTT Thin" charset="0"/>
                <a:cs typeface="CiscoSansTT Thin" charset="0"/>
              </a:rPr>
              <a:t>3 Cisco Nexus® 9300 </a:t>
            </a:r>
            <a:br>
              <a:rPr lang="en-US" sz="1000" dirty="0">
                <a:latin typeface="+mn-lt"/>
                <a:ea typeface="CiscoSansTT Thin" charset="0"/>
                <a:cs typeface="CiscoSansTT Thin" charset="0"/>
              </a:rPr>
            </a:br>
            <a:r>
              <a:rPr lang="en-US" sz="1000" dirty="0">
                <a:latin typeface="+mn-lt"/>
                <a:ea typeface="CiscoSansTT Thin" charset="0"/>
                <a:cs typeface="CiscoSansTT Thin" charset="0"/>
              </a:rPr>
              <a:t>platform switches</a:t>
            </a:r>
          </a:p>
          <a:p>
            <a:pPr marL="137160" lvl="1" indent="-137160" defTabSz="684213">
              <a:spcBef>
                <a:spcPts val="0"/>
              </a:spcBef>
              <a:spcAft>
                <a:spcPts val="600"/>
              </a:spcAft>
              <a:buClr>
                <a:schemeClr val="tx1"/>
              </a:buClr>
              <a:buSzPct val="100000"/>
              <a:buFont typeface="Arial"/>
              <a:buChar char="•"/>
            </a:pPr>
            <a:endParaRPr lang="en-US" sz="900" dirty="0">
              <a:latin typeface="+mn-lt"/>
              <a:ea typeface="CiscoSansTT Thin" charset="0"/>
              <a:cs typeface="CiscoSansTT Thin" charset="0"/>
            </a:endParaRPr>
          </a:p>
        </p:txBody>
      </p:sp>
      <p:sp>
        <p:nvSpPr>
          <p:cNvPr id="33" name="Rectangle 32"/>
          <p:cNvSpPr>
            <a:spLocks noChangeArrowheads="1"/>
          </p:cNvSpPr>
          <p:nvPr/>
        </p:nvSpPr>
        <p:spPr bwMode="auto">
          <a:xfrm rot="10800000" flipV="1">
            <a:off x="2413171" y="1278797"/>
            <a:ext cx="2078930" cy="2988404"/>
          </a:xfrm>
          <a:prstGeom prst="rect">
            <a:avLst/>
          </a:prstGeom>
          <a:solidFill>
            <a:schemeClr val="accent1">
              <a:lumMod val="20000"/>
              <a:lumOff val="80000"/>
              <a:alpha val="40000"/>
            </a:schemeClr>
          </a:solidFill>
          <a:ln w="19050" algn="ctr">
            <a:noFill/>
            <a:miter lim="800000"/>
            <a:headEnd/>
            <a:tailEnd/>
          </a:ln>
        </p:spPr>
        <p:txBody>
          <a:bodyPr lIns="182880" tIns="365760" rIns="182880" bIns="91440" anchor="t"/>
          <a:lstStyle/>
          <a:p>
            <a:pPr marL="0" lvl="1" defTabSz="684213">
              <a:spcBef>
                <a:spcPts val="600"/>
              </a:spcBef>
              <a:spcAft>
                <a:spcPts val="600"/>
              </a:spcAft>
              <a:buClr>
                <a:schemeClr val="tx1"/>
              </a:buClr>
              <a:buSzPct val="100000"/>
            </a:pPr>
            <a:r>
              <a:rPr lang="en-US" sz="1200" b="1" dirty="0">
                <a:solidFill>
                  <a:schemeClr val="accent3"/>
                </a:solidFill>
                <a:latin typeface="+mn-lt"/>
                <a:ea typeface="CiscoSansTT Thin" charset="0"/>
                <a:cs typeface="CiscoSansTT Thin" charset="0"/>
              </a:rPr>
              <a:t>Cisco </a:t>
            </a:r>
            <a:r>
              <a:rPr lang="en-US" sz="1200" b="1" dirty="0" err="1">
                <a:solidFill>
                  <a:schemeClr val="accent3"/>
                </a:solidFill>
                <a:latin typeface="+mn-lt"/>
                <a:ea typeface="CiscoSansTT Thin" charset="0"/>
                <a:cs typeface="CiscoSansTT Thin" charset="0"/>
              </a:rPr>
              <a:t>Tetration</a:t>
            </a:r>
            <a:r>
              <a:rPr lang="en-US" sz="1200" b="1" dirty="0">
                <a:solidFill>
                  <a:schemeClr val="accent3"/>
                </a:solidFill>
                <a:latin typeface="+mn-lt"/>
                <a:ea typeface="CiscoSansTT Thin" charset="0"/>
                <a:cs typeface="CiscoSansTT Thin" charset="0"/>
              </a:rPr>
              <a:t>-M </a:t>
            </a:r>
            <a:br>
              <a:rPr lang="en-US" sz="1200" b="1" dirty="0">
                <a:solidFill>
                  <a:schemeClr val="accent3"/>
                </a:solidFill>
                <a:latin typeface="+mn-lt"/>
                <a:ea typeface="CiscoSansTT Thin" charset="0"/>
                <a:cs typeface="CiscoSansTT Thin" charset="0"/>
              </a:rPr>
            </a:br>
            <a:r>
              <a:rPr lang="en-US" sz="1200" b="1" dirty="0">
                <a:solidFill>
                  <a:schemeClr val="accent3"/>
                </a:solidFill>
                <a:latin typeface="+mn-lt"/>
                <a:ea typeface="CiscoSansTT Thin" charset="0"/>
                <a:cs typeface="CiscoSansTT Thin" charset="0"/>
              </a:rPr>
              <a:t>(small form factor)</a:t>
            </a:r>
          </a:p>
          <a:p>
            <a:pPr marL="137160" lvl="1" indent="-137160" defTabSz="684213">
              <a:spcBef>
                <a:spcPts val="0"/>
              </a:spcBef>
              <a:spcAft>
                <a:spcPts val="600"/>
              </a:spcAft>
              <a:buClr>
                <a:schemeClr val="tx1"/>
              </a:buClr>
              <a:buSzPct val="100000"/>
              <a:buFont typeface="Arial"/>
              <a:buChar char="•"/>
            </a:pPr>
            <a:r>
              <a:rPr lang="en-US" sz="1100" dirty="0">
                <a:latin typeface="+mn-lt"/>
                <a:ea typeface="CiscoSansTT Thin" charset="0"/>
                <a:cs typeface="CiscoSansTT Thin" charset="0"/>
              </a:rPr>
              <a:t>Suitable for </a:t>
            </a:r>
            <a:br>
              <a:rPr lang="en-US" sz="1100" dirty="0">
                <a:latin typeface="+mn-lt"/>
                <a:ea typeface="CiscoSansTT Thin" charset="0"/>
                <a:cs typeface="CiscoSansTT Thin" charset="0"/>
              </a:rPr>
            </a:br>
            <a:r>
              <a:rPr lang="en-US" sz="1100" dirty="0">
                <a:latin typeface="+mn-lt"/>
                <a:ea typeface="CiscoSansTT Thin" charset="0"/>
                <a:cs typeface="CiscoSansTT Thin" charset="0"/>
              </a:rPr>
              <a:t>deployments of less</a:t>
            </a:r>
            <a:br>
              <a:rPr lang="en-US" sz="1100" dirty="0">
                <a:latin typeface="+mn-lt"/>
                <a:ea typeface="CiscoSansTT Thin" charset="0"/>
                <a:cs typeface="CiscoSansTT Thin" charset="0"/>
              </a:rPr>
            </a:br>
            <a:r>
              <a:rPr lang="en-US" sz="1100" dirty="0">
                <a:latin typeface="+mn-lt"/>
                <a:ea typeface="CiscoSansTT Thin" charset="0"/>
                <a:cs typeface="CiscoSansTT Thin" charset="0"/>
              </a:rPr>
              <a:t>than 5000 workloads</a:t>
            </a:r>
          </a:p>
          <a:p>
            <a:pPr marL="0" lvl="1" defTabSz="684213">
              <a:spcBef>
                <a:spcPts val="600"/>
              </a:spcBef>
              <a:spcAft>
                <a:spcPts val="600"/>
              </a:spcAft>
              <a:buClr>
                <a:schemeClr val="tx1"/>
              </a:buClr>
              <a:buSzPct val="100000"/>
            </a:pPr>
            <a:r>
              <a:rPr lang="en-US" sz="1100" b="1" dirty="0">
                <a:solidFill>
                  <a:schemeClr val="accent3"/>
                </a:solidFill>
                <a:latin typeface="+mn-lt"/>
                <a:ea typeface="CiscoSansTT Thin" charset="0"/>
                <a:cs typeface="CiscoSansTT Thin" charset="0"/>
              </a:rPr>
              <a:t>Includes:</a:t>
            </a:r>
          </a:p>
          <a:p>
            <a:pPr marL="137160" lvl="1" indent="-137160" defTabSz="684213">
              <a:spcBef>
                <a:spcPts val="0"/>
              </a:spcBef>
              <a:spcAft>
                <a:spcPts val="600"/>
              </a:spcAft>
              <a:buClr>
                <a:schemeClr val="tx1"/>
              </a:buClr>
              <a:buSzPct val="100000"/>
              <a:buFont typeface="Arial"/>
              <a:buChar char="•"/>
            </a:pPr>
            <a:r>
              <a:rPr lang="en-US" sz="1000" dirty="0">
                <a:latin typeface="+mn-lt"/>
                <a:ea typeface="CiscoSansTT Thin" charset="0"/>
                <a:cs typeface="CiscoSansTT Thin" charset="0"/>
              </a:rPr>
              <a:t>6 Cisco UCS C220 servers</a:t>
            </a:r>
          </a:p>
          <a:p>
            <a:pPr marL="137160" lvl="1" indent="-137160" defTabSz="684213">
              <a:spcBef>
                <a:spcPts val="0"/>
              </a:spcBef>
              <a:spcAft>
                <a:spcPts val="600"/>
              </a:spcAft>
              <a:buClr>
                <a:schemeClr val="tx1"/>
              </a:buClr>
              <a:buSzPct val="100000"/>
              <a:buFont typeface="Arial"/>
              <a:buChar char="•"/>
            </a:pPr>
            <a:r>
              <a:rPr lang="en-US" sz="1000" dirty="0">
                <a:latin typeface="+mn-lt"/>
                <a:ea typeface="CiscoSansTT Thin" charset="0"/>
                <a:cs typeface="CiscoSansTT Thin" charset="0"/>
              </a:rPr>
              <a:t>2 Cisco Nexus 9300</a:t>
            </a:r>
            <a:br>
              <a:rPr lang="en-US" sz="1000" dirty="0">
                <a:latin typeface="+mn-lt"/>
                <a:ea typeface="CiscoSansTT Thin" charset="0"/>
                <a:cs typeface="CiscoSansTT Thin" charset="0"/>
              </a:rPr>
            </a:br>
            <a:r>
              <a:rPr lang="en-US" sz="1000" dirty="0">
                <a:latin typeface="+mn-lt"/>
                <a:ea typeface="CiscoSansTT Thin" charset="0"/>
                <a:cs typeface="CiscoSansTT Thin" charset="0"/>
              </a:rPr>
              <a:t>platform switches</a:t>
            </a:r>
          </a:p>
        </p:txBody>
      </p:sp>
      <p:sp>
        <p:nvSpPr>
          <p:cNvPr id="26" name="Rectangle 25"/>
          <p:cNvSpPr>
            <a:spLocks noChangeArrowheads="1"/>
          </p:cNvSpPr>
          <p:nvPr/>
        </p:nvSpPr>
        <p:spPr bwMode="auto">
          <a:xfrm rot="10800000" flipV="1">
            <a:off x="4573589" y="1278797"/>
            <a:ext cx="4296872" cy="2988404"/>
          </a:xfrm>
          <a:prstGeom prst="rect">
            <a:avLst/>
          </a:prstGeom>
          <a:solidFill>
            <a:schemeClr val="accent2">
              <a:lumMod val="20000"/>
              <a:lumOff val="80000"/>
              <a:alpha val="40000"/>
            </a:schemeClr>
          </a:solidFill>
          <a:ln w="19050" algn="ctr">
            <a:noFill/>
            <a:miter lim="800000"/>
            <a:headEnd/>
            <a:tailEnd/>
          </a:ln>
        </p:spPr>
        <p:txBody>
          <a:bodyPr lIns="182880" tIns="365760" rIns="182880" bIns="91440" anchor="t"/>
          <a:lstStyle/>
          <a:p>
            <a:pPr marL="0" lvl="1" defTabSz="684213">
              <a:spcBef>
                <a:spcPts val="600"/>
              </a:spcBef>
              <a:spcAft>
                <a:spcPts val="600"/>
              </a:spcAft>
              <a:buClr>
                <a:schemeClr val="tx1"/>
              </a:buClr>
              <a:buSzPct val="100000"/>
            </a:pPr>
            <a:r>
              <a:rPr lang="en-US" sz="1100" b="1" dirty="0">
                <a:solidFill>
                  <a:schemeClr val="accent3"/>
                </a:solidFill>
                <a:latin typeface="+mn-lt"/>
                <a:ea typeface="CiscoSansTT Thin" charset="0"/>
                <a:cs typeface="CiscoSansTT Thin" charset="0"/>
              </a:rPr>
              <a:t>Cisco Tetration Virtual</a:t>
            </a:r>
          </a:p>
          <a:p>
            <a:pPr marL="137160" lvl="1" indent="-137160" defTabSz="684213">
              <a:spcBef>
                <a:spcPts val="0"/>
              </a:spcBef>
              <a:spcAft>
                <a:spcPts val="600"/>
              </a:spcAft>
              <a:buClr>
                <a:schemeClr val="tx1"/>
              </a:buClr>
              <a:buSzPct val="100000"/>
              <a:buFont typeface="Arial"/>
              <a:buChar char="•"/>
            </a:pPr>
            <a:r>
              <a:rPr lang="en-US" sz="1100" dirty="0">
                <a:latin typeface="+mn-lt"/>
                <a:cs typeface="CiscoSansTT Thin" charset="0"/>
              </a:rPr>
              <a:t>Suitable for deployments of up to 1000 workloads</a:t>
            </a:r>
          </a:p>
          <a:p>
            <a:pPr marL="137160" lvl="1" indent="-137160" defTabSz="684213">
              <a:spcBef>
                <a:spcPts val="0"/>
              </a:spcBef>
              <a:spcAft>
                <a:spcPts val="600"/>
              </a:spcAft>
              <a:buClr>
                <a:schemeClr val="tx1"/>
              </a:buClr>
              <a:buSzPct val="100000"/>
              <a:buFont typeface="Arial"/>
              <a:buChar char="•"/>
            </a:pPr>
            <a:r>
              <a:rPr lang="en-US" sz="1100" dirty="0">
                <a:latin typeface="+mn-lt"/>
                <a:cs typeface="CiscoSansTT Thin" charset="0"/>
              </a:rPr>
              <a:t>Supported in VMware </a:t>
            </a:r>
            <a:r>
              <a:rPr lang="en-US" sz="1100" dirty="0" err="1">
                <a:latin typeface="+mn-lt"/>
                <a:cs typeface="CiscoSansTT Thin" charset="0"/>
              </a:rPr>
              <a:t>ESXi</a:t>
            </a:r>
            <a:r>
              <a:rPr lang="en-US" sz="1100" dirty="0">
                <a:latin typeface="+mn-lt"/>
                <a:cs typeface="CiscoSansTT Thin" charset="0"/>
              </a:rPr>
              <a:t>-based environment</a:t>
            </a:r>
          </a:p>
          <a:p>
            <a:pPr marL="137160" lvl="1" indent="-137160" defTabSz="684213">
              <a:spcBef>
                <a:spcPts val="0"/>
              </a:spcBef>
              <a:spcAft>
                <a:spcPts val="600"/>
              </a:spcAft>
              <a:buClr>
                <a:schemeClr val="tx1"/>
              </a:buClr>
              <a:buSzPct val="100000"/>
              <a:buFont typeface="Arial"/>
              <a:buChar char="•"/>
            </a:pPr>
            <a:r>
              <a:rPr lang="en-US" sz="1100" dirty="0">
                <a:latin typeface="+mn-lt"/>
                <a:cs typeface="CiscoSansTT Thin" charset="0"/>
              </a:rPr>
              <a:t>Customers provide their own hardware and storage to run Tetration-V</a:t>
            </a:r>
          </a:p>
          <a:p>
            <a:pPr marL="137160" lvl="1" indent="-137160" defTabSz="684213">
              <a:spcBef>
                <a:spcPts val="0"/>
              </a:spcBef>
              <a:spcAft>
                <a:spcPts val="600"/>
              </a:spcAft>
              <a:buClr>
                <a:schemeClr val="tx1"/>
              </a:buClr>
              <a:buSzPct val="100000"/>
              <a:buFont typeface="Arial"/>
              <a:buChar char="•"/>
            </a:pPr>
            <a:r>
              <a:rPr lang="en-US" sz="1100" dirty="0">
                <a:latin typeface="+mn-lt"/>
                <a:cs typeface="CiscoSansTT Thin" charset="0"/>
              </a:rPr>
              <a:t>Simplified deployment process</a:t>
            </a:r>
          </a:p>
          <a:p>
            <a:pPr marL="137160" lvl="1" indent="-137160" defTabSz="684213">
              <a:spcBef>
                <a:spcPts val="0"/>
              </a:spcBef>
              <a:spcAft>
                <a:spcPts val="600"/>
              </a:spcAft>
              <a:buClr>
                <a:schemeClr val="tx1"/>
              </a:buClr>
              <a:buSzPct val="100000"/>
              <a:buFont typeface="Arial"/>
              <a:buChar char="•"/>
            </a:pPr>
            <a:r>
              <a:rPr lang="en-US" sz="1100" dirty="0">
                <a:latin typeface="+mn-lt"/>
                <a:cs typeface="CiscoSansTT Thin" charset="0"/>
              </a:rPr>
              <a:t>Faster realization of Tetration benefits</a:t>
            </a:r>
          </a:p>
          <a:p>
            <a:pPr marL="0" lvl="1" defTabSz="684213">
              <a:spcBef>
                <a:spcPts val="0"/>
              </a:spcBef>
              <a:spcAft>
                <a:spcPts val="600"/>
              </a:spcAft>
              <a:buClr>
                <a:schemeClr val="tx1"/>
              </a:buClr>
              <a:buSzPct val="100000"/>
            </a:pPr>
            <a:endParaRPr lang="en-US" sz="1000" dirty="0">
              <a:latin typeface="+mn-lt"/>
              <a:ea typeface="CiscoSansTT Thin" charset="0"/>
              <a:cs typeface="CiscoSansTT Thin" charset="0"/>
            </a:endParaRPr>
          </a:p>
        </p:txBody>
      </p:sp>
      <p:graphicFrame>
        <p:nvGraphicFramePr>
          <p:cNvPr id="6" name="Object 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5" name="think-cell Slide" r:id="rId5" imgW="216" imgH="216" progId="TCLayout.ActiveDocument.1">
                  <p:embed/>
                </p:oleObj>
              </mc:Choice>
              <mc:Fallback>
                <p:oleObj name="think-cell Slide" r:id="rId5" imgW="216" imgH="216" progId="TCLayout.ActiveDocument.1">
                  <p:embed/>
                  <p:pic>
                    <p:nvPicPr>
                      <p:cNvPr id="6" name="Object 5"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3" name="Title 42"/>
          <p:cNvSpPr>
            <a:spLocks noGrp="1"/>
          </p:cNvSpPr>
          <p:nvPr>
            <p:ph type="title"/>
          </p:nvPr>
        </p:nvSpPr>
        <p:spPr/>
        <p:txBody>
          <a:bodyPr/>
          <a:lstStyle/>
          <a:p>
            <a:r>
              <a:rPr lang="en-US" dirty="0">
                <a:latin typeface="+mn-lt"/>
              </a:rPr>
              <a:t>Cisco Tetration: On-premises deployment options</a:t>
            </a:r>
          </a:p>
        </p:txBody>
      </p:sp>
      <p:sp>
        <p:nvSpPr>
          <p:cNvPr id="21" name="Rectangle 20">
            <a:extLst>
              <a:ext uri="{FF2B5EF4-FFF2-40B4-BE49-F238E27FC236}">
                <a16:creationId xmlns:a16="http://schemas.microsoft.com/office/drawing/2014/main" id="{E46A6434-A6C4-FE4F-AB87-C32E5EE3788F}"/>
              </a:ext>
            </a:extLst>
          </p:cNvPr>
          <p:cNvSpPr/>
          <p:nvPr/>
        </p:nvSpPr>
        <p:spPr>
          <a:xfrm>
            <a:off x="276225" y="4334256"/>
            <a:ext cx="8596313" cy="382207"/>
          </a:xfrm>
          <a:prstGeom prst="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Software subscription license based on number of workloads; available in 1-, 3-, and 5-year terms</a:t>
            </a:r>
          </a:p>
        </p:txBody>
      </p:sp>
      <p:sp>
        <p:nvSpPr>
          <p:cNvPr id="22" name="Rounded Rectangle 21"/>
          <p:cNvSpPr/>
          <p:nvPr/>
        </p:nvSpPr>
        <p:spPr>
          <a:xfrm>
            <a:off x="276225" y="1085850"/>
            <a:ext cx="4215876" cy="432232"/>
          </a:xfrm>
          <a:prstGeom prst="roundRect">
            <a:avLst>
              <a:gd name="adj" fmla="val 50000"/>
            </a:avLst>
          </a:prstGeom>
          <a:solidFill>
            <a:schemeClr val="accent1"/>
          </a:solidFill>
        </p:spPr>
        <p:txBody>
          <a:bodyPr wrap="square" lIns="0" tIns="0" rIns="0" bIns="0" anchor="ctr">
            <a:noAutofit/>
          </a:bodyPr>
          <a:lstStyle/>
          <a:p>
            <a:pPr marL="0" lvl="1" algn="ctr" defTabSz="457037">
              <a:lnSpc>
                <a:spcPct val="90000"/>
              </a:lnSpc>
              <a:spcBef>
                <a:spcPts val="300"/>
              </a:spcBef>
              <a:buSzPct val="100000"/>
            </a:pPr>
            <a:r>
              <a:rPr lang="en-US" sz="1400" b="1" dirty="0">
                <a:solidFill>
                  <a:schemeClr val="accent3"/>
                </a:solidFill>
                <a:latin typeface="+mn-lt"/>
                <a:ea typeface="ＭＳ Ｐゴシック" pitchFamily="34" charset="-128"/>
              </a:rPr>
              <a:t>On-premises appliance options</a:t>
            </a:r>
          </a:p>
        </p:txBody>
      </p:sp>
      <p:sp>
        <p:nvSpPr>
          <p:cNvPr id="24" name="Rounded Rectangle 23"/>
          <p:cNvSpPr/>
          <p:nvPr/>
        </p:nvSpPr>
        <p:spPr>
          <a:xfrm>
            <a:off x="4573589" y="1085850"/>
            <a:ext cx="4298950" cy="432232"/>
          </a:xfrm>
          <a:prstGeom prst="roundRect">
            <a:avLst>
              <a:gd name="adj" fmla="val 50000"/>
            </a:avLst>
          </a:prstGeom>
          <a:solidFill>
            <a:schemeClr val="accent2"/>
          </a:solidFill>
        </p:spPr>
        <p:txBody>
          <a:bodyPr wrap="square" lIns="0" tIns="0" rIns="0" bIns="0" anchor="ctr">
            <a:noAutofit/>
          </a:bodyPr>
          <a:lstStyle/>
          <a:p>
            <a:pPr marL="0" lvl="1" algn="ctr" defTabSz="457037">
              <a:lnSpc>
                <a:spcPct val="90000"/>
              </a:lnSpc>
              <a:spcBef>
                <a:spcPts val="300"/>
              </a:spcBef>
              <a:buSzPct val="100000"/>
            </a:pPr>
            <a:r>
              <a:rPr lang="en-US" sz="1400" b="1" dirty="0">
                <a:solidFill>
                  <a:schemeClr val="accent3"/>
                </a:solidFill>
                <a:latin typeface="+mn-lt"/>
                <a:ea typeface="ＭＳ Ｐゴシック" pitchFamily="34" charset="-128"/>
              </a:rPr>
              <a:t>Virtual appliance options</a:t>
            </a:r>
          </a:p>
        </p:txBody>
      </p:sp>
      <p:pic>
        <p:nvPicPr>
          <p:cNvPr id="13" name="Picture 12">
            <a:extLst>
              <a:ext uri="{FF2B5EF4-FFF2-40B4-BE49-F238E27FC236}">
                <a16:creationId xmlns:a16="http://schemas.microsoft.com/office/drawing/2014/main" id="{2B544398-F615-CC4C-8489-583E50478A4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107599" y="3538017"/>
            <a:ext cx="1416730" cy="408672"/>
          </a:xfrm>
          <a:prstGeom prst="rect">
            <a:avLst/>
          </a:prstGeom>
        </p:spPr>
      </p:pic>
    </p:spTree>
    <p:extLst>
      <p:ext uri="{BB962C8B-B14F-4D97-AF65-F5344CB8AC3E}">
        <p14:creationId xmlns:p14="http://schemas.microsoft.com/office/powerpoint/2010/main" val="2502073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B3C8D155-AABB-0C47-A300-02D0E8D0037B}"/>
              </a:ext>
            </a:extLst>
          </p:cNvPr>
          <p:cNvSpPr/>
          <p:nvPr/>
        </p:nvSpPr>
        <p:spPr>
          <a:xfrm>
            <a:off x="3246120" y="1278797"/>
            <a:ext cx="5626418" cy="3410848"/>
          </a:xfrm>
          <a:prstGeom prst="rect">
            <a:avLst/>
          </a:prstGeom>
          <a:solidFill>
            <a:schemeClr val="accent2">
              <a:lumMod val="20000"/>
              <a:lumOff val="80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9" name="think-cell Slide" r:id="rId5" imgW="216" imgH="216" progId="TCLayout.ActiveDocument.1">
                  <p:embed/>
                </p:oleObj>
              </mc:Choice>
              <mc:Fallback>
                <p:oleObj name="think-cell Slide" r:id="rId5" imgW="216" imgH="216" progId="TCLayout.ActiveDocument.1">
                  <p:embed/>
                  <p:pic>
                    <p:nvPicPr>
                      <p:cNvPr id="6" name="Object 5"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3" name="Title 42"/>
          <p:cNvSpPr>
            <a:spLocks noGrp="1"/>
          </p:cNvSpPr>
          <p:nvPr>
            <p:ph type="title"/>
          </p:nvPr>
        </p:nvSpPr>
        <p:spPr/>
        <p:txBody>
          <a:bodyPr/>
          <a:lstStyle/>
          <a:p>
            <a:r>
              <a:rPr lang="en-US" dirty="0">
                <a:latin typeface="+mn-lt"/>
              </a:rPr>
              <a:t>Cisco Tetration software-as-a-service option</a:t>
            </a:r>
          </a:p>
        </p:txBody>
      </p:sp>
      <p:sp>
        <p:nvSpPr>
          <p:cNvPr id="17" name="Freeform 6"/>
          <p:cNvSpPr>
            <a:spLocks noEditPoints="1"/>
          </p:cNvSpPr>
          <p:nvPr/>
        </p:nvSpPr>
        <p:spPr bwMode="auto">
          <a:xfrm>
            <a:off x="7799785" y="3845196"/>
            <a:ext cx="259806" cy="505017"/>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solidFill>
            <a:srgbClr val="FFFFFF"/>
          </a:solidFill>
          <a:ln w="9525">
            <a:noFill/>
            <a:round/>
            <a:headEnd/>
            <a:tailEnd/>
          </a:ln>
          <a:extLst/>
        </p:spPr>
        <p:txBody>
          <a:bodyPr vert="horz" wrap="square" lIns="121920" tIns="60960" rIns="121920" bIns="60960" numCol="1" anchor="t" anchorCtr="0" compatLnSpc="1">
            <a:prstTxWarp prst="textNoShape">
              <a:avLst/>
            </a:prstTxWarp>
          </a:bodyPr>
          <a:lstStyle/>
          <a:p>
            <a:pPr>
              <a:defRPr/>
            </a:pPr>
            <a:endParaRPr lang="en-US" sz="2400" kern="0" dirty="0">
              <a:solidFill>
                <a:srgbClr val="40D7FF"/>
              </a:solidFill>
              <a:latin typeface="+mn-lt"/>
              <a:ea typeface="ＭＳ Ｐゴシック" pitchFamily="34" charset="-128"/>
            </a:endParaRPr>
          </a:p>
        </p:txBody>
      </p:sp>
      <p:sp>
        <p:nvSpPr>
          <p:cNvPr id="11" name="Rectangle 10">
            <a:extLst>
              <a:ext uri="{FF2B5EF4-FFF2-40B4-BE49-F238E27FC236}">
                <a16:creationId xmlns:a16="http://schemas.microsoft.com/office/drawing/2014/main" id="{E46A6434-A6C4-FE4F-AB87-C32E5EE3788F}"/>
              </a:ext>
            </a:extLst>
          </p:cNvPr>
          <p:cNvSpPr/>
          <p:nvPr/>
        </p:nvSpPr>
        <p:spPr>
          <a:xfrm>
            <a:off x="276225" y="4334256"/>
            <a:ext cx="8596313" cy="38220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Software subscription license based on number of workloads; available in 1-, 3- and 5-year terms</a:t>
            </a:r>
          </a:p>
        </p:txBody>
      </p:sp>
      <p:sp>
        <p:nvSpPr>
          <p:cNvPr id="12" name="Rectangle 11"/>
          <p:cNvSpPr>
            <a:spLocks noChangeArrowheads="1"/>
          </p:cNvSpPr>
          <p:nvPr/>
        </p:nvSpPr>
        <p:spPr bwMode="auto">
          <a:xfrm rot="10800000" flipV="1">
            <a:off x="276226" y="1278797"/>
            <a:ext cx="2969894" cy="2988404"/>
          </a:xfrm>
          <a:prstGeom prst="rect">
            <a:avLst/>
          </a:prstGeom>
          <a:solidFill>
            <a:schemeClr val="accent2">
              <a:lumMod val="20000"/>
              <a:lumOff val="80000"/>
              <a:alpha val="40000"/>
            </a:schemeClr>
          </a:solidFill>
          <a:ln w="19050" algn="ctr">
            <a:noFill/>
            <a:miter lim="800000"/>
            <a:headEnd/>
            <a:tailEnd/>
          </a:ln>
        </p:spPr>
        <p:txBody>
          <a:bodyPr lIns="274320" tIns="365760" rIns="274320" bIns="91440" anchor="t"/>
          <a:lstStyle/>
          <a:p>
            <a:pPr marL="137160" lvl="1" indent="-137160" defTabSz="684213">
              <a:spcBef>
                <a:spcPts val="0"/>
              </a:spcBef>
              <a:spcAft>
                <a:spcPts val="600"/>
              </a:spcAft>
              <a:buClr>
                <a:schemeClr val="tx1"/>
              </a:buClr>
              <a:buSzPct val="100000"/>
              <a:buFont typeface="Arial"/>
              <a:buChar char="•"/>
            </a:pPr>
            <a:r>
              <a:rPr lang="en-US" sz="1100" dirty="0">
                <a:latin typeface="+mn-lt"/>
                <a:ea typeface="CiscoSansTT Thin" charset="0"/>
                <a:cs typeface="CiscoSansTT Thin" charset="0"/>
              </a:rPr>
              <a:t>Software-as-a-service model:</a:t>
            </a:r>
            <a:br>
              <a:rPr lang="en-US" sz="1100" dirty="0">
                <a:latin typeface="+mn-lt"/>
                <a:ea typeface="CiscoSansTT Thin" charset="0"/>
                <a:cs typeface="CiscoSansTT Thin" charset="0"/>
              </a:rPr>
            </a:br>
            <a:r>
              <a:rPr lang="en-US" sz="1100" dirty="0">
                <a:latin typeface="+mn-lt"/>
                <a:ea typeface="CiscoSansTT Thin" charset="0"/>
                <a:cs typeface="CiscoSansTT Thin" charset="0"/>
              </a:rPr>
              <a:t>No need to purchase, install and manage hardware or software </a:t>
            </a:r>
          </a:p>
          <a:p>
            <a:pPr marL="137160" lvl="1" indent="-137160" defTabSz="684213">
              <a:spcBef>
                <a:spcPts val="0"/>
              </a:spcBef>
              <a:spcAft>
                <a:spcPts val="600"/>
              </a:spcAft>
              <a:buClr>
                <a:schemeClr val="tx1"/>
              </a:buClr>
              <a:buSzPct val="100000"/>
              <a:buFont typeface="Arial"/>
              <a:buChar char="•"/>
            </a:pPr>
            <a:r>
              <a:rPr lang="en-US" sz="1100" dirty="0">
                <a:latin typeface="+mn-lt"/>
                <a:ea typeface="CiscoSansTT Thin" charset="0"/>
                <a:cs typeface="CiscoSansTT Thin" charset="0"/>
              </a:rPr>
              <a:t>Fully managed and operated </a:t>
            </a:r>
            <a:br>
              <a:rPr lang="en-US" sz="1100" dirty="0">
                <a:latin typeface="+mn-lt"/>
                <a:ea typeface="CiscoSansTT Thin" charset="0"/>
                <a:cs typeface="CiscoSansTT Thin" charset="0"/>
              </a:rPr>
            </a:br>
            <a:r>
              <a:rPr lang="en-US" sz="1100" dirty="0">
                <a:latin typeface="+mn-lt"/>
                <a:ea typeface="CiscoSansTT Thin" charset="0"/>
                <a:cs typeface="CiscoSansTT Thin" charset="0"/>
              </a:rPr>
              <a:t>by Cisco</a:t>
            </a:r>
          </a:p>
          <a:p>
            <a:pPr marL="137160" lvl="1" indent="-137160" defTabSz="684213">
              <a:spcBef>
                <a:spcPts val="0"/>
              </a:spcBef>
              <a:spcAft>
                <a:spcPts val="600"/>
              </a:spcAft>
              <a:buClr>
                <a:schemeClr val="tx1"/>
              </a:buClr>
              <a:buSzPct val="100000"/>
              <a:buFont typeface="Arial"/>
              <a:buChar char="•"/>
            </a:pPr>
            <a:r>
              <a:rPr lang="en-US" sz="1100" dirty="0">
                <a:latin typeface="+mn-lt"/>
                <a:ea typeface="CiscoSansTT Thin" charset="0"/>
                <a:cs typeface="CiscoSansTT Thin" charset="0"/>
              </a:rPr>
              <a:t>Suitable for commercial </a:t>
            </a:r>
            <a:br>
              <a:rPr lang="en-US" sz="1100" dirty="0">
                <a:latin typeface="+mn-lt"/>
                <a:ea typeface="CiscoSansTT Thin" charset="0"/>
                <a:cs typeface="CiscoSansTT Thin" charset="0"/>
              </a:rPr>
            </a:br>
            <a:r>
              <a:rPr lang="en-US" sz="1100" dirty="0">
                <a:latin typeface="+mn-lt"/>
                <a:ea typeface="CiscoSansTT Thin" charset="0"/>
                <a:cs typeface="CiscoSansTT Thin" charset="0"/>
              </a:rPr>
              <a:t>customers and </a:t>
            </a:r>
            <a:r>
              <a:rPr lang="en-US" sz="1100" dirty="0" err="1">
                <a:latin typeface="+mn-lt"/>
                <a:ea typeface="CiscoSansTT Thin" charset="0"/>
                <a:cs typeface="CiscoSansTT Thin" charset="0"/>
              </a:rPr>
              <a:t>SaaS</a:t>
            </a:r>
            <a:r>
              <a:rPr lang="en-US" sz="1100" dirty="0">
                <a:latin typeface="+mn-lt"/>
                <a:ea typeface="CiscoSansTT Thin" charset="0"/>
                <a:cs typeface="CiscoSansTT Thin" charset="0"/>
              </a:rPr>
              <a:t>-first/</a:t>
            </a:r>
            <a:r>
              <a:rPr lang="en-US" sz="1100" dirty="0" err="1">
                <a:latin typeface="+mn-lt"/>
                <a:ea typeface="CiscoSansTT Thin" charset="0"/>
                <a:cs typeface="CiscoSansTT Thin" charset="0"/>
              </a:rPr>
              <a:t>SaaS</a:t>
            </a:r>
            <a:r>
              <a:rPr lang="en-US" sz="1100" dirty="0">
                <a:latin typeface="+mn-lt"/>
                <a:ea typeface="CiscoSansTT Thin" charset="0"/>
                <a:cs typeface="CiscoSansTT Thin" charset="0"/>
              </a:rPr>
              <a:t>-only customers</a:t>
            </a:r>
          </a:p>
          <a:p>
            <a:pPr marL="137160" lvl="1" indent="-137160" defTabSz="684213">
              <a:spcBef>
                <a:spcPts val="0"/>
              </a:spcBef>
              <a:spcAft>
                <a:spcPts val="600"/>
              </a:spcAft>
              <a:buClr>
                <a:schemeClr val="tx1"/>
              </a:buClr>
              <a:buSzPct val="100000"/>
              <a:buFont typeface="Arial"/>
              <a:buChar char="•"/>
            </a:pPr>
            <a:r>
              <a:rPr lang="en-US" sz="1100" dirty="0">
                <a:latin typeface="+mn-lt"/>
                <a:ea typeface="CiscoSansTT Thin" charset="0"/>
                <a:cs typeface="CiscoSansTT Thin" charset="0"/>
              </a:rPr>
              <a:t>Flexible pricing model; lower barrier to entry</a:t>
            </a:r>
          </a:p>
          <a:p>
            <a:pPr marL="137160" lvl="1" indent="-137160" defTabSz="684213">
              <a:spcBef>
                <a:spcPts val="0"/>
              </a:spcBef>
              <a:spcAft>
                <a:spcPts val="600"/>
              </a:spcAft>
              <a:buClr>
                <a:schemeClr val="tx1"/>
              </a:buClr>
              <a:buSzPct val="100000"/>
              <a:buFont typeface="Arial"/>
              <a:buChar char="•"/>
            </a:pPr>
            <a:r>
              <a:rPr lang="en-US" sz="1100" dirty="0">
                <a:latin typeface="+mn-lt"/>
                <a:ea typeface="CiscoSansTT Thin" charset="0"/>
                <a:cs typeface="CiscoSansTT Thin" charset="0"/>
              </a:rPr>
              <a:t>Quick turn up</a:t>
            </a:r>
          </a:p>
          <a:p>
            <a:pPr marL="137160" lvl="1" indent="-137160" defTabSz="684213">
              <a:spcBef>
                <a:spcPts val="0"/>
              </a:spcBef>
              <a:spcAft>
                <a:spcPts val="600"/>
              </a:spcAft>
              <a:buClr>
                <a:schemeClr val="tx1"/>
              </a:buClr>
              <a:buSzPct val="100000"/>
              <a:buFont typeface="Arial"/>
              <a:buChar char="•"/>
            </a:pPr>
            <a:r>
              <a:rPr lang="en-US" sz="1100" dirty="0">
                <a:latin typeface="+mn-lt"/>
                <a:ea typeface="CiscoSansTT Thin" charset="0"/>
                <a:cs typeface="CiscoSansTT Thin" charset="0"/>
              </a:rPr>
              <a:t>Scales to up to 25,000 workloads</a:t>
            </a:r>
          </a:p>
        </p:txBody>
      </p:sp>
      <p:sp>
        <p:nvSpPr>
          <p:cNvPr id="13" name="Rounded Rectangle 12"/>
          <p:cNvSpPr/>
          <p:nvPr/>
        </p:nvSpPr>
        <p:spPr>
          <a:xfrm>
            <a:off x="276225" y="1085850"/>
            <a:ext cx="2969895" cy="432232"/>
          </a:xfrm>
          <a:prstGeom prst="roundRect">
            <a:avLst>
              <a:gd name="adj" fmla="val 50000"/>
            </a:avLst>
          </a:prstGeom>
          <a:solidFill>
            <a:schemeClr val="accent2"/>
          </a:solidFill>
        </p:spPr>
        <p:txBody>
          <a:bodyPr wrap="square" lIns="0" tIns="0" rIns="0" bIns="0" anchor="ctr">
            <a:noAutofit/>
          </a:bodyPr>
          <a:lstStyle/>
          <a:p>
            <a:pPr marL="0" lvl="1" algn="ctr" defTabSz="457037">
              <a:lnSpc>
                <a:spcPct val="90000"/>
              </a:lnSpc>
              <a:spcBef>
                <a:spcPts val="300"/>
              </a:spcBef>
              <a:buSzPct val="100000"/>
            </a:pPr>
            <a:r>
              <a:rPr lang="en-US" sz="1400" b="1" dirty="0">
                <a:solidFill>
                  <a:schemeClr val="accent3"/>
                </a:solidFill>
                <a:latin typeface="+mn-lt"/>
                <a:ea typeface="ＭＳ Ｐゴシック" pitchFamily="34" charset="-128"/>
              </a:rPr>
              <a:t>Cisco Tetration™ SaaS</a:t>
            </a:r>
          </a:p>
        </p:txBody>
      </p:sp>
      <p:grpSp>
        <p:nvGrpSpPr>
          <p:cNvPr id="22" name="Group 21">
            <a:extLst>
              <a:ext uri="{FF2B5EF4-FFF2-40B4-BE49-F238E27FC236}">
                <a16:creationId xmlns:a16="http://schemas.microsoft.com/office/drawing/2014/main" id="{9636E1BF-1584-6946-8F7A-A82629D59AA9}"/>
              </a:ext>
            </a:extLst>
          </p:cNvPr>
          <p:cNvGrpSpPr/>
          <p:nvPr/>
        </p:nvGrpSpPr>
        <p:grpSpPr>
          <a:xfrm>
            <a:off x="3384842" y="1518082"/>
            <a:ext cx="5324078" cy="2189092"/>
            <a:chOff x="2985955" y="1807403"/>
            <a:chExt cx="5324078" cy="2189092"/>
          </a:xfrm>
        </p:grpSpPr>
        <p:grpSp>
          <p:nvGrpSpPr>
            <p:cNvPr id="23" name="Group 22">
              <a:extLst>
                <a:ext uri="{FF2B5EF4-FFF2-40B4-BE49-F238E27FC236}">
                  <a16:creationId xmlns:a16="http://schemas.microsoft.com/office/drawing/2014/main" id="{59331D19-DE5D-E642-A203-94E911075370}"/>
                </a:ext>
              </a:extLst>
            </p:cNvPr>
            <p:cNvGrpSpPr>
              <a:grpSpLocks noChangeAspect="1"/>
            </p:cNvGrpSpPr>
            <p:nvPr/>
          </p:nvGrpSpPr>
          <p:grpSpPr>
            <a:xfrm>
              <a:off x="6544530" y="1807403"/>
              <a:ext cx="1129658" cy="559587"/>
              <a:chOff x="836085" y="1496592"/>
              <a:chExt cx="538984" cy="266991"/>
            </a:xfrm>
          </p:grpSpPr>
          <p:sp>
            <p:nvSpPr>
              <p:cNvPr id="173" name="Freeform 751">
                <a:extLst>
                  <a:ext uri="{FF2B5EF4-FFF2-40B4-BE49-F238E27FC236}">
                    <a16:creationId xmlns:a16="http://schemas.microsoft.com/office/drawing/2014/main" id="{71A37127-F588-D34E-B564-77E6CEDBC7A1}"/>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74" name="Freeform 752">
                <a:extLst>
                  <a:ext uri="{FF2B5EF4-FFF2-40B4-BE49-F238E27FC236}">
                    <a16:creationId xmlns:a16="http://schemas.microsoft.com/office/drawing/2014/main" id="{9BF5EFE1-355C-444B-9817-62568A1EE066}"/>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75" name="Freeform 753">
                <a:extLst>
                  <a:ext uri="{FF2B5EF4-FFF2-40B4-BE49-F238E27FC236}">
                    <a16:creationId xmlns:a16="http://schemas.microsoft.com/office/drawing/2014/main" id="{317BDC7C-CC9A-6D41-819A-F7681700CEC5}"/>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grpSp>
          <p:nvGrpSpPr>
            <p:cNvPr id="24" name="Group 23">
              <a:extLst>
                <a:ext uri="{FF2B5EF4-FFF2-40B4-BE49-F238E27FC236}">
                  <a16:creationId xmlns:a16="http://schemas.microsoft.com/office/drawing/2014/main" id="{15A774A2-8C02-F743-ACD2-367D77D75C68}"/>
                </a:ext>
              </a:extLst>
            </p:cNvPr>
            <p:cNvGrpSpPr>
              <a:grpSpLocks noChangeAspect="1"/>
            </p:cNvGrpSpPr>
            <p:nvPr/>
          </p:nvGrpSpPr>
          <p:grpSpPr>
            <a:xfrm>
              <a:off x="6504392" y="3370112"/>
              <a:ext cx="1209936" cy="599353"/>
              <a:chOff x="836085" y="1496592"/>
              <a:chExt cx="538984" cy="266991"/>
            </a:xfrm>
          </p:grpSpPr>
          <p:sp>
            <p:nvSpPr>
              <p:cNvPr id="170" name="Freeform 751">
                <a:extLst>
                  <a:ext uri="{FF2B5EF4-FFF2-40B4-BE49-F238E27FC236}">
                    <a16:creationId xmlns:a16="http://schemas.microsoft.com/office/drawing/2014/main" id="{A83C0D73-C034-5541-B6CA-B9872D494000}"/>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71" name="Freeform 752">
                <a:extLst>
                  <a:ext uri="{FF2B5EF4-FFF2-40B4-BE49-F238E27FC236}">
                    <a16:creationId xmlns:a16="http://schemas.microsoft.com/office/drawing/2014/main" id="{2DB6123A-B083-0843-B4C1-76947A953559}"/>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72" name="Freeform 753">
                <a:extLst>
                  <a:ext uri="{FF2B5EF4-FFF2-40B4-BE49-F238E27FC236}">
                    <a16:creationId xmlns:a16="http://schemas.microsoft.com/office/drawing/2014/main" id="{CC6C5CCA-6181-DE4E-A00A-7B7A906733A3}"/>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grpSp>
          <p:nvGrpSpPr>
            <p:cNvPr id="25" name="Group 24">
              <a:extLst>
                <a:ext uri="{FF2B5EF4-FFF2-40B4-BE49-F238E27FC236}">
                  <a16:creationId xmlns:a16="http://schemas.microsoft.com/office/drawing/2014/main" id="{DCFF1E93-2D6D-7044-8282-7B9E05479BA0}"/>
                </a:ext>
              </a:extLst>
            </p:cNvPr>
            <p:cNvGrpSpPr/>
            <p:nvPr/>
          </p:nvGrpSpPr>
          <p:grpSpPr>
            <a:xfrm>
              <a:off x="7110482" y="2468233"/>
              <a:ext cx="1199551" cy="800636"/>
              <a:chOff x="7110482" y="2452432"/>
              <a:chExt cx="1199551" cy="800636"/>
            </a:xfrm>
          </p:grpSpPr>
          <p:grpSp>
            <p:nvGrpSpPr>
              <p:cNvPr id="154" name="Group 153">
                <a:extLst>
                  <a:ext uri="{FF2B5EF4-FFF2-40B4-BE49-F238E27FC236}">
                    <a16:creationId xmlns:a16="http://schemas.microsoft.com/office/drawing/2014/main" id="{7DD87D00-8ACA-AA4E-9200-FD21B806AF5C}"/>
                  </a:ext>
                </a:extLst>
              </p:cNvPr>
              <p:cNvGrpSpPr>
                <a:grpSpLocks noChangeAspect="1"/>
              </p:cNvGrpSpPr>
              <p:nvPr/>
            </p:nvGrpSpPr>
            <p:grpSpPr>
              <a:xfrm rot="16200000">
                <a:off x="6865903" y="2697011"/>
                <a:ext cx="800636" cy="311477"/>
                <a:chOff x="4705351" y="4362451"/>
                <a:chExt cx="1165225" cy="493712"/>
              </a:xfrm>
            </p:grpSpPr>
            <p:sp>
              <p:nvSpPr>
                <p:cNvPr id="156" name="Freeform 29">
                  <a:extLst>
                    <a:ext uri="{FF2B5EF4-FFF2-40B4-BE49-F238E27FC236}">
                      <a16:creationId xmlns:a16="http://schemas.microsoft.com/office/drawing/2014/main" id="{B2DDCA30-5FBF-224D-8EEA-43C34E74A4EC}"/>
                    </a:ext>
                  </a:extLst>
                </p:cNvPr>
                <p:cNvSpPr>
                  <a:spLocks/>
                </p:cNvSpPr>
                <p:nvPr/>
              </p:nvSpPr>
              <p:spPr bwMode="auto">
                <a:xfrm>
                  <a:off x="4713288" y="4630738"/>
                  <a:ext cx="311150" cy="225425"/>
                </a:xfrm>
                <a:custGeom>
                  <a:avLst/>
                  <a:gdLst>
                    <a:gd name="T0" fmla="*/ 0 w 178"/>
                    <a:gd name="T1" fmla="*/ 0 h 129"/>
                    <a:gd name="T2" fmla="*/ 8 w 178"/>
                    <a:gd name="T3" fmla="*/ 13 h 129"/>
                    <a:gd name="T4" fmla="*/ 114 w 178"/>
                    <a:gd name="T5" fmla="*/ 119 h 129"/>
                    <a:gd name="T6" fmla="*/ 139 w 178"/>
                    <a:gd name="T7" fmla="*/ 129 h 129"/>
                    <a:gd name="T8" fmla="*/ 164 w 178"/>
                    <a:gd name="T9" fmla="*/ 119 h 129"/>
                    <a:gd name="T10" fmla="*/ 164 w 178"/>
                    <a:gd name="T11" fmla="*/ 69 h 129"/>
                    <a:gd name="T12" fmla="*/ 119 w 178"/>
                    <a:gd name="T13" fmla="*/ 24 h 129"/>
                    <a:gd name="T14" fmla="*/ 34 w 178"/>
                    <a:gd name="T15" fmla="*/ 24 h 129"/>
                    <a:gd name="T16" fmla="*/ 33 w 178"/>
                    <a:gd name="T17" fmla="*/ 24 h 129"/>
                    <a:gd name="T18" fmla="*/ 30 w 178"/>
                    <a:gd name="T19" fmla="*/ 23 h 129"/>
                    <a:gd name="T20" fmla="*/ 21 w 178"/>
                    <a:gd name="T21" fmla="*/ 21 h 129"/>
                    <a:gd name="T22" fmla="*/ 21 w 178"/>
                    <a:gd name="T23" fmla="*/ 21 h 129"/>
                    <a:gd name="T24" fmla="*/ 21 w 178"/>
                    <a:gd name="T25" fmla="*/ 21 h 129"/>
                    <a:gd name="T26" fmla="*/ 21 w 178"/>
                    <a:gd name="T27" fmla="*/ 21 h 129"/>
                    <a:gd name="T28" fmla="*/ 21 w 178"/>
                    <a:gd name="T29" fmla="*/ 21 h 129"/>
                    <a:gd name="T30" fmla="*/ 8 w 178"/>
                    <a:gd name="T31" fmla="*/ 13 h 129"/>
                    <a:gd name="T32" fmla="*/ 0 w 178"/>
                    <a:gd name="T33" fmla="*/ 0 h 129"/>
                    <a:gd name="T34" fmla="*/ 0 w 178"/>
                    <a:gd name="T35"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8" h="129">
                      <a:moveTo>
                        <a:pt x="0" y="0"/>
                      </a:moveTo>
                      <a:cubicBezTo>
                        <a:pt x="2" y="5"/>
                        <a:pt x="4" y="9"/>
                        <a:pt x="8" y="13"/>
                      </a:cubicBezTo>
                      <a:cubicBezTo>
                        <a:pt x="114" y="119"/>
                        <a:pt x="114" y="119"/>
                        <a:pt x="114" y="119"/>
                      </a:cubicBezTo>
                      <a:cubicBezTo>
                        <a:pt x="121" y="126"/>
                        <a:pt x="130" y="129"/>
                        <a:pt x="139" y="129"/>
                      </a:cubicBezTo>
                      <a:cubicBezTo>
                        <a:pt x="148" y="129"/>
                        <a:pt x="157" y="126"/>
                        <a:pt x="164" y="119"/>
                      </a:cubicBezTo>
                      <a:cubicBezTo>
                        <a:pt x="178" y="105"/>
                        <a:pt x="178" y="83"/>
                        <a:pt x="164" y="69"/>
                      </a:cubicBezTo>
                      <a:cubicBezTo>
                        <a:pt x="119" y="24"/>
                        <a:pt x="119" y="24"/>
                        <a:pt x="119" y="24"/>
                      </a:cubicBezTo>
                      <a:cubicBezTo>
                        <a:pt x="34" y="24"/>
                        <a:pt x="34" y="24"/>
                        <a:pt x="34" y="24"/>
                      </a:cubicBezTo>
                      <a:cubicBezTo>
                        <a:pt x="33" y="24"/>
                        <a:pt x="33" y="24"/>
                        <a:pt x="33" y="24"/>
                      </a:cubicBezTo>
                      <a:cubicBezTo>
                        <a:pt x="32" y="24"/>
                        <a:pt x="31" y="23"/>
                        <a:pt x="30" y="23"/>
                      </a:cubicBezTo>
                      <a:cubicBezTo>
                        <a:pt x="27" y="23"/>
                        <a:pt x="24" y="22"/>
                        <a:pt x="21" y="21"/>
                      </a:cubicBezTo>
                      <a:cubicBezTo>
                        <a:pt x="21" y="21"/>
                        <a:pt x="21" y="21"/>
                        <a:pt x="21" y="21"/>
                      </a:cubicBezTo>
                      <a:cubicBezTo>
                        <a:pt x="21" y="21"/>
                        <a:pt x="21" y="21"/>
                        <a:pt x="21" y="21"/>
                      </a:cubicBezTo>
                      <a:cubicBezTo>
                        <a:pt x="21" y="21"/>
                        <a:pt x="21" y="21"/>
                        <a:pt x="21" y="21"/>
                      </a:cubicBezTo>
                      <a:cubicBezTo>
                        <a:pt x="21" y="21"/>
                        <a:pt x="21" y="21"/>
                        <a:pt x="21" y="21"/>
                      </a:cubicBezTo>
                      <a:cubicBezTo>
                        <a:pt x="16" y="20"/>
                        <a:pt x="12" y="17"/>
                        <a:pt x="8" y="13"/>
                      </a:cubicBezTo>
                      <a:cubicBezTo>
                        <a:pt x="4" y="9"/>
                        <a:pt x="2" y="5"/>
                        <a:pt x="0" y="0"/>
                      </a:cubicBezTo>
                      <a:cubicBezTo>
                        <a:pt x="0" y="0"/>
                        <a:pt x="0" y="0"/>
                        <a:pt x="0"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7" name="Freeform 30">
                  <a:extLst>
                    <a:ext uri="{FF2B5EF4-FFF2-40B4-BE49-F238E27FC236}">
                      <a16:creationId xmlns:a16="http://schemas.microsoft.com/office/drawing/2014/main" id="{2B572E4D-A407-894D-A46C-2F47AEF88EA1}"/>
                    </a:ext>
                  </a:extLst>
                </p:cNvPr>
                <p:cNvSpPr>
                  <a:spLocks/>
                </p:cNvSpPr>
                <p:nvPr/>
              </p:nvSpPr>
              <p:spPr bwMode="auto">
                <a:xfrm>
                  <a:off x="4713288" y="4362451"/>
                  <a:ext cx="311150" cy="227012"/>
                </a:xfrm>
                <a:custGeom>
                  <a:avLst/>
                  <a:gdLst>
                    <a:gd name="T0" fmla="*/ 139 w 178"/>
                    <a:gd name="T1" fmla="*/ 0 h 130"/>
                    <a:gd name="T2" fmla="*/ 114 w 178"/>
                    <a:gd name="T3" fmla="*/ 10 h 130"/>
                    <a:gd name="T4" fmla="*/ 8 w 178"/>
                    <a:gd name="T5" fmla="*/ 116 h 130"/>
                    <a:gd name="T6" fmla="*/ 0 w 178"/>
                    <a:gd name="T7" fmla="*/ 130 h 130"/>
                    <a:gd name="T8" fmla="*/ 0 w 178"/>
                    <a:gd name="T9" fmla="*/ 130 h 130"/>
                    <a:gd name="T10" fmla="*/ 8 w 178"/>
                    <a:gd name="T11" fmla="*/ 116 h 130"/>
                    <a:gd name="T12" fmla="*/ 20 w 178"/>
                    <a:gd name="T13" fmla="*/ 108 h 130"/>
                    <a:gd name="T14" fmla="*/ 20 w 178"/>
                    <a:gd name="T15" fmla="*/ 108 h 130"/>
                    <a:gd name="T16" fmla="*/ 20 w 178"/>
                    <a:gd name="T17" fmla="*/ 108 h 130"/>
                    <a:gd name="T18" fmla="*/ 20 w 178"/>
                    <a:gd name="T19" fmla="*/ 108 h 130"/>
                    <a:gd name="T20" fmla="*/ 20 w 178"/>
                    <a:gd name="T21" fmla="*/ 108 h 130"/>
                    <a:gd name="T22" fmla="*/ 31 w 178"/>
                    <a:gd name="T23" fmla="*/ 106 h 130"/>
                    <a:gd name="T24" fmla="*/ 31 w 178"/>
                    <a:gd name="T25" fmla="*/ 106 h 130"/>
                    <a:gd name="T26" fmla="*/ 31 w 178"/>
                    <a:gd name="T27" fmla="*/ 106 h 130"/>
                    <a:gd name="T28" fmla="*/ 31 w 178"/>
                    <a:gd name="T29" fmla="*/ 106 h 130"/>
                    <a:gd name="T30" fmla="*/ 31 w 178"/>
                    <a:gd name="T31" fmla="*/ 106 h 130"/>
                    <a:gd name="T32" fmla="*/ 33 w 178"/>
                    <a:gd name="T33" fmla="*/ 106 h 130"/>
                    <a:gd name="T34" fmla="*/ 33 w 178"/>
                    <a:gd name="T35" fmla="*/ 106 h 130"/>
                    <a:gd name="T36" fmla="*/ 119 w 178"/>
                    <a:gd name="T37" fmla="*/ 106 h 130"/>
                    <a:gd name="T38" fmla="*/ 164 w 178"/>
                    <a:gd name="T39" fmla="*/ 60 h 130"/>
                    <a:gd name="T40" fmla="*/ 164 w 178"/>
                    <a:gd name="T41" fmla="*/ 10 h 130"/>
                    <a:gd name="T42" fmla="*/ 139 w 178"/>
                    <a:gd name="T4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8" h="130">
                      <a:moveTo>
                        <a:pt x="139" y="0"/>
                      </a:moveTo>
                      <a:cubicBezTo>
                        <a:pt x="130" y="0"/>
                        <a:pt x="121" y="3"/>
                        <a:pt x="114" y="10"/>
                      </a:cubicBezTo>
                      <a:cubicBezTo>
                        <a:pt x="8" y="116"/>
                        <a:pt x="8" y="116"/>
                        <a:pt x="8" y="116"/>
                      </a:cubicBezTo>
                      <a:cubicBezTo>
                        <a:pt x="4" y="120"/>
                        <a:pt x="1" y="125"/>
                        <a:pt x="0" y="130"/>
                      </a:cubicBezTo>
                      <a:cubicBezTo>
                        <a:pt x="0" y="130"/>
                        <a:pt x="0" y="130"/>
                        <a:pt x="0" y="130"/>
                      </a:cubicBezTo>
                      <a:cubicBezTo>
                        <a:pt x="1" y="125"/>
                        <a:pt x="4" y="120"/>
                        <a:pt x="8" y="116"/>
                      </a:cubicBezTo>
                      <a:cubicBezTo>
                        <a:pt x="12" y="113"/>
                        <a:pt x="16" y="110"/>
                        <a:pt x="20" y="108"/>
                      </a:cubicBezTo>
                      <a:cubicBezTo>
                        <a:pt x="20" y="108"/>
                        <a:pt x="20" y="108"/>
                        <a:pt x="20" y="108"/>
                      </a:cubicBezTo>
                      <a:cubicBezTo>
                        <a:pt x="20" y="108"/>
                        <a:pt x="20" y="108"/>
                        <a:pt x="20" y="108"/>
                      </a:cubicBezTo>
                      <a:cubicBezTo>
                        <a:pt x="20" y="108"/>
                        <a:pt x="20" y="108"/>
                        <a:pt x="20" y="108"/>
                      </a:cubicBezTo>
                      <a:cubicBezTo>
                        <a:pt x="20" y="108"/>
                        <a:pt x="20" y="108"/>
                        <a:pt x="20" y="108"/>
                      </a:cubicBezTo>
                      <a:cubicBezTo>
                        <a:pt x="24" y="107"/>
                        <a:pt x="27" y="106"/>
                        <a:pt x="31" y="106"/>
                      </a:cubicBezTo>
                      <a:cubicBezTo>
                        <a:pt x="31" y="106"/>
                        <a:pt x="31" y="106"/>
                        <a:pt x="31" y="106"/>
                      </a:cubicBezTo>
                      <a:cubicBezTo>
                        <a:pt x="31" y="106"/>
                        <a:pt x="31" y="106"/>
                        <a:pt x="31" y="106"/>
                      </a:cubicBezTo>
                      <a:cubicBezTo>
                        <a:pt x="31" y="106"/>
                        <a:pt x="31" y="106"/>
                        <a:pt x="31" y="106"/>
                      </a:cubicBezTo>
                      <a:cubicBezTo>
                        <a:pt x="31" y="106"/>
                        <a:pt x="31" y="106"/>
                        <a:pt x="31" y="106"/>
                      </a:cubicBezTo>
                      <a:cubicBezTo>
                        <a:pt x="32" y="106"/>
                        <a:pt x="33" y="106"/>
                        <a:pt x="33" y="106"/>
                      </a:cubicBezTo>
                      <a:cubicBezTo>
                        <a:pt x="33" y="106"/>
                        <a:pt x="33" y="106"/>
                        <a:pt x="33" y="106"/>
                      </a:cubicBezTo>
                      <a:cubicBezTo>
                        <a:pt x="119" y="106"/>
                        <a:pt x="119" y="106"/>
                        <a:pt x="119" y="106"/>
                      </a:cubicBezTo>
                      <a:cubicBezTo>
                        <a:pt x="164" y="60"/>
                        <a:pt x="164" y="60"/>
                        <a:pt x="164" y="60"/>
                      </a:cubicBezTo>
                      <a:cubicBezTo>
                        <a:pt x="178" y="46"/>
                        <a:pt x="178" y="24"/>
                        <a:pt x="164" y="10"/>
                      </a:cubicBezTo>
                      <a:cubicBezTo>
                        <a:pt x="157" y="3"/>
                        <a:pt x="148" y="0"/>
                        <a:pt x="13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8" name="Freeform 31">
                  <a:extLst>
                    <a:ext uri="{FF2B5EF4-FFF2-40B4-BE49-F238E27FC236}">
                      <a16:creationId xmlns:a16="http://schemas.microsoft.com/office/drawing/2014/main" id="{C11FE0EC-E117-CF47-8BE7-1C4CA1F091FB}"/>
                    </a:ext>
                  </a:extLst>
                </p:cNvPr>
                <p:cNvSpPr>
                  <a:spLocks noEditPoints="1"/>
                </p:cNvSpPr>
                <p:nvPr/>
              </p:nvSpPr>
              <p:spPr bwMode="auto">
                <a:xfrm>
                  <a:off x="4710113" y="4548188"/>
                  <a:ext cx="61913" cy="123825"/>
                </a:xfrm>
                <a:custGeom>
                  <a:avLst/>
                  <a:gdLst>
                    <a:gd name="T0" fmla="*/ 32 w 36"/>
                    <a:gd name="T1" fmla="*/ 70 h 71"/>
                    <a:gd name="T2" fmla="*/ 35 w 36"/>
                    <a:gd name="T3" fmla="*/ 71 h 71"/>
                    <a:gd name="T4" fmla="*/ 36 w 36"/>
                    <a:gd name="T5" fmla="*/ 71 h 71"/>
                    <a:gd name="T6" fmla="*/ 35 w 36"/>
                    <a:gd name="T7" fmla="*/ 71 h 71"/>
                    <a:gd name="T8" fmla="*/ 32 w 36"/>
                    <a:gd name="T9" fmla="*/ 70 h 71"/>
                    <a:gd name="T10" fmla="*/ 23 w 36"/>
                    <a:gd name="T11" fmla="*/ 68 h 71"/>
                    <a:gd name="T12" fmla="*/ 23 w 36"/>
                    <a:gd name="T13" fmla="*/ 68 h 71"/>
                    <a:gd name="T14" fmla="*/ 23 w 36"/>
                    <a:gd name="T15" fmla="*/ 68 h 71"/>
                    <a:gd name="T16" fmla="*/ 23 w 36"/>
                    <a:gd name="T17" fmla="*/ 68 h 71"/>
                    <a:gd name="T18" fmla="*/ 23 w 36"/>
                    <a:gd name="T19" fmla="*/ 68 h 71"/>
                    <a:gd name="T20" fmla="*/ 23 w 36"/>
                    <a:gd name="T21" fmla="*/ 68 h 71"/>
                    <a:gd name="T22" fmla="*/ 2 w 36"/>
                    <a:gd name="T23" fmla="*/ 47 h 71"/>
                    <a:gd name="T24" fmla="*/ 10 w 36"/>
                    <a:gd name="T25" fmla="*/ 60 h 71"/>
                    <a:gd name="T26" fmla="*/ 23 w 36"/>
                    <a:gd name="T27" fmla="*/ 68 h 71"/>
                    <a:gd name="T28" fmla="*/ 2 w 36"/>
                    <a:gd name="T29" fmla="*/ 47 h 71"/>
                    <a:gd name="T30" fmla="*/ 2 w 36"/>
                    <a:gd name="T31" fmla="*/ 47 h 71"/>
                    <a:gd name="T32" fmla="*/ 2 w 36"/>
                    <a:gd name="T33" fmla="*/ 47 h 71"/>
                    <a:gd name="T34" fmla="*/ 2 w 36"/>
                    <a:gd name="T35" fmla="*/ 47 h 71"/>
                    <a:gd name="T36" fmla="*/ 2 w 36"/>
                    <a:gd name="T37" fmla="*/ 47 h 71"/>
                    <a:gd name="T38" fmla="*/ 2 w 36"/>
                    <a:gd name="T39" fmla="*/ 47 h 71"/>
                    <a:gd name="T40" fmla="*/ 2 w 36"/>
                    <a:gd name="T41" fmla="*/ 47 h 71"/>
                    <a:gd name="T42" fmla="*/ 0 w 36"/>
                    <a:gd name="T43" fmla="*/ 32 h 71"/>
                    <a:gd name="T44" fmla="*/ 0 w 36"/>
                    <a:gd name="T45" fmla="*/ 35 h 71"/>
                    <a:gd name="T46" fmla="*/ 0 w 36"/>
                    <a:gd name="T47" fmla="*/ 38 h 71"/>
                    <a:gd name="T48" fmla="*/ 0 w 36"/>
                    <a:gd name="T49" fmla="*/ 35 h 71"/>
                    <a:gd name="T50" fmla="*/ 0 w 36"/>
                    <a:gd name="T51" fmla="*/ 32 h 71"/>
                    <a:gd name="T52" fmla="*/ 2 w 36"/>
                    <a:gd name="T53" fmla="*/ 24 h 71"/>
                    <a:gd name="T54" fmla="*/ 2 w 36"/>
                    <a:gd name="T55" fmla="*/ 24 h 71"/>
                    <a:gd name="T56" fmla="*/ 2 w 36"/>
                    <a:gd name="T57" fmla="*/ 24 h 71"/>
                    <a:gd name="T58" fmla="*/ 22 w 36"/>
                    <a:gd name="T59" fmla="*/ 2 h 71"/>
                    <a:gd name="T60" fmla="*/ 10 w 36"/>
                    <a:gd name="T61" fmla="*/ 10 h 71"/>
                    <a:gd name="T62" fmla="*/ 2 w 36"/>
                    <a:gd name="T63" fmla="*/ 24 h 71"/>
                    <a:gd name="T64" fmla="*/ 22 w 36"/>
                    <a:gd name="T65" fmla="*/ 2 h 71"/>
                    <a:gd name="T66" fmla="*/ 22 w 36"/>
                    <a:gd name="T67" fmla="*/ 2 h 71"/>
                    <a:gd name="T68" fmla="*/ 22 w 36"/>
                    <a:gd name="T69" fmla="*/ 2 h 71"/>
                    <a:gd name="T70" fmla="*/ 22 w 36"/>
                    <a:gd name="T71" fmla="*/ 2 h 71"/>
                    <a:gd name="T72" fmla="*/ 22 w 36"/>
                    <a:gd name="T73" fmla="*/ 2 h 71"/>
                    <a:gd name="T74" fmla="*/ 22 w 36"/>
                    <a:gd name="T75" fmla="*/ 2 h 71"/>
                    <a:gd name="T76" fmla="*/ 22 w 36"/>
                    <a:gd name="T77" fmla="*/ 2 h 71"/>
                    <a:gd name="T78" fmla="*/ 33 w 36"/>
                    <a:gd name="T79" fmla="*/ 0 h 71"/>
                    <a:gd name="T80" fmla="*/ 33 w 36"/>
                    <a:gd name="T81" fmla="*/ 0 h 71"/>
                    <a:gd name="T82" fmla="*/ 33 w 36"/>
                    <a:gd name="T83" fmla="*/ 0 h 71"/>
                    <a:gd name="T84" fmla="*/ 33 w 36"/>
                    <a:gd name="T85" fmla="*/ 0 h 71"/>
                    <a:gd name="T86" fmla="*/ 33 w 36"/>
                    <a:gd name="T87" fmla="*/ 0 h 71"/>
                    <a:gd name="T88" fmla="*/ 33 w 36"/>
                    <a:gd name="T89" fmla="*/ 0 h 71"/>
                    <a:gd name="T90" fmla="*/ 35 w 36"/>
                    <a:gd name="T91" fmla="*/ 0 h 71"/>
                    <a:gd name="T92" fmla="*/ 33 w 36"/>
                    <a:gd name="T93" fmla="*/ 0 h 71"/>
                    <a:gd name="T94" fmla="*/ 35 w 36"/>
                    <a:gd name="T95" fmla="*/ 0 h 71"/>
                    <a:gd name="T96" fmla="*/ 35 w 36"/>
                    <a:gd name="T97" fmla="*/ 0 h 71"/>
                    <a:gd name="T98" fmla="*/ 35 w 36"/>
                    <a:gd name="T9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71">
                      <a:moveTo>
                        <a:pt x="32" y="70"/>
                      </a:moveTo>
                      <a:cubicBezTo>
                        <a:pt x="33" y="70"/>
                        <a:pt x="34" y="71"/>
                        <a:pt x="35" y="71"/>
                      </a:cubicBezTo>
                      <a:cubicBezTo>
                        <a:pt x="35" y="71"/>
                        <a:pt x="35" y="71"/>
                        <a:pt x="36" y="71"/>
                      </a:cubicBezTo>
                      <a:cubicBezTo>
                        <a:pt x="35" y="71"/>
                        <a:pt x="35" y="71"/>
                        <a:pt x="35" y="71"/>
                      </a:cubicBezTo>
                      <a:cubicBezTo>
                        <a:pt x="34" y="71"/>
                        <a:pt x="33" y="70"/>
                        <a:pt x="32" y="70"/>
                      </a:cubicBezTo>
                      <a:moveTo>
                        <a:pt x="23" y="68"/>
                      </a:moveTo>
                      <a:cubicBezTo>
                        <a:pt x="23" y="68"/>
                        <a:pt x="23" y="68"/>
                        <a:pt x="23" y="68"/>
                      </a:cubicBezTo>
                      <a:cubicBezTo>
                        <a:pt x="23" y="68"/>
                        <a:pt x="23" y="68"/>
                        <a:pt x="23" y="68"/>
                      </a:cubicBezTo>
                      <a:moveTo>
                        <a:pt x="23" y="68"/>
                      </a:moveTo>
                      <a:cubicBezTo>
                        <a:pt x="23" y="68"/>
                        <a:pt x="23" y="68"/>
                        <a:pt x="23" y="68"/>
                      </a:cubicBezTo>
                      <a:cubicBezTo>
                        <a:pt x="23" y="68"/>
                        <a:pt x="23" y="68"/>
                        <a:pt x="23" y="68"/>
                      </a:cubicBezTo>
                      <a:moveTo>
                        <a:pt x="2" y="47"/>
                      </a:moveTo>
                      <a:cubicBezTo>
                        <a:pt x="4" y="52"/>
                        <a:pt x="6" y="56"/>
                        <a:pt x="10" y="60"/>
                      </a:cubicBezTo>
                      <a:cubicBezTo>
                        <a:pt x="14" y="64"/>
                        <a:pt x="18" y="67"/>
                        <a:pt x="23" y="68"/>
                      </a:cubicBezTo>
                      <a:cubicBezTo>
                        <a:pt x="13" y="65"/>
                        <a:pt x="6" y="57"/>
                        <a:pt x="2" y="47"/>
                      </a:cubicBezTo>
                      <a:moveTo>
                        <a:pt x="2" y="47"/>
                      </a:moveTo>
                      <a:cubicBezTo>
                        <a:pt x="2" y="47"/>
                        <a:pt x="2" y="47"/>
                        <a:pt x="2" y="47"/>
                      </a:cubicBezTo>
                      <a:cubicBezTo>
                        <a:pt x="2" y="47"/>
                        <a:pt x="2" y="47"/>
                        <a:pt x="2" y="47"/>
                      </a:cubicBezTo>
                      <a:moveTo>
                        <a:pt x="2" y="47"/>
                      </a:moveTo>
                      <a:cubicBezTo>
                        <a:pt x="2" y="47"/>
                        <a:pt x="2" y="47"/>
                        <a:pt x="2" y="47"/>
                      </a:cubicBezTo>
                      <a:cubicBezTo>
                        <a:pt x="2" y="47"/>
                        <a:pt x="2" y="47"/>
                        <a:pt x="2" y="47"/>
                      </a:cubicBezTo>
                      <a:moveTo>
                        <a:pt x="0" y="32"/>
                      </a:moveTo>
                      <a:cubicBezTo>
                        <a:pt x="0" y="33"/>
                        <a:pt x="0" y="34"/>
                        <a:pt x="0" y="35"/>
                      </a:cubicBezTo>
                      <a:cubicBezTo>
                        <a:pt x="0" y="36"/>
                        <a:pt x="0" y="37"/>
                        <a:pt x="0" y="38"/>
                      </a:cubicBezTo>
                      <a:cubicBezTo>
                        <a:pt x="0" y="37"/>
                        <a:pt x="0" y="36"/>
                        <a:pt x="0" y="35"/>
                      </a:cubicBezTo>
                      <a:cubicBezTo>
                        <a:pt x="0" y="34"/>
                        <a:pt x="0" y="33"/>
                        <a:pt x="0" y="32"/>
                      </a:cubicBezTo>
                      <a:moveTo>
                        <a:pt x="2" y="24"/>
                      </a:moveTo>
                      <a:cubicBezTo>
                        <a:pt x="2" y="24"/>
                        <a:pt x="2" y="24"/>
                        <a:pt x="2" y="24"/>
                      </a:cubicBezTo>
                      <a:cubicBezTo>
                        <a:pt x="2" y="24"/>
                        <a:pt x="2" y="24"/>
                        <a:pt x="2" y="24"/>
                      </a:cubicBezTo>
                      <a:moveTo>
                        <a:pt x="22" y="2"/>
                      </a:moveTo>
                      <a:cubicBezTo>
                        <a:pt x="18" y="4"/>
                        <a:pt x="14" y="7"/>
                        <a:pt x="10" y="10"/>
                      </a:cubicBezTo>
                      <a:cubicBezTo>
                        <a:pt x="6" y="14"/>
                        <a:pt x="3" y="19"/>
                        <a:pt x="2" y="24"/>
                      </a:cubicBezTo>
                      <a:cubicBezTo>
                        <a:pt x="5" y="14"/>
                        <a:pt x="13" y="6"/>
                        <a:pt x="22" y="2"/>
                      </a:cubicBezTo>
                      <a:moveTo>
                        <a:pt x="22" y="2"/>
                      </a:moveTo>
                      <a:cubicBezTo>
                        <a:pt x="22" y="2"/>
                        <a:pt x="22" y="2"/>
                        <a:pt x="22" y="2"/>
                      </a:cubicBezTo>
                      <a:cubicBezTo>
                        <a:pt x="22" y="2"/>
                        <a:pt x="22" y="2"/>
                        <a:pt x="22" y="2"/>
                      </a:cubicBezTo>
                      <a:moveTo>
                        <a:pt x="22" y="2"/>
                      </a:moveTo>
                      <a:cubicBezTo>
                        <a:pt x="22" y="2"/>
                        <a:pt x="22" y="2"/>
                        <a:pt x="22" y="2"/>
                      </a:cubicBezTo>
                      <a:cubicBezTo>
                        <a:pt x="22" y="2"/>
                        <a:pt x="22" y="2"/>
                        <a:pt x="22" y="2"/>
                      </a:cubicBezTo>
                      <a:moveTo>
                        <a:pt x="33" y="0"/>
                      </a:moveTo>
                      <a:cubicBezTo>
                        <a:pt x="33" y="0"/>
                        <a:pt x="33" y="0"/>
                        <a:pt x="33" y="0"/>
                      </a:cubicBezTo>
                      <a:cubicBezTo>
                        <a:pt x="33" y="0"/>
                        <a:pt x="33" y="0"/>
                        <a:pt x="33" y="0"/>
                      </a:cubicBezTo>
                      <a:moveTo>
                        <a:pt x="33" y="0"/>
                      </a:moveTo>
                      <a:cubicBezTo>
                        <a:pt x="33" y="0"/>
                        <a:pt x="33" y="0"/>
                        <a:pt x="33" y="0"/>
                      </a:cubicBezTo>
                      <a:cubicBezTo>
                        <a:pt x="33" y="0"/>
                        <a:pt x="33" y="0"/>
                        <a:pt x="33" y="0"/>
                      </a:cubicBezTo>
                      <a:moveTo>
                        <a:pt x="35" y="0"/>
                      </a:moveTo>
                      <a:cubicBezTo>
                        <a:pt x="35" y="0"/>
                        <a:pt x="34" y="0"/>
                        <a:pt x="33" y="0"/>
                      </a:cubicBezTo>
                      <a:cubicBezTo>
                        <a:pt x="34" y="0"/>
                        <a:pt x="35" y="0"/>
                        <a:pt x="35" y="0"/>
                      </a:cubicBezTo>
                      <a:cubicBezTo>
                        <a:pt x="35" y="0"/>
                        <a:pt x="35" y="0"/>
                        <a:pt x="35" y="0"/>
                      </a:cubicBezTo>
                      <a:cubicBezTo>
                        <a:pt x="35" y="0"/>
                        <a:pt x="35" y="0"/>
                        <a:pt x="35"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9" name="Freeform 68">
                  <a:extLst>
                    <a:ext uri="{FF2B5EF4-FFF2-40B4-BE49-F238E27FC236}">
                      <a16:creationId xmlns:a16="http://schemas.microsoft.com/office/drawing/2014/main" id="{303E2470-B3EE-FC46-9E9D-3B413976E36B}"/>
                    </a:ext>
                  </a:extLst>
                </p:cNvPr>
                <p:cNvSpPr>
                  <a:spLocks noEditPoints="1"/>
                </p:cNvSpPr>
                <p:nvPr/>
              </p:nvSpPr>
              <p:spPr bwMode="auto">
                <a:xfrm>
                  <a:off x="4710113" y="4548188"/>
                  <a:ext cx="1011238" cy="123825"/>
                </a:xfrm>
                <a:custGeom>
                  <a:avLst/>
                  <a:gdLst>
                    <a:gd name="T0" fmla="*/ 2 w 579"/>
                    <a:gd name="T1" fmla="*/ 47 h 71"/>
                    <a:gd name="T2" fmla="*/ 2 w 579"/>
                    <a:gd name="T3" fmla="*/ 47 h 71"/>
                    <a:gd name="T4" fmla="*/ 2 w 579"/>
                    <a:gd name="T5" fmla="*/ 47 h 71"/>
                    <a:gd name="T6" fmla="*/ 2 w 579"/>
                    <a:gd name="T7" fmla="*/ 47 h 71"/>
                    <a:gd name="T8" fmla="*/ 2 w 579"/>
                    <a:gd name="T9" fmla="*/ 47 h 71"/>
                    <a:gd name="T10" fmla="*/ 2 w 579"/>
                    <a:gd name="T11" fmla="*/ 47 h 71"/>
                    <a:gd name="T12" fmla="*/ 0 w 579"/>
                    <a:gd name="T13" fmla="*/ 38 h 71"/>
                    <a:gd name="T14" fmla="*/ 2 w 579"/>
                    <a:gd name="T15" fmla="*/ 47 h 71"/>
                    <a:gd name="T16" fmla="*/ 0 w 579"/>
                    <a:gd name="T17" fmla="*/ 38 h 71"/>
                    <a:gd name="T18" fmla="*/ 2 w 579"/>
                    <a:gd name="T19" fmla="*/ 24 h 71"/>
                    <a:gd name="T20" fmla="*/ 0 w 579"/>
                    <a:gd name="T21" fmla="*/ 32 h 71"/>
                    <a:gd name="T22" fmla="*/ 2 w 579"/>
                    <a:gd name="T23" fmla="*/ 24 h 71"/>
                    <a:gd name="T24" fmla="*/ 2 w 579"/>
                    <a:gd name="T25" fmla="*/ 24 h 71"/>
                    <a:gd name="T26" fmla="*/ 2 w 579"/>
                    <a:gd name="T27" fmla="*/ 24 h 71"/>
                    <a:gd name="T28" fmla="*/ 2 w 579"/>
                    <a:gd name="T29" fmla="*/ 24 h 71"/>
                    <a:gd name="T30" fmla="*/ 543 w 579"/>
                    <a:gd name="T31" fmla="*/ 0 h 71"/>
                    <a:gd name="T32" fmla="*/ 121 w 579"/>
                    <a:gd name="T33" fmla="*/ 0 h 71"/>
                    <a:gd name="T34" fmla="*/ 85 w 579"/>
                    <a:gd name="T35" fmla="*/ 35 h 71"/>
                    <a:gd name="T36" fmla="*/ 121 w 579"/>
                    <a:gd name="T37" fmla="*/ 71 h 71"/>
                    <a:gd name="T38" fmla="*/ 543 w 579"/>
                    <a:gd name="T39" fmla="*/ 71 h 71"/>
                    <a:gd name="T40" fmla="*/ 579 w 579"/>
                    <a:gd name="T41" fmla="*/ 35 h 71"/>
                    <a:gd name="T42" fmla="*/ 543 w 579"/>
                    <a:gd name="T4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9" h="71">
                      <a:moveTo>
                        <a:pt x="2" y="47"/>
                      </a:moveTo>
                      <a:cubicBezTo>
                        <a:pt x="2" y="47"/>
                        <a:pt x="2" y="47"/>
                        <a:pt x="2" y="47"/>
                      </a:cubicBezTo>
                      <a:cubicBezTo>
                        <a:pt x="2" y="47"/>
                        <a:pt x="2" y="47"/>
                        <a:pt x="2" y="47"/>
                      </a:cubicBezTo>
                      <a:moveTo>
                        <a:pt x="2" y="47"/>
                      </a:moveTo>
                      <a:cubicBezTo>
                        <a:pt x="2" y="47"/>
                        <a:pt x="2" y="47"/>
                        <a:pt x="2" y="47"/>
                      </a:cubicBezTo>
                      <a:cubicBezTo>
                        <a:pt x="2" y="47"/>
                        <a:pt x="2" y="47"/>
                        <a:pt x="2" y="47"/>
                      </a:cubicBezTo>
                      <a:moveTo>
                        <a:pt x="0" y="38"/>
                      </a:moveTo>
                      <a:cubicBezTo>
                        <a:pt x="0" y="41"/>
                        <a:pt x="1" y="44"/>
                        <a:pt x="2" y="47"/>
                      </a:cubicBezTo>
                      <a:cubicBezTo>
                        <a:pt x="1" y="44"/>
                        <a:pt x="0" y="41"/>
                        <a:pt x="0" y="38"/>
                      </a:cubicBezTo>
                      <a:moveTo>
                        <a:pt x="2" y="24"/>
                      </a:moveTo>
                      <a:cubicBezTo>
                        <a:pt x="1" y="26"/>
                        <a:pt x="0" y="29"/>
                        <a:pt x="0" y="32"/>
                      </a:cubicBezTo>
                      <a:cubicBezTo>
                        <a:pt x="0" y="29"/>
                        <a:pt x="1" y="26"/>
                        <a:pt x="2" y="24"/>
                      </a:cubicBezTo>
                      <a:moveTo>
                        <a:pt x="2" y="24"/>
                      </a:moveTo>
                      <a:cubicBezTo>
                        <a:pt x="2" y="24"/>
                        <a:pt x="2" y="24"/>
                        <a:pt x="2" y="24"/>
                      </a:cubicBezTo>
                      <a:cubicBezTo>
                        <a:pt x="2" y="24"/>
                        <a:pt x="2" y="24"/>
                        <a:pt x="2" y="24"/>
                      </a:cubicBezTo>
                      <a:moveTo>
                        <a:pt x="543" y="0"/>
                      </a:moveTo>
                      <a:cubicBezTo>
                        <a:pt x="121" y="0"/>
                        <a:pt x="121" y="0"/>
                        <a:pt x="121" y="0"/>
                      </a:cubicBezTo>
                      <a:cubicBezTo>
                        <a:pt x="85" y="35"/>
                        <a:pt x="85" y="35"/>
                        <a:pt x="85" y="35"/>
                      </a:cubicBezTo>
                      <a:cubicBezTo>
                        <a:pt x="121" y="71"/>
                        <a:pt x="121" y="71"/>
                        <a:pt x="121" y="71"/>
                      </a:cubicBezTo>
                      <a:cubicBezTo>
                        <a:pt x="543" y="71"/>
                        <a:pt x="543" y="71"/>
                        <a:pt x="543" y="71"/>
                      </a:cubicBezTo>
                      <a:cubicBezTo>
                        <a:pt x="579" y="35"/>
                        <a:pt x="579" y="35"/>
                        <a:pt x="579" y="35"/>
                      </a:cubicBezTo>
                      <a:cubicBezTo>
                        <a:pt x="543" y="0"/>
                        <a:pt x="543" y="0"/>
                        <a:pt x="543"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0" name="Freeform 69">
                  <a:extLst>
                    <a:ext uri="{FF2B5EF4-FFF2-40B4-BE49-F238E27FC236}">
                      <a16:creationId xmlns:a16="http://schemas.microsoft.com/office/drawing/2014/main" id="{3BA9A1EE-C2A7-2E40-95FC-D389244A3C17}"/>
                    </a:ext>
                  </a:extLst>
                </p:cNvPr>
                <p:cNvSpPr>
                  <a:spLocks noEditPoints="1"/>
                </p:cNvSpPr>
                <p:nvPr/>
              </p:nvSpPr>
              <p:spPr bwMode="auto">
                <a:xfrm>
                  <a:off x="4749800" y="4610101"/>
                  <a:ext cx="171450" cy="61912"/>
                </a:xfrm>
                <a:custGeom>
                  <a:avLst/>
                  <a:gdLst>
                    <a:gd name="T0" fmla="*/ 0 w 98"/>
                    <a:gd name="T1" fmla="*/ 33 h 36"/>
                    <a:gd name="T2" fmla="*/ 9 w 98"/>
                    <a:gd name="T3" fmla="*/ 35 h 36"/>
                    <a:gd name="T4" fmla="*/ 0 w 98"/>
                    <a:gd name="T5" fmla="*/ 33 h 36"/>
                    <a:gd name="T6" fmla="*/ 0 w 98"/>
                    <a:gd name="T7" fmla="*/ 33 h 36"/>
                    <a:gd name="T8" fmla="*/ 0 w 98"/>
                    <a:gd name="T9" fmla="*/ 33 h 36"/>
                    <a:gd name="T10" fmla="*/ 0 w 98"/>
                    <a:gd name="T11" fmla="*/ 33 h 36"/>
                    <a:gd name="T12" fmla="*/ 0 w 98"/>
                    <a:gd name="T13" fmla="*/ 33 h 36"/>
                    <a:gd name="T14" fmla="*/ 0 w 98"/>
                    <a:gd name="T15" fmla="*/ 33 h 36"/>
                    <a:gd name="T16" fmla="*/ 0 w 98"/>
                    <a:gd name="T17" fmla="*/ 33 h 36"/>
                    <a:gd name="T18" fmla="*/ 62 w 98"/>
                    <a:gd name="T19" fmla="*/ 0 h 36"/>
                    <a:gd name="T20" fmla="*/ 37 w 98"/>
                    <a:gd name="T21" fmla="*/ 25 h 36"/>
                    <a:gd name="T22" fmla="*/ 13 w 98"/>
                    <a:gd name="T23" fmla="*/ 36 h 36"/>
                    <a:gd name="T24" fmla="*/ 98 w 98"/>
                    <a:gd name="T25" fmla="*/ 36 h 36"/>
                    <a:gd name="T26" fmla="*/ 62 w 98"/>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36">
                      <a:moveTo>
                        <a:pt x="0" y="33"/>
                      </a:moveTo>
                      <a:cubicBezTo>
                        <a:pt x="3" y="34"/>
                        <a:pt x="6" y="35"/>
                        <a:pt x="9" y="35"/>
                      </a:cubicBezTo>
                      <a:cubicBezTo>
                        <a:pt x="6" y="35"/>
                        <a:pt x="3"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62" y="0"/>
                      </a:moveTo>
                      <a:cubicBezTo>
                        <a:pt x="37" y="25"/>
                        <a:pt x="37" y="25"/>
                        <a:pt x="37" y="25"/>
                      </a:cubicBezTo>
                      <a:cubicBezTo>
                        <a:pt x="30" y="32"/>
                        <a:pt x="21" y="35"/>
                        <a:pt x="13" y="36"/>
                      </a:cubicBezTo>
                      <a:cubicBezTo>
                        <a:pt x="98" y="36"/>
                        <a:pt x="98" y="36"/>
                        <a:pt x="98" y="36"/>
                      </a:cubicBezTo>
                      <a:cubicBezTo>
                        <a:pt x="62" y="0"/>
                        <a:pt x="62" y="0"/>
                        <a:pt x="62"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1" name="Freeform 70">
                  <a:extLst>
                    <a:ext uri="{FF2B5EF4-FFF2-40B4-BE49-F238E27FC236}">
                      <a16:creationId xmlns:a16="http://schemas.microsoft.com/office/drawing/2014/main" id="{F4E4D174-0899-4349-841C-B08EEE62E0F4}"/>
                    </a:ext>
                  </a:extLst>
                </p:cNvPr>
                <p:cNvSpPr>
                  <a:spLocks noEditPoints="1"/>
                </p:cNvSpPr>
                <p:nvPr/>
              </p:nvSpPr>
              <p:spPr bwMode="auto">
                <a:xfrm>
                  <a:off x="4748213" y="4548188"/>
                  <a:ext cx="173038" cy="61912"/>
                </a:xfrm>
                <a:custGeom>
                  <a:avLst/>
                  <a:gdLst>
                    <a:gd name="T0" fmla="*/ 0 w 99"/>
                    <a:gd name="T1" fmla="*/ 2 h 35"/>
                    <a:gd name="T2" fmla="*/ 0 w 99"/>
                    <a:gd name="T3" fmla="*/ 2 h 35"/>
                    <a:gd name="T4" fmla="*/ 0 w 99"/>
                    <a:gd name="T5" fmla="*/ 2 h 35"/>
                    <a:gd name="T6" fmla="*/ 0 w 99"/>
                    <a:gd name="T7" fmla="*/ 2 h 35"/>
                    <a:gd name="T8" fmla="*/ 0 w 99"/>
                    <a:gd name="T9" fmla="*/ 2 h 35"/>
                    <a:gd name="T10" fmla="*/ 0 w 99"/>
                    <a:gd name="T11" fmla="*/ 2 h 35"/>
                    <a:gd name="T12" fmla="*/ 11 w 99"/>
                    <a:gd name="T13" fmla="*/ 0 h 35"/>
                    <a:gd name="T14" fmla="*/ 0 w 99"/>
                    <a:gd name="T15" fmla="*/ 2 h 35"/>
                    <a:gd name="T16" fmla="*/ 11 w 99"/>
                    <a:gd name="T17" fmla="*/ 0 h 35"/>
                    <a:gd name="T18" fmla="*/ 11 w 99"/>
                    <a:gd name="T19" fmla="*/ 0 h 35"/>
                    <a:gd name="T20" fmla="*/ 11 w 99"/>
                    <a:gd name="T21" fmla="*/ 0 h 35"/>
                    <a:gd name="T22" fmla="*/ 11 w 99"/>
                    <a:gd name="T23" fmla="*/ 0 h 35"/>
                    <a:gd name="T24" fmla="*/ 11 w 99"/>
                    <a:gd name="T25" fmla="*/ 0 h 35"/>
                    <a:gd name="T26" fmla="*/ 11 w 99"/>
                    <a:gd name="T27" fmla="*/ 0 h 35"/>
                    <a:gd name="T28" fmla="*/ 11 w 99"/>
                    <a:gd name="T29" fmla="*/ 0 h 35"/>
                    <a:gd name="T30" fmla="*/ 99 w 99"/>
                    <a:gd name="T31" fmla="*/ 0 h 35"/>
                    <a:gd name="T32" fmla="*/ 13 w 99"/>
                    <a:gd name="T33" fmla="*/ 0 h 35"/>
                    <a:gd name="T34" fmla="*/ 38 w 99"/>
                    <a:gd name="T35" fmla="*/ 10 h 35"/>
                    <a:gd name="T36" fmla="*/ 63 w 99"/>
                    <a:gd name="T37" fmla="*/ 35 h 35"/>
                    <a:gd name="T38" fmla="*/ 99 w 99"/>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 h="35">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11" y="0"/>
                      </a:moveTo>
                      <a:cubicBezTo>
                        <a:pt x="7" y="0"/>
                        <a:pt x="4" y="1"/>
                        <a:pt x="0" y="2"/>
                      </a:cubicBezTo>
                      <a:cubicBezTo>
                        <a:pt x="4" y="1"/>
                        <a:pt x="7" y="0"/>
                        <a:pt x="11" y="0"/>
                      </a:cubicBezTo>
                      <a:moveTo>
                        <a:pt x="11" y="0"/>
                      </a:moveTo>
                      <a:cubicBezTo>
                        <a:pt x="11" y="0"/>
                        <a:pt x="11" y="0"/>
                        <a:pt x="11" y="0"/>
                      </a:cubicBezTo>
                      <a:cubicBezTo>
                        <a:pt x="11" y="0"/>
                        <a:pt x="11" y="0"/>
                        <a:pt x="11" y="0"/>
                      </a:cubicBezTo>
                      <a:moveTo>
                        <a:pt x="11" y="0"/>
                      </a:moveTo>
                      <a:cubicBezTo>
                        <a:pt x="11" y="0"/>
                        <a:pt x="11" y="0"/>
                        <a:pt x="11" y="0"/>
                      </a:cubicBezTo>
                      <a:cubicBezTo>
                        <a:pt x="11" y="0"/>
                        <a:pt x="11" y="0"/>
                        <a:pt x="11" y="0"/>
                      </a:cubicBezTo>
                      <a:moveTo>
                        <a:pt x="99" y="0"/>
                      </a:moveTo>
                      <a:cubicBezTo>
                        <a:pt x="13" y="0"/>
                        <a:pt x="13" y="0"/>
                        <a:pt x="13" y="0"/>
                      </a:cubicBezTo>
                      <a:cubicBezTo>
                        <a:pt x="22" y="0"/>
                        <a:pt x="31" y="3"/>
                        <a:pt x="38" y="10"/>
                      </a:cubicBezTo>
                      <a:cubicBezTo>
                        <a:pt x="63" y="35"/>
                        <a:pt x="63" y="35"/>
                        <a:pt x="63" y="35"/>
                      </a:cubicBezTo>
                      <a:cubicBezTo>
                        <a:pt x="99" y="0"/>
                        <a:pt x="99" y="0"/>
                        <a:pt x="99"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2" name="Freeform 71">
                  <a:extLst>
                    <a:ext uri="{FF2B5EF4-FFF2-40B4-BE49-F238E27FC236}">
                      <a16:creationId xmlns:a16="http://schemas.microsoft.com/office/drawing/2014/main" id="{AD5BEF67-1353-5649-9C83-E7CBE2A4F9B6}"/>
                    </a:ext>
                  </a:extLst>
                </p:cNvPr>
                <p:cNvSpPr>
                  <a:spLocks/>
                </p:cNvSpPr>
                <p:nvPr/>
              </p:nvSpPr>
              <p:spPr bwMode="auto">
                <a:xfrm>
                  <a:off x="4705351" y="4548188"/>
                  <a:ext cx="147638" cy="123825"/>
                </a:xfrm>
                <a:custGeom>
                  <a:avLst/>
                  <a:gdLst>
                    <a:gd name="T0" fmla="*/ 35 w 85"/>
                    <a:gd name="T1" fmla="*/ 0 h 71"/>
                    <a:gd name="T2" fmla="*/ 35 w 85"/>
                    <a:gd name="T3" fmla="*/ 0 h 71"/>
                    <a:gd name="T4" fmla="*/ 33 w 85"/>
                    <a:gd name="T5" fmla="*/ 0 h 71"/>
                    <a:gd name="T6" fmla="*/ 33 w 85"/>
                    <a:gd name="T7" fmla="*/ 0 h 71"/>
                    <a:gd name="T8" fmla="*/ 33 w 85"/>
                    <a:gd name="T9" fmla="*/ 0 h 71"/>
                    <a:gd name="T10" fmla="*/ 33 w 85"/>
                    <a:gd name="T11" fmla="*/ 0 h 71"/>
                    <a:gd name="T12" fmla="*/ 33 w 85"/>
                    <a:gd name="T13" fmla="*/ 0 h 71"/>
                    <a:gd name="T14" fmla="*/ 22 w 85"/>
                    <a:gd name="T15" fmla="*/ 2 h 71"/>
                    <a:gd name="T16" fmla="*/ 22 w 85"/>
                    <a:gd name="T17" fmla="*/ 2 h 71"/>
                    <a:gd name="T18" fmla="*/ 22 w 85"/>
                    <a:gd name="T19" fmla="*/ 2 h 71"/>
                    <a:gd name="T20" fmla="*/ 22 w 85"/>
                    <a:gd name="T21" fmla="*/ 2 h 71"/>
                    <a:gd name="T22" fmla="*/ 22 w 85"/>
                    <a:gd name="T23" fmla="*/ 2 h 71"/>
                    <a:gd name="T24" fmla="*/ 2 w 85"/>
                    <a:gd name="T25" fmla="*/ 24 h 71"/>
                    <a:gd name="T26" fmla="*/ 2 w 85"/>
                    <a:gd name="T27" fmla="*/ 24 h 71"/>
                    <a:gd name="T28" fmla="*/ 2 w 85"/>
                    <a:gd name="T29" fmla="*/ 24 h 71"/>
                    <a:gd name="T30" fmla="*/ 0 w 85"/>
                    <a:gd name="T31" fmla="*/ 32 h 71"/>
                    <a:gd name="T32" fmla="*/ 0 w 85"/>
                    <a:gd name="T33" fmla="*/ 35 h 71"/>
                    <a:gd name="T34" fmla="*/ 0 w 85"/>
                    <a:gd name="T35" fmla="*/ 38 h 71"/>
                    <a:gd name="T36" fmla="*/ 2 w 85"/>
                    <a:gd name="T37" fmla="*/ 47 h 71"/>
                    <a:gd name="T38" fmla="*/ 2 w 85"/>
                    <a:gd name="T39" fmla="*/ 47 h 71"/>
                    <a:gd name="T40" fmla="*/ 2 w 85"/>
                    <a:gd name="T41" fmla="*/ 47 h 71"/>
                    <a:gd name="T42" fmla="*/ 2 w 85"/>
                    <a:gd name="T43" fmla="*/ 47 h 71"/>
                    <a:gd name="T44" fmla="*/ 2 w 85"/>
                    <a:gd name="T45" fmla="*/ 47 h 71"/>
                    <a:gd name="T46" fmla="*/ 23 w 85"/>
                    <a:gd name="T47" fmla="*/ 68 h 71"/>
                    <a:gd name="T48" fmla="*/ 23 w 85"/>
                    <a:gd name="T49" fmla="*/ 68 h 71"/>
                    <a:gd name="T50" fmla="*/ 23 w 85"/>
                    <a:gd name="T51" fmla="*/ 68 h 71"/>
                    <a:gd name="T52" fmla="*/ 23 w 85"/>
                    <a:gd name="T53" fmla="*/ 68 h 71"/>
                    <a:gd name="T54" fmla="*/ 23 w 85"/>
                    <a:gd name="T55" fmla="*/ 68 h 71"/>
                    <a:gd name="T56" fmla="*/ 32 w 85"/>
                    <a:gd name="T57" fmla="*/ 70 h 71"/>
                    <a:gd name="T58" fmla="*/ 35 w 85"/>
                    <a:gd name="T59" fmla="*/ 71 h 71"/>
                    <a:gd name="T60" fmla="*/ 36 w 85"/>
                    <a:gd name="T61" fmla="*/ 71 h 71"/>
                    <a:gd name="T62" fmla="*/ 60 w 85"/>
                    <a:gd name="T63" fmla="*/ 60 h 71"/>
                    <a:gd name="T64" fmla="*/ 85 w 85"/>
                    <a:gd name="T65" fmla="*/ 35 h 71"/>
                    <a:gd name="T66" fmla="*/ 60 w 85"/>
                    <a:gd name="T67" fmla="*/ 10 h 71"/>
                    <a:gd name="T68" fmla="*/ 35 w 85"/>
                    <a:gd name="T6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71">
                      <a:moveTo>
                        <a:pt x="35" y="0"/>
                      </a:moveTo>
                      <a:cubicBezTo>
                        <a:pt x="35" y="0"/>
                        <a:pt x="35" y="0"/>
                        <a:pt x="35" y="0"/>
                      </a:cubicBezTo>
                      <a:cubicBezTo>
                        <a:pt x="35" y="0"/>
                        <a:pt x="34" y="0"/>
                        <a:pt x="33" y="0"/>
                      </a:cubicBezTo>
                      <a:cubicBezTo>
                        <a:pt x="33" y="0"/>
                        <a:pt x="33" y="0"/>
                        <a:pt x="33" y="0"/>
                      </a:cubicBezTo>
                      <a:cubicBezTo>
                        <a:pt x="33" y="0"/>
                        <a:pt x="33" y="0"/>
                        <a:pt x="33" y="0"/>
                      </a:cubicBezTo>
                      <a:cubicBezTo>
                        <a:pt x="33" y="0"/>
                        <a:pt x="33" y="0"/>
                        <a:pt x="33" y="0"/>
                      </a:cubicBezTo>
                      <a:cubicBezTo>
                        <a:pt x="33" y="0"/>
                        <a:pt x="33" y="0"/>
                        <a:pt x="33" y="0"/>
                      </a:cubicBezTo>
                      <a:cubicBezTo>
                        <a:pt x="29" y="0"/>
                        <a:pt x="26" y="1"/>
                        <a:pt x="22" y="2"/>
                      </a:cubicBezTo>
                      <a:cubicBezTo>
                        <a:pt x="22" y="2"/>
                        <a:pt x="22" y="2"/>
                        <a:pt x="22" y="2"/>
                      </a:cubicBezTo>
                      <a:cubicBezTo>
                        <a:pt x="22" y="2"/>
                        <a:pt x="22" y="2"/>
                        <a:pt x="22" y="2"/>
                      </a:cubicBezTo>
                      <a:cubicBezTo>
                        <a:pt x="22" y="2"/>
                        <a:pt x="22" y="2"/>
                        <a:pt x="22" y="2"/>
                      </a:cubicBezTo>
                      <a:cubicBezTo>
                        <a:pt x="22" y="2"/>
                        <a:pt x="22" y="2"/>
                        <a:pt x="22" y="2"/>
                      </a:cubicBezTo>
                      <a:cubicBezTo>
                        <a:pt x="13" y="6"/>
                        <a:pt x="5" y="14"/>
                        <a:pt x="2" y="24"/>
                      </a:cubicBezTo>
                      <a:cubicBezTo>
                        <a:pt x="2" y="24"/>
                        <a:pt x="2" y="24"/>
                        <a:pt x="2" y="24"/>
                      </a:cubicBezTo>
                      <a:cubicBezTo>
                        <a:pt x="2" y="24"/>
                        <a:pt x="2" y="24"/>
                        <a:pt x="2" y="24"/>
                      </a:cubicBezTo>
                      <a:cubicBezTo>
                        <a:pt x="1" y="26"/>
                        <a:pt x="0" y="29"/>
                        <a:pt x="0" y="32"/>
                      </a:cubicBezTo>
                      <a:cubicBezTo>
                        <a:pt x="0" y="33"/>
                        <a:pt x="0" y="34"/>
                        <a:pt x="0" y="35"/>
                      </a:cubicBezTo>
                      <a:cubicBezTo>
                        <a:pt x="0" y="36"/>
                        <a:pt x="0" y="37"/>
                        <a:pt x="0" y="38"/>
                      </a:cubicBezTo>
                      <a:cubicBezTo>
                        <a:pt x="0" y="41"/>
                        <a:pt x="1" y="44"/>
                        <a:pt x="2" y="47"/>
                      </a:cubicBezTo>
                      <a:cubicBezTo>
                        <a:pt x="2" y="47"/>
                        <a:pt x="2" y="47"/>
                        <a:pt x="2" y="47"/>
                      </a:cubicBezTo>
                      <a:cubicBezTo>
                        <a:pt x="2" y="47"/>
                        <a:pt x="2" y="47"/>
                        <a:pt x="2" y="47"/>
                      </a:cubicBezTo>
                      <a:cubicBezTo>
                        <a:pt x="2" y="47"/>
                        <a:pt x="2" y="47"/>
                        <a:pt x="2" y="47"/>
                      </a:cubicBezTo>
                      <a:cubicBezTo>
                        <a:pt x="2" y="47"/>
                        <a:pt x="2" y="47"/>
                        <a:pt x="2" y="47"/>
                      </a:cubicBezTo>
                      <a:cubicBezTo>
                        <a:pt x="6" y="57"/>
                        <a:pt x="13" y="65"/>
                        <a:pt x="23" y="68"/>
                      </a:cubicBezTo>
                      <a:cubicBezTo>
                        <a:pt x="23" y="68"/>
                        <a:pt x="23" y="68"/>
                        <a:pt x="23" y="68"/>
                      </a:cubicBezTo>
                      <a:cubicBezTo>
                        <a:pt x="23" y="68"/>
                        <a:pt x="23" y="68"/>
                        <a:pt x="23" y="68"/>
                      </a:cubicBezTo>
                      <a:cubicBezTo>
                        <a:pt x="23" y="68"/>
                        <a:pt x="23" y="68"/>
                        <a:pt x="23" y="68"/>
                      </a:cubicBezTo>
                      <a:cubicBezTo>
                        <a:pt x="23" y="68"/>
                        <a:pt x="23" y="68"/>
                        <a:pt x="23" y="68"/>
                      </a:cubicBezTo>
                      <a:cubicBezTo>
                        <a:pt x="26" y="69"/>
                        <a:pt x="29" y="70"/>
                        <a:pt x="32" y="70"/>
                      </a:cubicBezTo>
                      <a:cubicBezTo>
                        <a:pt x="33" y="70"/>
                        <a:pt x="34" y="71"/>
                        <a:pt x="35" y="71"/>
                      </a:cubicBezTo>
                      <a:cubicBezTo>
                        <a:pt x="36" y="71"/>
                        <a:pt x="36" y="71"/>
                        <a:pt x="36" y="71"/>
                      </a:cubicBezTo>
                      <a:cubicBezTo>
                        <a:pt x="44" y="70"/>
                        <a:pt x="53" y="67"/>
                        <a:pt x="60" y="60"/>
                      </a:cubicBezTo>
                      <a:cubicBezTo>
                        <a:pt x="85" y="35"/>
                        <a:pt x="85" y="35"/>
                        <a:pt x="85" y="35"/>
                      </a:cubicBezTo>
                      <a:cubicBezTo>
                        <a:pt x="60" y="10"/>
                        <a:pt x="60" y="10"/>
                        <a:pt x="60" y="10"/>
                      </a:cubicBezTo>
                      <a:cubicBezTo>
                        <a:pt x="53" y="3"/>
                        <a:pt x="44" y="0"/>
                        <a:pt x="35"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3" name="Freeform 72">
                  <a:extLst>
                    <a:ext uri="{FF2B5EF4-FFF2-40B4-BE49-F238E27FC236}">
                      <a16:creationId xmlns:a16="http://schemas.microsoft.com/office/drawing/2014/main" id="{F6696217-0098-5B44-848E-E9269A0509D0}"/>
                    </a:ext>
                  </a:extLst>
                </p:cNvPr>
                <p:cNvSpPr>
                  <a:spLocks noEditPoints="1"/>
                </p:cNvSpPr>
                <p:nvPr/>
              </p:nvSpPr>
              <p:spPr bwMode="auto">
                <a:xfrm>
                  <a:off x="5853113" y="4565651"/>
                  <a:ext cx="17463" cy="66675"/>
                </a:xfrm>
                <a:custGeom>
                  <a:avLst/>
                  <a:gdLst>
                    <a:gd name="T0" fmla="*/ 7 w 10"/>
                    <a:gd name="T1" fmla="*/ 38 h 38"/>
                    <a:gd name="T2" fmla="*/ 7 w 10"/>
                    <a:gd name="T3" fmla="*/ 38 h 38"/>
                    <a:gd name="T4" fmla="*/ 7 w 10"/>
                    <a:gd name="T5" fmla="*/ 38 h 38"/>
                    <a:gd name="T6" fmla="*/ 7 w 10"/>
                    <a:gd name="T7" fmla="*/ 38 h 38"/>
                    <a:gd name="T8" fmla="*/ 7 w 10"/>
                    <a:gd name="T9" fmla="*/ 38 h 38"/>
                    <a:gd name="T10" fmla="*/ 7 w 10"/>
                    <a:gd name="T11" fmla="*/ 38 h 38"/>
                    <a:gd name="T12" fmla="*/ 10 w 10"/>
                    <a:gd name="T13" fmla="*/ 27 h 38"/>
                    <a:gd name="T14" fmla="*/ 8 w 10"/>
                    <a:gd name="T15" fmla="*/ 38 h 38"/>
                    <a:gd name="T16" fmla="*/ 10 w 10"/>
                    <a:gd name="T17" fmla="*/ 27 h 38"/>
                    <a:gd name="T18" fmla="*/ 10 w 10"/>
                    <a:gd name="T19" fmla="*/ 27 h 38"/>
                    <a:gd name="T20" fmla="*/ 10 w 10"/>
                    <a:gd name="T21" fmla="*/ 27 h 38"/>
                    <a:gd name="T22" fmla="*/ 10 w 10"/>
                    <a:gd name="T23" fmla="*/ 27 h 38"/>
                    <a:gd name="T24" fmla="*/ 10 w 10"/>
                    <a:gd name="T25" fmla="*/ 27 h 38"/>
                    <a:gd name="T26" fmla="*/ 10 w 10"/>
                    <a:gd name="T27" fmla="*/ 27 h 38"/>
                    <a:gd name="T28" fmla="*/ 10 w 10"/>
                    <a:gd name="T29" fmla="*/ 27 h 38"/>
                    <a:gd name="T30" fmla="*/ 10 w 10"/>
                    <a:gd name="T31" fmla="*/ 23 h 38"/>
                    <a:gd name="T32" fmla="*/ 10 w 10"/>
                    <a:gd name="T33" fmla="*/ 23 h 38"/>
                    <a:gd name="T34" fmla="*/ 10 w 10"/>
                    <a:gd name="T35" fmla="*/ 23 h 38"/>
                    <a:gd name="T36" fmla="*/ 10 w 10"/>
                    <a:gd name="T37" fmla="*/ 23 h 38"/>
                    <a:gd name="T38" fmla="*/ 10 w 10"/>
                    <a:gd name="T39" fmla="*/ 23 h 38"/>
                    <a:gd name="T40" fmla="*/ 10 w 10"/>
                    <a:gd name="T41" fmla="*/ 23 h 38"/>
                    <a:gd name="T42" fmla="*/ 8 w 10"/>
                    <a:gd name="T43" fmla="*/ 13 h 38"/>
                    <a:gd name="T44" fmla="*/ 10 w 10"/>
                    <a:gd name="T45" fmla="*/ 23 h 38"/>
                    <a:gd name="T46" fmla="*/ 8 w 10"/>
                    <a:gd name="T47" fmla="*/ 13 h 38"/>
                    <a:gd name="T48" fmla="*/ 8 w 10"/>
                    <a:gd name="T49" fmla="*/ 13 h 38"/>
                    <a:gd name="T50" fmla="*/ 8 w 10"/>
                    <a:gd name="T51" fmla="*/ 13 h 38"/>
                    <a:gd name="T52" fmla="*/ 8 w 10"/>
                    <a:gd name="T53" fmla="*/ 13 h 38"/>
                    <a:gd name="T54" fmla="*/ 8 w 10"/>
                    <a:gd name="T55" fmla="*/ 13 h 38"/>
                    <a:gd name="T56" fmla="*/ 8 w 10"/>
                    <a:gd name="T57" fmla="*/ 13 h 38"/>
                    <a:gd name="T58" fmla="*/ 8 w 10"/>
                    <a:gd name="T59" fmla="*/ 13 h 38"/>
                    <a:gd name="T60" fmla="*/ 0 w 10"/>
                    <a:gd name="T61" fmla="*/ 1 h 38"/>
                    <a:gd name="T62" fmla="*/ 0 w 10"/>
                    <a:gd name="T63" fmla="*/ 1 h 38"/>
                    <a:gd name="T64" fmla="*/ 0 w 10"/>
                    <a:gd name="T65" fmla="*/ 1 h 38"/>
                    <a:gd name="T66" fmla="*/ 0 w 10"/>
                    <a:gd name="T67" fmla="*/ 1 h 38"/>
                    <a:gd name="T68" fmla="*/ 0 w 10"/>
                    <a:gd name="T69" fmla="*/ 1 h 38"/>
                    <a:gd name="T70" fmla="*/ 0 w 10"/>
                    <a:gd name="T71" fmla="*/ 1 h 38"/>
                    <a:gd name="T72" fmla="*/ 0 w 10"/>
                    <a:gd name="T73" fmla="*/ 0 h 38"/>
                    <a:gd name="T74" fmla="*/ 0 w 10"/>
                    <a:gd name="T75" fmla="*/ 0 h 38"/>
                    <a:gd name="T76" fmla="*/ 0 w 10"/>
                    <a:gd name="T77" fmla="*/ 0 h 38"/>
                    <a:gd name="T78" fmla="*/ 0 w 10"/>
                    <a:gd name="T79" fmla="*/ 1 h 38"/>
                    <a:gd name="T80" fmla="*/ 0 w 10"/>
                    <a:gd name="T8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38">
                      <a:moveTo>
                        <a:pt x="7" y="38"/>
                      </a:moveTo>
                      <a:cubicBezTo>
                        <a:pt x="7" y="38"/>
                        <a:pt x="7" y="38"/>
                        <a:pt x="7" y="38"/>
                      </a:cubicBezTo>
                      <a:cubicBezTo>
                        <a:pt x="7" y="38"/>
                        <a:pt x="7" y="38"/>
                        <a:pt x="7" y="38"/>
                      </a:cubicBezTo>
                      <a:moveTo>
                        <a:pt x="7" y="38"/>
                      </a:moveTo>
                      <a:cubicBezTo>
                        <a:pt x="7" y="38"/>
                        <a:pt x="7" y="38"/>
                        <a:pt x="7" y="38"/>
                      </a:cubicBezTo>
                      <a:cubicBezTo>
                        <a:pt x="7" y="38"/>
                        <a:pt x="7" y="38"/>
                        <a:pt x="7" y="38"/>
                      </a:cubicBezTo>
                      <a:moveTo>
                        <a:pt x="10" y="27"/>
                      </a:moveTo>
                      <a:cubicBezTo>
                        <a:pt x="10" y="31"/>
                        <a:pt x="9" y="35"/>
                        <a:pt x="8" y="38"/>
                      </a:cubicBezTo>
                      <a:cubicBezTo>
                        <a:pt x="9" y="35"/>
                        <a:pt x="10" y="31"/>
                        <a:pt x="10" y="27"/>
                      </a:cubicBezTo>
                      <a:moveTo>
                        <a:pt x="10" y="27"/>
                      </a:moveTo>
                      <a:cubicBezTo>
                        <a:pt x="10" y="27"/>
                        <a:pt x="10" y="27"/>
                        <a:pt x="10" y="27"/>
                      </a:cubicBezTo>
                      <a:cubicBezTo>
                        <a:pt x="10" y="27"/>
                        <a:pt x="10" y="27"/>
                        <a:pt x="10" y="27"/>
                      </a:cubicBezTo>
                      <a:moveTo>
                        <a:pt x="10" y="27"/>
                      </a:moveTo>
                      <a:cubicBezTo>
                        <a:pt x="10" y="27"/>
                        <a:pt x="10" y="27"/>
                        <a:pt x="10" y="27"/>
                      </a:cubicBezTo>
                      <a:cubicBezTo>
                        <a:pt x="10" y="27"/>
                        <a:pt x="10" y="27"/>
                        <a:pt x="10" y="27"/>
                      </a:cubicBezTo>
                      <a:moveTo>
                        <a:pt x="10" y="23"/>
                      </a:moveTo>
                      <a:cubicBezTo>
                        <a:pt x="10" y="23"/>
                        <a:pt x="10" y="23"/>
                        <a:pt x="10" y="23"/>
                      </a:cubicBezTo>
                      <a:cubicBezTo>
                        <a:pt x="10" y="23"/>
                        <a:pt x="10" y="23"/>
                        <a:pt x="10" y="23"/>
                      </a:cubicBezTo>
                      <a:moveTo>
                        <a:pt x="10" y="23"/>
                      </a:moveTo>
                      <a:cubicBezTo>
                        <a:pt x="10" y="23"/>
                        <a:pt x="10" y="23"/>
                        <a:pt x="10" y="23"/>
                      </a:cubicBezTo>
                      <a:cubicBezTo>
                        <a:pt x="10" y="23"/>
                        <a:pt x="10" y="23"/>
                        <a:pt x="10" y="23"/>
                      </a:cubicBezTo>
                      <a:moveTo>
                        <a:pt x="8" y="13"/>
                      </a:moveTo>
                      <a:cubicBezTo>
                        <a:pt x="9" y="16"/>
                        <a:pt x="10" y="19"/>
                        <a:pt x="10" y="23"/>
                      </a:cubicBezTo>
                      <a:cubicBezTo>
                        <a:pt x="10" y="19"/>
                        <a:pt x="9" y="16"/>
                        <a:pt x="8" y="13"/>
                      </a:cubicBezTo>
                      <a:moveTo>
                        <a:pt x="8" y="13"/>
                      </a:moveTo>
                      <a:cubicBezTo>
                        <a:pt x="8" y="13"/>
                        <a:pt x="8" y="13"/>
                        <a:pt x="8" y="13"/>
                      </a:cubicBezTo>
                      <a:cubicBezTo>
                        <a:pt x="8" y="13"/>
                        <a:pt x="8" y="13"/>
                        <a:pt x="8" y="13"/>
                      </a:cubicBezTo>
                      <a:moveTo>
                        <a:pt x="8" y="13"/>
                      </a:moveTo>
                      <a:cubicBezTo>
                        <a:pt x="8" y="13"/>
                        <a:pt x="8" y="13"/>
                        <a:pt x="8" y="13"/>
                      </a:cubicBezTo>
                      <a:cubicBezTo>
                        <a:pt x="8" y="13"/>
                        <a:pt x="8" y="13"/>
                        <a:pt x="8" y="13"/>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cubicBezTo>
                        <a:pt x="0" y="0"/>
                        <a:pt x="0" y="1"/>
                        <a:pt x="0" y="1"/>
                      </a:cubicBezTo>
                      <a:cubicBezTo>
                        <a:pt x="0" y="1"/>
                        <a:pt x="0" y="0"/>
                        <a:pt x="0"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4" name="Freeform 73">
                  <a:extLst>
                    <a:ext uri="{FF2B5EF4-FFF2-40B4-BE49-F238E27FC236}">
                      <a16:creationId xmlns:a16="http://schemas.microsoft.com/office/drawing/2014/main" id="{DD5E319F-D08F-D044-ABC0-E978A04B0605}"/>
                    </a:ext>
                  </a:extLst>
                </p:cNvPr>
                <p:cNvSpPr>
                  <a:spLocks/>
                </p:cNvSpPr>
                <p:nvPr/>
              </p:nvSpPr>
              <p:spPr bwMode="auto">
                <a:xfrm>
                  <a:off x="5556250" y="4362451"/>
                  <a:ext cx="296863" cy="203200"/>
                </a:xfrm>
                <a:custGeom>
                  <a:avLst/>
                  <a:gdLst>
                    <a:gd name="T0" fmla="*/ 39 w 170"/>
                    <a:gd name="T1" fmla="*/ 0 h 116"/>
                    <a:gd name="T2" fmla="*/ 14 w 170"/>
                    <a:gd name="T3" fmla="*/ 10 h 116"/>
                    <a:gd name="T4" fmla="*/ 14 w 170"/>
                    <a:gd name="T5" fmla="*/ 60 h 116"/>
                    <a:gd name="T6" fmla="*/ 59 w 170"/>
                    <a:gd name="T7" fmla="*/ 106 h 116"/>
                    <a:gd name="T8" fmla="*/ 144 w 170"/>
                    <a:gd name="T9" fmla="*/ 106 h 116"/>
                    <a:gd name="T10" fmla="*/ 145 w 170"/>
                    <a:gd name="T11" fmla="*/ 106 h 116"/>
                    <a:gd name="T12" fmla="*/ 146 w 170"/>
                    <a:gd name="T13" fmla="*/ 106 h 116"/>
                    <a:gd name="T14" fmla="*/ 146 w 170"/>
                    <a:gd name="T15" fmla="*/ 106 h 116"/>
                    <a:gd name="T16" fmla="*/ 147 w 170"/>
                    <a:gd name="T17" fmla="*/ 106 h 116"/>
                    <a:gd name="T18" fmla="*/ 147 w 170"/>
                    <a:gd name="T19" fmla="*/ 106 h 116"/>
                    <a:gd name="T20" fmla="*/ 147 w 170"/>
                    <a:gd name="T21" fmla="*/ 106 h 116"/>
                    <a:gd name="T22" fmla="*/ 157 w 170"/>
                    <a:gd name="T23" fmla="*/ 108 h 116"/>
                    <a:gd name="T24" fmla="*/ 158 w 170"/>
                    <a:gd name="T25" fmla="*/ 108 h 116"/>
                    <a:gd name="T26" fmla="*/ 158 w 170"/>
                    <a:gd name="T27" fmla="*/ 108 h 116"/>
                    <a:gd name="T28" fmla="*/ 158 w 170"/>
                    <a:gd name="T29" fmla="*/ 108 h 116"/>
                    <a:gd name="T30" fmla="*/ 158 w 170"/>
                    <a:gd name="T31" fmla="*/ 108 h 116"/>
                    <a:gd name="T32" fmla="*/ 169 w 170"/>
                    <a:gd name="T33" fmla="*/ 115 h 116"/>
                    <a:gd name="T34" fmla="*/ 169 w 170"/>
                    <a:gd name="T35" fmla="*/ 115 h 116"/>
                    <a:gd name="T36" fmla="*/ 169 w 170"/>
                    <a:gd name="T37" fmla="*/ 115 h 116"/>
                    <a:gd name="T38" fmla="*/ 169 w 170"/>
                    <a:gd name="T39" fmla="*/ 116 h 116"/>
                    <a:gd name="T40" fmla="*/ 169 w 170"/>
                    <a:gd name="T41" fmla="*/ 116 h 116"/>
                    <a:gd name="T42" fmla="*/ 169 w 170"/>
                    <a:gd name="T43" fmla="*/ 116 h 116"/>
                    <a:gd name="T44" fmla="*/ 169 w 170"/>
                    <a:gd name="T45" fmla="*/ 116 h 116"/>
                    <a:gd name="T46" fmla="*/ 170 w 170"/>
                    <a:gd name="T47" fmla="*/ 116 h 116"/>
                    <a:gd name="T48" fmla="*/ 64 w 170"/>
                    <a:gd name="T49" fmla="*/ 10 h 116"/>
                    <a:gd name="T50" fmla="*/ 39 w 170"/>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0" h="116">
                      <a:moveTo>
                        <a:pt x="39" y="0"/>
                      </a:moveTo>
                      <a:cubicBezTo>
                        <a:pt x="30" y="0"/>
                        <a:pt x="21" y="3"/>
                        <a:pt x="14" y="10"/>
                      </a:cubicBezTo>
                      <a:cubicBezTo>
                        <a:pt x="0" y="24"/>
                        <a:pt x="0" y="46"/>
                        <a:pt x="14" y="60"/>
                      </a:cubicBezTo>
                      <a:cubicBezTo>
                        <a:pt x="59" y="106"/>
                        <a:pt x="59" y="106"/>
                        <a:pt x="59" y="106"/>
                      </a:cubicBezTo>
                      <a:cubicBezTo>
                        <a:pt x="144" y="106"/>
                        <a:pt x="144" y="106"/>
                        <a:pt x="144" y="106"/>
                      </a:cubicBezTo>
                      <a:cubicBezTo>
                        <a:pt x="144" y="106"/>
                        <a:pt x="145" y="106"/>
                        <a:pt x="145"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6"/>
                        <a:pt x="154" y="107"/>
                        <a:pt x="157" y="108"/>
                      </a:cubicBezTo>
                      <a:cubicBezTo>
                        <a:pt x="157" y="108"/>
                        <a:pt x="157" y="108"/>
                        <a:pt x="158" y="108"/>
                      </a:cubicBezTo>
                      <a:cubicBezTo>
                        <a:pt x="158" y="108"/>
                        <a:pt x="158" y="108"/>
                        <a:pt x="158" y="108"/>
                      </a:cubicBezTo>
                      <a:cubicBezTo>
                        <a:pt x="158" y="108"/>
                        <a:pt x="158" y="108"/>
                        <a:pt x="158" y="108"/>
                      </a:cubicBezTo>
                      <a:cubicBezTo>
                        <a:pt x="158" y="108"/>
                        <a:pt x="158" y="108"/>
                        <a:pt x="158" y="108"/>
                      </a:cubicBezTo>
                      <a:cubicBezTo>
                        <a:pt x="162" y="110"/>
                        <a:pt x="165" y="112"/>
                        <a:pt x="169" y="115"/>
                      </a:cubicBezTo>
                      <a:cubicBezTo>
                        <a:pt x="169" y="115"/>
                        <a:pt x="169" y="115"/>
                        <a:pt x="169" y="115"/>
                      </a:cubicBezTo>
                      <a:cubicBezTo>
                        <a:pt x="169" y="115"/>
                        <a:pt x="169" y="115"/>
                        <a:pt x="169" y="115"/>
                      </a:cubicBezTo>
                      <a:cubicBezTo>
                        <a:pt x="169" y="115"/>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70" y="116"/>
                      </a:cubicBezTo>
                      <a:cubicBezTo>
                        <a:pt x="64" y="10"/>
                        <a:pt x="64" y="10"/>
                        <a:pt x="64" y="10"/>
                      </a:cubicBezTo>
                      <a:cubicBezTo>
                        <a:pt x="57" y="3"/>
                        <a:pt x="48" y="0"/>
                        <a:pt x="3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5" name="Freeform 74">
                  <a:extLst>
                    <a:ext uri="{FF2B5EF4-FFF2-40B4-BE49-F238E27FC236}">
                      <a16:creationId xmlns:a16="http://schemas.microsoft.com/office/drawing/2014/main" id="{36E713AE-0FE3-B54A-802A-6B0186B34788}"/>
                    </a:ext>
                  </a:extLst>
                </p:cNvPr>
                <p:cNvSpPr>
                  <a:spLocks noEditPoints="1"/>
                </p:cNvSpPr>
                <p:nvPr/>
              </p:nvSpPr>
              <p:spPr bwMode="auto">
                <a:xfrm>
                  <a:off x="5659438" y="4548188"/>
                  <a:ext cx="193675" cy="61912"/>
                </a:xfrm>
                <a:custGeom>
                  <a:avLst/>
                  <a:gdLst>
                    <a:gd name="T0" fmla="*/ 110 w 111"/>
                    <a:gd name="T1" fmla="*/ 10 h 35"/>
                    <a:gd name="T2" fmla="*/ 111 w 111"/>
                    <a:gd name="T3" fmla="*/ 10 h 35"/>
                    <a:gd name="T4" fmla="*/ 111 w 111"/>
                    <a:gd name="T5" fmla="*/ 10 h 35"/>
                    <a:gd name="T6" fmla="*/ 110 w 111"/>
                    <a:gd name="T7" fmla="*/ 10 h 35"/>
                    <a:gd name="T8" fmla="*/ 110 w 111"/>
                    <a:gd name="T9" fmla="*/ 10 h 35"/>
                    <a:gd name="T10" fmla="*/ 110 w 111"/>
                    <a:gd name="T11" fmla="*/ 10 h 35"/>
                    <a:gd name="T12" fmla="*/ 110 w 111"/>
                    <a:gd name="T13" fmla="*/ 10 h 35"/>
                    <a:gd name="T14" fmla="*/ 110 w 111"/>
                    <a:gd name="T15" fmla="*/ 9 h 35"/>
                    <a:gd name="T16" fmla="*/ 110 w 111"/>
                    <a:gd name="T17" fmla="*/ 10 h 35"/>
                    <a:gd name="T18" fmla="*/ 110 w 111"/>
                    <a:gd name="T19" fmla="*/ 9 h 35"/>
                    <a:gd name="T20" fmla="*/ 110 w 111"/>
                    <a:gd name="T21" fmla="*/ 9 h 35"/>
                    <a:gd name="T22" fmla="*/ 110 w 111"/>
                    <a:gd name="T23" fmla="*/ 9 h 35"/>
                    <a:gd name="T24" fmla="*/ 110 w 111"/>
                    <a:gd name="T25" fmla="*/ 9 h 35"/>
                    <a:gd name="T26" fmla="*/ 99 w 111"/>
                    <a:gd name="T27" fmla="*/ 2 h 35"/>
                    <a:gd name="T28" fmla="*/ 99 w 111"/>
                    <a:gd name="T29" fmla="*/ 2 h 35"/>
                    <a:gd name="T30" fmla="*/ 99 w 111"/>
                    <a:gd name="T31" fmla="*/ 2 h 35"/>
                    <a:gd name="T32" fmla="*/ 99 w 111"/>
                    <a:gd name="T33" fmla="*/ 2 h 35"/>
                    <a:gd name="T34" fmla="*/ 99 w 111"/>
                    <a:gd name="T35" fmla="*/ 2 h 35"/>
                    <a:gd name="T36" fmla="*/ 99 w 111"/>
                    <a:gd name="T37" fmla="*/ 2 h 35"/>
                    <a:gd name="T38" fmla="*/ 88 w 111"/>
                    <a:gd name="T39" fmla="*/ 0 h 35"/>
                    <a:gd name="T40" fmla="*/ 98 w 111"/>
                    <a:gd name="T41" fmla="*/ 2 h 35"/>
                    <a:gd name="T42" fmla="*/ 88 w 111"/>
                    <a:gd name="T43" fmla="*/ 0 h 35"/>
                    <a:gd name="T44" fmla="*/ 88 w 111"/>
                    <a:gd name="T45" fmla="*/ 0 h 35"/>
                    <a:gd name="T46" fmla="*/ 88 w 111"/>
                    <a:gd name="T47" fmla="*/ 0 h 35"/>
                    <a:gd name="T48" fmla="*/ 88 w 111"/>
                    <a:gd name="T49" fmla="*/ 0 h 35"/>
                    <a:gd name="T50" fmla="*/ 87 w 111"/>
                    <a:gd name="T51" fmla="*/ 0 h 35"/>
                    <a:gd name="T52" fmla="*/ 87 w 111"/>
                    <a:gd name="T53" fmla="*/ 0 h 35"/>
                    <a:gd name="T54" fmla="*/ 87 w 111"/>
                    <a:gd name="T55" fmla="*/ 0 h 35"/>
                    <a:gd name="T56" fmla="*/ 85 w 111"/>
                    <a:gd name="T57" fmla="*/ 0 h 35"/>
                    <a:gd name="T58" fmla="*/ 0 w 111"/>
                    <a:gd name="T59" fmla="*/ 0 h 35"/>
                    <a:gd name="T60" fmla="*/ 36 w 111"/>
                    <a:gd name="T61" fmla="*/ 35 h 35"/>
                    <a:gd name="T62" fmla="*/ 61 w 111"/>
                    <a:gd name="T63" fmla="*/ 10 h 35"/>
                    <a:gd name="T64" fmla="*/ 85 w 111"/>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35">
                      <a:moveTo>
                        <a:pt x="110" y="10"/>
                      </a:moveTo>
                      <a:cubicBezTo>
                        <a:pt x="110" y="10"/>
                        <a:pt x="110" y="10"/>
                        <a:pt x="111" y="10"/>
                      </a:cubicBezTo>
                      <a:cubicBezTo>
                        <a:pt x="111" y="10"/>
                        <a:pt x="111" y="10"/>
                        <a:pt x="111" y="10"/>
                      </a:cubicBezTo>
                      <a:cubicBezTo>
                        <a:pt x="110" y="10"/>
                        <a:pt x="110" y="10"/>
                        <a:pt x="110" y="10"/>
                      </a:cubicBezTo>
                      <a:moveTo>
                        <a:pt x="110" y="10"/>
                      </a:moveTo>
                      <a:cubicBezTo>
                        <a:pt x="110" y="10"/>
                        <a:pt x="110" y="10"/>
                        <a:pt x="110" y="10"/>
                      </a:cubicBezTo>
                      <a:cubicBezTo>
                        <a:pt x="110" y="10"/>
                        <a:pt x="110" y="10"/>
                        <a:pt x="110" y="10"/>
                      </a:cubicBezTo>
                      <a:moveTo>
                        <a:pt x="110" y="9"/>
                      </a:moveTo>
                      <a:cubicBezTo>
                        <a:pt x="110" y="9"/>
                        <a:pt x="110" y="10"/>
                        <a:pt x="110" y="10"/>
                      </a:cubicBezTo>
                      <a:cubicBezTo>
                        <a:pt x="110" y="10"/>
                        <a:pt x="110" y="9"/>
                        <a:pt x="110" y="9"/>
                      </a:cubicBezTo>
                      <a:moveTo>
                        <a:pt x="110" y="9"/>
                      </a:moveTo>
                      <a:cubicBezTo>
                        <a:pt x="110" y="9"/>
                        <a:pt x="110" y="9"/>
                        <a:pt x="110" y="9"/>
                      </a:cubicBezTo>
                      <a:cubicBezTo>
                        <a:pt x="110" y="9"/>
                        <a:pt x="110" y="9"/>
                        <a:pt x="110" y="9"/>
                      </a:cubicBezTo>
                      <a:moveTo>
                        <a:pt x="99" y="2"/>
                      </a:moveTo>
                      <a:cubicBezTo>
                        <a:pt x="99" y="2"/>
                        <a:pt x="99" y="2"/>
                        <a:pt x="99" y="2"/>
                      </a:cubicBezTo>
                      <a:cubicBezTo>
                        <a:pt x="99" y="2"/>
                        <a:pt x="99" y="2"/>
                        <a:pt x="99" y="2"/>
                      </a:cubicBezTo>
                      <a:moveTo>
                        <a:pt x="99" y="2"/>
                      </a:moveTo>
                      <a:cubicBezTo>
                        <a:pt x="99" y="2"/>
                        <a:pt x="99" y="2"/>
                        <a:pt x="99" y="2"/>
                      </a:cubicBezTo>
                      <a:cubicBezTo>
                        <a:pt x="99" y="2"/>
                        <a:pt x="99" y="2"/>
                        <a:pt x="99" y="2"/>
                      </a:cubicBezTo>
                      <a:moveTo>
                        <a:pt x="88" y="0"/>
                      </a:moveTo>
                      <a:cubicBezTo>
                        <a:pt x="91" y="0"/>
                        <a:pt x="95" y="1"/>
                        <a:pt x="98" y="2"/>
                      </a:cubicBezTo>
                      <a:cubicBezTo>
                        <a:pt x="95" y="1"/>
                        <a:pt x="92"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6" y="35"/>
                        <a:pt x="36" y="35"/>
                        <a:pt x="36" y="35"/>
                      </a:cubicBezTo>
                      <a:cubicBezTo>
                        <a:pt x="61" y="10"/>
                        <a:pt x="61" y="10"/>
                        <a:pt x="61" y="10"/>
                      </a:cubicBezTo>
                      <a:cubicBezTo>
                        <a:pt x="67" y="3"/>
                        <a:pt x="76" y="0"/>
                        <a:pt x="8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6" name="Freeform 75">
                  <a:extLst>
                    <a:ext uri="{FF2B5EF4-FFF2-40B4-BE49-F238E27FC236}">
                      <a16:creationId xmlns:a16="http://schemas.microsoft.com/office/drawing/2014/main" id="{38CC0367-EEBB-1E42-BAF2-EA885B9541D2}"/>
                    </a:ext>
                  </a:extLst>
                </p:cNvPr>
                <p:cNvSpPr>
                  <a:spLocks/>
                </p:cNvSpPr>
                <p:nvPr/>
              </p:nvSpPr>
              <p:spPr bwMode="auto">
                <a:xfrm>
                  <a:off x="5556250" y="4652963"/>
                  <a:ext cx="296863" cy="203200"/>
                </a:xfrm>
                <a:custGeom>
                  <a:avLst/>
                  <a:gdLst>
                    <a:gd name="T0" fmla="*/ 170 w 170"/>
                    <a:gd name="T1" fmla="*/ 0 h 116"/>
                    <a:gd name="T2" fmla="*/ 157 w 170"/>
                    <a:gd name="T3" fmla="*/ 8 h 116"/>
                    <a:gd name="T4" fmla="*/ 157 w 170"/>
                    <a:gd name="T5" fmla="*/ 8 h 116"/>
                    <a:gd name="T6" fmla="*/ 157 w 170"/>
                    <a:gd name="T7" fmla="*/ 8 h 116"/>
                    <a:gd name="T8" fmla="*/ 157 w 170"/>
                    <a:gd name="T9" fmla="*/ 8 h 116"/>
                    <a:gd name="T10" fmla="*/ 156 w 170"/>
                    <a:gd name="T11" fmla="*/ 8 h 116"/>
                    <a:gd name="T12" fmla="*/ 148 w 170"/>
                    <a:gd name="T13" fmla="*/ 10 h 116"/>
                    <a:gd name="T14" fmla="*/ 145 w 170"/>
                    <a:gd name="T15" fmla="*/ 11 h 116"/>
                    <a:gd name="T16" fmla="*/ 144 w 170"/>
                    <a:gd name="T17" fmla="*/ 11 h 116"/>
                    <a:gd name="T18" fmla="*/ 59 w 170"/>
                    <a:gd name="T19" fmla="*/ 11 h 116"/>
                    <a:gd name="T20" fmla="*/ 14 w 170"/>
                    <a:gd name="T21" fmla="*/ 56 h 116"/>
                    <a:gd name="T22" fmla="*/ 14 w 170"/>
                    <a:gd name="T23" fmla="*/ 106 h 116"/>
                    <a:gd name="T24" fmla="*/ 39 w 170"/>
                    <a:gd name="T25" fmla="*/ 116 h 116"/>
                    <a:gd name="T26" fmla="*/ 64 w 170"/>
                    <a:gd name="T27" fmla="*/ 106 h 116"/>
                    <a:gd name="T28" fmla="*/ 170 w 170"/>
                    <a:gd name="T2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 h="116">
                      <a:moveTo>
                        <a:pt x="170" y="0"/>
                      </a:moveTo>
                      <a:cubicBezTo>
                        <a:pt x="166" y="4"/>
                        <a:pt x="161" y="7"/>
                        <a:pt x="157" y="8"/>
                      </a:cubicBezTo>
                      <a:cubicBezTo>
                        <a:pt x="157" y="8"/>
                        <a:pt x="157" y="8"/>
                        <a:pt x="157" y="8"/>
                      </a:cubicBezTo>
                      <a:cubicBezTo>
                        <a:pt x="157" y="8"/>
                        <a:pt x="157" y="8"/>
                        <a:pt x="157" y="8"/>
                      </a:cubicBezTo>
                      <a:cubicBezTo>
                        <a:pt x="157" y="8"/>
                        <a:pt x="157" y="8"/>
                        <a:pt x="157" y="8"/>
                      </a:cubicBezTo>
                      <a:cubicBezTo>
                        <a:pt x="156" y="8"/>
                        <a:pt x="156" y="8"/>
                        <a:pt x="156" y="8"/>
                      </a:cubicBezTo>
                      <a:cubicBezTo>
                        <a:pt x="154" y="9"/>
                        <a:pt x="151" y="10"/>
                        <a:pt x="148" y="10"/>
                      </a:cubicBezTo>
                      <a:cubicBezTo>
                        <a:pt x="147" y="10"/>
                        <a:pt x="146" y="11"/>
                        <a:pt x="145" y="11"/>
                      </a:cubicBezTo>
                      <a:cubicBezTo>
                        <a:pt x="145" y="11"/>
                        <a:pt x="144" y="11"/>
                        <a:pt x="144" y="11"/>
                      </a:cubicBezTo>
                      <a:cubicBezTo>
                        <a:pt x="59" y="11"/>
                        <a:pt x="59" y="11"/>
                        <a:pt x="59" y="11"/>
                      </a:cubicBezTo>
                      <a:cubicBezTo>
                        <a:pt x="14" y="56"/>
                        <a:pt x="14" y="56"/>
                        <a:pt x="14" y="56"/>
                      </a:cubicBezTo>
                      <a:cubicBezTo>
                        <a:pt x="0" y="70"/>
                        <a:pt x="0" y="92"/>
                        <a:pt x="14" y="106"/>
                      </a:cubicBezTo>
                      <a:cubicBezTo>
                        <a:pt x="21" y="113"/>
                        <a:pt x="30" y="116"/>
                        <a:pt x="39" y="116"/>
                      </a:cubicBezTo>
                      <a:cubicBezTo>
                        <a:pt x="48" y="116"/>
                        <a:pt x="57" y="113"/>
                        <a:pt x="64" y="106"/>
                      </a:cubicBezTo>
                      <a:cubicBezTo>
                        <a:pt x="170" y="0"/>
                        <a:pt x="170" y="0"/>
                        <a:pt x="170"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7" name="Freeform 76">
                  <a:extLst>
                    <a:ext uri="{FF2B5EF4-FFF2-40B4-BE49-F238E27FC236}">
                      <a16:creationId xmlns:a16="http://schemas.microsoft.com/office/drawing/2014/main" id="{FA143F89-8C75-E744-B901-0D5BCE97254F}"/>
                    </a:ext>
                  </a:extLst>
                </p:cNvPr>
                <p:cNvSpPr>
                  <a:spLocks noEditPoints="1"/>
                </p:cNvSpPr>
                <p:nvPr/>
              </p:nvSpPr>
              <p:spPr bwMode="auto">
                <a:xfrm>
                  <a:off x="5659438" y="4610101"/>
                  <a:ext cx="171450" cy="61912"/>
                </a:xfrm>
                <a:custGeom>
                  <a:avLst/>
                  <a:gdLst>
                    <a:gd name="T0" fmla="*/ 97 w 98"/>
                    <a:gd name="T1" fmla="*/ 33 h 36"/>
                    <a:gd name="T2" fmla="*/ 89 w 98"/>
                    <a:gd name="T3" fmla="*/ 35 h 36"/>
                    <a:gd name="T4" fmla="*/ 97 w 98"/>
                    <a:gd name="T5" fmla="*/ 33 h 36"/>
                    <a:gd name="T6" fmla="*/ 98 w 98"/>
                    <a:gd name="T7" fmla="*/ 33 h 36"/>
                    <a:gd name="T8" fmla="*/ 98 w 98"/>
                    <a:gd name="T9" fmla="*/ 33 h 36"/>
                    <a:gd name="T10" fmla="*/ 98 w 98"/>
                    <a:gd name="T11" fmla="*/ 33 h 36"/>
                    <a:gd name="T12" fmla="*/ 98 w 98"/>
                    <a:gd name="T13" fmla="*/ 33 h 36"/>
                    <a:gd name="T14" fmla="*/ 98 w 98"/>
                    <a:gd name="T15" fmla="*/ 33 h 36"/>
                    <a:gd name="T16" fmla="*/ 98 w 98"/>
                    <a:gd name="T17" fmla="*/ 33 h 36"/>
                    <a:gd name="T18" fmla="*/ 36 w 98"/>
                    <a:gd name="T19" fmla="*/ 0 h 36"/>
                    <a:gd name="T20" fmla="*/ 0 w 98"/>
                    <a:gd name="T21" fmla="*/ 36 h 36"/>
                    <a:gd name="T22" fmla="*/ 85 w 98"/>
                    <a:gd name="T23" fmla="*/ 36 h 36"/>
                    <a:gd name="T24" fmla="*/ 61 w 98"/>
                    <a:gd name="T25" fmla="*/ 25 h 36"/>
                    <a:gd name="T26" fmla="*/ 36 w 98"/>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36">
                      <a:moveTo>
                        <a:pt x="97" y="33"/>
                      </a:moveTo>
                      <a:cubicBezTo>
                        <a:pt x="95" y="34"/>
                        <a:pt x="92" y="35"/>
                        <a:pt x="89" y="35"/>
                      </a:cubicBezTo>
                      <a:cubicBezTo>
                        <a:pt x="92" y="35"/>
                        <a:pt x="95" y="34"/>
                        <a:pt x="97" y="33"/>
                      </a:cubicBezTo>
                      <a:moveTo>
                        <a:pt x="98" y="33"/>
                      </a:moveTo>
                      <a:cubicBezTo>
                        <a:pt x="98" y="33"/>
                        <a:pt x="98" y="33"/>
                        <a:pt x="98" y="33"/>
                      </a:cubicBezTo>
                      <a:cubicBezTo>
                        <a:pt x="98" y="33"/>
                        <a:pt x="98" y="33"/>
                        <a:pt x="98" y="33"/>
                      </a:cubicBezTo>
                      <a:moveTo>
                        <a:pt x="98" y="33"/>
                      </a:moveTo>
                      <a:cubicBezTo>
                        <a:pt x="98" y="33"/>
                        <a:pt x="98" y="33"/>
                        <a:pt x="98" y="33"/>
                      </a:cubicBezTo>
                      <a:cubicBezTo>
                        <a:pt x="98" y="33"/>
                        <a:pt x="98" y="33"/>
                        <a:pt x="98" y="33"/>
                      </a:cubicBezTo>
                      <a:moveTo>
                        <a:pt x="36" y="0"/>
                      </a:moveTo>
                      <a:cubicBezTo>
                        <a:pt x="0" y="36"/>
                        <a:pt x="0" y="36"/>
                        <a:pt x="0" y="36"/>
                      </a:cubicBezTo>
                      <a:cubicBezTo>
                        <a:pt x="85" y="36"/>
                        <a:pt x="85" y="36"/>
                        <a:pt x="85" y="36"/>
                      </a:cubicBezTo>
                      <a:cubicBezTo>
                        <a:pt x="76" y="35"/>
                        <a:pt x="67" y="32"/>
                        <a:pt x="61" y="25"/>
                      </a:cubicBezTo>
                      <a:cubicBezTo>
                        <a:pt x="36" y="0"/>
                        <a:pt x="36" y="0"/>
                        <a:pt x="36"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8" name="Freeform 77">
                  <a:extLst>
                    <a:ext uri="{FF2B5EF4-FFF2-40B4-BE49-F238E27FC236}">
                      <a16:creationId xmlns:a16="http://schemas.microsoft.com/office/drawing/2014/main" id="{A5527BDA-CCD9-474F-8B3E-7C9FA9ED3575}"/>
                    </a:ext>
                  </a:extLst>
                </p:cNvPr>
                <p:cNvSpPr>
                  <a:spLocks noEditPoints="1"/>
                </p:cNvSpPr>
                <p:nvPr/>
              </p:nvSpPr>
              <p:spPr bwMode="auto">
                <a:xfrm>
                  <a:off x="5807075" y="4548188"/>
                  <a:ext cx="63500" cy="123825"/>
                </a:xfrm>
                <a:custGeom>
                  <a:avLst/>
                  <a:gdLst>
                    <a:gd name="T0" fmla="*/ 1 w 36"/>
                    <a:gd name="T1" fmla="*/ 71 h 71"/>
                    <a:gd name="T2" fmla="*/ 1 w 36"/>
                    <a:gd name="T3" fmla="*/ 71 h 71"/>
                    <a:gd name="T4" fmla="*/ 13 w 36"/>
                    <a:gd name="T5" fmla="*/ 68 h 71"/>
                    <a:gd name="T6" fmla="*/ 13 w 36"/>
                    <a:gd name="T7" fmla="*/ 68 h 71"/>
                    <a:gd name="T8" fmla="*/ 13 w 36"/>
                    <a:gd name="T9" fmla="*/ 68 h 71"/>
                    <a:gd name="T10" fmla="*/ 33 w 36"/>
                    <a:gd name="T11" fmla="*/ 48 h 71"/>
                    <a:gd name="T12" fmla="*/ 26 w 36"/>
                    <a:gd name="T13" fmla="*/ 60 h 71"/>
                    <a:gd name="T14" fmla="*/ 33 w 36"/>
                    <a:gd name="T15" fmla="*/ 48 h 71"/>
                    <a:gd name="T16" fmla="*/ 33 w 36"/>
                    <a:gd name="T17" fmla="*/ 48 h 71"/>
                    <a:gd name="T18" fmla="*/ 34 w 36"/>
                    <a:gd name="T19" fmla="*/ 48 h 71"/>
                    <a:gd name="T20" fmla="*/ 34 w 36"/>
                    <a:gd name="T21" fmla="*/ 48 h 71"/>
                    <a:gd name="T22" fmla="*/ 36 w 36"/>
                    <a:gd name="T23" fmla="*/ 37 h 71"/>
                    <a:gd name="T24" fmla="*/ 36 w 36"/>
                    <a:gd name="T25" fmla="*/ 37 h 71"/>
                    <a:gd name="T26" fmla="*/ 36 w 36"/>
                    <a:gd name="T27" fmla="*/ 37 h 71"/>
                    <a:gd name="T28" fmla="*/ 36 w 36"/>
                    <a:gd name="T29" fmla="*/ 35 h 71"/>
                    <a:gd name="T30" fmla="*/ 36 w 36"/>
                    <a:gd name="T31" fmla="*/ 35 h 71"/>
                    <a:gd name="T32" fmla="*/ 36 w 36"/>
                    <a:gd name="T33" fmla="*/ 33 h 71"/>
                    <a:gd name="T34" fmla="*/ 36 w 36"/>
                    <a:gd name="T35" fmla="*/ 33 h 71"/>
                    <a:gd name="T36" fmla="*/ 36 w 36"/>
                    <a:gd name="T37" fmla="*/ 33 h 71"/>
                    <a:gd name="T38" fmla="*/ 34 w 36"/>
                    <a:gd name="T39" fmla="*/ 23 h 71"/>
                    <a:gd name="T40" fmla="*/ 34 w 36"/>
                    <a:gd name="T41" fmla="*/ 23 h 71"/>
                    <a:gd name="T42" fmla="*/ 34 w 36"/>
                    <a:gd name="T43" fmla="*/ 23 h 71"/>
                    <a:gd name="T44" fmla="*/ 26 w 36"/>
                    <a:gd name="T45" fmla="*/ 11 h 71"/>
                    <a:gd name="T46" fmla="*/ 26 w 36"/>
                    <a:gd name="T47" fmla="*/ 11 h 71"/>
                    <a:gd name="T48" fmla="*/ 26 w 36"/>
                    <a:gd name="T49" fmla="*/ 11 h 71"/>
                    <a:gd name="T50" fmla="*/ 26 w 36"/>
                    <a:gd name="T51" fmla="*/ 11 h 71"/>
                    <a:gd name="T52" fmla="*/ 26 w 36"/>
                    <a:gd name="T53" fmla="*/ 11 h 71"/>
                    <a:gd name="T54" fmla="*/ 25 w 36"/>
                    <a:gd name="T55" fmla="*/ 10 h 71"/>
                    <a:gd name="T56" fmla="*/ 25 w 36"/>
                    <a:gd name="T57" fmla="*/ 10 h 71"/>
                    <a:gd name="T58" fmla="*/ 25 w 36"/>
                    <a:gd name="T59" fmla="*/ 10 h 71"/>
                    <a:gd name="T60" fmla="*/ 25 w 36"/>
                    <a:gd name="T61" fmla="*/ 9 h 71"/>
                    <a:gd name="T62" fmla="*/ 14 w 36"/>
                    <a:gd name="T63" fmla="*/ 2 h 71"/>
                    <a:gd name="T64" fmla="*/ 14 w 36"/>
                    <a:gd name="T65" fmla="*/ 2 h 71"/>
                    <a:gd name="T66" fmla="*/ 14 w 36"/>
                    <a:gd name="T67" fmla="*/ 2 h 71"/>
                    <a:gd name="T68" fmla="*/ 13 w 36"/>
                    <a:gd name="T69" fmla="*/ 2 h 71"/>
                    <a:gd name="T70" fmla="*/ 13 w 36"/>
                    <a:gd name="T71" fmla="*/ 2 h 71"/>
                    <a:gd name="T72" fmla="*/ 3 w 36"/>
                    <a:gd name="T73" fmla="*/ 0 h 71"/>
                    <a:gd name="T74" fmla="*/ 2 w 36"/>
                    <a:gd name="T75" fmla="*/ 0 h 71"/>
                    <a:gd name="T76" fmla="*/ 2 w 36"/>
                    <a:gd name="T77" fmla="*/ 0 h 71"/>
                    <a:gd name="T78" fmla="*/ 0 w 36"/>
                    <a:gd name="T79" fmla="*/ 0 h 71"/>
                    <a:gd name="T80" fmla="*/ 2 w 36"/>
                    <a:gd name="T8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 h="71">
                      <a:moveTo>
                        <a:pt x="4" y="70"/>
                      </a:moveTo>
                      <a:cubicBezTo>
                        <a:pt x="3" y="70"/>
                        <a:pt x="2" y="71"/>
                        <a:pt x="1" y="71"/>
                      </a:cubicBezTo>
                      <a:cubicBezTo>
                        <a:pt x="0" y="71"/>
                        <a:pt x="0" y="71"/>
                        <a:pt x="0" y="71"/>
                      </a:cubicBezTo>
                      <a:cubicBezTo>
                        <a:pt x="0" y="71"/>
                        <a:pt x="1" y="71"/>
                        <a:pt x="1" y="71"/>
                      </a:cubicBezTo>
                      <a:cubicBezTo>
                        <a:pt x="2" y="71"/>
                        <a:pt x="3" y="70"/>
                        <a:pt x="4" y="70"/>
                      </a:cubicBezTo>
                      <a:moveTo>
                        <a:pt x="13" y="68"/>
                      </a:moveTo>
                      <a:cubicBezTo>
                        <a:pt x="12" y="68"/>
                        <a:pt x="12" y="68"/>
                        <a:pt x="12" y="68"/>
                      </a:cubicBezTo>
                      <a:cubicBezTo>
                        <a:pt x="12" y="68"/>
                        <a:pt x="12" y="68"/>
                        <a:pt x="13" y="68"/>
                      </a:cubicBezTo>
                      <a:moveTo>
                        <a:pt x="13" y="68"/>
                      </a:moveTo>
                      <a:cubicBezTo>
                        <a:pt x="13" y="68"/>
                        <a:pt x="13" y="68"/>
                        <a:pt x="13" y="68"/>
                      </a:cubicBezTo>
                      <a:cubicBezTo>
                        <a:pt x="13" y="68"/>
                        <a:pt x="13" y="68"/>
                        <a:pt x="13" y="68"/>
                      </a:cubicBezTo>
                      <a:moveTo>
                        <a:pt x="33" y="48"/>
                      </a:moveTo>
                      <a:cubicBezTo>
                        <a:pt x="30" y="58"/>
                        <a:pt x="22" y="65"/>
                        <a:pt x="13" y="68"/>
                      </a:cubicBezTo>
                      <a:cubicBezTo>
                        <a:pt x="17" y="67"/>
                        <a:pt x="22" y="64"/>
                        <a:pt x="26" y="60"/>
                      </a:cubicBezTo>
                      <a:cubicBezTo>
                        <a:pt x="26" y="60"/>
                        <a:pt x="26" y="60"/>
                        <a:pt x="26" y="60"/>
                      </a:cubicBezTo>
                      <a:cubicBezTo>
                        <a:pt x="29" y="57"/>
                        <a:pt x="32" y="53"/>
                        <a:pt x="33" y="48"/>
                      </a:cubicBezTo>
                      <a:moveTo>
                        <a:pt x="33" y="48"/>
                      </a:moveTo>
                      <a:cubicBezTo>
                        <a:pt x="33" y="48"/>
                        <a:pt x="33" y="48"/>
                        <a:pt x="33" y="48"/>
                      </a:cubicBezTo>
                      <a:cubicBezTo>
                        <a:pt x="33" y="48"/>
                        <a:pt x="33" y="48"/>
                        <a:pt x="33" y="48"/>
                      </a:cubicBezTo>
                      <a:moveTo>
                        <a:pt x="34" y="48"/>
                      </a:moveTo>
                      <a:cubicBezTo>
                        <a:pt x="34" y="48"/>
                        <a:pt x="34" y="48"/>
                        <a:pt x="33" y="48"/>
                      </a:cubicBezTo>
                      <a:cubicBezTo>
                        <a:pt x="34" y="48"/>
                        <a:pt x="34" y="48"/>
                        <a:pt x="34" y="48"/>
                      </a:cubicBezTo>
                      <a:moveTo>
                        <a:pt x="36" y="37"/>
                      </a:moveTo>
                      <a:cubicBezTo>
                        <a:pt x="36" y="37"/>
                        <a:pt x="36" y="37"/>
                        <a:pt x="36" y="37"/>
                      </a:cubicBezTo>
                      <a:cubicBezTo>
                        <a:pt x="36" y="37"/>
                        <a:pt x="36" y="37"/>
                        <a:pt x="36" y="37"/>
                      </a:cubicBezTo>
                      <a:moveTo>
                        <a:pt x="36" y="37"/>
                      </a:moveTo>
                      <a:cubicBezTo>
                        <a:pt x="36" y="37"/>
                        <a:pt x="36" y="37"/>
                        <a:pt x="36" y="37"/>
                      </a:cubicBezTo>
                      <a:cubicBezTo>
                        <a:pt x="36" y="37"/>
                        <a:pt x="36" y="37"/>
                        <a:pt x="36" y="37"/>
                      </a:cubicBezTo>
                      <a:moveTo>
                        <a:pt x="36" y="33"/>
                      </a:moveTo>
                      <a:cubicBezTo>
                        <a:pt x="36" y="34"/>
                        <a:pt x="36" y="35"/>
                        <a:pt x="36" y="35"/>
                      </a:cubicBezTo>
                      <a:cubicBezTo>
                        <a:pt x="36" y="36"/>
                        <a:pt x="36" y="36"/>
                        <a:pt x="36" y="37"/>
                      </a:cubicBezTo>
                      <a:cubicBezTo>
                        <a:pt x="36" y="36"/>
                        <a:pt x="36" y="36"/>
                        <a:pt x="36" y="35"/>
                      </a:cubicBezTo>
                      <a:cubicBezTo>
                        <a:pt x="36" y="35"/>
                        <a:pt x="36" y="34"/>
                        <a:pt x="36" y="33"/>
                      </a:cubicBezTo>
                      <a:moveTo>
                        <a:pt x="36" y="33"/>
                      </a:moveTo>
                      <a:cubicBezTo>
                        <a:pt x="36" y="33"/>
                        <a:pt x="36" y="33"/>
                        <a:pt x="36" y="33"/>
                      </a:cubicBezTo>
                      <a:cubicBezTo>
                        <a:pt x="36" y="33"/>
                        <a:pt x="36" y="33"/>
                        <a:pt x="36" y="33"/>
                      </a:cubicBezTo>
                      <a:moveTo>
                        <a:pt x="36" y="33"/>
                      </a:moveTo>
                      <a:cubicBezTo>
                        <a:pt x="36" y="33"/>
                        <a:pt x="36" y="33"/>
                        <a:pt x="36" y="33"/>
                      </a:cubicBezTo>
                      <a:cubicBezTo>
                        <a:pt x="36" y="33"/>
                        <a:pt x="36" y="33"/>
                        <a:pt x="36" y="33"/>
                      </a:cubicBezTo>
                      <a:moveTo>
                        <a:pt x="34" y="23"/>
                      </a:moveTo>
                      <a:cubicBezTo>
                        <a:pt x="34" y="23"/>
                        <a:pt x="34" y="23"/>
                        <a:pt x="34" y="23"/>
                      </a:cubicBezTo>
                      <a:cubicBezTo>
                        <a:pt x="34" y="23"/>
                        <a:pt x="34" y="23"/>
                        <a:pt x="34" y="23"/>
                      </a:cubicBezTo>
                      <a:moveTo>
                        <a:pt x="34" y="23"/>
                      </a:moveTo>
                      <a:cubicBezTo>
                        <a:pt x="34" y="23"/>
                        <a:pt x="34" y="23"/>
                        <a:pt x="34" y="23"/>
                      </a:cubicBezTo>
                      <a:cubicBezTo>
                        <a:pt x="34" y="23"/>
                        <a:pt x="34" y="23"/>
                        <a:pt x="34" y="23"/>
                      </a:cubicBezTo>
                      <a:moveTo>
                        <a:pt x="26" y="11"/>
                      </a:moveTo>
                      <a:cubicBezTo>
                        <a:pt x="29" y="14"/>
                        <a:pt x="32" y="18"/>
                        <a:pt x="34" y="23"/>
                      </a:cubicBezTo>
                      <a:cubicBezTo>
                        <a:pt x="32" y="18"/>
                        <a:pt x="30"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10"/>
                      </a:moveTo>
                      <a:cubicBezTo>
                        <a:pt x="25" y="10"/>
                        <a:pt x="25" y="10"/>
                        <a:pt x="25" y="10"/>
                      </a:cubicBezTo>
                      <a:cubicBezTo>
                        <a:pt x="25" y="10"/>
                        <a:pt x="25" y="10"/>
                        <a:pt x="25" y="10"/>
                      </a:cubicBezTo>
                      <a:moveTo>
                        <a:pt x="25" y="10"/>
                      </a:moveTo>
                      <a:cubicBezTo>
                        <a:pt x="25" y="10"/>
                        <a:pt x="25" y="10"/>
                        <a:pt x="25" y="10"/>
                      </a:cubicBezTo>
                      <a:cubicBezTo>
                        <a:pt x="25" y="10"/>
                        <a:pt x="25" y="10"/>
                        <a:pt x="25" y="10"/>
                      </a:cubicBezTo>
                      <a:moveTo>
                        <a:pt x="25" y="9"/>
                      </a:moveTo>
                      <a:cubicBezTo>
                        <a:pt x="25" y="9"/>
                        <a:pt x="25" y="9"/>
                        <a:pt x="25" y="9"/>
                      </a:cubicBezTo>
                      <a:cubicBezTo>
                        <a:pt x="25" y="9"/>
                        <a:pt x="25" y="9"/>
                        <a:pt x="25" y="9"/>
                      </a:cubicBezTo>
                      <a:moveTo>
                        <a:pt x="14" y="2"/>
                      </a:moveTo>
                      <a:cubicBezTo>
                        <a:pt x="18" y="4"/>
                        <a:pt x="22" y="6"/>
                        <a:pt x="25" y="9"/>
                      </a:cubicBezTo>
                      <a:cubicBezTo>
                        <a:pt x="21" y="6"/>
                        <a:pt x="18" y="4"/>
                        <a:pt x="14" y="2"/>
                      </a:cubicBezTo>
                      <a:moveTo>
                        <a:pt x="14" y="2"/>
                      </a:moveTo>
                      <a:cubicBezTo>
                        <a:pt x="14" y="2"/>
                        <a:pt x="14" y="2"/>
                        <a:pt x="14" y="2"/>
                      </a:cubicBezTo>
                      <a:cubicBezTo>
                        <a:pt x="14" y="2"/>
                        <a:pt x="14" y="2"/>
                        <a:pt x="14" y="2"/>
                      </a:cubicBezTo>
                      <a:moveTo>
                        <a:pt x="13" y="2"/>
                      </a:moveTo>
                      <a:cubicBezTo>
                        <a:pt x="13" y="2"/>
                        <a:pt x="13" y="2"/>
                        <a:pt x="14"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1" y="0"/>
                      </a:moveTo>
                      <a:cubicBezTo>
                        <a:pt x="1" y="0"/>
                        <a:pt x="0" y="0"/>
                        <a:pt x="0" y="0"/>
                      </a:cubicBezTo>
                      <a:cubicBezTo>
                        <a:pt x="1" y="0"/>
                        <a:pt x="1" y="0"/>
                        <a:pt x="1" y="0"/>
                      </a:cubicBezTo>
                      <a:cubicBezTo>
                        <a:pt x="1" y="0"/>
                        <a:pt x="2" y="0"/>
                        <a:pt x="2" y="0"/>
                      </a:cubicBezTo>
                      <a:cubicBezTo>
                        <a:pt x="2" y="0"/>
                        <a:pt x="1" y="0"/>
                        <a:pt x="1"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9" name="Freeform 78">
                  <a:extLst>
                    <a:ext uri="{FF2B5EF4-FFF2-40B4-BE49-F238E27FC236}">
                      <a16:creationId xmlns:a16="http://schemas.microsoft.com/office/drawing/2014/main" id="{24435BED-C255-BA43-BE82-7A3AA8AD1292}"/>
                    </a:ext>
                  </a:extLst>
                </p:cNvPr>
                <p:cNvSpPr>
                  <a:spLocks/>
                </p:cNvSpPr>
                <p:nvPr/>
              </p:nvSpPr>
              <p:spPr bwMode="auto">
                <a:xfrm>
                  <a:off x="5721350" y="4548188"/>
                  <a:ext cx="149225" cy="123825"/>
                </a:xfrm>
                <a:custGeom>
                  <a:avLst/>
                  <a:gdLst>
                    <a:gd name="T0" fmla="*/ 50 w 85"/>
                    <a:gd name="T1" fmla="*/ 0 h 71"/>
                    <a:gd name="T2" fmla="*/ 49 w 85"/>
                    <a:gd name="T3" fmla="*/ 0 h 71"/>
                    <a:gd name="T4" fmla="*/ 25 w 85"/>
                    <a:gd name="T5" fmla="*/ 10 h 71"/>
                    <a:gd name="T6" fmla="*/ 0 w 85"/>
                    <a:gd name="T7" fmla="*/ 35 h 71"/>
                    <a:gd name="T8" fmla="*/ 25 w 85"/>
                    <a:gd name="T9" fmla="*/ 60 h 71"/>
                    <a:gd name="T10" fmla="*/ 49 w 85"/>
                    <a:gd name="T11" fmla="*/ 71 h 71"/>
                    <a:gd name="T12" fmla="*/ 50 w 85"/>
                    <a:gd name="T13" fmla="*/ 71 h 71"/>
                    <a:gd name="T14" fmla="*/ 53 w 85"/>
                    <a:gd name="T15" fmla="*/ 70 h 71"/>
                    <a:gd name="T16" fmla="*/ 61 w 85"/>
                    <a:gd name="T17" fmla="*/ 68 h 71"/>
                    <a:gd name="T18" fmla="*/ 62 w 85"/>
                    <a:gd name="T19" fmla="*/ 68 h 71"/>
                    <a:gd name="T20" fmla="*/ 62 w 85"/>
                    <a:gd name="T21" fmla="*/ 68 h 71"/>
                    <a:gd name="T22" fmla="*/ 62 w 85"/>
                    <a:gd name="T23" fmla="*/ 68 h 71"/>
                    <a:gd name="T24" fmla="*/ 62 w 85"/>
                    <a:gd name="T25" fmla="*/ 68 h 71"/>
                    <a:gd name="T26" fmla="*/ 82 w 85"/>
                    <a:gd name="T27" fmla="*/ 48 h 71"/>
                    <a:gd name="T28" fmla="*/ 82 w 85"/>
                    <a:gd name="T29" fmla="*/ 48 h 71"/>
                    <a:gd name="T30" fmla="*/ 82 w 85"/>
                    <a:gd name="T31" fmla="*/ 48 h 71"/>
                    <a:gd name="T32" fmla="*/ 82 w 85"/>
                    <a:gd name="T33" fmla="*/ 48 h 71"/>
                    <a:gd name="T34" fmla="*/ 83 w 85"/>
                    <a:gd name="T35" fmla="*/ 48 h 71"/>
                    <a:gd name="T36" fmla="*/ 85 w 85"/>
                    <a:gd name="T37" fmla="*/ 37 h 71"/>
                    <a:gd name="T38" fmla="*/ 85 w 85"/>
                    <a:gd name="T39" fmla="*/ 37 h 71"/>
                    <a:gd name="T40" fmla="*/ 85 w 85"/>
                    <a:gd name="T41" fmla="*/ 37 h 71"/>
                    <a:gd name="T42" fmla="*/ 85 w 85"/>
                    <a:gd name="T43" fmla="*/ 37 h 71"/>
                    <a:gd name="T44" fmla="*/ 85 w 85"/>
                    <a:gd name="T45" fmla="*/ 37 h 71"/>
                    <a:gd name="T46" fmla="*/ 85 w 85"/>
                    <a:gd name="T47" fmla="*/ 35 h 71"/>
                    <a:gd name="T48" fmla="*/ 85 w 85"/>
                    <a:gd name="T49" fmla="*/ 33 h 71"/>
                    <a:gd name="T50" fmla="*/ 85 w 85"/>
                    <a:gd name="T51" fmla="*/ 33 h 71"/>
                    <a:gd name="T52" fmla="*/ 85 w 85"/>
                    <a:gd name="T53" fmla="*/ 33 h 71"/>
                    <a:gd name="T54" fmla="*/ 85 w 85"/>
                    <a:gd name="T55" fmla="*/ 33 h 71"/>
                    <a:gd name="T56" fmla="*/ 85 w 85"/>
                    <a:gd name="T57" fmla="*/ 33 h 71"/>
                    <a:gd name="T58" fmla="*/ 83 w 85"/>
                    <a:gd name="T59" fmla="*/ 23 h 71"/>
                    <a:gd name="T60" fmla="*/ 83 w 85"/>
                    <a:gd name="T61" fmla="*/ 23 h 71"/>
                    <a:gd name="T62" fmla="*/ 83 w 85"/>
                    <a:gd name="T63" fmla="*/ 23 h 71"/>
                    <a:gd name="T64" fmla="*/ 83 w 85"/>
                    <a:gd name="T65" fmla="*/ 23 h 71"/>
                    <a:gd name="T66" fmla="*/ 83 w 85"/>
                    <a:gd name="T67" fmla="*/ 23 h 71"/>
                    <a:gd name="T68" fmla="*/ 75 w 85"/>
                    <a:gd name="T69" fmla="*/ 11 h 71"/>
                    <a:gd name="T70" fmla="*/ 75 w 85"/>
                    <a:gd name="T71" fmla="*/ 11 h 71"/>
                    <a:gd name="T72" fmla="*/ 75 w 85"/>
                    <a:gd name="T73" fmla="*/ 11 h 71"/>
                    <a:gd name="T74" fmla="*/ 75 w 85"/>
                    <a:gd name="T75" fmla="*/ 11 h 71"/>
                    <a:gd name="T76" fmla="*/ 75 w 85"/>
                    <a:gd name="T77" fmla="*/ 11 h 71"/>
                    <a:gd name="T78" fmla="*/ 75 w 85"/>
                    <a:gd name="T79" fmla="*/ 10 h 71"/>
                    <a:gd name="T80" fmla="*/ 75 w 85"/>
                    <a:gd name="T81" fmla="*/ 10 h 71"/>
                    <a:gd name="T82" fmla="*/ 74 w 85"/>
                    <a:gd name="T83" fmla="*/ 10 h 71"/>
                    <a:gd name="T84" fmla="*/ 74 w 85"/>
                    <a:gd name="T85" fmla="*/ 10 h 71"/>
                    <a:gd name="T86" fmla="*/ 74 w 85"/>
                    <a:gd name="T87" fmla="*/ 10 h 71"/>
                    <a:gd name="T88" fmla="*/ 74 w 85"/>
                    <a:gd name="T89" fmla="*/ 10 h 71"/>
                    <a:gd name="T90" fmla="*/ 74 w 85"/>
                    <a:gd name="T91" fmla="*/ 9 h 71"/>
                    <a:gd name="T92" fmla="*/ 74 w 85"/>
                    <a:gd name="T93" fmla="*/ 9 h 71"/>
                    <a:gd name="T94" fmla="*/ 74 w 85"/>
                    <a:gd name="T95" fmla="*/ 9 h 71"/>
                    <a:gd name="T96" fmla="*/ 63 w 85"/>
                    <a:gd name="T97" fmla="*/ 2 h 71"/>
                    <a:gd name="T98" fmla="*/ 63 w 85"/>
                    <a:gd name="T99" fmla="*/ 2 h 71"/>
                    <a:gd name="T100" fmla="*/ 63 w 85"/>
                    <a:gd name="T101" fmla="*/ 2 h 71"/>
                    <a:gd name="T102" fmla="*/ 63 w 85"/>
                    <a:gd name="T103" fmla="*/ 2 h 71"/>
                    <a:gd name="T104" fmla="*/ 62 w 85"/>
                    <a:gd name="T105" fmla="*/ 2 h 71"/>
                    <a:gd name="T106" fmla="*/ 52 w 85"/>
                    <a:gd name="T107" fmla="*/ 0 h 71"/>
                    <a:gd name="T108" fmla="*/ 52 w 85"/>
                    <a:gd name="T109" fmla="*/ 0 h 71"/>
                    <a:gd name="T110" fmla="*/ 52 w 85"/>
                    <a:gd name="T111" fmla="*/ 0 h 71"/>
                    <a:gd name="T112" fmla="*/ 51 w 85"/>
                    <a:gd name="T113" fmla="*/ 0 h 71"/>
                    <a:gd name="T114" fmla="*/ 51 w 85"/>
                    <a:gd name="T115" fmla="*/ 0 h 71"/>
                    <a:gd name="T116" fmla="*/ 50 w 85"/>
                    <a:gd name="T1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 h="71">
                      <a:moveTo>
                        <a:pt x="50" y="0"/>
                      </a:moveTo>
                      <a:cubicBezTo>
                        <a:pt x="49" y="0"/>
                        <a:pt x="49" y="0"/>
                        <a:pt x="49" y="0"/>
                      </a:cubicBezTo>
                      <a:cubicBezTo>
                        <a:pt x="40" y="0"/>
                        <a:pt x="31" y="3"/>
                        <a:pt x="25" y="10"/>
                      </a:cubicBezTo>
                      <a:cubicBezTo>
                        <a:pt x="0" y="35"/>
                        <a:pt x="0" y="35"/>
                        <a:pt x="0" y="35"/>
                      </a:cubicBezTo>
                      <a:cubicBezTo>
                        <a:pt x="25" y="60"/>
                        <a:pt x="25" y="60"/>
                        <a:pt x="25" y="60"/>
                      </a:cubicBezTo>
                      <a:cubicBezTo>
                        <a:pt x="31" y="67"/>
                        <a:pt x="40" y="70"/>
                        <a:pt x="49" y="71"/>
                      </a:cubicBezTo>
                      <a:cubicBezTo>
                        <a:pt x="50" y="71"/>
                        <a:pt x="50" y="71"/>
                        <a:pt x="50" y="71"/>
                      </a:cubicBezTo>
                      <a:cubicBezTo>
                        <a:pt x="51" y="71"/>
                        <a:pt x="52" y="70"/>
                        <a:pt x="53" y="70"/>
                      </a:cubicBezTo>
                      <a:cubicBezTo>
                        <a:pt x="56" y="70"/>
                        <a:pt x="59" y="69"/>
                        <a:pt x="61" y="68"/>
                      </a:cubicBezTo>
                      <a:cubicBezTo>
                        <a:pt x="61" y="68"/>
                        <a:pt x="61" y="68"/>
                        <a:pt x="62" y="68"/>
                      </a:cubicBezTo>
                      <a:cubicBezTo>
                        <a:pt x="62" y="68"/>
                        <a:pt x="62" y="68"/>
                        <a:pt x="62" y="68"/>
                      </a:cubicBezTo>
                      <a:cubicBezTo>
                        <a:pt x="62" y="68"/>
                        <a:pt x="62" y="68"/>
                        <a:pt x="62" y="68"/>
                      </a:cubicBezTo>
                      <a:cubicBezTo>
                        <a:pt x="62" y="68"/>
                        <a:pt x="62" y="68"/>
                        <a:pt x="62" y="68"/>
                      </a:cubicBezTo>
                      <a:cubicBezTo>
                        <a:pt x="71" y="65"/>
                        <a:pt x="79" y="58"/>
                        <a:pt x="82" y="48"/>
                      </a:cubicBezTo>
                      <a:cubicBezTo>
                        <a:pt x="82" y="48"/>
                        <a:pt x="82" y="48"/>
                        <a:pt x="82" y="48"/>
                      </a:cubicBezTo>
                      <a:cubicBezTo>
                        <a:pt x="82" y="48"/>
                        <a:pt x="82" y="48"/>
                        <a:pt x="82" y="48"/>
                      </a:cubicBezTo>
                      <a:cubicBezTo>
                        <a:pt x="82" y="48"/>
                        <a:pt x="82" y="48"/>
                        <a:pt x="82" y="48"/>
                      </a:cubicBezTo>
                      <a:cubicBezTo>
                        <a:pt x="83" y="48"/>
                        <a:pt x="83" y="48"/>
                        <a:pt x="83" y="48"/>
                      </a:cubicBezTo>
                      <a:cubicBezTo>
                        <a:pt x="84" y="45"/>
                        <a:pt x="85" y="41"/>
                        <a:pt x="85" y="37"/>
                      </a:cubicBezTo>
                      <a:cubicBezTo>
                        <a:pt x="85" y="37"/>
                        <a:pt x="85" y="37"/>
                        <a:pt x="85" y="37"/>
                      </a:cubicBezTo>
                      <a:cubicBezTo>
                        <a:pt x="85" y="37"/>
                        <a:pt x="85" y="37"/>
                        <a:pt x="85" y="37"/>
                      </a:cubicBezTo>
                      <a:cubicBezTo>
                        <a:pt x="85" y="37"/>
                        <a:pt x="85" y="37"/>
                        <a:pt x="85" y="37"/>
                      </a:cubicBezTo>
                      <a:cubicBezTo>
                        <a:pt x="85" y="37"/>
                        <a:pt x="85" y="37"/>
                        <a:pt x="85" y="37"/>
                      </a:cubicBezTo>
                      <a:cubicBezTo>
                        <a:pt x="85" y="36"/>
                        <a:pt x="85" y="36"/>
                        <a:pt x="85" y="35"/>
                      </a:cubicBezTo>
                      <a:cubicBezTo>
                        <a:pt x="85" y="35"/>
                        <a:pt x="85" y="34"/>
                        <a:pt x="85" y="33"/>
                      </a:cubicBezTo>
                      <a:cubicBezTo>
                        <a:pt x="85" y="33"/>
                        <a:pt x="85" y="33"/>
                        <a:pt x="85" y="33"/>
                      </a:cubicBezTo>
                      <a:cubicBezTo>
                        <a:pt x="85" y="33"/>
                        <a:pt x="85" y="33"/>
                        <a:pt x="85" y="33"/>
                      </a:cubicBezTo>
                      <a:cubicBezTo>
                        <a:pt x="85" y="33"/>
                        <a:pt x="85" y="33"/>
                        <a:pt x="85" y="33"/>
                      </a:cubicBezTo>
                      <a:cubicBezTo>
                        <a:pt x="85" y="33"/>
                        <a:pt x="85" y="33"/>
                        <a:pt x="85" y="33"/>
                      </a:cubicBezTo>
                      <a:cubicBezTo>
                        <a:pt x="85" y="29"/>
                        <a:pt x="84" y="26"/>
                        <a:pt x="83" y="23"/>
                      </a:cubicBezTo>
                      <a:cubicBezTo>
                        <a:pt x="83" y="23"/>
                        <a:pt x="83" y="23"/>
                        <a:pt x="83" y="23"/>
                      </a:cubicBezTo>
                      <a:cubicBezTo>
                        <a:pt x="83" y="23"/>
                        <a:pt x="83" y="23"/>
                        <a:pt x="83" y="23"/>
                      </a:cubicBezTo>
                      <a:cubicBezTo>
                        <a:pt x="83" y="23"/>
                        <a:pt x="83" y="23"/>
                        <a:pt x="83" y="23"/>
                      </a:cubicBezTo>
                      <a:cubicBezTo>
                        <a:pt x="83" y="23"/>
                        <a:pt x="83" y="23"/>
                        <a:pt x="83" y="23"/>
                      </a:cubicBezTo>
                      <a:cubicBezTo>
                        <a:pt x="81" y="18"/>
                        <a:pt x="78" y="14"/>
                        <a:pt x="75" y="11"/>
                      </a:cubicBezTo>
                      <a:cubicBezTo>
                        <a:pt x="75" y="11"/>
                        <a:pt x="75" y="11"/>
                        <a:pt x="75" y="11"/>
                      </a:cubicBezTo>
                      <a:cubicBezTo>
                        <a:pt x="75" y="11"/>
                        <a:pt x="75" y="11"/>
                        <a:pt x="75" y="11"/>
                      </a:cubicBezTo>
                      <a:cubicBezTo>
                        <a:pt x="75" y="11"/>
                        <a:pt x="75" y="11"/>
                        <a:pt x="75" y="11"/>
                      </a:cubicBezTo>
                      <a:cubicBezTo>
                        <a:pt x="75" y="11"/>
                        <a:pt x="75" y="11"/>
                        <a:pt x="75" y="11"/>
                      </a:cubicBezTo>
                      <a:cubicBezTo>
                        <a:pt x="75" y="11"/>
                        <a:pt x="75" y="10"/>
                        <a:pt x="75" y="10"/>
                      </a:cubicBezTo>
                      <a:cubicBezTo>
                        <a:pt x="75" y="10"/>
                        <a:pt x="75" y="10"/>
                        <a:pt x="75" y="10"/>
                      </a:cubicBezTo>
                      <a:cubicBezTo>
                        <a:pt x="74" y="10"/>
                        <a:pt x="74" y="10"/>
                        <a:pt x="74" y="10"/>
                      </a:cubicBezTo>
                      <a:cubicBezTo>
                        <a:pt x="74" y="10"/>
                        <a:pt x="74" y="10"/>
                        <a:pt x="74" y="10"/>
                      </a:cubicBezTo>
                      <a:cubicBezTo>
                        <a:pt x="74" y="10"/>
                        <a:pt x="74" y="10"/>
                        <a:pt x="74" y="10"/>
                      </a:cubicBezTo>
                      <a:cubicBezTo>
                        <a:pt x="74" y="10"/>
                        <a:pt x="74" y="10"/>
                        <a:pt x="74" y="10"/>
                      </a:cubicBezTo>
                      <a:cubicBezTo>
                        <a:pt x="74" y="10"/>
                        <a:pt x="74" y="9"/>
                        <a:pt x="74" y="9"/>
                      </a:cubicBezTo>
                      <a:cubicBezTo>
                        <a:pt x="74" y="9"/>
                        <a:pt x="74" y="9"/>
                        <a:pt x="74" y="9"/>
                      </a:cubicBezTo>
                      <a:cubicBezTo>
                        <a:pt x="74" y="9"/>
                        <a:pt x="74" y="9"/>
                        <a:pt x="74" y="9"/>
                      </a:cubicBezTo>
                      <a:cubicBezTo>
                        <a:pt x="71" y="6"/>
                        <a:pt x="67" y="4"/>
                        <a:pt x="63" y="2"/>
                      </a:cubicBezTo>
                      <a:cubicBezTo>
                        <a:pt x="63" y="2"/>
                        <a:pt x="63" y="2"/>
                        <a:pt x="63" y="2"/>
                      </a:cubicBezTo>
                      <a:cubicBezTo>
                        <a:pt x="63" y="2"/>
                        <a:pt x="63" y="2"/>
                        <a:pt x="63" y="2"/>
                      </a:cubicBezTo>
                      <a:cubicBezTo>
                        <a:pt x="63" y="2"/>
                        <a:pt x="63" y="2"/>
                        <a:pt x="63" y="2"/>
                      </a:cubicBezTo>
                      <a:cubicBezTo>
                        <a:pt x="62" y="2"/>
                        <a:pt x="62" y="2"/>
                        <a:pt x="62" y="2"/>
                      </a:cubicBezTo>
                      <a:cubicBezTo>
                        <a:pt x="59" y="1"/>
                        <a:pt x="55" y="0"/>
                        <a:pt x="52" y="0"/>
                      </a:cubicBezTo>
                      <a:cubicBezTo>
                        <a:pt x="52" y="0"/>
                        <a:pt x="52" y="0"/>
                        <a:pt x="52" y="0"/>
                      </a:cubicBezTo>
                      <a:cubicBezTo>
                        <a:pt x="52" y="0"/>
                        <a:pt x="52" y="0"/>
                        <a:pt x="52" y="0"/>
                      </a:cubicBezTo>
                      <a:cubicBezTo>
                        <a:pt x="52" y="0"/>
                        <a:pt x="51" y="0"/>
                        <a:pt x="51" y="0"/>
                      </a:cubicBezTo>
                      <a:cubicBezTo>
                        <a:pt x="51" y="0"/>
                        <a:pt x="51" y="0"/>
                        <a:pt x="51" y="0"/>
                      </a:cubicBezTo>
                      <a:cubicBezTo>
                        <a:pt x="51" y="0"/>
                        <a:pt x="50"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55" name="TextBox 154">
                <a:extLst>
                  <a:ext uri="{FF2B5EF4-FFF2-40B4-BE49-F238E27FC236}">
                    <a16:creationId xmlns:a16="http://schemas.microsoft.com/office/drawing/2014/main" id="{63874033-69F4-0444-8CD4-8FF7CC02D385}"/>
                  </a:ext>
                </a:extLst>
              </p:cNvPr>
              <p:cNvSpPr txBox="1"/>
              <p:nvPr/>
            </p:nvSpPr>
            <p:spPr>
              <a:xfrm>
                <a:off x="7421956" y="2652694"/>
                <a:ext cx="888077" cy="400110"/>
              </a:xfrm>
              <a:prstGeom prst="rect">
                <a:avLst/>
              </a:prstGeom>
              <a:noFill/>
            </p:spPr>
            <p:txBody>
              <a:bodyPr wrap="square" rtlCol="0">
                <a:spAutoFit/>
              </a:bodyPr>
              <a:lstStyle/>
              <a:p>
                <a:r>
                  <a:rPr lang="en-US" sz="1000" b="1" dirty="0">
                    <a:solidFill>
                      <a:schemeClr val="accent3"/>
                    </a:solidFill>
                    <a:latin typeface="+mn-lt"/>
                  </a:rPr>
                  <a:t>Real-time Data Sync </a:t>
                </a:r>
              </a:p>
            </p:txBody>
          </p:sp>
        </p:grpSp>
        <p:sp>
          <p:nvSpPr>
            <p:cNvPr id="26" name="TextBox 25">
              <a:extLst>
                <a:ext uri="{FF2B5EF4-FFF2-40B4-BE49-F238E27FC236}">
                  <a16:creationId xmlns:a16="http://schemas.microsoft.com/office/drawing/2014/main" id="{AA02C288-7D09-534B-93FB-188BF80881F6}"/>
                </a:ext>
              </a:extLst>
            </p:cNvPr>
            <p:cNvSpPr txBox="1"/>
            <p:nvPr/>
          </p:nvSpPr>
          <p:spPr>
            <a:xfrm>
              <a:off x="2992968" y="2087197"/>
              <a:ext cx="1042989" cy="438582"/>
            </a:xfrm>
            <a:prstGeom prst="rect">
              <a:avLst/>
            </a:prstGeom>
            <a:noFill/>
          </p:spPr>
          <p:txBody>
            <a:bodyPr wrap="square" lIns="68580" tIns="34290" rIns="68580" bIns="34290" rtlCol="0">
              <a:spAutoFit/>
            </a:bodyPr>
            <a:lstStyle/>
            <a:p>
              <a:pPr algn="ctr"/>
              <a:r>
                <a:rPr lang="en-US" sz="1200" dirty="0">
                  <a:solidFill>
                    <a:schemeClr val="bg1"/>
                  </a:solidFill>
                  <a:latin typeface="+mn-lt"/>
                </a:rPr>
                <a:t>Public </a:t>
              </a:r>
              <a:br>
                <a:rPr lang="en-US" sz="1200" dirty="0">
                  <a:solidFill>
                    <a:schemeClr val="bg1"/>
                  </a:solidFill>
                  <a:latin typeface="+mn-lt"/>
                </a:rPr>
              </a:br>
              <a:r>
                <a:rPr lang="en-US" sz="1200" dirty="0">
                  <a:solidFill>
                    <a:schemeClr val="bg1"/>
                  </a:solidFill>
                  <a:latin typeface="+mn-lt"/>
                </a:rPr>
                <a:t>cloud</a:t>
              </a:r>
            </a:p>
          </p:txBody>
        </p:sp>
        <p:sp>
          <p:nvSpPr>
            <p:cNvPr id="27" name="TextBox 26">
              <a:extLst>
                <a:ext uri="{FF2B5EF4-FFF2-40B4-BE49-F238E27FC236}">
                  <a16:creationId xmlns:a16="http://schemas.microsoft.com/office/drawing/2014/main" id="{9C7E7C6D-F2D9-B34B-AE21-74182E5C1013}"/>
                </a:ext>
              </a:extLst>
            </p:cNvPr>
            <p:cNvSpPr txBox="1"/>
            <p:nvPr/>
          </p:nvSpPr>
          <p:spPr>
            <a:xfrm>
              <a:off x="3013527" y="2809695"/>
              <a:ext cx="1042989" cy="438582"/>
            </a:xfrm>
            <a:prstGeom prst="rect">
              <a:avLst/>
            </a:prstGeom>
            <a:noFill/>
          </p:spPr>
          <p:txBody>
            <a:bodyPr wrap="square" lIns="68580" tIns="34290" rIns="68580" bIns="34290" rtlCol="0">
              <a:spAutoFit/>
            </a:bodyPr>
            <a:lstStyle/>
            <a:p>
              <a:pPr algn="ctr"/>
              <a:r>
                <a:rPr lang="en-US" sz="1200" dirty="0">
                  <a:solidFill>
                    <a:schemeClr val="bg1"/>
                  </a:solidFill>
                  <a:latin typeface="+mn-lt"/>
                </a:rPr>
                <a:t>Private </a:t>
              </a:r>
              <a:br>
                <a:rPr lang="en-US" sz="1200" dirty="0">
                  <a:solidFill>
                    <a:schemeClr val="bg1"/>
                  </a:solidFill>
                  <a:latin typeface="+mn-lt"/>
                </a:rPr>
              </a:br>
              <a:r>
                <a:rPr lang="en-US" sz="1200" dirty="0">
                  <a:solidFill>
                    <a:schemeClr val="bg1"/>
                  </a:solidFill>
                  <a:latin typeface="+mn-lt"/>
                </a:rPr>
                <a:t>cloud</a:t>
              </a:r>
            </a:p>
          </p:txBody>
        </p:sp>
        <p:grpSp>
          <p:nvGrpSpPr>
            <p:cNvPr id="28" name="Group 27">
              <a:extLst>
                <a:ext uri="{FF2B5EF4-FFF2-40B4-BE49-F238E27FC236}">
                  <a16:creationId xmlns:a16="http://schemas.microsoft.com/office/drawing/2014/main" id="{6CC8F25A-7E79-B649-BADA-CABEF6880D22}"/>
                </a:ext>
              </a:extLst>
            </p:cNvPr>
            <p:cNvGrpSpPr/>
            <p:nvPr/>
          </p:nvGrpSpPr>
          <p:grpSpPr>
            <a:xfrm>
              <a:off x="3897326" y="1962424"/>
              <a:ext cx="1423424" cy="574019"/>
              <a:chOff x="1255772" y="1246363"/>
              <a:chExt cx="1538779" cy="620537"/>
            </a:xfrm>
          </p:grpSpPr>
          <p:sp>
            <p:nvSpPr>
              <p:cNvPr id="116" name="Freeform 27">
                <a:extLst>
                  <a:ext uri="{FF2B5EF4-FFF2-40B4-BE49-F238E27FC236}">
                    <a16:creationId xmlns:a16="http://schemas.microsoft.com/office/drawing/2014/main" id="{D4BEE180-DC62-0E44-8250-2E7730A0BFCB}"/>
                  </a:ext>
                </a:extLst>
              </p:cNvPr>
              <p:cNvSpPr>
                <a:spLocks/>
              </p:cNvSpPr>
              <p:nvPr/>
            </p:nvSpPr>
            <p:spPr bwMode="auto">
              <a:xfrm>
                <a:off x="1255772" y="1246363"/>
                <a:ext cx="960929" cy="620537"/>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accent1"/>
              </a:solidFill>
              <a:ln w="3"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dirty="0">
                  <a:latin typeface="+mn-lt"/>
                </a:endParaRPr>
              </a:p>
            </p:txBody>
          </p:sp>
          <p:sp>
            <p:nvSpPr>
              <p:cNvPr id="117" name="Freeform 27">
                <a:extLst>
                  <a:ext uri="{FF2B5EF4-FFF2-40B4-BE49-F238E27FC236}">
                    <a16:creationId xmlns:a16="http://schemas.microsoft.com/office/drawing/2014/main" id="{BC2700E7-0FBA-E84D-90DB-0AEDD022D60F}"/>
                  </a:ext>
                </a:extLst>
              </p:cNvPr>
              <p:cNvSpPr>
                <a:spLocks/>
              </p:cNvSpPr>
              <p:nvPr/>
            </p:nvSpPr>
            <p:spPr bwMode="auto">
              <a:xfrm>
                <a:off x="1833622" y="1246363"/>
                <a:ext cx="960929" cy="620537"/>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accent1"/>
              </a:solidFill>
              <a:ln w="3"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dirty="0">
                  <a:latin typeface="+mn-lt"/>
                </a:endParaRPr>
              </a:p>
            </p:txBody>
          </p:sp>
          <p:grpSp>
            <p:nvGrpSpPr>
              <p:cNvPr id="118" name="Group 117">
                <a:extLst>
                  <a:ext uri="{FF2B5EF4-FFF2-40B4-BE49-F238E27FC236}">
                    <a16:creationId xmlns:a16="http://schemas.microsoft.com/office/drawing/2014/main" id="{2E244D3D-10B7-684C-9324-0639730A8DC0}"/>
                  </a:ext>
                </a:extLst>
              </p:cNvPr>
              <p:cNvGrpSpPr/>
              <p:nvPr/>
            </p:nvGrpSpPr>
            <p:grpSpPr>
              <a:xfrm>
                <a:off x="2152268" y="1405163"/>
                <a:ext cx="345735" cy="363311"/>
                <a:chOff x="-1295784" y="2129064"/>
                <a:chExt cx="844301" cy="887225"/>
              </a:xfrm>
            </p:grpSpPr>
            <p:sp>
              <p:nvSpPr>
                <p:cNvPr id="137" name="AutoShape 250">
                  <a:extLst>
                    <a:ext uri="{FF2B5EF4-FFF2-40B4-BE49-F238E27FC236}">
                      <a16:creationId xmlns:a16="http://schemas.microsoft.com/office/drawing/2014/main" id="{823BEBD6-229D-8049-ADCE-1972D4A107B7}"/>
                    </a:ext>
                  </a:extLst>
                </p:cNvPr>
                <p:cNvSpPr>
                  <a:spLocks noChangeAspect="1" noChangeArrowheads="1" noTextEdit="1"/>
                </p:cNvSpPr>
                <p:nvPr/>
              </p:nvSpPr>
              <p:spPr bwMode="auto">
                <a:xfrm>
                  <a:off x="-1295781" y="2131953"/>
                  <a:ext cx="844296" cy="87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38" name="Freeform 253">
                  <a:extLst>
                    <a:ext uri="{FF2B5EF4-FFF2-40B4-BE49-F238E27FC236}">
                      <a16:creationId xmlns:a16="http://schemas.microsoft.com/office/drawing/2014/main" id="{1D173986-1366-1047-B197-11E468B62A19}"/>
                    </a:ext>
                  </a:extLst>
                </p:cNvPr>
                <p:cNvSpPr>
                  <a:spLocks/>
                </p:cNvSpPr>
                <p:nvPr/>
              </p:nvSpPr>
              <p:spPr bwMode="auto">
                <a:xfrm>
                  <a:off x="-721061" y="2281105"/>
                  <a:ext cx="15913" cy="35605"/>
                </a:xfrm>
                <a:custGeom>
                  <a:avLst/>
                  <a:gdLst>
                    <a:gd name="T0" fmla="*/ 17 w 17"/>
                    <a:gd name="T1" fmla="*/ 0 h 37"/>
                    <a:gd name="T2" fmla="*/ 0 w 17"/>
                    <a:gd name="T3" fmla="*/ 37 h 37"/>
                    <a:gd name="T4" fmla="*/ 17 w 17"/>
                    <a:gd name="T5" fmla="*/ 0 h 37"/>
                  </a:gdLst>
                  <a:ahLst/>
                  <a:cxnLst>
                    <a:cxn ang="0">
                      <a:pos x="T0" y="T1"/>
                    </a:cxn>
                    <a:cxn ang="0">
                      <a:pos x="T2" y="T3"/>
                    </a:cxn>
                    <a:cxn ang="0">
                      <a:pos x="T4" y="T5"/>
                    </a:cxn>
                  </a:cxnLst>
                  <a:rect l="0" t="0" r="r" b="b"/>
                  <a:pathLst>
                    <a:path w="17" h="37">
                      <a:moveTo>
                        <a:pt x="17" y="0"/>
                      </a:moveTo>
                      <a:lnTo>
                        <a:pt x="0" y="37"/>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39" name="Line 254">
                  <a:extLst>
                    <a:ext uri="{FF2B5EF4-FFF2-40B4-BE49-F238E27FC236}">
                      <a16:creationId xmlns:a16="http://schemas.microsoft.com/office/drawing/2014/main" id="{A38A2396-ACB3-664E-8F47-9B1FA4557413}"/>
                    </a:ext>
                  </a:extLst>
                </p:cNvPr>
                <p:cNvSpPr>
                  <a:spLocks noChangeShapeType="1"/>
                </p:cNvSpPr>
                <p:nvPr/>
              </p:nvSpPr>
              <p:spPr bwMode="auto">
                <a:xfrm flipH="1">
                  <a:off x="-721061" y="2281105"/>
                  <a:ext cx="15913" cy="3560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dirty="0">
                    <a:latin typeface="+mn-lt"/>
                  </a:endParaRPr>
                </a:p>
              </p:txBody>
            </p:sp>
            <p:grpSp>
              <p:nvGrpSpPr>
                <p:cNvPr id="140" name="Group 139">
                  <a:extLst>
                    <a:ext uri="{FF2B5EF4-FFF2-40B4-BE49-F238E27FC236}">
                      <a16:creationId xmlns:a16="http://schemas.microsoft.com/office/drawing/2014/main" id="{C6CFF3D3-AB93-B748-B62B-67B25340B958}"/>
                    </a:ext>
                  </a:extLst>
                </p:cNvPr>
                <p:cNvGrpSpPr/>
                <p:nvPr/>
              </p:nvGrpSpPr>
              <p:grpSpPr>
                <a:xfrm>
                  <a:off x="-1295784" y="2129064"/>
                  <a:ext cx="844301" cy="887225"/>
                  <a:chOff x="-610574" y="1161216"/>
                  <a:chExt cx="511515" cy="537518"/>
                </a:xfrm>
              </p:grpSpPr>
              <p:sp>
                <p:nvSpPr>
                  <p:cNvPr id="152" name="Freeform 252">
                    <a:extLst>
                      <a:ext uri="{FF2B5EF4-FFF2-40B4-BE49-F238E27FC236}">
                        <a16:creationId xmlns:a16="http://schemas.microsoft.com/office/drawing/2014/main" id="{9538123A-CA50-5F48-AA41-0367E8EA08C1}"/>
                      </a:ext>
                    </a:extLst>
                  </p:cNvPr>
                  <p:cNvSpPr>
                    <a:spLocks/>
                  </p:cNvSpPr>
                  <p:nvPr/>
                </p:nvSpPr>
                <p:spPr bwMode="auto">
                  <a:xfrm>
                    <a:off x="-383737" y="1399664"/>
                    <a:ext cx="64081" cy="65878"/>
                  </a:xfrm>
                  <a:custGeom>
                    <a:avLst/>
                    <a:gdLst>
                      <a:gd name="T0" fmla="*/ 51 w 83"/>
                      <a:gd name="T1" fmla="*/ 77 h 83"/>
                      <a:gd name="T2" fmla="*/ 78 w 83"/>
                      <a:gd name="T3" fmla="*/ 32 h 83"/>
                      <a:gd name="T4" fmla="*/ 32 w 83"/>
                      <a:gd name="T5" fmla="*/ 6 h 83"/>
                      <a:gd name="T6" fmla="*/ 6 w 83"/>
                      <a:gd name="T7" fmla="*/ 51 h 83"/>
                      <a:gd name="T8" fmla="*/ 51 w 83"/>
                      <a:gd name="T9" fmla="*/ 77 h 83"/>
                    </a:gdLst>
                    <a:ahLst/>
                    <a:cxnLst>
                      <a:cxn ang="0">
                        <a:pos x="T0" y="T1"/>
                      </a:cxn>
                      <a:cxn ang="0">
                        <a:pos x="T2" y="T3"/>
                      </a:cxn>
                      <a:cxn ang="0">
                        <a:pos x="T4" y="T5"/>
                      </a:cxn>
                      <a:cxn ang="0">
                        <a:pos x="T6" y="T7"/>
                      </a:cxn>
                      <a:cxn ang="0">
                        <a:pos x="T8" y="T9"/>
                      </a:cxn>
                    </a:cxnLst>
                    <a:rect l="0" t="0" r="r" b="b"/>
                    <a:pathLst>
                      <a:path w="83" h="83">
                        <a:moveTo>
                          <a:pt x="51" y="77"/>
                        </a:moveTo>
                        <a:cubicBezTo>
                          <a:pt x="71" y="72"/>
                          <a:pt x="83" y="52"/>
                          <a:pt x="78" y="32"/>
                        </a:cubicBezTo>
                        <a:cubicBezTo>
                          <a:pt x="72" y="12"/>
                          <a:pt x="52" y="0"/>
                          <a:pt x="32" y="6"/>
                        </a:cubicBezTo>
                        <a:cubicBezTo>
                          <a:pt x="12" y="11"/>
                          <a:pt x="0" y="31"/>
                          <a:pt x="6" y="51"/>
                        </a:cubicBezTo>
                        <a:cubicBezTo>
                          <a:pt x="11" y="71"/>
                          <a:pt x="31" y="83"/>
                          <a:pt x="51" y="7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53" name="Freeform 255">
                    <a:extLst>
                      <a:ext uri="{FF2B5EF4-FFF2-40B4-BE49-F238E27FC236}">
                        <a16:creationId xmlns:a16="http://schemas.microsoft.com/office/drawing/2014/main" id="{C60FA23C-1FA1-7A4F-8D87-DA469CAE8DCD}"/>
                      </a:ext>
                    </a:extLst>
                  </p:cNvPr>
                  <p:cNvSpPr>
                    <a:spLocks noEditPoints="1"/>
                  </p:cNvSpPr>
                  <p:nvPr/>
                </p:nvSpPr>
                <p:spPr bwMode="auto">
                  <a:xfrm>
                    <a:off x="-610572" y="1161222"/>
                    <a:ext cx="511512" cy="537516"/>
                  </a:xfrm>
                  <a:custGeom>
                    <a:avLst/>
                    <a:gdLst>
                      <a:gd name="T0" fmla="*/ 656 w 663"/>
                      <a:gd name="T1" fmla="*/ 281 h 679"/>
                      <a:gd name="T2" fmla="*/ 658 w 663"/>
                      <a:gd name="T3" fmla="*/ 388 h 679"/>
                      <a:gd name="T4" fmla="*/ 365 w 663"/>
                      <a:gd name="T5" fmla="*/ 661 h 679"/>
                      <a:gd name="T6" fmla="*/ 86 w 663"/>
                      <a:gd name="T7" fmla="*/ 534 h 679"/>
                      <a:gd name="T8" fmla="*/ 40 w 663"/>
                      <a:gd name="T9" fmla="*/ 444 h 679"/>
                      <a:gd name="T10" fmla="*/ 25 w 663"/>
                      <a:gd name="T11" fmla="*/ 326 h 679"/>
                      <a:gd name="T12" fmla="*/ 46 w 663"/>
                      <a:gd name="T13" fmla="*/ 233 h 679"/>
                      <a:gd name="T14" fmla="*/ 345 w 663"/>
                      <a:gd name="T15" fmla="*/ 37 h 679"/>
                      <a:gd name="T16" fmla="*/ 442 w 663"/>
                      <a:gd name="T17" fmla="*/ 105 h 679"/>
                      <a:gd name="T18" fmla="*/ 253 w 663"/>
                      <a:gd name="T19" fmla="*/ 98 h 679"/>
                      <a:gd name="T20" fmla="*/ 92 w 663"/>
                      <a:gd name="T21" fmla="*/ 267 h 679"/>
                      <a:gd name="T22" fmla="*/ 81 w 663"/>
                      <a:gd name="T23" fmla="*/ 345 h 679"/>
                      <a:gd name="T24" fmla="*/ 98 w 663"/>
                      <a:gd name="T25" fmla="*/ 431 h 679"/>
                      <a:gd name="T26" fmla="*/ 180 w 663"/>
                      <a:gd name="T27" fmla="*/ 541 h 679"/>
                      <a:gd name="T28" fmla="*/ 466 w 663"/>
                      <a:gd name="T29" fmla="*/ 555 h 679"/>
                      <a:gd name="T30" fmla="*/ 580 w 663"/>
                      <a:gd name="T31" fmla="*/ 368 h 679"/>
                      <a:gd name="T32" fmla="*/ 573 w 663"/>
                      <a:gd name="T33" fmla="*/ 280 h 679"/>
                      <a:gd name="T34" fmla="*/ 579 w 663"/>
                      <a:gd name="T35" fmla="*/ 368 h 679"/>
                      <a:gd name="T36" fmla="*/ 462 w 663"/>
                      <a:gd name="T37" fmla="*/ 549 h 679"/>
                      <a:gd name="T38" fmla="*/ 188 w 663"/>
                      <a:gd name="T39" fmla="*/ 530 h 679"/>
                      <a:gd name="T40" fmla="*/ 113 w 663"/>
                      <a:gd name="T41" fmla="*/ 426 h 679"/>
                      <a:gd name="T42" fmla="*/ 99 w 663"/>
                      <a:gd name="T43" fmla="*/ 344 h 679"/>
                      <a:gd name="T44" fmla="*/ 111 w 663"/>
                      <a:gd name="T45" fmla="*/ 273 h 679"/>
                      <a:gd name="T46" fmla="*/ 260 w 663"/>
                      <a:gd name="T47" fmla="*/ 122 h 679"/>
                      <a:gd name="T48" fmla="*/ 429 w 663"/>
                      <a:gd name="T49" fmla="*/ 131 h 679"/>
                      <a:gd name="T50" fmla="*/ 277 w 663"/>
                      <a:gd name="T51" fmla="*/ 169 h 679"/>
                      <a:gd name="T52" fmla="*/ 157 w 663"/>
                      <a:gd name="T53" fmla="*/ 367 h 679"/>
                      <a:gd name="T54" fmla="*/ 170 w 663"/>
                      <a:gd name="T55" fmla="*/ 410 h 679"/>
                      <a:gd name="T56" fmla="*/ 245 w 663"/>
                      <a:gd name="T57" fmla="*/ 495 h 679"/>
                      <a:gd name="T58" fmla="*/ 478 w 663"/>
                      <a:gd name="T59" fmla="*/ 441 h 679"/>
                      <a:gd name="T60" fmla="*/ 507 w 663"/>
                      <a:gd name="T61" fmla="*/ 339 h 679"/>
                      <a:gd name="T62" fmla="*/ 505 w 663"/>
                      <a:gd name="T63" fmla="*/ 322 h 679"/>
                      <a:gd name="T64" fmla="*/ 500 w 663"/>
                      <a:gd name="T65" fmla="*/ 385 h 679"/>
                      <a:gd name="T66" fmla="*/ 260 w 663"/>
                      <a:gd name="T67" fmla="*/ 489 h 679"/>
                      <a:gd name="T68" fmla="*/ 189 w 663"/>
                      <a:gd name="T69" fmla="*/ 414 h 679"/>
                      <a:gd name="T70" fmla="*/ 176 w 663"/>
                      <a:gd name="T71" fmla="*/ 374 h 679"/>
                      <a:gd name="T72" fmla="*/ 270 w 663"/>
                      <a:gd name="T73" fmla="*/ 198 h 679"/>
                      <a:gd name="T74" fmla="*/ 396 w 663"/>
                      <a:gd name="T75" fmla="*/ 198 h 679"/>
                      <a:gd name="T76" fmla="*/ 291 w 663"/>
                      <a:gd name="T77" fmla="*/ 243 h 679"/>
                      <a:gd name="T78" fmla="*/ 232 w 663"/>
                      <a:gd name="T79" fmla="*/ 363 h 679"/>
                      <a:gd name="T80" fmla="*/ 242 w 663"/>
                      <a:gd name="T81" fmla="*/ 389 h 679"/>
                      <a:gd name="T82" fmla="*/ 388 w 663"/>
                      <a:gd name="T83" fmla="*/ 428 h 679"/>
                      <a:gd name="T84" fmla="*/ 429 w 663"/>
                      <a:gd name="T85" fmla="*/ 318 h 679"/>
                      <a:gd name="T86" fmla="*/ 384 w 663"/>
                      <a:gd name="T87" fmla="*/ 422 h 679"/>
                      <a:gd name="T88" fmla="*/ 253 w 663"/>
                      <a:gd name="T89" fmla="*/ 374 h 679"/>
                      <a:gd name="T90" fmla="*/ 278 w 663"/>
                      <a:gd name="T91" fmla="*/ 280 h 679"/>
                      <a:gd name="T92" fmla="*/ 359 w 663"/>
                      <a:gd name="T93" fmla="*/ 264 h 679"/>
                      <a:gd name="T94" fmla="*/ 464 w 663"/>
                      <a:gd name="T95" fmla="*/ 116 h 679"/>
                      <a:gd name="T96" fmla="*/ 470 w 663"/>
                      <a:gd name="T97" fmla="*/ 26 h 679"/>
                      <a:gd name="T98" fmla="*/ 196 w 663"/>
                      <a:gd name="T99" fmla="*/ 33 h 679"/>
                      <a:gd name="T100" fmla="*/ 9 w 663"/>
                      <a:gd name="T101" fmla="*/ 263 h 679"/>
                      <a:gd name="T102" fmla="*/ 4 w 663"/>
                      <a:gd name="T103" fmla="*/ 389 h 679"/>
                      <a:gd name="T104" fmla="*/ 27 w 663"/>
                      <a:gd name="T105" fmla="*/ 471 h 679"/>
                      <a:gd name="T106" fmla="*/ 166 w 663"/>
                      <a:gd name="T107" fmla="*/ 630 h 679"/>
                      <a:gd name="T108" fmla="*/ 607 w 663"/>
                      <a:gd name="T109" fmla="*/ 529 h 679"/>
                      <a:gd name="T110" fmla="*/ 663 w 663"/>
                      <a:gd name="T111" fmla="*/ 356 h 679"/>
                      <a:gd name="T112" fmla="*/ 432 w 663"/>
                      <a:gd name="T113" fmla="*/ 12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3" h="679">
                        <a:moveTo>
                          <a:pt x="663" y="337"/>
                        </a:moveTo>
                        <a:cubicBezTo>
                          <a:pt x="663" y="325"/>
                          <a:pt x="661" y="314"/>
                          <a:pt x="660" y="305"/>
                        </a:cubicBezTo>
                        <a:cubicBezTo>
                          <a:pt x="659" y="295"/>
                          <a:pt x="657" y="287"/>
                          <a:pt x="656" y="281"/>
                        </a:cubicBezTo>
                        <a:cubicBezTo>
                          <a:pt x="653" y="268"/>
                          <a:pt x="652" y="261"/>
                          <a:pt x="652" y="261"/>
                        </a:cubicBezTo>
                        <a:cubicBezTo>
                          <a:pt x="652" y="261"/>
                          <a:pt x="653" y="268"/>
                          <a:pt x="656" y="281"/>
                        </a:cubicBezTo>
                        <a:cubicBezTo>
                          <a:pt x="657" y="287"/>
                          <a:pt x="659" y="295"/>
                          <a:pt x="659" y="305"/>
                        </a:cubicBezTo>
                        <a:cubicBezTo>
                          <a:pt x="660" y="314"/>
                          <a:pt x="662" y="325"/>
                          <a:pt x="661" y="337"/>
                        </a:cubicBezTo>
                        <a:cubicBezTo>
                          <a:pt x="661" y="343"/>
                          <a:pt x="661" y="350"/>
                          <a:pt x="661" y="356"/>
                        </a:cubicBezTo>
                        <a:cubicBezTo>
                          <a:pt x="661" y="363"/>
                          <a:pt x="660" y="370"/>
                          <a:pt x="659" y="377"/>
                        </a:cubicBezTo>
                        <a:cubicBezTo>
                          <a:pt x="658" y="381"/>
                          <a:pt x="658" y="385"/>
                          <a:pt x="658" y="388"/>
                        </a:cubicBezTo>
                        <a:cubicBezTo>
                          <a:pt x="657" y="392"/>
                          <a:pt x="656" y="396"/>
                          <a:pt x="655" y="400"/>
                        </a:cubicBezTo>
                        <a:cubicBezTo>
                          <a:pt x="654" y="408"/>
                          <a:pt x="653" y="416"/>
                          <a:pt x="650" y="424"/>
                        </a:cubicBezTo>
                        <a:cubicBezTo>
                          <a:pt x="642" y="457"/>
                          <a:pt x="626" y="492"/>
                          <a:pt x="602" y="526"/>
                        </a:cubicBezTo>
                        <a:cubicBezTo>
                          <a:pt x="578" y="560"/>
                          <a:pt x="546" y="592"/>
                          <a:pt x="505" y="616"/>
                        </a:cubicBezTo>
                        <a:cubicBezTo>
                          <a:pt x="465" y="641"/>
                          <a:pt x="416" y="657"/>
                          <a:pt x="365" y="661"/>
                        </a:cubicBezTo>
                        <a:cubicBezTo>
                          <a:pt x="314" y="665"/>
                          <a:pt x="260" y="656"/>
                          <a:pt x="211" y="634"/>
                        </a:cubicBezTo>
                        <a:cubicBezTo>
                          <a:pt x="205" y="632"/>
                          <a:pt x="199" y="628"/>
                          <a:pt x="193" y="625"/>
                        </a:cubicBezTo>
                        <a:cubicBezTo>
                          <a:pt x="187" y="622"/>
                          <a:pt x="181" y="619"/>
                          <a:pt x="175" y="615"/>
                        </a:cubicBezTo>
                        <a:cubicBezTo>
                          <a:pt x="164" y="608"/>
                          <a:pt x="152" y="601"/>
                          <a:pt x="142" y="592"/>
                        </a:cubicBezTo>
                        <a:cubicBezTo>
                          <a:pt x="121" y="575"/>
                          <a:pt x="103" y="555"/>
                          <a:pt x="86" y="534"/>
                        </a:cubicBezTo>
                        <a:cubicBezTo>
                          <a:pt x="79" y="522"/>
                          <a:pt x="70" y="512"/>
                          <a:pt x="64" y="499"/>
                        </a:cubicBezTo>
                        <a:cubicBezTo>
                          <a:pt x="61" y="493"/>
                          <a:pt x="58" y="488"/>
                          <a:pt x="55" y="482"/>
                        </a:cubicBezTo>
                        <a:cubicBezTo>
                          <a:pt x="47" y="463"/>
                          <a:pt x="47" y="463"/>
                          <a:pt x="47" y="463"/>
                        </a:cubicBezTo>
                        <a:cubicBezTo>
                          <a:pt x="43" y="454"/>
                          <a:pt x="43" y="454"/>
                          <a:pt x="43" y="454"/>
                        </a:cubicBezTo>
                        <a:cubicBezTo>
                          <a:pt x="40" y="444"/>
                          <a:pt x="40" y="444"/>
                          <a:pt x="40" y="444"/>
                        </a:cubicBezTo>
                        <a:cubicBezTo>
                          <a:pt x="34" y="424"/>
                          <a:pt x="34" y="424"/>
                          <a:pt x="34" y="424"/>
                        </a:cubicBezTo>
                        <a:cubicBezTo>
                          <a:pt x="33" y="419"/>
                          <a:pt x="31" y="411"/>
                          <a:pt x="30" y="405"/>
                        </a:cubicBezTo>
                        <a:cubicBezTo>
                          <a:pt x="29" y="399"/>
                          <a:pt x="27" y="392"/>
                          <a:pt x="27" y="386"/>
                        </a:cubicBezTo>
                        <a:cubicBezTo>
                          <a:pt x="26" y="372"/>
                          <a:pt x="24" y="359"/>
                          <a:pt x="25" y="346"/>
                        </a:cubicBezTo>
                        <a:cubicBezTo>
                          <a:pt x="25" y="340"/>
                          <a:pt x="24" y="333"/>
                          <a:pt x="25" y="326"/>
                        </a:cubicBezTo>
                        <a:cubicBezTo>
                          <a:pt x="26" y="320"/>
                          <a:pt x="26" y="314"/>
                          <a:pt x="27" y="307"/>
                        </a:cubicBezTo>
                        <a:cubicBezTo>
                          <a:pt x="28" y="301"/>
                          <a:pt x="29" y="294"/>
                          <a:pt x="30" y="288"/>
                        </a:cubicBezTo>
                        <a:cubicBezTo>
                          <a:pt x="32" y="282"/>
                          <a:pt x="33" y="275"/>
                          <a:pt x="34" y="269"/>
                        </a:cubicBezTo>
                        <a:cubicBezTo>
                          <a:pt x="36" y="263"/>
                          <a:pt x="38" y="257"/>
                          <a:pt x="40" y="251"/>
                        </a:cubicBezTo>
                        <a:cubicBezTo>
                          <a:pt x="42" y="245"/>
                          <a:pt x="43" y="239"/>
                          <a:pt x="46" y="233"/>
                        </a:cubicBezTo>
                        <a:cubicBezTo>
                          <a:pt x="65" y="187"/>
                          <a:pt x="93" y="146"/>
                          <a:pt x="127" y="116"/>
                        </a:cubicBezTo>
                        <a:cubicBezTo>
                          <a:pt x="145" y="101"/>
                          <a:pt x="163" y="87"/>
                          <a:pt x="181" y="77"/>
                        </a:cubicBezTo>
                        <a:cubicBezTo>
                          <a:pt x="191" y="72"/>
                          <a:pt x="200" y="66"/>
                          <a:pt x="209" y="63"/>
                        </a:cubicBezTo>
                        <a:cubicBezTo>
                          <a:pt x="219" y="59"/>
                          <a:pt x="227" y="55"/>
                          <a:pt x="238" y="52"/>
                        </a:cubicBezTo>
                        <a:cubicBezTo>
                          <a:pt x="276" y="40"/>
                          <a:pt x="312" y="35"/>
                          <a:pt x="345" y="37"/>
                        </a:cubicBezTo>
                        <a:cubicBezTo>
                          <a:pt x="377" y="38"/>
                          <a:pt x="405" y="43"/>
                          <a:pt x="426" y="51"/>
                        </a:cubicBezTo>
                        <a:cubicBezTo>
                          <a:pt x="432" y="53"/>
                          <a:pt x="437" y="54"/>
                          <a:pt x="442" y="56"/>
                        </a:cubicBezTo>
                        <a:cubicBezTo>
                          <a:pt x="446" y="58"/>
                          <a:pt x="450" y="60"/>
                          <a:pt x="454" y="61"/>
                        </a:cubicBezTo>
                        <a:cubicBezTo>
                          <a:pt x="457" y="63"/>
                          <a:pt x="460" y="64"/>
                          <a:pt x="462" y="65"/>
                        </a:cubicBezTo>
                        <a:cubicBezTo>
                          <a:pt x="442" y="105"/>
                          <a:pt x="442" y="105"/>
                          <a:pt x="442" y="105"/>
                        </a:cubicBezTo>
                        <a:cubicBezTo>
                          <a:pt x="440" y="105"/>
                          <a:pt x="438" y="104"/>
                          <a:pt x="436" y="103"/>
                        </a:cubicBezTo>
                        <a:cubicBezTo>
                          <a:pt x="432" y="102"/>
                          <a:pt x="429" y="100"/>
                          <a:pt x="424" y="98"/>
                        </a:cubicBezTo>
                        <a:cubicBezTo>
                          <a:pt x="420" y="97"/>
                          <a:pt x="416" y="96"/>
                          <a:pt x="411" y="94"/>
                        </a:cubicBezTo>
                        <a:cubicBezTo>
                          <a:pt x="393" y="88"/>
                          <a:pt x="369" y="84"/>
                          <a:pt x="342" y="84"/>
                        </a:cubicBezTo>
                        <a:cubicBezTo>
                          <a:pt x="315" y="83"/>
                          <a:pt x="284" y="87"/>
                          <a:pt x="253" y="98"/>
                        </a:cubicBezTo>
                        <a:cubicBezTo>
                          <a:pt x="245" y="100"/>
                          <a:pt x="237" y="104"/>
                          <a:pt x="229" y="108"/>
                        </a:cubicBezTo>
                        <a:cubicBezTo>
                          <a:pt x="221" y="111"/>
                          <a:pt x="214" y="116"/>
                          <a:pt x="206" y="120"/>
                        </a:cubicBezTo>
                        <a:cubicBezTo>
                          <a:pt x="190" y="129"/>
                          <a:pt x="176" y="141"/>
                          <a:pt x="162" y="153"/>
                        </a:cubicBezTo>
                        <a:cubicBezTo>
                          <a:pt x="134" y="179"/>
                          <a:pt x="111" y="213"/>
                          <a:pt x="97" y="252"/>
                        </a:cubicBezTo>
                        <a:cubicBezTo>
                          <a:pt x="95" y="257"/>
                          <a:pt x="93" y="262"/>
                          <a:pt x="92" y="267"/>
                        </a:cubicBezTo>
                        <a:cubicBezTo>
                          <a:pt x="90" y="272"/>
                          <a:pt x="89" y="277"/>
                          <a:pt x="87" y="282"/>
                        </a:cubicBezTo>
                        <a:cubicBezTo>
                          <a:pt x="87" y="287"/>
                          <a:pt x="86" y="292"/>
                          <a:pt x="85" y="297"/>
                        </a:cubicBezTo>
                        <a:cubicBezTo>
                          <a:pt x="84" y="302"/>
                          <a:pt x="83" y="307"/>
                          <a:pt x="82" y="313"/>
                        </a:cubicBezTo>
                        <a:cubicBezTo>
                          <a:pt x="82" y="318"/>
                          <a:pt x="82" y="323"/>
                          <a:pt x="81" y="329"/>
                        </a:cubicBezTo>
                        <a:cubicBezTo>
                          <a:pt x="81" y="334"/>
                          <a:pt x="81" y="339"/>
                          <a:pt x="81" y="345"/>
                        </a:cubicBezTo>
                        <a:cubicBezTo>
                          <a:pt x="81" y="355"/>
                          <a:pt x="82" y="366"/>
                          <a:pt x="84" y="377"/>
                        </a:cubicBezTo>
                        <a:cubicBezTo>
                          <a:pt x="84" y="382"/>
                          <a:pt x="86" y="387"/>
                          <a:pt x="87" y="392"/>
                        </a:cubicBezTo>
                        <a:cubicBezTo>
                          <a:pt x="88" y="398"/>
                          <a:pt x="89" y="403"/>
                          <a:pt x="90" y="409"/>
                        </a:cubicBezTo>
                        <a:cubicBezTo>
                          <a:pt x="95" y="424"/>
                          <a:pt x="95" y="424"/>
                          <a:pt x="95" y="424"/>
                        </a:cubicBezTo>
                        <a:cubicBezTo>
                          <a:pt x="98" y="431"/>
                          <a:pt x="98" y="431"/>
                          <a:pt x="98" y="431"/>
                        </a:cubicBezTo>
                        <a:cubicBezTo>
                          <a:pt x="101" y="439"/>
                          <a:pt x="101" y="439"/>
                          <a:pt x="101" y="439"/>
                        </a:cubicBezTo>
                        <a:cubicBezTo>
                          <a:pt x="108" y="454"/>
                          <a:pt x="108" y="454"/>
                          <a:pt x="108" y="454"/>
                        </a:cubicBezTo>
                        <a:cubicBezTo>
                          <a:pt x="110" y="459"/>
                          <a:pt x="113" y="463"/>
                          <a:pt x="116" y="468"/>
                        </a:cubicBezTo>
                        <a:cubicBezTo>
                          <a:pt x="121" y="478"/>
                          <a:pt x="128" y="486"/>
                          <a:pt x="134" y="495"/>
                        </a:cubicBezTo>
                        <a:cubicBezTo>
                          <a:pt x="148" y="512"/>
                          <a:pt x="162" y="528"/>
                          <a:pt x="180" y="541"/>
                        </a:cubicBezTo>
                        <a:cubicBezTo>
                          <a:pt x="188" y="548"/>
                          <a:pt x="198" y="553"/>
                          <a:pt x="207" y="559"/>
                        </a:cubicBezTo>
                        <a:cubicBezTo>
                          <a:pt x="211" y="562"/>
                          <a:pt x="216" y="564"/>
                          <a:pt x="221" y="566"/>
                        </a:cubicBezTo>
                        <a:cubicBezTo>
                          <a:pt x="226" y="569"/>
                          <a:pt x="230" y="571"/>
                          <a:pt x="235" y="573"/>
                        </a:cubicBezTo>
                        <a:cubicBezTo>
                          <a:pt x="275" y="589"/>
                          <a:pt x="317" y="596"/>
                          <a:pt x="357" y="592"/>
                        </a:cubicBezTo>
                        <a:cubicBezTo>
                          <a:pt x="397" y="587"/>
                          <a:pt x="435" y="574"/>
                          <a:pt x="466" y="555"/>
                        </a:cubicBezTo>
                        <a:cubicBezTo>
                          <a:pt x="497" y="535"/>
                          <a:pt x="522" y="509"/>
                          <a:pt x="539" y="483"/>
                        </a:cubicBezTo>
                        <a:cubicBezTo>
                          <a:pt x="557" y="456"/>
                          <a:pt x="569" y="429"/>
                          <a:pt x="575" y="404"/>
                        </a:cubicBezTo>
                        <a:cubicBezTo>
                          <a:pt x="576" y="398"/>
                          <a:pt x="577" y="391"/>
                          <a:pt x="578" y="386"/>
                        </a:cubicBezTo>
                        <a:cubicBezTo>
                          <a:pt x="579" y="383"/>
                          <a:pt x="579" y="380"/>
                          <a:pt x="580" y="377"/>
                        </a:cubicBezTo>
                        <a:cubicBezTo>
                          <a:pt x="580" y="374"/>
                          <a:pt x="580" y="371"/>
                          <a:pt x="580" y="368"/>
                        </a:cubicBezTo>
                        <a:cubicBezTo>
                          <a:pt x="581" y="363"/>
                          <a:pt x="582" y="357"/>
                          <a:pt x="582" y="352"/>
                        </a:cubicBezTo>
                        <a:cubicBezTo>
                          <a:pt x="582" y="347"/>
                          <a:pt x="582" y="342"/>
                          <a:pt x="581" y="338"/>
                        </a:cubicBezTo>
                        <a:cubicBezTo>
                          <a:pt x="582" y="328"/>
                          <a:pt x="580" y="320"/>
                          <a:pt x="579" y="313"/>
                        </a:cubicBezTo>
                        <a:cubicBezTo>
                          <a:pt x="579" y="306"/>
                          <a:pt x="577" y="300"/>
                          <a:pt x="576" y="295"/>
                        </a:cubicBezTo>
                        <a:cubicBezTo>
                          <a:pt x="574" y="285"/>
                          <a:pt x="573" y="280"/>
                          <a:pt x="573" y="280"/>
                        </a:cubicBezTo>
                        <a:cubicBezTo>
                          <a:pt x="573" y="280"/>
                          <a:pt x="574" y="285"/>
                          <a:pt x="576" y="295"/>
                        </a:cubicBezTo>
                        <a:cubicBezTo>
                          <a:pt x="577" y="300"/>
                          <a:pt x="578" y="306"/>
                          <a:pt x="579" y="313"/>
                        </a:cubicBezTo>
                        <a:cubicBezTo>
                          <a:pt x="579" y="320"/>
                          <a:pt x="581" y="328"/>
                          <a:pt x="580" y="338"/>
                        </a:cubicBezTo>
                        <a:cubicBezTo>
                          <a:pt x="580" y="342"/>
                          <a:pt x="580" y="347"/>
                          <a:pt x="580" y="352"/>
                        </a:cubicBezTo>
                        <a:cubicBezTo>
                          <a:pt x="580" y="357"/>
                          <a:pt x="579" y="363"/>
                          <a:pt x="579" y="368"/>
                        </a:cubicBezTo>
                        <a:cubicBezTo>
                          <a:pt x="578" y="371"/>
                          <a:pt x="578" y="374"/>
                          <a:pt x="578" y="376"/>
                        </a:cubicBezTo>
                        <a:cubicBezTo>
                          <a:pt x="577" y="379"/>
                          <a:pt x="577" y="382"/>
                          <a:pt x="576" y="385"/>
                        </a:cubicBezTo>
                        <a:cubicBezTo>
                          <a:pt x="575" y="391"/>
                          <a:pt x="574" y="397"/>
                          <a:pt x="572" y="403"/>
                        </a:cubicBezTo>
                        <a:cubicBezTo>
                          <a:pt x="566" y="428"/>
                          <a:pt x="554" y="455"/>
                          <a:pt x="536" y="480"/>
                        </a:cubicBezTo>
                        <a:cubicBezTo>
                          <a:pt x="518" y="506"/>
                          <a:pt x="493" y="530"/>
                          <a:pt x="462" y="549"/>
                        </a:cubicBezTo>
                        <a:cubicBezTo>
                          <a:pt x="432" y="567"/>
                          <a:pt x="395" y="579"/>
                          <a:pt x="356" y="582"/>
                        </a:cubicBezTo>
                        <a:cubicBezTo>
                          <a:pt x="318" y="586"/>
                          <a:pt x="277" y="578"/>
                          <a:pt x="240" y="562"/>
                        </a:cubicBezTo>
                        <a:cubicBezTo>
                          <a:pt x="235" y="560"/>
                          <a:pt x="231" y="558"/>
                          <a:pt x="226" y="555"/>
                        </a:cubicBezTo>
                        <a:cubicBezTo>
                          <a:pt x="222" y="553"/>
                          <a:pt x="217" y="551"/>
                          <a:pt x="213" y="548"/>
                        </a:cubicBezTo>
                        <a:cubicBezTo>
                          <a:pt x="205" y="542"/>
                          <a:pt x="196" y="537"/>
                          <a:pt x="188" y="530"/>
                        </a:cubicBezTo>
                        <a:cubicBezTo>
                          <a:pt x="172" y="518"/>
                          <a:pt x="158" y="502"/>
                          <a:pt x="146" y="486"/>
                        </a:cubicBezTo>
                        <a:cubicBezTo>
                          <a:pt x="140" y="478"/>
                          <a:pt x="134" y="469"/>
                          <a:pt x="129" y="460"/>
                        </a:cubicBezTo>
                        <a:cubicBezTo>
                          <a:pt x="127" y="456"/>
                          <a:pt x="124" y="451"/>
                          <a:pt x="122" y="447"/>
                        </a:cubicBezTo>
                        <a:cubicBezTo>
                          <a:pt x="116" y="433"/>
                          <a:pt x="116" y="433"/>
                          <a:pt x="116" y="433"/>
                        </a:cubicBezTo>
                        <a:cubicBezTo>
                          <a:pt x="113" y="426"/>
                          <a:pt x="113" y="426"/>
                          <a:pt x="113" y="426"/>
                        </a:cubicBezTo>
                        <a:cubicBezTo>
                          <a:pt x="111" y="419"/>
                          <a:pt x="111" y="419"/>
                          <a:pt x="111" y="419"/>
                        </a:cubicBezTo>
                        <a:cubicBezTo>
                          <a:pt x="107" y="404"/>
                          <a:pt x="107" y="404"/>
                          <a:pt x="107" y="404"/>
                        </a:cubicBezTo>
                        <a:cubicBezTo>
                          <a:pt x="106" y="399"/>
                          <a:pt x="105" y="394"/>
                          <a:pt x="104" y="389"/>
                        </a:cubicBezTo>
                        <a:cubicBezTo>
                          <a:pt x="103" y="384"/>
                          <a:pt x="101" y="379"/>
                          <a:pt x="101" y="374"/>
                        </a:cubicBezTo>
                        <a:cubicBezTo>
                          <a:pt x="100" y="364"/>
                          <a:pt x="99" y="354"/>
                          <a:pt x="99" y="344"/>
                        </a:cubicBezTo>
                        <a:cubicBezTo>
                          <a:pt x="100" y="339"/>
                          <a:pt x="99" y="335"/>
                          <a:pt x="100" y="330"/>
                        </a:cubicBezTo>
                        <a:cubicBezTo>
                          <a:pt x="100" y="325"/>
                          <a:pt x="101" y="320"/>
                          <a:pt x="101" y="315"/>
                        </a:cubicBezTo>
                        <a:cubicBezTo>
                          <a:pt x="102" y="310"/>
                          <a:pt x="103" y="305"/>
                          <a:pt x="104" y="301"/>
                        </a:cubicBezTo>
                        <a:cubicBezTo>
                          <a:pt x="105" y="296"/>
                          <a:pt x="106" y="291"/>
                          <a:pt x="107" y="286"/>
                        </a:cubicBezTo>
                        <a:cubicBezTo>
                          <a:pt x="108" y="282"/>
                          <a:pt x="109" y="277"/>
                          <a:pt x="111" y="273"/>
                        </a:cubicBezTo>
                        <a:cubicBezTo>
                          <a:pt x="112" y="268"/>
                          <a:pt x="114" y="263"/>
                          <a:pt x="116" y="259"/>
                        </a:cubicBezTo>
                        <a:cubicBezTo>
                          <a:pt x="130" y="224"/>
                          <a:pt x="151" y="193"/>
                          <a:pt x="177" y="170"/>
                        </a:cubicBezTo>
                        <a:cubicBezTo>
                          <a:pt x="190" y="159"/>
                          <a:pt x="204" y="149"/>
                          <a:pt x="218" y="141"/>
                        </a:cubicBezTo>
                        <a:cubicBezTo>
                          <a:pt x="225" y="137"/>
                          <a:pt x="232" y="133"/>
                          <a:pt x="239" y="130"/>
                        </a:cubicBezTo>
                        <a:cubicBezTo>
                          <a:pt x="246" y="128"/>
                          <a:pt x="252" y="124"/>
                          <a:pt x="260" y="122"/>
                        </a:cubicBezTo>
                        <a:cubicBezTo>
                          <a:pt x="289" y="113"/>
                          <a:pt x="317" y="109"/>
                          <a:pt x="341" y="111"/>
                        </a:cubicBezTo>
                        <a:cubicBezTo>
                          <a:pt x="365" y="112"/>
                          <a:pt x="386" y="116"/>
                          <a:pt x="403" y="121"/>
                        </a:cubicBezTo>
                        <a:cubicBezTo>
                          <a:pt x="407" y="123"/>
                          <a:pt x="411" y="124"/>
                          <a:pt x="414" y="125"/>
                        </a:cubicBezTo>
                        <a:cubicBezTo>
                          <a:pt x="418" y="127"/>
                          <a:pt x="421" y="128"/>
                          <a:pt x="424" y="129"/>
                        </a:cubicBezTo>
                        <a:cubicBezTo>
                          <a:pt x="426" y="130"/>
                          <a:pt x="427" y="131"/>
                          <a:pt x="429" y="131"/>
                        </a:cubicBezTo>
                        <a:cubicBezTo>
                          <a:pt x="409" y="172"/>
                          <a:pt x="409" y="172"/>
                          <a:pt x="409" y="172"/>
                        </a:cubicBezTo>
                        <a:cubicBezTo>
                          <a:pt x="408" y="172"/>
                          <a:pt x="408" y="172"/>
                          <a:pt x="408" y="172"/>
                        </a:cubicBezTo>
                        <a:cubicBezTo>
                          <a:pt x="402" y="170"/>
                          <a:pt x="396" y="167"/>
                          <a:pt x="390" y="165"/>
                        </a:cubicBezTo>
                        <a:cubicBezTo>
                          <a:pt x="376" y="161"/>
                          <a:pt x="359" y="159"/>
                          <a:pt x="340" y="158"/>
                        </a:cubicBezTo>
                        <a:cubicBezTo>
                          <a:pt x="321" y="157"/>
                          <a:pt x="299" y="161"/>
                          <a:pt x="277" y="169"/>
                        </a:cubicBezTo>
                        <a:cubicBezTo>
                          <a:pt x="272" y="170"/>
                          <a:pt x="266" y="173"/>
                          <a:pt x="260" y="176"/>
                        </a:cubicBezTo>
                        <a:cubicBezTo>
                          <a:pt x="254" y="178"/>
                          <a:pt x="249" y="181"/>
                          <a:pt x="243" y="184"/>
                        </a:cubicBezTo>
                        <a:cubicBezTo>
                          <a:pt x="232" y="191"/>
                          <a:pt x="222" y="199"/>
                          <a:pt x="212" y="208"/>
                        </a:cubicBezTo>
                        <a:cubicBezTo>
                          <a:pt x="192" y="227"/>
                          <a:pt x="176" y="251"/>
                          <a:pt x="166" y="278"/>
                        </a:cubicBezTo>
                        <a:cubicBezTo>
                          <a:pt x="156" y="306"/>
                          <a:pt x="153" y="336"/>
                          <a:pt x="157" y="367"/>
                        </a:cubicBezTo>
                        <a:cubicBezTo>
                          <a:pt x="158" y="370"/>
                          <a:pt x="159" y="374"/>
                          <a:pt x="159" y="378"/>
                        </a:cubicBezTo>
                        <a:cubicBezTo>
                          <a:pt x="160" y="382"/>
                          <a:pt x="161" y="385"/>
                          <a:pt x="162" y="389"/>
                        </a:cubicBezTo>
                        <a:cubicBezTo>
                          <a:pt x="166" y="400"/>
                          <a:pt x="166" y="400"/>
                          <a:pt x="166" y="400"/>
                        </a:cubicBezTo>
                        <a:cubicBezTo>
                          <a:pt x="167" y="405"/>
                          <a:pt x="167" y="405"/>
                          <a:pt x="167" y="405"/>
                        </a:cubicBezTo>
                        <a:cubicBezTo>
                          <a:pt x="170" y="410"/>
                          <a:pt x="170" y="410"/>
                          <a:pt x="170" y="410"/>
                        </a:cubicBezTo>
                        <a:cubicBezTo>
                          <a:pt x="175" y="421"/>
                          <a:pt x="175" y="421"/>
                          <a:pt x="175" y="421"/>
                        </a:cubicBezTo>
                        <a:cubicBezTo>
                          <a:pt x="176" y="424"/>
                          <a:pt x="178" y="428"/>
                          <a:pt x="180" y="431"/>
                        </a:cubicBezTo>
                        <a:cubicBezTo>
                          <a:pt x="184" y="438"/>
                          <a:pt x="189" y="444"/>
                          <a:pt x="193" y="450"/>
                        </a:cubicBezTo>
                        <a:cubicBezTo>
                          <a:pt x="203" y="462"/>
                          <a:pt x="213" y="473"/>
                          <a:pt x="226" y="482"/>
                        </a:cubicBezTo>
                        <a:cubicBezTo>
                          <a:pt x="232" y="487"/>
                          <a:pt x="238" y="491"/>
                          <a:pt x="245" y="495"/>
                        </a:cubicBezTo>
                        <a:cubicBezTo>
                          <a:pt x="248" y="497"/>
                          <a:pt x="251" y="498"/>
                          <a:pt x="255" y="500"/>
                        </a:cubicBezTo>
                        <a:cubicBezTo>
                          <a:pt x="258" y="502"/>
                          <a:pt x="261" y="504"/>
                          <a:pt x="265" y="505"/>
                        </a:cubicBezTo>
                        <a:cubicBezTo>
                          <a:pt x="293" y="516"/>
                          <a:pt x="323" y="521"/>
                          <a:pt x="351" y="518"/>
                        </a:cubicBezTo>
                        <a:cubicBezTo>
                          <a:pt x="379" y="515"/>
                          <a:pt x="405" y="505"/>
                          <a:pt x="427" y="491"/>
                        </a:cubicBezTo>
                        <a:cubicBezTo>
                          <a:pt x="449" y="477"/>
                          <a:pt x="466" y="459"/>
                          <a:pt x="478" y="441"/>
                        </a:cubicBezTo>
                        <a:cubicBezTo>
                          <a:pt x="491" y="422"/>
                          <a:pt x="498" y="403"/>
                          <a:pt x="503" y="385"/>
                        </a:cubicBezTo>
                        <a:cubicBezTo>
                          <a:pt x="504" y="381"/>
                          <a:pt x="504" y="377"/>
                          <a:pt x="505" y="373"/>
                        </a:cubicBezTo>
                        <a:cubicBezTo>
                          <a:pt x="506" y="368"/>
                          <a:pt x="506" y="364"/>
                          <a:pt x="507" y="360"/>
                        </a:cubicBezTo>
                        <a:cubicBezTo>
                          <a:pt x="507" y="357"/>
                          <a:pt x="507" y="353"/>
                          <a:pt x="507" y="349"/>
                        </a:cubicBezTo>
                        <a:cubicBezTo>
                          <a:pt x="507" y="346"/>
                          <a:pt x="507" y="342"/>
                          <a:pt x="507" y="339"/>
                        </a:cubicBezTo>
                        <a:cubicBezTo>
                          <a:pt x="507" y="333"/>
                          <a:pt x="506" y="327"/>
                          <a:pt x="506" y="322"/>
                        </a:cubicBezTo>
                        <a:cubicBezTo>
                          <a:pt x="505" y="317"/>
                          <a:pt x="504" y="313"/>
                          <a:pt x="503" y="309"/>
                        </a:cubicBezTo>
                        <a:cubicBezTo>
                          <a:pt x="502" y="303"/>
                          <a:pt x="501" y="299"/>
                          <a:pt x="501" y="299"/>
                        </a:cubicBezTo>
                        <a:cubicBezTo>
                          <a:pt x="501" y="299"/>
                          <a:pt x="502" y="303"/>
                          <a:pt x="503" y="310"/>
                        </a:cubicBezTo>
                        <a:cubicBezTo>
                          <a:pt x="504" y="313"/>
                          <a:pt x="505" y="317"/>
                          <a:pt x="505" y="322"/>
                        </a:cubicBezTo>
                        <a:cubicBezTo>
                          <a:pt x="505" y="327"/>
                          <a:pt x="506" y="333"/>
                          <a:pt x="506" y="339"/>
                        </a:cubicBezTo>
                        <a:cubicBezTo>
                          <a:pt x="506" y="342"/>
                          <a:pt x="506" y="346"/>
                          <a:pt x="506" y="349"/>
                        </a:cubicBezTo>
                        <a:cubicBezTo>
                          <a:pt x="506" y="353"/>
                          <a:pt x="505" y="356"/>
                          <a:pt x="505" y="360"/>
                        </a:cubicBezTo>
                        <a:cubicBezTo>
                          <a:pt x="504" y="364"/>
                          <a:pt x="504" y="368"/>
                          <a:pt x="503" y="372"/>
                        </a:cubicBezTo>
                        <a:cubicBezTo>
                          <a:pt x="502" y="376"/>
                          <a:pt x="501" y="380"/>
                          <a:pt x="500" y="385"/>
                        </a:cubicBezTo>
                        <a:cubicBezTo>
                          <a:pt x="495" y="402"/>
                          <a:pt x="487" y="420"/>
                          <a:pt x="474" y="438"/>
                        </a:cubicBezTo>
                        <a:cubicBezTo>
                          <a:pt x="462" y="456"/>
                          <a:pt x="445" y="473"/>
                          <a:pt x="423" y="485"/>
                        </a:cubicBezTo>
                        <a:cubicBezTo>
                          <a:pt x="402" y="498"/>
                          <a:pt x="377" y="506"/>
                          <a:pt x="350" y="508"/>
                        </a:cubicBezTo>
                        <a:cubicBezTo>
                          <a:pt x="323" y="510"/>
                          <a:pt x="295" y="505"/>
                          <a:pt x="270" y="494"/>
                        </a:cubicBezTo>
                        <a:cubicBezTo>
                          <a:pt x="266" y="492"/>
                          <a:pt x="263" y="491"/>
                          <a:pt x="260" y="489"/>
                        </a:cubicBezTo>
                        <a:cubicBezTo>
                          <a:pt x="257" y="487"/>
                          <a:pt x="254" y="486"/>
                          <a:pt x="251" y="484"/>
                        </a:cubicBezTo>
                        <a:cubicBezTo>
                          <a:pt x="245" y="480"/>
                          <a:pt x="239" y="476"/>
                          <a:pt x="234" y="472"/>
                        </a:cubicBezTo>
                        <a:cubicBezTo>
                          <a:pt x="223" y="463"/>
                          <a:pt x="214" y="452"/>
                          <a:pt x="205" y="441"/>
                        </a:cubicBezTo>
                        <a:cubicBezTo>
                          <a:pt x="201" y="435"/>
                          <a:pt x="197" y="430"/>
                          <a:pt x="194" y="423"/>
                        </a:cubicBezTo>
                        <a:cubicBezTo>
                          <a:pt x="192" y="420"/>
                          <a:pt x="190" y="417"/>
                          <a:pt x="189" y="414"/>
                        </a:cubicBezTo>
                        <a:cubicBezTo>
                          <a:pt x="185" y="405"/>
                          <a:pt x="185" y="405"/>
                          <a:pt x="185" y="405"/>
                        </a:cubicBezTo>
                        <a:cubicBezTo>
                          <a:pt x="183" y="400"/>
                          <a:pt x="183" y="400"/>
                          <a:pt x="183" y="400"/>
                        </a:cubicBezTo>
                        <a:cubicBezTo>
                          <a:pt x="182" y="395"/>
                          <a:pt x="182" y="395"/>
                          <a:pt x="182" y="395"/>
                        </a:cubicBezTo>
                        <a:cubicBezTo>
                          <a:pt x="178" y="384"/>
                          <a:pt x="178" y="384"/>
                          <a:pt x="178" y="384"/>
                        </a:cubicBezTo>
                        <a:cubicBezTo>
                          <a:pt x="178" y="382"/>
                          <a:pt x="177" y="378"/>
                          <a:pt x="176" y="374"/>
                        </a:cubicBezTo>
                        <a:cubicBezTo>
                          <a:pt x="176" y="371"/>
                          <a:pt x="175" y="368"/>
                          <a:pt x="175" y="364"/>
                        </a:cubicBezTo>
                        <a:cubicBezTo>
                          <a:pt x="172" y="337"/>
                          <a:pt x="175" y="309"/>
                          <a:pt x="185" y="285"/>
                        </a:cubicBezTo>
                        <a:cubicBezTo>
                          <a:pt x="195" y="261"/>
                          <a:pt x="210" y="241"/>
                          <a:pt x="228" y="225"/>
                        </a:cubicBezTo>
                        <a:cubicBezTo>
                          <a:pt x="237" y="217"/>
                          <a:pt x="246" y="210"/>
                          <a:pt x="255" y="205"/>
                        </a:cubicBezTo>
                        <a:cubicBezTo>
                          <a:pt x="260" y="203"/>
                          <a:pt x="265" y="200"/>
                          <a:pt x="270" y="198"/>
                        </a:cubicBezTo>
                        <a:cubicBezTo>
                          <a:pt x="275" y="196"/>
                          <a:pt x="279" y="194"/>
                          <a:pt x="284" y="193"/>
                        </a:cubicBezTo>
                        <a:cubicBezTo>
                          <a:pt x="304" y="186"/>
                          <a:pt x="323" y="184"/>
                          <a:pt x="339" y="185"/>
                        </a:cubicBezTo>
                        <a:cubicBezTo>
                          <a:pt x="356" y="186"/>
                          <a:pt x="370" y="189"/>
                          <a:pt x="381" y="193"/>
                        </a:cubicBezTo>
                        <a:cubicBezTo>
                          <a:pt x="387" y="194"/>
                          <a:pt x="392" y="196"/>
                          <a:pt x="396" y="198"/>
                        </a:cubicBezTo>
                        <a:cubicBezTo>
                          <a:pt x="396" y="198"/>
                          <a:pt x="396" y="198"/>
                          <a:pt x="396" y="198"/>
                        </a:cubicBezTo>
                        <a:cubicBezTo>
                          <a:pt x="376" y="239"/>
                          <a:pt x="376" y="239"/>
                          <a:pt x="376" y="239"/>
                        </a:cubicBezTo>
                        <a:cubicBezTo>
                          <a:pt x="373" y="238"/>
                          <a:pt x="370" y="237"/>
                          <a:pt x="368" y="236"/>
                        </a:cubicBezTo>
                        <a:cubicBezTo>
                          <a:pt x="360" y="234"/>
                          <a:pt x="350" y="232"/>
                          <a:pt x="338" y="232"/>
                        </a:cubicBezTo>
                        <a:cubicBezTo>
                          <a:pt x="327" y="232"/>
                          <a:pt x="313" y="234"/>
                          <a:pt x="300" y="239"/>
                        </a:cubicBezTo>
                        <a:cubicBezTo>
                          <a:pt x="298" y="240"/>
                          <a:pt x="294" y="242"/>
                          <a:pt x="291" y="243"/>
                        </a:cubicBezTo>
                        <a:cubicBezTo>
                          <a:pt x="287" y="245"/>
                          <a:pt x="284" y="247"/>
                          <a:pt x="281" y="249"/>
                        </a:cubicBezTo>
                        <a:cubicBezTo>
                          <a:pt x="274" y="253"/>
                          <a:pt x="268" y="258"/>
                          <a:pt x="262" y="263"/>
                        </a:cubicBezTo>
                        <a:cubicBezTo>
                          <a:pt x="251" y="274"/>
                          <a:pt x="241" y="289"/>
                          <a:pt x="236" y="305"/>
                        </a:cubicBezTo>
                        <a:cubicBezTo>
                          <a:pt x="230" y="321"/>
                          <a:pt x="228" y="339"/>
                          <a:pt x="231" y="357"/>
                        </a:cubicBezTo>
                        <a:cubicBezTo>
                          <a:pt x="231" y="359"/>
                          <a:pt x="232" y="361"/>
                          <a:pt x="232" y="363"/>
                        </a:cubicBezTo>
                        <a:cubicBezTo>
                          <a:pt x="233" y="366"/>
                          <a:pt x="233" y="367"/>
                          <a:pt x="234" y="370"/>
                        </a:cubicBezTo>
                        <a:cubicBezTo>
                          <a:pt x="236" y="376"/>
                          <a:pt x="236" y="376"/>
                          <a:pt x="236" y="376"/>
                        </a:cubicBezTo>
                        <a:cubicBezTo>
                          <a:pt x="237" y="379"/>
                          <a:pt x="237" y="379"/>
                          <a:pt x="237" y="379"/>
                        </a:cubicBezTo>
                        <a:cubicBezTo>
                          <a:pt x="239" y="382"/>
                          <a:pt x="239" y="382"/>
                          <a:pt x="239" y="382"/>
                        </a:cubicBezTo>
                        <a:cubicBezTo>
                          <a:pt x="242" y="389"/>
                          <a:pt x="242" y="389"/>
                          <a:pt x="242" y="389"/>
                        </a:cubicBezTo>
                        <a:cubicBezTo>
                          <a:pt x="245" y="394"/>
                          <a:pt x="245" y="394"/>
                          <a:pt x="245" y="394"/>
                        </a:cubicBezTo>
                        <a:cubicBezTo>
                          <a:pt x="247" y="398"/>
                          <a:pt x="250" y="402"/>
                          <a:pt x="253" y="405"/>
                        </a:cubicBezTo>
                        <a:cubicBezTo>
                          <a:pt x="264" y="419"/>
                          <a:pt x="279" y="430"/>
                          <a:pt x="295" y="437"/>
                        </a:cubicBezTo>
                        <a:cubicBezTo>
                          <a:pt x="311" y="443"/>
                          <a:pt x="328" y="446"/>
                          <a:pt x="344" y="443"/>
                        </a:cubicBezTo>
                        <a:cubicBezTo>
                          <a:pt x="361" y="442"/>
                          <a:pt x="376" y="436"/>
                          <a:pt x="388" y="428"/>
                        </a:cubicBezTo>
                        <a:cubicBezTo>
                          <a:pt x="401" y="420"/>
                          <a:pt x="410" y="409"/>
                          <a:pt x="417" y="399"/>
                        </a:cubicBezTo>
                        <a:cubicBezTo>
                          <a:pt x="424" y="388"/>
                          <a:pt x="428" y="377"/>
                          <a:pt x="431" y="367"/>
                        </a:cubicBezTo>
                        <a:cubicBezTo>
                          <a:pt x="433" y="357"/>
                          <a:pt x="433" y="348"/>
                          <a:pt x="433" y="341"/>
                        </a:cubicBezTo>
                        <a:cubicBezTo>
                          <a:pt x="432" y="333"/>
                          <a:pt x="432" y="328"/>
                          <a:pt x="431" y="324"/>
                        </a:cubicBezTo>
                        <a:cubicBezTo>
                          <a:pt x="430" y="320"/>
                          <a:pt x="429" y="318"/>
                          <a:pt x="429" y="318"/>
                        </a:cubicBezTo>
                        <a:cubicBezTo>
                          <a:pt x="429" y="318"/>
                          <a:pt x="430" y="320"/>
                          <a:pt x="430" y="324"/>
                        </a:cubicBezTo>
                        <a:cubicBezTo>
                          <a:pt x="431" y="328"/>
                          <a:pt x="432" y="333"/>
                          <a:pt x="432" y="341"/>
                        </a:cubicBezTo>
                        <a:cubicBezTo>
                          <a:pt x="432" y="348"/>
                          <a:pt x="430" y="357"/>
                          <a:pt x="428" y="366"/>
                        </a:cubicBezTo>
                        <a:cubicBezTo>
                          <a:pt x="425" y="376"/>
                          <a:pt x="420" y="386"/>
                          <a:pt x="413" y="396"/>
                        </a:cubicBezTo>
                        <a:cubicBezTo>
                          <a:pt x="406" y="406"/>
                          <a:pt x="396" y="415"/>
                          <a:pt x="384" y="422"/>
                        </a:cubicBezTo>
                        <a:cubicBezTo>
                          <a:pt x="373" y="429"/>
                          <a:pt x="358" y="433"/>
                          <a:pt x="344" y="434"/>
                        </a:cubicBezTo>
                        <a:cubicBezTo>
                          <a:pt x="329" y="435"/>
                          <a:pt x="313" y="432"/>
                          <a:pt x="300" y="426"/>
                        </a:cubicBezTo>
                        <a:cubicBezTo>
                          <a:pt x="286" y="419"/>
                          <a:pt x="273" y="409"/>
                          <a:pt x="264" y="396"/>
                        </a:cubicBezTo>
                        <a:cubicBezTo>
                          <a:pt x="260" y="390"/>
                          <a:pt x="256" y="383"/>
                          <a:pt x="254" y="377"/>
                        </a:cubicBezTo>
                        <a:cubicBezTo>
                          <a:pt x="253" y="374"/>
                          <a:pt x="253" y="374"/>
                          <a:pt x="253" y="374"/>
                        </a:cubicBezTo>
                        <a:cubicBezTo>
                          <a:pt x="252" y="371"/>
                          <a:pt x="252" y="371"/>
                          <a:pt x="252" y="371"/>
                        </a:cubicBezTo>
                        <a:cubicBezTo>
                          <a:pt x="250" y="365"/>
                          <a:pt x="250" y="365"/>
                          <a:pt x="250" y="365"/>
                        </a:cubicBezTo>
                        <a:cubicBezTo>
                          <a:pt x="250" y="362"/>
                          <a:pt x="249" y="358"/>
                          <a:pt x="249" y="354"/>
                        </a:cubicBezTo>
                        <a:cubicBezTo>
                          <a:pt x="247" y="340"/>
                          <a:pt x="249" y="325"/>
                          <a:pt x="255" y="312"/>
                        </a:cubicBezTo>
                        <a:cubicBezTo>
                          <a:pt x="260" y="299"/>
                          <a:pt x="268" y="288"/>
                          <a:pt x="278" y="280"/>
                        </a:cubicBezTo>
                        <a:cubicBezTo>
                          <a:pt x="283" y="276"/>
                          <a:pt x="288" y="272"/>
                          <a:pt x="293" y="270"/>
                        </a:cubicBezTo>
                        <a:cubicBezTo>
                          <a:pt x="295" y="268"/>
                          <a:pt x="298" y="267"/>
                          <a:pt x="300" y="266"/>
                        </a:cubicBezTo>
                        <a:cubicBezTo>
                          <a:pt x="303" y="265"/>
                          <a:pt x="305" y="264"/>
                          <a:pt x="308" y="263"/>
                        </a:cubicBezTo>
                        <a:cubicBezTo>
                          <a:pt x="319" y="260"/>
                          <a:pt x="329" y="259"/>
                          <a:pt x="337" y="259"/>
                        </a:cubicBezTo>
                        <a:cubicBezTo>
                          <a:pt x="346" y="260"/>
                          <a:pt x="354" y="261"/>
                          <a:pt x="359" y="264"/>
                        </a:cubicBezTo>
                        <a:cubicBezTo>
                          <a:pt x="361" y="264"/>
                          <a:pt x="362" y="264"/>
                          <a:pt x="363" y="265"/>
                        </a:cubicBezTo>
                        <a:cubicBezTo>
                          <a:pt x="322" y="346"/>
                          <a:pt x="322" y="346"/>
                          <a:pt x="322" y="346"/>
                        </a:cubicBezTo>
                        <a:cubicBezTo>
                          <a:pt x="345" y="357"/>
                          <a:pt x="345" y="357"/>
                          <a:pt x="345" y="357"/>
                        </a:cubicBezTo>
                        <a:cubicBezTo>
                          <a:pt x="451" y="143"/>
                          <a:pt x="451" y="143"/>
                          <a:pt x="451" y="143"/>
                        </a:cubicBezTo>
                        <a:cubicBezTo>
                          <a:pt x="464" y="116"/>
                          <a:pt x="464" y="116"/>
                          <a:pt x="464" y="116"/>
                        </a:cubicBezTo>
                        <a:cubicBezTo>
                          <a:pt x="464" y="116"/>
                          <a:pt x="464" y="116"/>
                          <a:pt x="464" y="116"/>
                        </a:cubicBezTo>
                        <a:cubicBezTo>
                          <a:pt x="502" y="41"/>
                          <a:pt x="502" y="41"/>
                          <a:pt x="502" y="41"/>
                        </a:cubicBezTo>
                        <a:cubicBezTo>
                          <a:pt x="483" y="32"/>
                          <a:pt x="483" y="32"/>
                          <a:pt x="483" y="32"/>
                        </a:cubicBezTo>
                        <a:cubicBezTo>
                          <a:pt x="483" y="32"/>
                          <a:pt x="483" y="32"/>
                          <a:pt x="483" y="32"/>
                        </a:cubicBezTo>
                        <a:cubicBezTo>
                          <a:pt x="479" y="30"/>
                          <a:pt x="475" y="28"/>
                          <a:pt x="470" y="26"/>
                        </a:cubicBezTo>
                        <a:cubicBezTo>
                          <a:pt x="465" y="25"/>
                          <a:pt x="460" y="22"/>
                          <a:pt x="455" y="20"/>
                        </a:cubicBezTo>
                        <a:cubicBezTo>
                          <a:pt x="449" y="18"/>
                          <a:pt x="443" y="17"/>
                          <a:pt x="437" y="15"/>
                        </a:cubicBezTo>
                        <a:cubicBezTo>
                          <a:pt x="413" y="7"/>
                          <a:pt x="381" y="2"/>
                          <a:pt x="345" y="1"/>
                        </a:cubicBezTo>
                        <a:cubicBezTo>
                          <a:pt x="310" y="0"/>
                          <a:pt x="269" y="6"/>
                          <a:pt x="228" y="20"/>
                        </a:cubicBezTo>
                        <a:cubicBezTo>
                          <a:pt x="218" y="23"/>
                          <a:pt x="207" y="28"/>
                          <a:pt x="196" y="33"/>
                        </a:cubicBezTo>
                        <a:cubicBezTo>
                          <a:pt x="185" y="37"/>
                          <a:pt x="176" y="44"/>
                          <a:pt x="165" y="49"/>
                        </a:cubicBezTo>
                        <a:cubicBezTo>
                          <a:pt x="145" y="61"/>
                          <a:pt x="125" y="76"/>
                          <a:pt x="107" y="93"/>
                        </a:cubicBezTo>
                        <a:cubicBezTo>
                          <a:pt x="70" y="127"/>
                          <a:pt x="40" y="173"/>
                          <a:pt x="21" y="224"/>
                        </a:cubicBezTo>
                        <a:cubicBezTo>
                          <a:pt x="18" y="230"/>
                          <a:pt x="16" y="236"/>
                          <a:pt x="15" y="243"/>
                        </a:cubicBezTo>
                        <a:cubicBezTo>
                          <a:pt x="13" y="250"/>
                          <a:pt x="11" y="256"/>
                          <a:pt x="9" y="263"/>
                        </a:cubicBezTo>
                        <a:cubicBezTo>
                          <a:pt x="8" y="270"/>
                          <a:pt x="6" y="277"/>
                          <a:pt x="5" y="283"/>
                        </a:cubicBezTo>
                        <a:cubicBezTo>
                          <a:pt x="4" y="290"/>
                          <a:pt x="2" y="297"/>
                          <a:pt x="2" y="304"/>
                        </a:cubicBezTo>
                        <a:cubicBezTo>
                          <a:pt x="2" y="311"/>
                          <a:pt x="1" y="318"/>
                          <a:pt x="0" y="325"/>
                        </a:cubicBezTo>
                        <a:cubicBezTo>
                          <a:pt x="0" y="332"/>
                          <a:pt x="0" y="339"/>
                          <a:pt x="0" y="346"/>
                        </a:cubicBezTo>
                        <a:cubicBezTo>
                          <a:pt x="0" y="360"/>
                          <a:pt x="2" y="374"/>
                          <a:pt x="4" y="389"/>
                        </a:cubicBezTo>
                        <a:cubicBezTo>
                          <a:pt x="4" y="396"/>
                          <a:pt x="6" y="403"/>
                          <a:pt x="8" y="410"/>
                        </a:cubicBezTo>
                        <a:cubicBezTo>
                          <a:pt x="9" y="417"/>
                          <a:pt x="10" y="423"/>
                          <a:pt x="13" y="431"/>
                        </a:cubicBezTo>
                        <a:cubicBezTo>
                          <a:pt x="19" y="451"/>
                          <a:pt x="19" y="451"/>
                          <a:pt x="19" y="451"/>
                        </a:cubicBezTo>
                        <a:cubicBezTo>
                          <a:pt x="22" y="461"/>
                          <a:pt x="22" y="461"/>
                          <a:pt x="22" y="461"/>
                        </a:cubicBezTo>
                        <a:cubicBezTo>
                          <a:pt x="27" y="471"/>
                          <a:pt x="27" y="471"/>
                          <a:pt x="27" y="471"/>
                        </a:cubicBezTo>
                        <a:cubicBezTo>
                          <a:pt x="36" y="491"/>
                          <a:pt x="36" y="491"/>
                          <a:pt x="36" y="491"/>
                        </a:cubicBezTo>
                        <a:cubicBezTo>
                          <a:pt x="39" y="497"/>
                          <a:pt x="43" y="503"/>
                          <a:pt x="46" y="510"/>
                        </a:cubicBezTo>
                        <a:cubicBezTo>
                          <a:pt x="53" y="522"/>
                          <a:pt x="62" y="534"/>
                          <a:pt x="70" y="545"/>
                        </a:cubicBezTo>
                        <a:cubicBezTo>
                          <a:pt x="88" y="568"/>
                          <a:pt x="108" y="589"/>
                          <a:pt x="131" y="606"/>
                        </a:cubicBezTo>
                        <a:cubicBezTo>
                          <a:pt x="142" y="615"/>
                          <a:pt x="155" y="622"/>
                          <a:pt x="166" y="630"/>
                        </a:cubicBezTo>
                        <a:cubicBezTo>
                          <a:pt x="173" y="633"/>
                          <a:pt x="179" y="636"/>
                          <a:pt x="185" y="640"/>
                        </a:cubicBezTo>
                        <a:cubicBezTo>
                          <a:pt x="192" y="643"/>
                          <a:pt x="198" y="646"/>
                          <a:pt x="204" y="649"/>
                        </a:cubicBezTo>
                        <a:cubicBezTo>
                          <a:pt x="256" y="670"/>
                          <a:pt x="313" y="679"/>
                          <a:pt x="366" y="673"/>
                        </a:cubicBezTo>
                        <a:cubicBezTo>
                          <a:pt x="419" y="668"/>
                          <a:pt x="468" y="650"/>
                          <a:pt x="510" y="624"/>
                        </a:cubicBezTo>
                        <a:cubicBezTo>
                          <a:pt x="551" y="598"/>
                          <a:pt x="584" y="564"/>
                          <a:pt x="607" y="529"/>
                        </a:cubicBezTo>
                        <a:cubicBezTo>
                          <a:pt x="631" y="494"/>
                          <a:pt x="646" y="458"/>
                          <a:pt x="654" y="425"/>
                        </a:cubicBezTo>
                        <a:cubicBezTo>
                          <a:pt x="656" y="417"/>
                          <a:pt x="657" y="408"/>
                          <a:pt x="658" y="400"/>
                        </a:cubicBezTo>
                        <a:cubicBezTo>
                          <a:pt x="659" y="397"/>
                          <a:pt x="660" y="393"/>
                          <a:pt x="660" y="389"/>
                        </a:cubicBezTo>
                        <a:cubicBezTo>
                          <a:pt x="661" y="385"/>
                          <a:pt x="661" y="381"/>
                          <a:pt x="661" y="378"/>
                        </a:cubicBezTo>
                        <a:cubicBezTo>
                          <a:pt x="662" y="370"/>
                          <a:pt x="663" y="363"/>
                          <a:pt x="663" y="356"/>
                        </a:cubicBezTo>
                        <a:cubicBezTo>
                          <a:pt x="663" y="350"/>
                          <a:pt x="663" y="343"/>
                          <a:pt x="663" y="337"/>
                        </a:cubicBezTo>
                        <a:close/>
                        <a:moveTo>
                          <a:pt x="432" y="126"/>
                        </a:moveTo>
                        <a:cubicBezTo>
                          <a:pt x="442" y="105"/>
                          <a:pt x="442" y="105"/>
                          <a:pt x="442" y="105"/>
                        </a:cubicBezTo>
                        <a:cubicBezTo>
                          <a:pt x="442" y="105"/>
                          <a:pt x="442" y="105"/>
                          <a:pt x="442" y="105"/>
                        </a:cubicBezTo>
                        <a:lnTo>
                          <a:pt x="432" y="126"/>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grpSp>
            <p:sp>
              <p:nvSpPr>
                <p:cNvPr id="141" name="Freeform 256">
                  <a:extLst>
                    <a:ext uri="{FF2B5EF4-FFF2-40B4-BE49-F238E27FC236}">
                      <a16:creationId xmlns:a16="http://schemas.microsoft.com/office/drawing/2014/main" id="{28484609-B8E5-054F-80B7-5783104D443E}"/>
                    </a:ext>
                  </a:extLst>
                </p:cNvPr>
                <p:cNvSpPr>
                  <a:spLocks/>
                </p:cNvSpPr>
                <p:nvPr/>
              </p:nvSpPr>
              <p:spPr bwMode="auto">
                <a:xfrm>
                  <a:off x="-953195" y="2218558"/>
                  <a:ext cx="88922" cy="85642"/>
                </a:xfrm>
                <a:custGeom>
                  <a:avLst/>
                  <a:gdLst>
                    <a:gd name="T0" fmla="*/ 34 w 70"/>
                    <a:gd name="T1" fmla="*/ 66 h 66"/>
                    <a:gd name="T2" fmla="*/ 27 w 70"/>
                    <a:gd name="T3" fmla="*/ 66 h 66"/>
                    <a:gd name="T4" fmla="*/ 6 w 70"/>
                    <a:gd name="T5" fmla="*/ 52 h 66"/>
                    <a:gd name="T6" fmla="*/ 1 w 70"/>
                    <a:gd name="T7" fmla="*/ 27 h 66"/>
                    <a:gd name="T8" fmla="*/ 34 w 70"/>
                    <a:gd name="T9" fmla="*/ 0 h 66"/>
                    <a:gd name="T10" fmla="*/ 40 w 70"/>
                    <a:gd name="T11" fmla="*/ 1 h 66"/>
                    <a:gd name="T12" fmla="*/ 66 w 70"/>
                    <a:gd name="T13" fmla="*/ 40 h 66"/>
                    <a:gd name="T14" fmla="*/ 34 w 70"/>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66">
                      <a:moveTo>
                        <a:pt x="34" y="66"/>
                      </a:moveTo>
                      <a:cubicBezTo>
                        <a:pt x="32" y="66"/>
                        <a:pt x="30" y="66"/>
                        <a:pt x="27" y="66"/>
                      </a:cubicBezTo>
                      <a:cubicBezTo>
                        <a:pt x="19" y="64"/>
                        <a:pt x="11" y="59"/>
                        <a:pt x="6" y="52"/>
                      </a:cubicBezTo>
                      <a:cubicBezTo>
                        <a:pt x="1" y="44"/>
                        <a:pt x="0" y="35"/>
                        <a:pt x="1" y="27"/>
                      </a:cubicBezTo>
                      <a:cubicBezTo>
                        <a:pt x="4" y="11"/>
                        <a:pt x="18" y="0"/>
                        <a:pt x="34" y="0"/>
                      </a:cubicBezTo>
                      <a:cubicBezTo>
                        <a:pt x="36" y="0"/>
                        <a:pt x="38" y="0"/>
                        <a:pt x="40" y="1"/>
                      </a:cubicBezTo>
                      <a:cubicBezTo>
                        <a:pt x="58" y="4"/>
                        <a:pt x="70" y="22"/>
                        <a:pt x="66" y="40"/>
                      </a:cubicBezTo>
                      <a:cubicBezTo>
                        <a:pt x="63" y="55"/>
                        <a:pt x="50" y="66"/>
                        <a:pt x="34"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sp>
              <p:nvSpPr>
                <p:cNvPr id="142" name="Freeform 257">
                  <a:extLst>
                    <a:ext uri="{FF2B5EF4-FFF2-40B4-BE49-F238E27FC236}">
                      <a16:creationId xmlns:a16="http://schemas.microsoft.com/office/drawing/2014/main" id="{29C1DC25-4B90-FC4C-8914-02070EE50EE9}"/>
                    </a:ext>
                  </a:extLst>
                </p:cNvPr>
                <p:cNvSpPr>
                  <a:spLocks/>
                </p:cNvSpPr>
                <p:nvPr/>
              </p:nvSpPr>
              <p:spPr bwMode="auto">
                <a:xfrm>
                  <a:off x="-1069262" y="2684299"/>
                  <a:ext cx="87987" cy="87567"/>
                </a:xfrm>
                <a:custGeom>
                  <a:avLst/>
                  <a:gdLst>
                    <a:gd name="T0" fmla="*/ 34 w 69"/>
                    <a:gd name="T1" fmla="*/ 67 h 67"/>
                    <a:gd name="T2" fmla="*/ 28 w 69"/>
                    <a:gd name="T3" fmla="*/ 66 h 67"/>
                    <a:gd name="T4" fmla="*/ 7 w 69"/>
                    <a:gd name="T5" fmla="*/ 52 h 67"/>
                    <a:gd name="T6" fmla="*/ 2 w 69"/>
                    <a:gd name="T7" fmla="*/ 27 h 67"/>
                    <a:gd name="T8" fmla="*/ 34 w 69"/>
                    <a:gd name="T9" fmla="*/ 0 h 67"/>
                    <a:gd name="T10" fmla="*/ 41 w 69"/>
                    <a:gd name="T11" fmla="*/ 1 h 67"/>
                    <a:gd name="T12" fmla="*/ 62 w 69"/>
                    <a:gd name="T13" fmla="*/ 15 h 67"/>
                    <a:gd name="T14" fmla="*/ 67 w 69"/>
                    <a:gd name="T15" fmla="*/ 40 h 67"/>
                    <a:gd name="T16" fmla="*/ 34 w 69"/>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7">
                      <a:moveTo>
                        <a:pt x="34" y="67"/>
                      </a:moveTo>
                      <a:cubicBezTo>
                        <a:pt x="32" y="67"/>
                        <a:pt x="30" y="67"/>
                        <a:pt x="28" y="66"/>
                      </a:cubicBezTo>
                      <a:cubicBezTo>
                        <a:pt x="19" y="65"/>
                        <a:pt x="12" y="60"/>
                        <a:pt x="7" y="52"/>
                      </a:cubicBezTo>
                      <a:cubicBezTo>
                        <a:pt x="2" y="45"/>
                        <a:pt x="0" y="36"/>
                        <a:pt x="2" y="27"/>
                      </a:cubicBezTo>
                      <a:cubicBezTo>
                        <a:pt x="5" y="12"/>
                        <a:pt x="19" y="0"/>
                        <a:pt x="34" y="0"/>
                      </a:cubicBezTo>
                      <a:cubicBezTo>
                        <a:pt x="37" y="0"/>
                        <a:pt x="39" y="1"/>
                        <a:pt x="41" y="1"/>
                      </a:cubicBezTo>
                      <a:cubicBezTo>
                        <a:pt x="50" y="3"/>
                        <a:pt x="57" y="8"/>
                        <a:pt x="62" y="15"/>
                      </a:cubicBezTo>
                      <a:cubicBezTo>
                        <a:pt x="67" y="23"/>
                        <a:pt x="69" y="31"/>
                        <a:pt x="67" y="40"/>
                      </a:cubicBezTo>
                      <a:cubicBezTo>
                        <a:pt x="64" y="56"/>
                        <a:pt x="50" y="67"/>
                        <a:pt x="34" y="67"/>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sp>
              <p:nvSpPr>
                <p:cNvPr id="143" name="Freeform 258">
                  <a:extLst>
                    <a:ext uri="{FF2B5EF4-FFF2-40B4-BE49-F238E27FC236}">
                      <a16:creationId xmlns:a16="http://schemas.microsoft.com/office/drawing/2014/main" id="{1D5FDBC3-50EE-4A4A-AF88-FC2532AC314C}"/>
                    </a:ext>
                  </a:extLst>
                </p:cNvPr>
                <p:cNvSpPr>
                  <a:spLocks/>
                </p:cNvSpPr>
                <p:nvPr/>
              </p:nvSpPr>
              <p:spPr bwMode="auto">
                <a:xfrm>
                  <a:off x="-871761" y="2850773"/>
                  <a:ext cx="87050" cy="85642"/>
                </a:xfrm>
                <a:custGeom>
                  <a:avLst/>
                  <a:gdLst>
                    <a:gd name="T0" fmla="*/ 34 w 68"/>
                    <a:gd name="T1" fmla="*/ 66 h 66"/>
                    <a:gd name="T2" fmla="*/ 28 w 68"/>
                    <a:gd name="T3" fmla="*/ 66 h 66"/>
                    <a:gd name="T4" fmla="*/ 6 w 68"/>
                    <a:gd name="T5" fmla="*/ 52 h 66"/>
                    <a:gd name="T6" fmla="*/ 2 w 68"/>
                    <a:gd name="T7" fmla="*/ 27 h 66"/>
                    <a:gd name="T8" fmla="*/ 34 w 68"/>
                    <a:gd name="T9" fmla="*/ 0 h 66"/>
                    <a:gd name="T10" fmla="*/ 41 w 68"/>
                    <a:gd name="T11" fmla="*/ 1 h 66"/>
                    <a:gd name="T12" fmla="*/ 62 w 68"/>
                    <a:gd name="T13" fmla="*/ 15 h 66"/>
                    <a:gd name="T14" fmla="*/ 67 w 68"/>
                    <a:gd name="T15" fmla="*/ 40 h 66"/>
                    <a:gd name="T16" fmla="*/ 34 w 6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6">
                      <a:moveTo>
                        <a:pt x="34" y="66"/>
                      </a:moveTo>
                      <a:cubicBezTo>
                        <a:pt x="32" y="66"/>
                        <a:pt x="30" y="66"/>
                        <a:pt x="28" y="66"/>
                      </a:cubicBezTo>
                      <a:cubicBezTo>
                        <a:pt x="19" y="64"/>
                        <a:pt x="11" y="59"/>
                        <a:pt x="6" y="52"/>
                      </a:cubicBezTo>
                      <a:cubicBezTo>
                        <a:pt x="2" y="44"/>
                        <a:pt x="0" y="35"/>
                        <a:pt x="2" y="27"/>
                      </a:cubicBezTo>
                      <a:cubicBezTo>
                        <a:pt x="5" y="11"/>
                        <a:pt x="18" y="0"/>
                        <a:pt x="34" y="0"/>
                      </a:cubicBezTo>
                      <a:cubicBezTo>
                        <a:pt x="36" y="0"/>
                        <a:pt x="38" y="0"/>
                        <a:pt x="41" y="1"/>
                      </a:cubicBezTo>
                      <a:cubicBezTo>
                        <a:pt x="49" y="2"/>
                        <a:pt x="57" y="7"/>
                        <a:pt x="62" y="15"/>
                      </a:cubicBezTo>
                      <a:cubicBezTo>
                        <a:pt x="67" y="22"/>
                        <a:pt x="68" y="31"/>
                        <a:pt x="67" y="40"/>
                      </a:cubicBezTo>
                      <a:cubicBezTo>
                        <a:pt x="64" y="55"/>
                        <a:pt x="50" y="66"/>
                        <a:pt x="34"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sp>
              <p:nvSpPr>
                <p:cNvPr id="144" name="Freeform 259">
                  <a:extLst>
                    <a:ext uri="{FF2B5EF4-FFF2-40B4-BE49-F238E27FC236}">
                      <a16:creationId xmlns:a16="http://schemas.microsoft.com/office/drawing/2014/main" id="{AFF80C90-8C09-C745-A28C-66CCC742024E}"/>
                    </a:ext>
                  </a:extLst>
                </p:cNvPr>
                <p:cNvSpPr>
                  <a:spLocks/>
                </p:cNvSpPr>
                <p:nvPr/>
              </p:nvSpPr>
              <p:spPr bwMode="auto">
                <a:xfrm>
                  <a:off x="-1227451" y="2543806"/>
                  <a:ext cx="91729" cy="85642"/>
                </a:xfrm>
                <a:custGeom>
                  <a:avLst/>
                  <a:gdLst>
                    <a:gd name="T0" fmla="*/ 36 w 72"/>
                    <a:gd name="T1" fmla="*/ 66 h 66"/>
                    <a:gd name="T2" fmla="*/ 30 w 72"/>
                    <a:gd name="T3" fmla="*/ 66 h 66"/>
                    <a:gd name="T4" fmla="*/ 4 w 72"/>
                    <a:gd name="T5" fmla="*/ 27 h 66"/>
                    <a:gd name="T6" fmla="*/ 36 w 72"/>
                    <a:gd name="T7" fmla="*/ 0 h 66"/>
                    <a:gd name="T8" fmla="*/ 43 w 72"/>
                    <a:gd name="T9" fmla="*/ 1 h 66"/>
                    <a:gd name="T10" fmla="*/ 69 w 72"/>
                    <a:gd name="T11" fmla="*/ 40 h 66"/>
                    <a:gd name="T12" fmla="*/ 36 w 72"/>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72" h="66">
                      <a:moveTo>
                        <a:pt x="36" y="66"/>
                      </a:moveTo>
                      <a:cubicBezTo>
                        <a:pt x="34" y="66"/>
                        <a:pt x="32" y="66"/>
                        <a:pt x="30" y="66"/>
                      </a:cubicBezTo>
                      <a:cubicBezTo>
                        <a:pt x="12" y="62"/>
                        <a:pt x="0" y="45"/>
                        <a:pt x="4" y="27"/>
                      </a:cubicBezTo>
                      <a:cubicBezTo>
                        <a:pt x="7" y="11"/>
                        <a:pt x="20" y="0"/>
                        <a:pt x="36" y="0"/>
                      </a:cubicBezTo>
                      <a:cubicBezTo>
                        <a:pt x="38" y="0"/>
                        <a:pt x="40" y="0"/>
                        <a:pt x="43" y="1"/>
                      </a:cubicBezTo>
                      <a:cubicBezTo>
                        <a:pt x="61" y="4"/>
                        <a:pt x="72" y="22"/>
                        <a:pt x="69" y="40"/>
                      </a:cubicBezTo>
                      <a:cubicBezTo>
                        <a:pt x="66" y="55"/>
                        <a:pt x="52" y="66"/>
                        <a:pt x="36"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sp>
              <p:nvSpPr>
                <p:cNvPr id="145" name="Freeform 264">
                  <a:extLst>
                    <a:ext uri="{FF2B5EF4-FFF2-40B4-BE49-F238E27FC236}">
                      <a16:creationId xmlns:a16="http://schemas.microsoft.com/office/drawing/2014/main" id="{0DC13341-03A7-834F-A35F-A02E1C40A753}"/>
                    </a:ext>
                  </a:extLst>
                </p:cNvPr>
                <p:cNvSpPr>
                  <a:spLocks/>
                </p:cNvSpPr>
                <p:nvPr/>
              </p:nvSpPr>
              <p:spPr bwMode="auto">
                <a:xfrm>
                  <a:off x="-1055223" y="2364823"/>
                  <a:ext cx="87050" cy="87567"/>
                </a:xfrm>
                <a:custGeom>
                  <a:avLst/>
                  <a:gdLst>
                    <a:gd name="T0" fmla="*/ 34 w 68"/>
                    <a:gd name="T1" fmla="*/ 67 h 67"/>
                    <a:gd name="T2" fmla="*/ 27 w 68"/>
                    <a:gd name="T3" fmla="*/ 66 h 67"/>
                    <a:gd name="T4" fmla="*/ 6 w 68"/>
                    <a:gd name="T5" fmla="*/ 52 h 67"/>
                    <a:gd name="T6" fmla="*/ 1 w 68"/>
                    <a:gd name="T7" fmla="*/ 27 h 67"/>
                    <a:gd name="T8" fmla="*/ 34 w 68"/>
                    <a:gd name="T9" fmla="*/ 0 h 67"/>
                    <a:gd name="T10" fmla="*/ 40 w 68"/>
                    <a:gd name="T11" fmla="*/ 1 h 67"/>
                    <a:gd name="T12" fmla="*/ 62 w 68"/>
                    <a:gd name="T13" fmla="*/ 15 h 67"/>
                    <a:gd name="T14" fmla="*/ 67 w 68"/>
                    <a:gd name="T15" fmla="*/ 40 h 67"/>
                    <a:gd name="T16" fmla="*/ 34 w 68"/>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7">
                      <a:moveTo>
                        <a:pt x="34" y="67"/>
                      </a:moveTo>
                      <a:cubicBezTo>
                        <a:pt x="32" y="67"/>
                        <a:pt x="30" y="66"/>
                        <a:pt x="27" y="66"/>
                      </a:cubicBezTo>
                      <a:cubicBezTo>
                        <a:pt x="19" y="64"/>
                        <a:pt x="11" y="59"/>
                        <a:pt x="6" y="52"/>
                      </a:cubicBezTo>
                      <a:cubicBezTo>
                        <a:pt x="1" y="44"/>
                        <a:pt x="0" y="36"/>
                        <a:pt x="1" y="27"/>
                      </a:cubicBezTo>
                      <a:cubicBezTo>
                        <a:pt x="4" y="11"/>
                        <a:pt x="18" y="0"/>
                        <a:pt x="34" y="0"/>
                      </a:cubicBezTo>
                      <a:cubicBezTo>
                        <a:pt x="36" y="0"/>
                        <a:pt x="38" y="0"/>
                        <a:pt x="40" y="1"/>
                      </a:cubicBezTo>
                      <a:cubicBezTo>
                        <a:pt x="49" y="3"/>
                        <a:pt x="57" y="8"/>
                        <a:pt x="62" y="15"/>
                      </a:cubicBezTo>
                      <a:cubicBezTo>
                        <a:pt x="66" y="22"/>
                        <a:pt x="68" y="31"/>
                        <a:pt x="67" y="40"/>
                      </a:cubicBezTo>
                      <a:cubicBezTo>
                        <a:pt x="63" y="55"/>
                        <a:pt x="50" y="67"/>
                        <a:pt x="34" y="67"/>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grpSp>
              <p:nvGrpSpPr>
                <p:cNvPr id="146" name="Group 145">
                  <a:extLst>
                    <a:ext uri="{FF2B5EF4-FFF2-40B4-BE49-F238E27FC236}">
                      <a16:creationId xmlns:a16="http://schemas.microsoft.com/office/drawing/2014/main" id="{5A54FD3D-77D8-0B48-9046-32E7340ADAAA}"/>
                    </a:ext>
                  </a:extLst>
                </p:cNvPr>
                <p:cNvGrpSpPr/>
                <p:nvPr/>
              </p:nvGrpSpPr>
              <p:grpSpPr>
                <a:xfrm>
                  <a:off x="-1214574" y="2224804"/>
                  <a:ext cx="418402" cy="698611"/>
                  <a:chOff x="-560668" y="1221853"/>
                  <a:chExt cx="253487" cy="423250"/>
                </a:xfrm>
                <a:solidFill>
                  <a:schemeClr val="bg1"/>
                </a:solidFill>
              </p:grpSpPr>
              <p:sp>
                <p:nvSpPr>
                  <p:cNvPr id="147" name="Freeform 260">
                    <a:extLst>
                      <a:ext uri="{FF2B5EF4-FFF2-40B4-BE49-F238E27FC236}">
                        <a16:creationId xmlns:a16="http://schemas.microsoft.com/office/drawing/2014/main" id="{53479E83-37DF-CD44-8DD4-8284B133C2BF}"/>
                      </a:ext>
                    </a:extLst>
                  </p:cNvPr>
                  <p:cNvSpPr>
                    <a:spLocks/>
                  </p:cNvSpPr>
                  <p:nvPr/>
                </p:nvSpPr>
                <p:spPr bwMode="auto">
                  <a:xfrm>
                    <a:off x="-466532" y="1504020"/>
                    <a:ext cx="39696" cy="40226"/>
                  </a:xfrm>
                  <a:custGeom>
                    <a:avLst/>
                    <a:gdLst>
                      <a:gd name="T0" fmla="*/ 48 w 51"/>
                      <a:gd name="T1" fmla="*/ 30 h 51"/>
                      <a:gd name="T2" fmla="*/ 21 w 51"/>
                      <a:gd name="T3" fmla="*/ 49 h 51"/>
                      <a:gd name="T4" fmla="*/ 2 w 51"/>
                      <a:gd name="T5" fmla="*/ 21 h 51"/>
                      <a:gd name="T6" fmla="*/ 30 w 51"/>
                      <a:gd name="T7" fmla="*/ 3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3"/>
                          <a:pt x="34" y="51"/>
                          <a:pt x="21" y="49"/>
                        </a:cubicBezTo>
                        <a:cubicBezTo>
                          <a:pt x="8" y="46"/>
                          <a:pt x="0" y="34"/>
                          <a:pt x="2" y="21"/>
                        </a:cubicBezTo>
                        <a:cubicBezTo>
                          <a:pt x="5" y="8"/>
                          <a:pt x="17" y="0"/>
                          <a:pt x="30" y="3"/>
                        </a:cubicBezTo>
                        <a:cubicBezTo>
                          <a:pt x="43" y="5"/>
                          <a:pt x="51" y="18"/>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48" name="Freeform 261">
                    <a:extLst>
                      <a:ext uri="{FF2B5EF4-FFF2-40B4-BE49-F238E27FC236}">
                        <a16:creationId xmlns:a16="http://schemas.microsoft.com/office/drawing/2014/main" id="{AC60D44E-D2E8-9945-90C8-C56CD9D99B08}"/>
                      </a:ext>
                    </a:extLst>
                  </p:cNvPr>
                  <p:cNvSpPr>
                    <a:spLocks/>
                  </p:cNvSpPr>
                  <p:nvPr/>
                </p:nvSpPr>
                <p:spPr bwMode="auto">
                  <a:xfrm>
                    <a:off x="-346877" y="1604294"/>
                    <a:ext cx="39696" cy="40809"/>
                  </a:xfrm>
                  <a:custGeom>
                    <a:avLst/>
                    <a:gdLst>
                      <a:gd name="T0" fmla="*/ 48 w 51"/>
                      <a:gd name="T1" fmla="*/ 30 h 51"/>
                      <a:gd name="T2" fmla="*/ 21 w 51"/>
                      <a:gd name="T3" fmla="*/ 48 h 51"/>
                      <a:gd name="T4" fmla="*/ 2 w 51"/>
                      <a:gd name="T5" fmla="*/ 21 h 51"/>
                      <a:gd name="T6" fmla="*/ 30 w 51"/>
                      <a:gd name="T7" fmla="*/ 2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2"/>
                          <a:pt x="33" y="51"/>
                          <a:pt x="21" y="48"/>
                        </a:cubicBezTo>
                        <a:cubicBezTo>
                          <a:pt x="8" y="46"/>
                          <a:pt x="0" y="33"/>
                          <a:pt x="2" y="21"/>
                        </a:cubicBezTo>
                        <a:cubicBezTo>
                          <a:pt x="5" y="8"/>
                          <a:pt x="17" y="0"/>
                          <a:pt x="30" y="2"/>
                        </a:cubicBezTo>
                        <a:cubicBezTo>
                          <a:pt x="42" y="5"/>
                          <a:pt x="51" y="17"/>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49" name="Freeform 262">
                    <a:extLst>
                      <a:ext uri="{FF2B5EF4-FFF2-40B4-BE49-F238E27FC236}">
                        <a16:creationId xmlns:a16="http://schemas.microsoft.com/office/drawing/2014/main" id="{11760ED7-F602-4144-95EC-B4123C7B1FF4}"/>
                      </a:ext>
                    </a:extLst>
                  </p:cNvPr>
                  <p:cNvSpPr>
                    <a:spLocks/>
                  </p:cNvSpPr>
                  <p:nvPr/>
                </p:nvSpPr>
                <p:spPr bwMode="auto">
                  <a:xfrm>
                    <a:off x="-560668" y="1418903"/>
                    <a:ext cx="39696" cy="40226"/>
                  </a:xfrm>
                  <a:custGeom>
                    <a:avLst/>
                    <a:gdLst>
                      <a:gd name="T0" fmla="*/ 48 w 51"/>
                      <a:gd name="T1" fmla="*/ 30 h 51"/>
                      <a:gd name="T2" fmla="*/ 21 w 51"/>
                      <a:gd name="T3" fmla="*/ 48 h 51"/>
                      <a:gd name="T4" fmla="*/ 2 w 51"/>
                      <a:gd name="T5" fmla="*/ 21 h 51"/>
                      <a:gd name="T6" fmla="*/ 30 w 51"/>
                      <a:gd name="T7" fmla="*/ 2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2"/>
                          <a:pt x="33" y="51"/>
                          <a:pt x="21" y="48"/>
                        </a:cubicBezTo>
                        <a:cubicBezTo>
                          <a:pt x="8" y="46"/>
                          <a:pt x="0" y="33"/>
                          <a:pt x="2" y="21"/>
                        </a:cubicBezTo>
                        <a:cubicBezTo>
                          <a:pt x="5" y="8"/>
                          <a:pt x="17" y="0"/>
                          <a:pt x="30" y="2"/>
                        </a:cubicBezTo>
                        <a:cubicBezTo>
                          <a:pt x="42" y="5"/>
                          <a:pt x="51" y="17"/>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50" name="Freeform 263">
                    <a:extLst>
                      <a:ext uri="{FF2B5EF4-FFF2-40B4-BE49-F238E27FC236}">
                        <a16:creationId xmlns:a16="http://schemas.microsoft.com/office/drawing/2014/main" id="{E3A72798-9D2B-3642-860C-6F0B214D94E7}"/>
                      </a:ext>
                    </a:extLst>
                  </p:cNvPr>
                  <p:cNvSpPr>
                    <a:spLocks/>
                  </p:cNvSpPr>
                  <p:nvPr/>
                </p:nvSpPr>
                <p:spPr bwMode="auto">
                  <a:xfrm>
                    <a:off x="-396780" y="1221853"/>
                    <a:ext cx="39129" cy="40226"/>
                  </a:xfrm>
                  <a:custGeom>
                    <a:avLst/>
                    <a:gdLst>
                      <a:gd name="T0" fmla="*/ 49 w 51"/>
                      <a:gd name="T1" fmla="*/ 30 h 51"/>
                      <a:gd name="T2" fmla="*/ 21 w 51"/>
                      <a:gd name="T3" fmla="*/ 48 h 51"/>
                      <a:gd name="T4" fmla="*/ 3 w 51"/>
                      <a:gd name="T5" fmla="*/ 21 h 51"/>
                      <a:gd name="T6" fmla="*/ 30 w 51"/>
                      <a:gd name="T7" fmla="*/ 2 h 51"/>
                      <a:gd name="T8" fmla="*/ 49 w 51"/>
                      <a:gd name="T9" fmla="*/ 30 h 51"/>
                    </a:gdLst>
                    <a:ahLst/>
                    <a:cxnLst>
                      <a:cxn ang="0">
                        <a:pos x="T0" y="T1"/>
                      </a:cxn>
                      <a:cxn ang="0">
                        <a:pos x="T2" y="T3"/>
                      </a:cxn>
                      <a:cxn ang="0">
                        <a:pos x="T4" y="T5"/>
                      </a:cxn>
                      <a:cxn ang="0">
                        <a:pos x="T6" y="T7"/>
                      </a:cxn>
                      <a:cxn ang="0">
                        <a:pos x="T8" y="T9"/>
                      </a:cxn>
                    </a:cxnLst>
                    <a:rect l="0" t="0" r="r" b="b"/>
                    <a:pathLst>
                      <a:path w="51" h="51">
                        <a:moveTo>
                          <a:pt x="49" y="30"/>
                        </a:moveTo>
                        <a:cubicBezTo>
                          <a:pt x="46" y="43"/>
                          <a:pt x="34" y="51"/>
                          <a:pt x="21" y="48"/>
                        </a:cubicBezTo>
                        <a:cubicBezTo>
                          <a:pt x="9" y="46"/>
                          <a:pt x="0" y="33"/>
                          <a:pt x="3" y="21"/>
                        </a:cubicBezTo>
                        <a:cubicBezTo>
                          <a:pt x="5" y="8"/>
                          <a:pt x="18" y="0"/>
                          <a:pt x="30" y="2"/>
                        </a:cubicBezTo>
                        <a:cubicBezTo>
                          <a:pt x="43" y="5"/>
                          <a:pt x="51" y="17"/>
                          <a:pt x="49"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51" name="Freeform 265">
                    <a:extLst>
                      <a:ext uri="{FF2B5EF4-FFF2-40B4-BE49-F238E27FC236}">
                        <a16:creationId xmlns:a16="http://schemas.microsoft.com/office/drawing/2014/main" id="{CEDE32CB-AA99-AE4C-B1B3-97EC64813FAA}"/>
                      </a:ext>
                    </a:extLst>
                  </p:cNvPr>
                  <p:cNvSpPr>
                    <a:spLocks/>
                  </p:cNvSpPr>
                  <p:nvPr/>
                </p:nvSpPr>
                <p:spPr bwMode="auto">
                  <a:xfrm>
                    <a:off x="-458593" y="1310467"/>
                    <a:ext cx="39129" cy="40226"/>
                  </a:xfrm>
                  <a:custGeom>
                    <a:avLst/>
                    <a:gdLst>
                      <a:gd name="T0" fmla="*/ 49 w 51"/>
                      <a:gd name="T1" fmla="*/ 30 h 51"/>
                      <a:gd name="T2" fmla="*/ 21 w 51"/>
                      <a:gd name="T3" fmla="*/ 48 h 51"/>
                      <a:gd name="T4" fmla="*/ 3 w 51"/>
                      <a:gd name="T5" fmla="*/ 21 h 51"/>
                      <a:gd name="T6" fmla="*/ 31 w 51"/>
                      <a:gd name="T7" fmla="*/ 2 h 51"/>
                      <a:gd name="T8" fmla="*/ 49 w 51"/>
                      <a:gd name="T9" fmla="*/ 30 h 51"/>
                    </a:gdLst>
                    <a:ahLst/>
                    <a:cxnLst>
                      <a:cxn ang="0">
                        <a:pos x="T0" y="T1"/>
                      </a:cxn>
                      <a:cxn ang="0">
                        <a:pos x="T2" y="T3"/>
                      </a:cxn>
                      <a:cxn ang="0">
                        <a:pos x="T4" y="T5"/>
                      </a:cxn>
                      <a:cxn ang="0">
                        <a:pos x="T6" y="T7"/>
                      </a:cxn>
                      <a:cxn ang="0">
                        <a:pos x="T8" y="T9"/>
                      </a:cxn>
                    </a:cxnLst>
                    <a:rect l="0" t="0" r="r" b="b"/>
                    <a:pathLst>
                      <a:path w="51" h="51">
                        <a:moveTo>
                          <a:pt x="49" y="30"/>
                        </a:moveTo>
                        <a:cubicBezTo>
                          <a:pt x="46" y="43"/>
                          <a:pt x="34" y="51"/>
                          <a:pt x="21" y="48"/>
                        </a:cubicBezTo>
                        <a:cubicBezTo>
                          <a:pt x="9" y="46"/>
                          <a:pt x="0" y="33"/>
                          <a:pt x="3" y="21"/>
                        </a:cubicBezTo>
                        <a:cubicBezTo>
                          <a:pt x="5" y="8"/>
                          <a:pt x="18" y="0"/>
                          <a:pt x="31" y="2"/>
                        </a:cubicBezTo>
                        <a:cubicBezTo>
                          <a:pt x="43" y="5"/>
                          <a:pt x="51" y="17"/>
                          <a:pt x="49"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grpSp>
          </p:grpSp>
          <p:grpSp>
            <p:nvGrpSpPr>
              <p:cNvPr id="119" name="Group 118">
                <a:extLst>
                  <a:ext uri="{FF2B5EF4-FFF2-40B4-BE49-F238E27FC236}">
                    <a16:creationId xmlns:a16="http://schemas.microsoft.com/office/drawing/2014/main" id="{BFF1AF0E-2FD3-674B-8BA5-E04B100169DD}"/>
                  </a:ext>
                </a:extLst>
              </p:cNvPr>
              <p:cNvGrpSpPr/>
              <p:nvPr/>
            </p:nvGrpSpPr>
            <p:grpSpPr>
              <a:xfrm>
                <a:off x="1612519" y="1405166"/>
                <a:ext cx="345733" cy="363309"/>
                <a:chOff x="-1295781" y="2129066"/>
                <a:chExt cx="844296" cy="887218"/>
              </a:xfrm>
            </p:grpSpPr>
            <p:sp>
              <p:nvSpPr>
                <p:cNvPr id="120" name="AutoShape 250">
                  <a:extLst>
                    <a:ext uri="{FF2B5EF4-FFF2-40B4-BE49-F238E27FC236}">
                      <a16:creationId xmlns:a16="http://schemas.microsoft.com/office/drawing/2014/main" id="{3A9A0ED9-CCAB-FD44-8166-17EE7B3C0F24}"/>
                    </a:ext>
                  </a:extLst>
                </p:cNvPr>
                <p:cNvSpPr>
                  <a:spLocks noChangeAspect="1" noChangeArrowheads="1" noTextEdit="1"/>
                </p:cNvSpPr>
                <p:nvPr/>
              </p:nvSpPr>
              <p:spPr bwMode="auto">
                <a:xfrm>
                  <a:off x="-1295781" y="2131953"/>
                  <a:ext cx="844296" cy="87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21" name="Freeform 253">
                  <a:extLst>
                    <a:ext uri="{FF2B5EF4-FFF2-40B4-BE49-F238E27FC236}">
                      <a16:creationId xmlns:a16="http://schemas.microsoft.com/office/drawing/2014/main" id="{4B163BF1-B670-3944-A768-1C2BCBA4AA86}"/>
                    </a:ext>
                  </a:extLst>
                </p:cNvPr>
                <p:cNvSpPr>
                  <a:spLocks/>
                </p:cNvSpPr>
                <p:nvPr/>
              </p:nvSpPr>
              <p:spPr bwMode="auto">
                <a:xfrm>
                  <a:off x="-721061" y="2281105"/>
                  <a:ext cx="15913" cy="35605"/>
                </a:xfrm>
                <a:custGeom>
                  <a:avLst/>
                  <a:gdLst>
                    <a:gd name="T0" fmla="*/ 17 w 17"/>
                    <a:gd name="T1" fmla="*/ 0 h 37"/>
                    <a:gd name="T2" fmla="*/ 0 w 17"/>
                    <a:gd name="T3" fmla="*/ 37 h 37"/>
                    <a:gd name="T4" fmla="*/ 17 w 17"/>
                    <a:gd name="T5" fmla="*/ 0 h 37"/>
                  </a:gdLst>
                  <a:ahLst/>
                  <a:cxnLst>
                    <a:cxn ang="0">
                      <a:pos x="T0" y="T1"/>
                    </a:cxn>
                    <a:cxn ang="0">
                      <a:pos x="T2" y="T3"/>
                    </a:cxn>
                    <a:cxn ang="0">
                      <a:pos x="T4" y="T5"/>
                    </a:cxn>
                  </a:cxnLst>
                  <a:rect l="0" t="0" r="r" b="b"/>
                  <a:pathLst>
                    <a:path w="17" h="37">
                      <a:moveTo>
                        <a:pt x="17" y="0"/>
                      </a:moveTo>
                      <a:lnTo>
                        <a:pt x="0" y="37"/>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22" name="Line 254">
                  <a:extLst>
                    <a:ext uri="{FF2B5EF4-FFF2-40B4-BE49-F238E27FC236}">
                      <a16:creationId xmlns:a16="http://schemas.microsoft.com/office/drawing/2014/main" id="{2568DDC5-1C99-2643-BBE4-9665D7C87241}"/>
                    </a:ext>
                  </a:extLst>
                </p:cNvPr>
                <p:cNvSpPr>
                  <a:spLocks noChangeShapeType="1"/>
                </p:cNvSpPr>
                <p:nvPr/>
              </p:nvSpPr>
              <p:spPr bwMode="auto">
                <a:xfrm flipH="1">
                  <a:off x="-721061" y="2281105"/>
                  <a:ext cx="15913" cy="3560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dirty="0">
                    <a:latin typeface="+mn-lt"/>
                  </a:endParaRPr>
                </a:p>
              </p:txBody>
            </p:sp>
            <p:grpSp>
              <p:nvGrpSpPr>
                <p:cNvPr id="123" name="Group 122">
                  <a:extLst>
                    <a:ext uri="{FF2B5EF4-FFF2-40B4-BE49-F238E27FC236}">
                      <a16:creationId xmlns:a16="http://schemas.microsoft.com/office/drawing/2014/main" id="{F442A32B-4622-AD4F-AF6F-5B0F4D9E290F}"/>
                    </a:ext>
                  </a:extLst>
                </p:cNvPr>
                <p:cNvGrpSpPr/>
                <p:nvPr/>
              </p:nvGrpSpPr>
              <p:grpSpPr>
                <a:xfrm>
                  <a:off x="-1295781" y="2129066"/>
                  <a:ext cx="844296" cy="887218"/>
                  <a:chOff x="-610572" y="1161222"/>
                  <a:chExt cx="511512" cy="537516"/>
                </a:xfrm>
              </p:grpSpPr>
              <p:sp>
                <p:nvSpPr>
                  <p:cNvPr id="135" name="Freeform 252">
                    <a:extLst>
                      <a:ext uri="{FF2B5EF4-FFF2-40B4-BE49-F238E27FC236}">
                        <a16:creationId xmlns:a16="http://schemas.microsoft.com/office/drawing/2014/main" id="{DC1D29B1-027F-EE47-AD9E-C85E900C96E9}"/>
                      </a:ext>
                    </a:extLst>
                  </p:cNvPr>
                  <p:cNvSpPr>
                    <a:spLocks/>
                  </p:cNvSpPr>
                  <p:nvPr/>
                </p:nvSpPr>
                <p:spPr bwMode="auto">
                  <a:xfrm>
                    <a:off x="-383737" y="1399664"/>
                    <a:ext cx="64081" cy="65878"/>
                  </a:xfrm>
                  <a:custGeom>
                    <a:avLst/>
                    <a:gdLst>
                      <a:gd name="T0" fmla="*/ 51 w 83"/>
                      <a:gd name="T1" fmla="*/ 77 h 83"/>
                      <a:gd name="T2" fmla="*/ 78 w 83"/>
                      <a:gd name="T3" fmla="*/ 32 h 83"/>
                      <a:gd name="T4" fmla="*/ 32 w 83"/>
                      <a:gd name="T5" fmla="*/ 6 h 83"/>
                      <a:gd name="T6" fmla="*/ 6 w 83"/>
                      <a:gd name="T7" fmla="*/ 51 h 83"/>
                      <a:gd name="T8" fmla="*/ 51 w 83"/>
                      <a:gd name="T9" fmla="*/ 77 h 83"/>
                    </a:gdLst>
                    <a:ahLst/>
                    <a:cxnLst>
                      <a:cxn ang="0">
                        <a:pos x="T0" y="T1"/>
                      </a:cxn>
                      <a:cxn ang="0">
                        <a:pos x="T2" y="T3"/>
                      </a:cxn>
                      <a:cxn ang="0">
                        <a:pos x="T4" y="T5"/>
                      </a:cxn>
                      <a:cxn ang="0">
                        <a:pos x="T6" y="T7"/>
                      </a:cxn>
                      <a:cxn ang="0">
                        <a:pos x="T8" y="T9"/>
                      </a:cxn>
                    </a:cxnLst>
                    <a:rect l="0" t="0" r="r" b="b"/>
                    <a:pathLst>
                      <a:path w="83" h="83">
                        <a:moveTo>
                          <a:pt x="51" y="77"/>
                        </a:moveTo>
                        <a:cubicBezTo>
                          <a:pt x="71" y="72"/>
                          <a:pt x="83" y="52"/>
                          <a:pt x="78" y="32"/>
                        </a:cubicBezTo>
                        <a:cubicBezTo>
                          <a:pt x="72" y="12"/>
                          <a:pt x="52" y="0"/>
                          <a:pt x="32" y="6"/>
                        </a:cubicBezTo>
                        <a:cubicBezTo>
                          <a:pt x="12" y="11"/>
                          <a:pt x="0" y="31"/>
                          <a:pt x="6" y="51"/>
                        </a:cubicBezTo>
                        <a:cubicBezTo>
                          <a:pt x="11" y="71"/>
                          <a:pt x="31" y="83"/>
                          <a:pt x="51" y="7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36" name="Freeform 255">
                    <a:extLst>
                      <a:ext uri="{FF2B5EF4-FFF2-40B4-BE49-F238E27FC236}">
                        <a16:creationId xmlns:a16="http://schemas.microsoft.com/office/drawing/2014/main" id="{23EA1E33-3D29-CD45-8A04-8BCFA4C64B61}"/>
                      </a:ext>
                    </a:extLst>
                  </p:cNvPr>
                  <p:cNvSpPr>
                    <a:spLocks noEditPoints="1"/>
                  </p:cNvSpPr>
                  <p:nvPr/>
                </p:nvSpPr>
                <p:spPr bwMode="auto">
                  <a:xfrm>
                    <a:off x="-610572" y="1161222"/>
                    <a:ext cx="511512" cy="537516"/>
                  </a:xfrm>
                  <a:custGeom>
                    <a:avLst/>
                    <a:gdLst>
                      <a:gd name="T0" fmla="*/ 656 w 663"/>
                      <a:gd name="T1" fmla="*/ 281 h 679"/>
                      <a:gd name="T2" fmla="*/ 658 w 663"/>
                      <a:gd name="T3" fmla="*/ 388 h 679"/>
                      <a:gd name="T4" fmla="*/ 365 w 663"/>
                      <a:gd name="T5" fmla="*/ 661 h 679"/>
                      <a:gd name="T6" fmla="*/ 86 w 663"/>
                      <a:gd name="T7" fmla="*/ 534 h 679"/>
                      <a:gd name="T8" fmla="*/ 40 w 663"/>
                      <a:gd name="T9" fmla="*/ 444 h 679"/>
                      <a:gd name="T10" fmla="*/ 25 w 663"/>
                      <a:gd name="T11" fmla="*/ 326 h 679"/>
                      <a:gd name="T12" fmla="*/ 46 w 663"/>
                      <a:gd name="T13" fmla="*/ 233 h 679"/>
                      <a:gd name="T14" fmla="*/ 345 w 663"/>
                      <a:gd name="T15" fmla="*/ 37 h 679"/>
                      <a:gd name="T16" fmla="*/ 442 w 663"/>
                      <a:gd name="T17" fmla="*/ 105 h 679"/>
                      <a:gd name="T18" fmla="*/ 253 w 663"/>
                      <a:gd name="T19" fmla="*/ 98 h 679"/>
                      <a:gd name="T20" fmla="*/ 92 w 663"/>
                      <a:gd name="T21" fmla="*/ 267 h 679"/>
                      <a:gd name="T22" fmla="*/ 81 w 663"/>
                      <a:gd name="T23" fmla="*/ 345 h 679"/>
                      <a:gd name="T24" fmla="*/ 98 w 663"/>
                      <a:gd name="T25" fmla="*/ 431 h 679"/>
                      <a:gd name="T26" fmla="*/ 180 w 663"/>
                      <a:gd name="T27" fmla="*/ 541 h 679"/>
                      <a:gd name="T28" fmla="*/ 466 w 663"/>
                      <a:gd name="T29" fmla="*/ 555 h 679"/>
                      <a:gd name="T30" fmla="*/ 580 w 663"/>
                      <a:gd name="T31" fmla="*/ 368 h 679"/>
                      <a:gd name="T32" fmla="*/ 573 w 663"/>
                      <a:gd name="T33" fmla="*/ 280 h 679"/>
                      <a:gd name="T34" fmla="*/ 579 w 663"/>
                      <a:gd name="T35" fmla="*/ 368 h 679"/>
                      <a:gd name="T36" fmla="*/ 462 w 663"/>
                      <a:gd name="T37" fmla="*/ 549 h 679"/>
                      <a:gd name="T38" fmla="*/ 188 w 663"/>
                      <a:gd name="T39" fmla="*/ 530 h 679"/>
                      <a:gd name="T40" fmla="*/ 113 w 663"/>
                      <a:gd name="T41" fmla="*/ 426 h 679"/>
                      <a:gd name="T42" fmla="*/ 99 w 663"/>
                      <a:gd name="T43" fmla="*/ 344 h 679"/>
                      <a:gd name="T44" fmla="*/ 111 w 663"/>
                      <a:gd name="T45" fmla="*/ 273 h 679"/>
                      <a:gd name="T46" fmla="*/ 260 w 663"/>
                      <a:gd name="T47" fmla="*/ 122 h 679"/>
                      <a:gd name="T48" fmla="*/ 429 w 663"/>
                      <a:gd name="T49" fmla="*/ 131 h 679"/>
                      <a:gd name="T50" fmla="*/ 277 w 663"/>
                      <a:gd name="T51" fmla="*/ 169 h 679"/>
                      <a:gd name="T52" fmla="*/ 157 w 663"/>
                      <a:gd name="T53" fmla="*/ 367 h 679"/>
                      <a:gd name="T54" fmla="*/ 170 w 663"/>
                      <a:gd name="T55" fmla="*/ 410 h 679"/>
                      <a:gd name="T56" fmla="*/ 245 w 663"/>
                      <a:gd name="T57" fmla="*/ 495 h 679"/>
                      <a:gd name="T58" fmla="*/ 478 w 663"/>
                      <a:gd name="T59" fmla="*/ 441 h 679"/>
                      <a:gd name="T60" fmla="*/ 507 w 663"/>
                      <a:gd name="T61" fmla="*/ 339 h 679"/>
                      <a:gd name="T62" fmla="*/ 505 w 663"/>
                      <a:gd name="T63" fmla="*/ 322 h 679"/>
                      <a:gd name="T64" fmla="*/ 500 w 663"/>
                      <a:gd name="T65" fmla="*/ 385 h 679"/>
                      <a:gd name="T66" fmla="*/ 260 w 663"/>
                      <a:gd name="T67" fmla="*/ 489 h 679"/>
                      <a:gd name="T68" fmla="*/ 189 w 663"/>
                      <a:gd name="T69" fmla="*/ 414 h 679"/>
                      <a:gd name="T70" fmla="*/ 176 w 663"/>
                      <a:gd name="T71" fmla="*/ 374 h 679"/>
                      <a:gd name="T72" fmla="*/ 270 w 663"/>
                      <a:gd name="T73" fmla="*/ 198 h 679"/>
                      <a:gd name="T74" fmla="*/ 396 w 663"/>
                      <a:gd name="T75" fmla="*/ 198 h 679"/>
                      <a:gd name="T76" fmla="*/ 291 w 663"/>
                      <a:gd name="T77" fmla="*/ 243 h 679"/>
                      <a:gd name="T78" fmla="*/ 232 w 663"/>
                      <a:gd name="T79" fmla="*/ 363 h 679"/>
                      <a:gd name="T80" fmla="*/ 242 w 663"/>
                      <a:gd name="T81" fmla="*/ 389 h 679"/>
                      <a:gd name="T82" fmla="*/ 388 w 663"/>
                      <a:gd name="T83" fmla="*/ 428 h 679"/>
                      <a:gd name="T84" fmla="*/ 429 w 663"/>
                      <a:gd name="T85" fmla="*/ 318 h 679"/>
                      <a:gd name="T86" fmla="*/ 384 w 663"/>
                      <a:gd name="T87" fmla="*/ 422 h 679"/>
                      <a:gd name="T88" fmla="*/ 253 w 663"/>
                      <a:gd name="T89" fmla="*/ 374 h 679"/>
                      <a:gd name="T90" fmla="*/ 278 w 663"/>
                      <a:gd name="T91" fmla="*/ 280 h 679"/>
                      <a:gd name="T92" fmla="*/ 359 w 663"/>
                      <a:gd name="T93" fmla="*/ 264 h 679"/>
                      <a:gd name="T94" fmla="*/ 464 w 663"/>
                      <a:gd name="T95" fmla="*/ 116 h 679"/>
                      <a:gd name="T96" fmla="*/ 470 w 663"/>
                      <a:gd name="T97" fmla="*/ 26 h 679"/>
                      <a:gd name="T98" fmla="*/ 196 w 663"/>
                      <a:gd name="T99" fmla="*/ 33 h 679"/>
                      <a:gd name="T100" fmla="*/ 9 w 663"/>
                      <a:gd name="T101" fmla="*/ 263 h 679"/>
                      <a:gd name="T102" fmla="*/ 4 w 663"/>
                      <a:gd name="T103" fmla="*/ 389 h 679"/>
                      <a:gd name="T104" fmla="*/ 27 w 663"/>
                      <a:gd name="T105" fmla="*/ 471 h 679"/>
                      <a:gd name="T106" fmla="*/ 166 w 663"/>
                      <a:gd name="T107" fmla="*/ 630 h 679"/>
                      <a:gd name="T108" fmla="*/ 607 w 663"/>
                      <a:gd name="T109" fmla="*/ 529 h 679"/>
                      <a:gd name="T110" fmla="*/ 663 w 663"/>
                      <a:gd name="T111" fmla="*/ 356 h 679"/>
                      <a:gd name="T112" fmla="*/ 432 w 663"/>
                      <a:gd name="T113" fmla="*/ 12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3" h="679">
                        <a:moveTo>
                          <a:pt x="663" y="337"/>
                        </a:moveTo>
                        <a:cubicBezTo>
                          <a:pt x="663" y="325"/>
                          <a:pt x="661" y="314"/>
                          <a:pt x="660" y="305"/>
                        </a:cubicBezTo>
                        <a:cubicBezTo>
                          <a:pt x="659" y="295"/>
                          <a:pt x="657" y="287"/>
                          <a:pt x="656" y="281"/>
                        </a:cubicBezTo>
                        <a:cubicBezTo>
                          <a:pt x="653" y="268"/>
                          <a:pt x="652" y="261"/>
                          <a:pt x="652" y="261"/>
                        </a:cubicBezTo>
                        <a:cubicBezTo>
                          <a:pt x="652" y="261"/>
                          <a:pt x="653" y="268"/>
                          <a:pt x="656" y="281"/>
                        </a:cubicBezTo>
                        <a:cubicBezTo>
                          <a:pt x="657" y="287"/>
                          <a:pt x="659" y="295"/>
                          <a:pt x="659" y="305"/>
                        </a:cubicBezTo>
                        <a:cubicBezTo>
                          <a:pt x="660" y="314"/>
                          <a:pt x="662" y="325"/>
                          <a:pt x="661" y="337"/>
                        </a:cubicBezTo>
                        <a:cubicBezTo>
                          <a:pt x="661" y="343"/>
                          <a:pt x="661" y="350"/>
                          <a:pt x="661" y="356"/>
                        </a:cubicBezTo>
                        <a:cubicBezTo>
                          <a:pt x="661" y="363"/>
                          <a:pt x="660" y="370"/>
                          <a:pt x="659" y="377"/>
                        </a:cubicBezTo>
                        <a:cubicBezTo>
                          <a:pt x="658" y="381"/>
                          <a:pt x="658" y="385"/>
                          <a:pt x="658" y="388"/>
                        </a:cubicBezTo>
                        <a:cubicBezTo>
                          <a:pt x="657" y="392"/>
                          <a:pt x="656" y="396"/>
                          <a:pt x="655" y="400"/>
                        </a:cubicBezTo>
                        <a:cubicBezTo>
                          <a:pt x="654" y="408"/>
                          <a:pt x="653" y="416"/>
                          <a:pt x="650" y="424"/>
                        </a:cubicBezTo>
                        <a:cubicBezTo>
                          <a:pt x="642" y="457"/>
                          <a:pt x="626" y="492"/>
                          <a:pt x="602" y="526"/>
                        </a:cubicBezTo>
                        <a:cubicBezTo>
                          <a:pt x="578" y="560"/>
                          <a:pt x="546" y="592"/>
                          <a:pt x="505" y="616"/>
                        </a:cubicBezTo>
                        <a:cubicBezTo>
                          <a:pt x="465" y="641"/>
                          <a:pt x="416" y="657"/>
                          <a:pt x="365" y="661"/>
                        </a:cubicBezTo>
                        <a:cubicBezTo>
                          <a:pt x="314" y="665"/>
                          <a:pt x="260" y="656"/>
                          <a:pt x="211" y="634"/>
                        </a:cubicBezTo>
                        <a:cubicBezTo>
                          <a:pt x="205" y="632"/>
                          <a:pt x="199" y="628"/>
                          <a:pt x="193" y="625"/>
                        </a:cubicBezTo>
                        <a:cubicBezTo>
                          <a:pt x="187" y="622"/>
                          <a:pt x="181" y="619"/>
                          <a:pt x="175" y="615"/>
                        </a:cubicBezTo>
                        <a:cubicBezTo>
                          <a:pt x="164" y="608"/>
                          <a:pt x="152" y="601"/>
                          <a:pt x="142" y="592"/>
                        </a:cubicBezTo>
                        <a:cubicBezTo>
                          <a:pt x="121" y="575"/>
                          <a:pt x="103" y="555"/>
                          <a:pt x="86" y="534"/>
                        </a:cubicBezTo>
                        <a:cubicBezTo>
                          <a:pt x="79" y="522"/>
                          <a:pt x="70" y="512"/>
                          <a:pt x="64" y="499"/>
                        </a:cubicBezTo>
                        <a:cubicBezTo>
                          <a:pt x="61" y="493"/>
                          <a:pt x="58" y="488"/>
                          <a:pt x="55" y="482"/>
                        </a:cubicBezTo>
                        <a:cubicBezTo>
                          <a:pt x="47" y="463"/>
                          <a:pt x="47" y="463"/>
                          <a:pt x="47" y="463"/>
                        </a:cubicBezTo>
                        <a:cubicBezTo>
                          <a:pt x="43" y="454"/>
                          <a:pt x="43" y="454"/>
                          <a:pt x="43" y="454"/>
                        </a:cubicBezTo>
                        <a:cubicBezTo>
                          <a:pt x="40" y="444"/>
                          <a:pt x="40" y="444"/>
                          <a:pt x="40" y="444"/>
                        </a:cubicBezTo>
                        <a:cubicBezTo>
                          <a:pt x="34" y="424"/>
                          <a:pt x="34" y="424"/>
                          <a:pt x="34" y="424"/>
                        </a:cubicBezTo>
                        <a:cubicBezTo>
                          <a:pt x="33" y="419"/>
                          <a:pt x="31" y="411"/>
                          <a:pt x="30" y="405"/>
                        </a:cubicBezTo>
                        <a:cubicBezTo>
                          <a:pt x="29" y="399"/>
                          <a:pt x="27" y="392"/>
                          <a:pt x="27" y="386"/>
                        </a:cubicBezTo>
                        <a:cubicBezTo>
                          <a:pt x="26" y="372"/>
                          <a:pt x="24" y="359"/>
                          <a:pt x="25" y="346"/>
                        </a:cubicBezTo>
                        <a:cubicBezTo>
                          <a:pt x="25" y="340"/>
                          <a:pt x="24" y="333"/>
                          <a:pt x="25" y="326"/>
                        </a:cubicBezTo>
                        <a:cubicBezTo>
                          <a:pt x="26" y="320"/>
                          <a:pt x="26" y="314"/>
                          <a:pt x="27" y="307"/>
                        </a:cubicBezTo>
                        <a:cubicBezTo>
                          <a:pt x="28" y="301"/>
                          <a:pt x="29" y="294"/>
                          <a:pt x="30" y="288"/>
                        </a:cubicBezTo>
                        <a:cubicBezTo>
                          <a:pt x="32" y="282"/>
                          <a:pt x="33" y="275"/>
                          <a:pt x="34" y="269"/>
                        </a:cubicBezTo>
                        <a:cubicBezTo>
                          <a:pt x="36" y="263"/>
                          <a:pt x="38" y="257"/>
                          <a:pt x="40" y="251"/>
                        </a:cubicBezTo>
                        <a:cubicBezTo>
                          <a:pt x="42" y="245"/>
                          <a:pt x="43" y="239"/>
                          <a:pt x="46" y="233"/>
                        </a:cubicBezTo>
                        <a:cubicBezTo>
                          <a:pt x="65" y="187"/>
                          <a:pt x="93" y="146"/>
                          <a:pt x="127" y="116"/>
                        </a:cubicBezTo>
                        <a:cubicBezTo>
                          <a:pt x="145" y="101"/>
                          <a:pt x="163" y="87"/>
                          <a:pt x="181" y="77"/>
                        </a:cubicBezTo>
                        <a:cubicBezTo>
                          <a:pt x="191" y="72"/>
                          <a:pt x="200" y="66"/>
                          <a:pt x="209" y="63"/>
                        </a:cubicBezTo>
                        <a:cubicBezTo>
                          <a:pt x="219" y="59"/>
                          <a:pt x="227" y="55"/>
                          <a:pt x="238" y="52"/>
                        </a:cubicBezTo>
                        <a:cubicBezTo>
                          <a:pt x="276" y="40"/>
                          <a:pt x="312" y="35"/>
                          <a:pt x="345" y="37"/>
                        </a:cubicBezTo>
                        <a:cubicBezTo>
                          <a:pt x="377" y="38"/>
                          <a:pt x="405" y="43"/>
                          <a:pt x="426" y="51"/>
                        </a:cubicBezTo>
                        <a:cubicBezTo>
                          <a:pt x="432" y="53"/>
                          <a:pt x="437" y="54"/>
                          <a:pt x="442" y="56"/>
                        </a:cubicBezTo>
                        <a:cubicBezTo>
                          <a:pt x="446" y="58"/>
                          <a:pt x="450" y="60"/>
                          <a:pt x="454" y="61"/>
                        </a:cubicBezTo>
                        <a:cubicBezTo>
                          <a:pt x="457" y="63"/>
                          <a:pt x="460" y="64"/>
                          <a:pt x="462" y="65"/>
                        </a:cubicBezTo>
                        <a:cubicBezTo>
                          <a:pt x="442" y="105"/>
                          <a:pt x="442" y="105"/>
                          <a:pt x="442" y="105"/>
                        </a:cubicBezTo>
                        <a:cubicBezTo>
                          <a:pt x="440" y="105"/>
                          <a:pt x="438" y="104"/>
                          <a:pt x="436" y="103"/>
                        </a:cubicBezTo>
                        <a:cubicBezTo>
                          <a:pt x="432" y="102"/>
                          <a:pt x="429" y="100"/>
                          <a:pt x="424" y="98"/>
                        </a:cubicBezTo>
                        <a:cubicBezTo>
                          <a:pt x="420" y="97"/>
                          <a:pt x="416" y="96"/>
                          <a:pt x="411" y="94"/>
                        </a:cubicBezTo>
                        <a:cubicBezTo>
                          <a:pt x="393" y="88"/>
                          <a:pt x="369" y="84"/>
                          <a:pt x="342" y="84"/>
                        </a:cubicBezTo>
                        <a:cubicBezTo>
                          <a:pt x="315" y="83"/>
                          <a:pt x="284" y="87"/>
                          <a:pt x="253" y="98"/>
                        </a:cubicBezTo>
                        <a:cubicBezTo>
                          <a:pt x="245" y="100"/>
                          <a:pt x="237" y="104"/>
                          <a:pt x="229" y="108"/>
                        </a:cubicBezTo>
                        <a:cubicBezTo>
                          <a:pt x="221" y="111"/>
                          <a:pt x="214" y="116"/>
                          <a:pt x="206" y="120"/>
                        </a:cubicBezTo>
                        <a:cubicBezTo>
                          <a:pt x="190" y="129"/>
                          <a:pt x="176" y="141"/>
                          <a:pt x="162" y="153"/>
                        </a:cubicBezTo>
                        <a:cubicBezTo>
                          <a:pt x="134" y="179"/>
                          <a:pt x="111" y="213"/>
                          <a:pt x="97" y="252"/>
                        </a:cubicBezTo>
                        <a:cubicBezTo>
                          <a:pt x="95" y="257"/>
                          <a:pt x="93" y="262"/>
                          <a:pt x="92" y="267"/>
                        </a:cubicBezTo>
                        <a:cubicBezTo>
                          <a:pt x="90" y="272"/>
                          <a:pt x="89" y="277"/>
                          <a:pt x="87" y="282"/>
                        </a:cubicBezTo>
                        <a:cubicBezTo>
                          <a:pt x="87" y="287"/>
                          <a:pt x="86" y="292"/>
                          <a:pt x="85" y="297"/>
                        </a:cubicBezTo>
                        <a:cubicBezTo>
                          <a:pt x="84" y="302"/>
                          <a:pt x="83" y="307"/>
                          <a:pt x="82" y="313"/>
                        </a:cubicBezTo>
                        <a:cubicBezTo>
                          <a:pt x="82" y="318"/>
                          <a:pt x="82" y="323"/>
                          <a:pt x="81" y="329"/>
                        </a:cubicBezTo>
                        <a:cubicBezTo>
                          <a:pt x="81" y="334"/>
                          <a:pt x="81" y="339"/>
                          <a:pt x="81" y="345"/>
                        </a:cubicBezTo>
                        <a:cubicBezTo>
                          <a:pt x="81" y="355"/>
                          <a:pt x="82" y="366"/>
                          <a:pt x="84" y="377"/>
                        </a:cubicBezTo>
                        <a:cubicBezTo>
                          <a:pt x="84" y="382"/>
                          <a:pt x="86" y="387"/>
                          <a:pt x="87" y="392"/>
                        </a:cubicBezTo>
                        <a:cubicBezTo>
                          <a:pt x="88" y="398"/>
                          <a:pt x="89" y="403"/>
                          <a:pt x="90" y="409"/>
                        </a:cubicBezTo>
                        <a:cubicBezTo>
                          <a:pt x="95" y="424"/>
                          <a:pt x="95" y="424"/>
                          <a:pt x="95" y="424"/>
                        </a:cubicBezTo>
                        <a:cubicBezTo>
                          <a:pt x="98" y="431"/>
                          <a:pt x="98" y="431"/>
                          <a:pt x="98" y="431"/>
                        </a:cubicBezTo>
                        <a:cubicBezTo>
                          <a:pt x="101" y="439"/>
                          <a:pt x="101" y="439"/>
                          <a:pt x="101" y="439"/>
                        </a:cubicBezTo>
                        <a:cubicBezTo>
                          <a:pt x="108" y="454"/>
                          <a:pt x="108" y="454"/>
                          <a:pt x="108" y="454"/>
                        </a:cubicBezTo>
                        <a:cubicBezTo>
                          <a:pt x="110" y="459"/>
                          <a:pt x="113" y="463"/>
                          <a:pt x="116" y="468"/>
                        </a:cubicBezTo>
                        <a:cubicBezTo>
                          <a:pt x="121" y="478"/>
                          <a:pt x="128" y="486"/>
                          <a:pt x="134" y="495"/>
                        </a:cubicBezTo>
                        <a:cubicBezTo>
                          <a:pt x="148" y="512"/>
                          <a:pt x="162" y="528"/>
                          <a:pt x="180" y="541"/>
                        </a:cubicBezTo>
                        <a:cubicBezTo>
                          <a:pt x="188" y="548"/>
                          <a:pt x="198" y="553"/>
                          <a:pt x="207" y="559"/>
                        </a:cubicBezTo>
                        <a:cubicBezTo>
                          <a:pt x="211" y="562"/>
                          <a:pt x="216" y="564"/>
                          <a:pt x="221" y="566"/>
                        </a:cubicBezTo>
                        <a:cubicBezTo>
                          <a:pt x="226" y="569"/>
                          <a:pt x="230" y="571"/>
                          <a:pt x="235" y="573"/>
                        </a:cubicBezTo>
                        <a:cubicBezTo>
                          <a:pt x="275" y="589"/>
                          <a:pt x="317" y="596"/>
                          <a:pt x="357" y="592"/>
                        </a:cubicBezTo>
                        <a:cubicBezTo>
                          <a:pt x="397" y="587"/>
                          <a:pt x="435" y="574"/>
                          <a:pt x="466" y="555"/>
                        </a:cubicBezTo>
                        <a:cubicBezTo>
                          <a:pt x="497" y="535"/>
                          <a:pt x="522" y="509"/>
                          <a:pt x="539" y="483"/>
                        </a:cubicBezTo>
                        <a:cubicBezTo>
                          <a:pt x="557" y="456"/>
                          <a:pt x="569" y="429"/>
                          <a:pt x="575" y="404"/>
                        </a:cubicBezTo>
                        <a:cubicBezTo>
                          <a:pt x="576" y="398"/>
                          <a:pt x="577" y="391"/>
                          <a:pt x="578" y="386"/>
                        </a:cubicBezTo>
                        <a:cubicBezTo>
                          <a:pt x="579" y="383"/>
                          <a:pt x="579" y="380"/>
                          <a:pt x="580" y="377"/>
                        </a:cubicBezTo>
                        <a:cubicBezTo>
                          <a:pt x="580" y="374"/>
                          <a:pt x="580" y="371"/>
                          <a:pt x="580" y="368"/>
                        </a:cubicBezTo>
                        <a:cubicBezTo>
                          <a:pt x="581" y="363"/>
                          <a:pt x="582" y="357"/>
                          <a:pt x="582" y="352"/>
                        </a:cubicBezTo>
                        <a:cubicBezTo>
                          <a:pt x="582" y="347"/>
                          <a:pt x="582" y="342"/>
                          <a:pt x="581" y="338"/>
                        </a:cubicBezTo>
                        <a:cubicBezTo>
                          <a:pt x="582" y="328"/>
                          <a:pt x="580" y="320"/>
                          <a:pt x="579" y="313"/>
                        </a:cubicBezTo>
                        <a:cubicBezTo>
                          <a:pt x="579" y="306"/>
                          <a:pt x="577" y="300"/>
                          <a:pt x="576" y="295"/>
                        </a:cubicBezTo>
                        <a:cubicBezTo>
                          <a:pt x="574" y="285"/>
                          <a:pt x="573" y="280"/>
                          <a:pt x="573" y="280"/>
                        </a:cubicBezTo>
                        <a:cubicBezTo>
                          <a:pt x="573" y="280"/>
                          <a:pt x="574" y="285"/>
                          <a:pt x="576" y="295"/>
                        </a:cubicBezTo>
                        <a:cubicBezTo>
                          <a:pt x="577" y="300"/>
                          <a:pt x="578" y="306"/>
                          <a:pt x="579" y="313"/>
                        </a:cubicBezTo>
                        <a:cubicBezTo>
                          <a:pt x="579" y="320"/>
                          <a:pt x="581" y="328"/>
                          <a:pt x="580" y="338"/>
                        </a:cubicBezTo>
                        <a:cubicBezTo>
                          <a:pt x="580" y="342"/>
                          <a:pt x="580" y="347"/>
                          <a:pt x="580" y="352"/>
                        </a:cubicBezTo>
                        <a:cubicBezTo>
                          <a:pt x="580" y="357"/>
                          <a:pt x="579" y="363"/>
                          <a:pt x="579" y="368"/>
                        </a:cubicBezTo>
                        <a:cubicBezTo>
                          <a:pt x="578" y="371"/>
                          <a:pt x="578" y="374"/>
                          <a:pt x="578" y="376"/>
                        </a:cubicBezTo>
                        <a:cubicBezTo>
                          <a:pt x="577" y="379"/>
                          <a:pt x="577" y="382"/>
                          <a:pt x="576" y="385"/>
                        </a:cubicBezTo>
                        <a:cubicBezTo>
                          <a:pt x="575" y="391"/>
                          <a:pt x="574" y="397"/>
                          <a:pt x="572" y="403"/>
                        </a:cubicBezTo>
                        <a:cubicBezTo>
                          <a:pt x="566" y="428"/>
                          <a:pt x="554" y="455"/>
                          <a:pt x="536" y="480"/>
                        </a:cubicBezTo>
                        <a:cubicBezTo>
                          <a:pt x="518" y="506"/>
                          <a:pt x="493" y="530"/>
                          <a:pt x="462" y="549"/>
                        </a:cubicBezTo>
                        <a:cubicBezTo>
                          <a:pt x="432" y="567"/>
                          <a:pt x="395" y="579"/>
                          <a:pt x="356" y="582"/>
                        </a:cubicBezTo>
                        <a:cubicBezTo>
                          <a:pt x="318" y="586"/>
                          <a:pt x="277" y="578"/>
                          <a:pt x="240" y="562"/>
                        </a:cubicBezTo>
                        <a:cubicBezTo>
                          <a:pt x="235" y="560"/>
                          <a:pt x="231" y="558"/>
                          <a:pt x="226" y="555"/>
                        </a:cubicBezTo>
                        <a:cubicBezTo>
                          <a:pt x="222" y="553"/>
                          <a:pt x="217" y="551"/>
                          <a:pt x="213" y="548"/>
                        </a:cubicBezTo>
                        <a:cubicBezTo>
                          <a:pt x="205" y="542"/>
                          <a:pt x="196" y="537"/>
                          <a:pt x="188" y="530"/>
                        </a:cubicBezTo>
                        <a:cubicBezTo>
                          <a:pt x="172" y="518"/>
                          <a:pt x="158" y="502"/>
                          <a:pt x="146" y="486"/>
                        </a:cubicBezTo>
                        <a:cubicBezTo>
                          <a:pt x="140" y="478"/>
                          <a:pt x="134" y="469"/>
                          <a:pt x="129" y="460"/>
                        </a:cubicBezTo>
                        <a:cubicBezTo>
                          <a:pt x="127" y="456"/>
                          <a:pt x="124" y="451"/>
                          <a:pt x="122" y="447"/>
                        </a:cubicBezTo>
                        <a:cubicBezTo>
                          <a:pt x="116" y="433"/>
                          <a:pt x="116" y="433"/>
                          <a:pt x="116" y="433"/>
                        </a:cubicBezTo>
                        <a:cubicBezTo>
                          <a:pt x="113" y="426"/>
                          <a:pt x="113" y="426"/>
                          <a:pt x="113" y="426"/>
                        </a:cubicBezTo>
                        <a:cubicBezTo>
                          <a:pt x="111" y="419"/>
                          <a:pt x="111" y="419"/>
                          <a:pt x="111" y="419"/>
                        </a:cubicBezTo>
                        <a:cubicBezTo>
                          <a:pt x="107" y="404"/>
                          <a:pt x="107" y="404"/>
                          <a:pt x="107" y="404"/>
                        </a:cubicBezTo>
                        <a:cubicBezTo>
                          <a:pt x="106" y="399"/>
                          <a:pt x="105" y="394"/>
                          <a:pt x="104" y="389"/>
                        </a:cubicBezTo>
                        <a:cubicBezTo>
                          <a:pt x="103" y="384"/>
                          <a:pt x="101" y="379"/>
                          <a:pt x="101" y="374"/>
                        </a:cubicBezTo>
                        <a:cubicBezTo>
                          <a:pt x="100" y="364"/>
                          <a:pt x="99" y="354"/>
                          <a:pt x="99" y="344"/>
                        </a:cubicBezTo>
                        <a:cubicBezTo>
                          <a:pt x="100" y="339"/>
                          <a:pt x="99" y="335"/>
                          <a:pt x="100" y="330"/>
                        </a:cubicBezTo>
                        <a:cubicBezTo>
                          <a:pt x="100" y="325"/>
                          <a:pt x="101" y="320"/>
                          <a:pt x="101" y="315"/>
                        </a:cubicBezTo>
                        <a:cubicBezTo>
                          <a:pt x="102" y="310"/>
                          <a:pt x="103" y="305"/>
                          <a:pt x="104" y="301"/>
                        </a:cubicBezTo>
                        <a:cubicBezTo>
                          <a:pt x="105" y="296"/>
                          <a:pt x="106" y="291"/>
                          <a:pt x="107" y="286"/>
                        </a:cubicBezTo>
                        <a:cubicBezTo>
                          <a:pt x="108" y="282"/>
                          <a:pt x="109" y="277"/>
                          <a:pt x="111" y="273"/>
                        </a:cubicBezTo>
                        <a:cubicBezTo>
                          <a:pt x="112" y="268"/>
                          <a:pt x="114" y="263"/>
                          <a:pt x="116" y="259"/>
                        </a:cubicBezTo>
                        <a:cubicBezTo>
                          <a:pt x="130" y="224"/>
                          <a:pt x="151" y="193"/>
                          <a:pt x="177" y="170"/>
                        </a:cubicBezTo>
                        <a:cubicBezTo>
                          <a:pt x="190" y="159"/>
                          <a:pt x="204" y="149"/>
                          <a:pt x="218" y="141"/>
                        </a:cubicBezTo>
                        <a:cubicBezTo>
                          <a:pt x="225" y="137"/>
                          <a:pt x="232" y="133"/>
                          <a:pt x="239" y="130"/>
                        </a:cubicBezTo>
                        <a:cubicBezTo>
                          <a:pt x="246" y="128"/>
                          <a:pt x="252" y="124"/>
                          <a:pt x="260" y="122"/>
                        </a:cubicBezTo>
                        <a:cubicBezTo>
                          <a:pt x="289" y="113"/>
                          <a:pt x="317" y="109"/>
                          <a:pt x="341" y="111"/>
                        </a:cubicBezTo>
                        <a:cubicBezTo>
                          <a:pt x="365" y="112"/>
                          <a:pt x="386" y="116"/>
                          <a:pt x="403" y="121"/>
                        </a:cubicBezTo>
                        <a:cubicBezTo>
                          <a:pt x="407" y="123"/>
                          <a:pt x="411" y="124"/>
                          <a:pt x="414" y="125"/>
                        </a:cubicBezTo>
                        <a:cubicBezTo>
                          <a:pt x="418" y="127"/>
                          <a:pt x="421" y="128"/>
                          <a:pt x="424" y="129"/>
                        </a:cubicBezTo>
                        <a:cubicBezTo>
                          <a:pt x="426" y="130"/>
                          <a:pt x="427" y="131"/>
                          <a:pt x="429" y="131"/>
                        </a:cubicBezTo>
                        <a:cubicBezTo>
                          <a:pt x="409" y="172"/>
                          <a:pt x="409" y="172"/>
                          <a:pt x="409" y="172"/>
                        </a:cubicBezTo>
                        <a:cubicBezTo>
                          <a:pt x="408" y="172"/>
                          <a:pt x="408" y="172"/>
                          <a:pt x="408" y="172"/>
                        </a:cubicBezTo>
                        <a:cubicBezTo>
                          <a:pt x="402" y="170"/>
                          <a:pt x="396" y="167"/>
                          <a:pt x="390" y="165"/>
                        </a:cubicBezTo>
                        <a:cubicBezTo>
                          <a:pt x="376" y="161"/>
                          <a:pt x="359" y="159"/>
                          <a:pt x="340" y="158"/>
                        </a:cubicBezTo>
                        <a:cubicBezTo>
                          <a:pt x="321" y="157"/>
                          <a:pt x="299" y="161"/>
                          <a:pt x="277" y="169"/>
                        </a:cubicBezTo>
                        <a:cubicBezTo>
                          <a:pt x="272" y="170"/>
                          <a:pt x="266" y="173"/>
                          <a:pt x="260" y="176"/>
                        </a:cubicBezTo>
                        <a:cubicBezTo>
                          <a:pt x="254" y="178"/>
                          <a:pt x="249" y="181"/>
                          <a:pt x="243" y="184"/>
                        </a:cubicBezTo>
                        <a:cubicBezTo>
                          <a:pt x="232" y="191"/>
                          <a:pt x="222" y="199"/>
                          <a:pt x="212" y="208"/>
                        </a:cubicBezTo>
                        <a:cubicBezTo>
                          <a:pt x="192" y="227"/>
                          <a:pt x="176" y="251"/>
                          <a:pt x="166" y="278"/>
                        </a:cubicBezTo>
                        <a:cubicBezTo>
                          <a:pt x="156" y="306"/>
                          <a:pt x="153" y="336"/>
                          <a:pt x="157" y="367"/>
                        </a:cubicBezTo>
                        <a:cubicBezTo>
                          <a:pt x="158" y="370"/>
                          <a:pt x="159" y="374"/>
                          <a:pt x="159" y="378"/>
                        </a:cubicBezTo>
                        <a:cubicBezTo>
                          <a:pt x="160" y="382"/>
                          <a:pt x="161" y="385"/>
                          <a:pt x="162" y="389"/>
                        </a:cubicBezTo>
                        <a:cubicBezTo>
                          <a:pt x="166" y="400"/>
                          <a:pt x="166" y="400"/>
                          <a:pt x="166" y="400"/>
                        </a:cubicBezTo>
                        <a:cubicBezTo>
                          <a:pt x="167" y="405"/>
                          <a:pt x="167" y="405"/>
                          <a:pt x="167" y="405"/>
                        </a:cubicBezTo>
                        <a:cubicBezTo>
                          <a:pt x="170" y="410"/>
                          <a:pt x="170" y="410"/>
                          <a:pt x="170" y="410"/>
                        </a:cubicBezTo>
                        <a:cubicBezTo>
                          <a:pt x="175" y="421"/>
                          <a:pt x="175" y="421"/>
                          <a:pt x="175" y="421"/>
                        </a:cubicBezTo>
                        <a:cubicBezTo>
                          <a:pt x="176" y="424"/>
                          <a:pt x="178" y="428"/>
                          <a:pt x="180" y="431"/>
                        </a:cubicBezTo>
                        <a:cubicBezTo>
                          <a:pt x="184" y="438"/>
                          <a:pt x="189" y="444"/>
                          <a:pt x="193" y="450"/>
                        </a:cubicBezTo>
                        <a:cubicBezTo>
                          <a:pt x="203" y="462"/>
                          <a:pt x="213" y="473"/>
                          <a:pt x="226" y="482"/>
                        </a:cubicBezTo>
                        <a:cubicBezTo>
                          <a:pt x="232" y="487"/>
                          <a:pt x="238" y="491"/>
                          <a:pt x="245" y="495"/>
                        </a:cubicBezTo>
                        <a:cubicBezTo>
                          <a:pt x="248" y="497"/>
                          <a:pt x="251" y="498"/>
                          <a:pt x="255" y="500"/>
                        </a:cubicBezTo>
                        <a:cubicBezTo>
                          <a:pt x="258" y="502"/>
                          <a:pt x="261" y="504"/>
                          <a:pt x="265" y="505"/>
                        </a:cubicBezTo>
                        <a:cubicBezTo>
                          <a:pt x="293" y="516"/>
                          <a:pt x="323" y="521"/>
                          <a:pt x="351" y="518"/>
                        </a:cubicBezTo>
                        <a:cubicBezTo>
                          <a:pt x="379" y="515"/>
                          <a:pt x="405" y="505"/>
                          <a:pt x="427" y="491"/>
                        </a:cubicBezTo>
                        <a:cubicBezTo>
                          <a:pt x="449" y="477"/>
                          <a:pt x="466" y="459"/>
                          <a:pt x="478" y="441"/>
                        </a:cubicBezTo>
                        <a:cubicBezTo>
                          <a:pt x="491" y="422"/>
                          <a:pt x="498" y="403"/>
                          <a:pt x="503" y="385"/>
                        </a:cubicBezTo>
                        <a:cubicBezTo>
                          <a:pt x="504" y="381"/>
                          <a:pt x="504" y="377"/>
                          <a:pt x="505" y="373"/>
                        </a:cubicBezTo>
                        <a:cubicBezTo>
                          <a:pt x="506" y="368"/>
                          <a:pt x="506" y="364"/>
                          <a:pt x="507" y="360"/>
                        </a:cubicBezTo>
                        <a:cubicBezTo>
                          <a:pt x="507" y="357"/>
                          <a:pt x="507" y="353"/>
                          <a:pt x="507" y="349"/>
                        </a:cubicBezTo>
                        <a:cubicBezTo>
                          <a:pt x="507" y="346"/>
                          <a:pt x="507" y="342"/>
                          <a:pt x="507" y="339"/>
                        </a:cubicBezTo>
                        <a:cubicBezTo>
                          <a:pt x="507" y="333"/>
                          <a:pt x="506" y="327"/>
                          <a:pt x="506" y="322"/>
                        </a:cubicBezTo>
                        <a:cubicBezTo>
                          <a:pt x="505" y="317"/>
                          <a:pt x="504" y="313"/>
                          <a:pt x="503" y="309"/>
                        </a:cubicBezTo>
                        <a:cubicBezTo>
                          <a:pt x="502" y="303"/>
                          <a:pt x="501" y="299"/>
                          <a:pt x="501" y="299"/>
                        </a:cubicBezTo>
                        <a:cubicBezTo>
                          <a:pt x="501" y="299"/>
                          <a:pt x="502" y="303"/>
                          <a:pt x="503" y="310"/>
                        </a:cubicBezTo>
                        <a:cubicBezTo>
                          <a:pt x="504" y="313"/>
                          <a:pt x="505" y="317"/>
                          <a:pt x="505" y="322"/>
                        </a:cubicBezTo>
                        <a:cubicBezTo>
                          <a:pt x="505" y="327"/>
                          <a:pt x="506" y="333"/>
                          <a:pt x="506" y="339"/>
                        </a:cubicBezTo>
                        <a:cubicBezTo>
                          <a:pt x="506" y="342"/>
                          <a:pt x="506" y="346"/>
                          <a:pt x="506" y="349"/>
                        </a:cubicBezTo>
                        <a:cubicBezTo>
                          <a:pt x="506" y="353"/>
                          <a:pt x="505" y="356"/>
                          <a:pt x="505" y="360"/>
                        </a:cubicBezTo>
                        <a:cubicBezTo>
                          <a:pt x="504" y="364"/>
                          <a:pt x="504" y="368"/>
                          <a:pt x="503" y="372"/>
                        </a:cubicBezTo>
                        <a:cubicBezTo>
                          <a:pt x="502" y="376"/>
                          <a:pt x="501" y="380"/>
                          <a:pt x="500" y="385"/>
                        </a:cubicBezTo>
                        <a:cubicBezTo>
                          <a:pt x="495" y="402"/>
                          <a:pt x="487" y="420"/>
                          <a:pt x="474" y="438"/>
                        </a:cubicBezTo>
                        <a:cubicBezTo>
                          <a:pt x="462" y="456"/>
                          <a:pt x="445" y="473"/>
                          <a:pt x="423" y="485"/>
                        </a:cubicBezTo>
                        <a:cubicBezTo>
                          <a:pt x="402" y="498"/>
                          <a:pt x="377" y="506"/>
                          <a:pt x="350" y="508"/>
                        </a:cubicBezTo>
                        <a:cubicBezTo>
                          <a:pt x="323" y="510"/>
                          <a:pt x="295" y="505"/>
                          <a:pt x="270" y="494"/>
                        </a:cubicBezTo>
                        <a:cubicBezTo>
                          <a:pt x="266" y="492"/>
                          <a:pt x="263" y="491"/>
                          <a:pt x="260" y="489"/>
                        </a:cubicBezTo>
                        <a:cubicBezTo>
                          <a:pt x="257" y="487"/>
                          <a:pt x="254" y="486"/>
                          <a:pt x="251" y="484"/>
                        </a:cubicBezTo>
                        <a:cubicBezTo>
                          <a:pt x="245" y="480"/>
                          <a:pt x="239" y="476"/>
                          <a:pt x="234" y="472"/>
                        </a:cubicBezTo>
                        <a:cubicBezTo>
                          <a:pt x="223" y="463"/>
                          <a:pt x="214" y="452"/>
                          <a:pt x="205" y="441"/>
                        </a:cubicBezTo>
                        <a:cubicBezTo>
                          <a:pt x="201" y="435"/>
                          <a:pt x="197" y="430"/>
                          <a:pt x="194" y="423"/>
                        </a:cubicBezTo>
                        <a:cubicBezTo>
                          <a:pt x="192" y="420"/>
                          <a:pt x="190" y="417"/>
                          <a:pt x="189" y="414"/>
                        </a:cubicBezTo>
                        <a:cubicBezTo>
                          <a:pt x="185" y="405"/>
                          <a:pt x="185" y="405"/>
                          <a:pt x="185" y="405"/>
                        </a:cubicBezTo>
                        <a:cubicBezTo>
                          <a:pt x="183" y="400"/>
                          <a:pt x="183" y="400"/>
                          <a:pt x="183" y="400"/>
                        </a:cubicBezTo>
                        <a:cubicBezTo>
                          <a:pt x="182" y="395"/>
                          <a:pt x="182" y="395"/>
                          <a:pt x="182" y="395"/>
                        </a:cubicBezTo>
                        <a:cubicBezTo>
                          <a:pt x="178" y="384"/>
                          <a:pt x="178" y="384"/>
                          <a:pt x="178" y="384"/>
                        </a:cubicBezTo>
                        <a:cubicBezTo>
                          <a:pt x="178" y="382"/>
                          <a:pt x="177" y="378"/>
                          <a:pt x="176" y="374"/>
                        </a:cubicBezTo>
                        <a:cubicBezTo>
                          <a:pt x="176" y="371"/>
                          <a:pt x="175" y="368"/>
                          <a:pt x="175" y="364"/>
                        </a:cubicBezTo>
                        <a:cubicBezTo>
                          <a:pt x="172" y="337"/>
                          <a:pt x="175" y="309"/>
                          <a:pt x="185" y="285"/>
                        </a:cubicBezTo>
                        <a:cubicBezTo>
                          <a:pt x="195" y="261"/>
                          <a:pt x="210" y="241"/>
                          <a:pt x="228" y="225"/>
                        </a:cubicBezTo>
                        <a:cubicBezTo>
                          <a:pt x="237" y="217"/>
                          <a:pt x="246" y="210"/>
                          <a:pt x="255" y="205"/>
                        </a:cubicBezTo>
                        <a:cubicBezTo>
                          <a:pt x="260" y="203"/>
                          <a:pt x="265" y="200"/>
                          <a:pt x="270" y="198"/>
                        </a:cubicBezTo>
                        <a:cubicBezTo>
                          <a:pt x="275" y="196"/>
                          <a:pt x="279" y="194"/>
                          <a:pt x="284" y="193"/>
                        </a:cubicBezTo>
                        <a:cubicBezTo>
                          <a:pt x="304" y="186"/>
                          <a:pt x="323" y="184"/>
                          <a:pt x="339" y="185"/>
                        </a:cubicBezTo>
                        <a:cubicBezTo>
                          <a:pt x="356" y="186"/>
                          <a:pt x="370" y="189"/>
                          <a:pt x="381" y="193"/>
                        </a:cubicBezTo>
                        <a:cubicBezTo>
                          <a:pt x="387" y="194"/>
                          <a:pt x="392" y="196"/>
                          <a:pt x="396" y="198"/>
                        </a:cubicBezTo>
                        <a:cubicBezTo>
                          <a:pt x="396" y="198"/>
                          <a:pt x="396" y="198"/>
                          <a:pt x="396" y="198"/>
                        </a:cubicBezTo>
                        <a:cubicBezTo>
                          <a:pt x="376" y="239"/>
                          <a:pt x="376" y="239"/>
                          <a:pt x="376" y="239"/>
                        </a:cubicBezTo>
                        <a:cubicBezTo>
                          <a:pt x="373" y="238"/>
                          <a:pt x="370" y="237"/>
                          <a:pt x="368" y="236"/>
                        </a:cubicBezTo>
                        <a:cubicBezTo>
                          <a:pt x="360" y="234"/>
                          <a:pt x="350" y="232"/>
                          <a:pt x="338" y="232"/>
                        </a:cubicBezTo>
                        <a:cubicBezTo>
                          <a:pt x="327" y="232"/>
                          <a:pt x="313" y="234"/>
                          <a:pt x="300" y="239"/>
                        </a:cubicBezTo>
                        <a:cubicBezTo>
                          <a:pt x="298" y="240"/>
                          <a:pt x="294" y="242"/>
                          <a:pt x="291" y="243"/>
                        </a:cubicBezTo>
                        <a:cubicBezTo>
                          <a:pt x="287" y="245"/>
                          <a:pt x="284" y="247"/>
                          <a:pt x="281" y="249"/>
                        </a:cubicBezTo>
                        <a:cubicBezTo>
                          <a:pt x="274" y="253"/>
                          <a:pt x="268" y="258"/>
                          <a:pt x="262" y="263"/>
                        </a:cubicBezTo>
                        <a:cubicBezTo>
                          <a:pt x="251" y="274"/>
                          <a:pt x="241" y="289"/>
                          <a:pt x="236" y="305"/>
                        </a:cubicBezTo>
                        <a:cubicBezTo>
                          <a:pt x="230" y="321"/>
                          <a:pt x="228" y="339"/>
                          <a:pt x="231" y="357"/>
                        </a:cubicBezTo>
                        <a:cubicBezTo>
                          <a:pt x="231" y="359"/>
                          <a:pt x="232" y="361"/>
                          <a:pt x="232" y="363"/>
                        </a:cubicBezTo>
                        <a:cubicBezTo>
                          <a:pt x="233" y="366"/>
                          <a:pt x="233" y="367"/>
                          <a:pt x="234" y="370"/>
                        </a:cubicBezTo>
                        <a:cubicBezTo>
                          <a:pt x="236" y="376"/>
                          <a:pt x="236" y="376"/>
                          <a:pt x="236" y="376"/>
                        </a:cubicBezTo>
                        <a:cubicBezTo>
                          <a:pt x="237" y="379"/>
                          <a:pt x="237" y="379"/>
                          <a:pt x="237" y="379"/>
                        </a:cubicBezTo>
                        <a:cubicBezTo>
                          <a:pt x="239" y="382"/>
                          <a:pt x="239" y="382"/>
                          <a:pt x="239" y="382"/>
                        </a:cubicBezTo>
                        <a:cubicBezTo>
                          <a:pt x="242" y="389"/>
                          <a:pt x="242" y="389"/>
                          <a:pt x="242" y="389"/>
                        </a:cubicBezTo>
                        <a:cubicBezTo>
                          <a:pt x="245" y="394"/>
                          <a:pt x="245" y="394"/>
                          <a:pt x="245" y="394"/>
                        </a:cubicBezTo>
                        <a:cubicBezTo>
                          <a:pt x="247" y="398"/>
                          <a:pt x="250" y="402"/>
                          <a:pt x="253" y="405"/>
                        </a:cubicBezTo>
                        <a:cubicBezTo>
                          <a:pt x="264" y="419"/>
                          <a:pt x="279" y="430"/>
                          <a:pt x="295" y="437"/>
                        </a:cubicBezTo>
                        <a:cubicBezTo>
                          <a:pt x="311" y="443"/>
                          <a:pt x="328" y="446"/>
                          <a:pt x="344" y="443"/>
                        </a:cubicBezTo>
                        <a:cubicBezTo>
                          <a:pt x="361" y="442"/>
                          <a:pt x="376" y="436"/>
                          <a:pt x="388" y="428"/>
                        </a:cubicBezTo>
                        <a:cubicBezTo>
                          <a:pt x="401" y="420"/>
                          <a:pt x="410" y="409"/>
                          <a:pt x="417" y="399"/>
                        </a:cubicBezTo>
                        <a:cubicBezTo>
                          <a:pt x="424" y="388"/>
                          <a:pt x="428" y="377"/>
                          <a:pt x="431" y="367"/>
                        </a:cubicBezTo>
                        <a:cubicBezTo>
                          <a:pt x="433" y="357"/>
                          <a:pt x="433" y="348"/>
                          <a:pt x="433" y="341"/>
                        </a:cubicBezTo>
                        <a:cubicBezTo>
                          <a:pt x="432" y="333"/>
                          <a:pt x="432" y="328"/>
                          <a:pt x="431" y="324"/>
                        </a:cubicBezTo>
                        <a:cubicBezTo>
                          <a:pt x="430" y="320"/>
                          <a:pt x="429" y="318"/>
                          <a:pt x="429" y="318"/>
                        </a:cubicBezTo>
                        <a:cubicBezTo>
                          <a:pt x="429" y="318"/>
                          <a:pt x="430" y="320"/>
                          <a:pt x="430" y="324"/>
                        </a:cubicBezTo>
                        <a:cubicBezTo>
                          <a:pt x="431" y="328"/>
                          <a:pt x="432" y="333"/>
                          <a:pt x="432" y="341"/>
                        </a:cubicBezTo>
                        <a:cubicBezTo>
                          <a:pt x="432" y="348"/>
                          <a:pt x="430" y="357"/>
                          <a:pt x="428" y="366"/>
                        </a:cubicBezTo>
                        <a:cubicBezTo>
                          <a:pt x="425" y="376"/>
                          <a:pt x="420" y="386"/>
                          <a:pt x="413" y="396"/>
                        </a:cubicBezTo>
                        <a:cubicBezTo>
                          <a:pt x="406" y="406"/>
                          <a:pt x="396" y="415"/>
                          <a:pt x="384" y="422"/>
                        </a:cubicBezTo>
                        <a:cubicBezTo>
                          <a:pt x="373" y="429"/>
                          <a:pt x="358" y="433"/>
                          <a:pt x="344" y="434"/>
                        </a:cubicBezTo>
                        <a:cubicBezTo>
                          <a:pt x="329" y="435"/>
                          <a:pt x="313" y="432"/>
                          <a:pt x="300" y="426"/>
                        </a:cubicBezTo>
                        <a:cubicBezTo>
                          <a:pt x="286" y="419"/>
                          <a:pt x="273" y="409"/>
                          <a:pt x="264" y="396"/>
                        </a:cubicBezTo>
                        <a:cubicBezTo>
                          <a:pt x="260" y="390"/>
                          <a:pt x="256" y="383"/>
                          <a:pt x="254" y="377"/>
                        </a:cubicBezTo>
                        <a:cubicBezTo>
                          <a:pt x="253" y="374"/>
                          <a:pt x="253" y="374"/>
                          <a:pt x="253" y="374"/>
                        </a:cubicBezTo>
                        <a:cubicBezTo>
                          <a:pt x="252" y="371"/>
                          <a:pt x="252" y="371"/>
                          <a:pt x="252" y="371"/>
                        </a:cubicBezTo>
                        <a:cubicBezTo>
                          <a:pt x="250" y="365"/>
                          <a:pt x="250" y="365"/>
                          <a:pt x="250" y="365"/>
                        </a:cubicBezTo>
                        <a:cubicBezTo>
                          <a:pt x="250" y="362"/>
                          <a:pt x="249" y="358"/>
                          <a:pt x="249" y="354"/>
                        </a:cubicBezTo>
                        <a:cubicBezTo>
                          <a:pt x="247" y="340"/>
                          <a:pt x="249" y="325"/>
                          <a:pt x="255" y="312"/>
                        </a:cubicBezTo>
                        <a:cubicBezTo>
                          <a:pt x="260" y="299"/>
                          <a:pt x="268" y="288"/>
                          <a:pt x="278" y="280"/>
                        </a:cubicBezTo>
                        <a:cubicBezTo>
                          <a:pt x="283" y="276"/>
                          <a:pt x="288" y="272"/>
                          <a:pt x="293" y="270"/>
                        </a:cubicBezTo>
                        <a:cubicBezTo>
                          <a:pt x="295" y="268"/>
                          <a:pt x="298" y="267"/>
                          <a:pt x="300" y="266"/>
                        </a:cubicBezTo>
                        <a:cubicBezTo>
                          <a:pt x="303" y="265"/>
                          <a:pt x="305" y="264"/>
                          <a:pt x="308" y="263"/>
                        </a:cubicBezTo>
                        <a:cubicBezTo>
                          <a:pt x="319" y="260"/>
                          <a:pt x="329" y="259"/>
                          <a:pt x="337" y="259"/>
                        </a:cubicBezTo>
                        <a:cubicBezTo>
                          <a:pt x="346" y="260"/>
                          <a:pt x="354" y="261"/>
                          <a:pt x="359" y="264"/>
                        </a:cubicBezTo>
                        <a:cubicBezTo>
                          <a:pt x="361" y="264"/>
                          <a:pt x="362" y="264"/>
                          <a:pt x="363" y="265"/>
                        </a:cubicBezTo>
                        <a:cubicBezTo>
                          <a:pt x="322" y="346"/>
                          <a:pt x="322" y="346"/>
                          <a:pt x="322" y="346"/>
                        </a:cubicBezTo>
                        <a:cubicBezTo>
                          <a:pt x="345" y="357"/>
                          <a:pt x="345" y="357"/>
                          <a:pt x="345" y="357"/>
                        </a:cubicBezTo>
                        <a:cubicBezTo>
                          <a:pt x="451" y="143"/>
                          <a:pt x="451" y="143"/>
                          <a:pt x="451" y="143"/>
                        </a:cubicBezTo>
                        <a:cubicBezTo>
                          <a:pt x="464" y="116"/>
                          <a:pt x="464" y="116"/>
                          <a:pt x="464" y="116"/>
                        </a:cubicBezTo>
                        <a:cubicBezTo>
                          <a:pt x="464" y="116"/>
                          <a:pt x="464" y="116"/>
                          <a:pt x="464" y="116"/>
                        </a:cubicBezTo>
                        <a:cubicBezTo>
                          <a:pt x="502" y="41"/>
                          <a:pt x="502" y="41"/>
                          <a:pt x="502" y="41"/>
                        </a:cubicBezTo>
                        <a:cubicBezTo>
                          <a:pt x="483" y="32"/>
                          <a:pt x="483" y="32"/>
                          <a:pt x="483" y="32"/>
                        </a:cubicBezTo>
                        <a:cubicBezTo>
                          <a:pt x="483" y="32"/>
                          <a:pt x="483" y="32"/>
                          <a:pt x="483" y="32"/>
                        </a:cubicBezTo>
                        <a:cubicBezTo>
                          <a:pt x="479" y="30"/>
                          <a:pt x="475" y="28"/>
                          <a:pt x="470" y="26"/>
                        </a:cubicBezTo>
                        <a:cubicBezTo>
                          <a:pt x="465" y="25"/>
                          <a:pt x="460" y="22"/>
                          <a:pt x="455" y="20"/>
                        </a:cubicBezTo>
                        <a:cubicBezTo>
                          <a:pt x="449" y="18"/>
                          <a:pt x="443" y="17"/>
                          <a:pt x="437" y="15"/>
                        </a:cubicBezTo>
                        <a:cubicBezTo>
                          <a:pt x="413" y="7"/>
                          <a:pt x="381" y="2"/>
                          <a:pt x="345" y="1"/>
                        </a:cubicBezTo>
                        <a:cubicBezTo>
                          <a:pt x="310" y="0"/>
                          <a:pt x="269" y="6"/>
                          <a:pt x="228" y="20"/>
                        </a:cubicBezTo>
                        <a:cubicBezTo>
                          <a:pt x="218" y="23"/>
                          <a:pt x="207" y="28"/>
                          <a:pt x="196" y="33"/>
                        </a:cubicBezTo>
                        <a:cubicBezTo>
                          <a:pt x="185" y="37"/>
                          <a:pt x="176" y="44"/>
                          <a:pt x="165" y="49"/>
                        </a:cubicBezTo>
                        <a:cubicBezTo>
                          <a:pt x="145" y="61"/>
                          <a:pt x="125" y="76"/>
                          <a:pt x="107" y="93"/>
                        </a:cubicBezTo>
                        <a:cubicBezTo>
                          <a:pt x="70" y="127"/>
                          <a:pt x="40" y="173"/>
                          <a:pt x="21" y="224"/>
                        </a:cubicBezTo>
                        <a:cubicBezTo>
                          <a:pt x="18" y="230"/>
                          <a:pt x="16" y="236"/>
                          <a:pt x="15" y="243"/>
                        </a:cubicBezTo>
                        <a:cubicBezTo>
                          <a:pt x="13" y="250"/>
                          <a:pt x="11" y="256"/>
                          <a:pt x="9" y="263"/>
                        </a:cubicBezTo>
                        <a:cubicBezTo>
                          <a:pt x="8" y="270"/>
                          <a:pt x="6" y="277"/>
                          <a:pt x="5" y="283"/>
                        </a:cubicBezTo>
                        <a:cubicBezTo>
                          <a:pt x="4" y="290"/>
                          <a:pt x="2" y="297"/>
                          <a:pt x="2" y="304"/>
                        </a:cubicBezTo>
                        <a:cubicBezTo>
                          <a:pt x="2" y="311"/>
                          <a:pt x="1" y="318"/>
                          <a:pt x="0" y="325"/>
                        </a:cubicBezTo>
                        <a:cubicBezTo>
                          <a:pt x="0" y="332"/>
                          <a:pt x="0" y="339"/>
                          <a:pt x="0" y="346"/>
                        </a:cubicBezTo>
                        <a:cubicBezTo>
                          <a:pt x="0" y="360"/>
                          <a:pt x="2" y="374"/>
                          <a:pt x="4" y="389"/>
                        </a:cubicBezTo>
                        <a:cubicBezTo>
                          <a:pt x="4" y="396"/>
                          <a:pt x="6" y="403"/>
                          <a:pt x="8" y="410"/>
                        </a:cubicBezTo>
                        <a:cubicBezTo>
                          <a:pt x="9" y="417"/>
                          <a:pt x="10" y="423"/>
                          <a:pt x="13" y="431"/>
                        </a:cubicBezTo>
                        <a:cubicBezTo>
                          <a:pt x="19" y="451"/>
                          <a:pt x="19" y="451"/>
                          <a:pt x="19" y="451"/>
                        </a:cubicBezTo>
                        <a:cubicBezTo>
                          <a:pt x="22" y="461"/>
                          <a:pt x="22" y="461"/>
                          <a:pt x="22" y="461"/>
                        </a:cubicBezTo>
                        <a:cubicBezTo>
                          <a:pt x="27" y="471"/>
                          <a:pt x="27" y="471"/>
                          <a:pt x="27" y="471"/>
                        </a:cubicBezTo>
                        <a:cubicBezTo>
                          <a:pt x="36" y="491"/>
                          <a:pt x="36" y="491"/>
                          <a:pt x="36" y="491"/>
                        </a:cubicBezTo>
                        <a:cubicBezTo>
                          <a:pt x="39" y="497"/>
                          <a:pt x="43" y="503"/>
                          <a:pt x="46" y="510"/>
                        </a:cubicBezTo>
                        <a:cubicBezTo>
                          <a:pt x="53" y="522"/>
                          <a:pt x="62" y="534"/>
                          <a:pt x="70" y="545"/>
                        </a:cubicBezTo>
                        <a:cubicBezTo>
                          <a:pt x="88" y="568"/>
                          <a:pt x="108" y="589"/>
                          <a:pt x="131" y="606"/>
                        </a:cubicBezTo>
                        <a:cubicBezTo>
                          <a:pt x="142" y="615"/>
                          <a:pt x="155" y="622"/>
                          <a:pt x="166" y="630"/>
                        </a:cubicBezTo>
                        <a:cubicBezTo>
                          <a:pt x="173" y="633"/>
                          <a:pt x="179" y="636"/>
                          <a:pt x="185" y="640"/>
                        </a:cubicBezTo>
                        <a:cubicBezTo>
                          <a:pt x="192" y="643"/>
                          <a:pt x="198" y="646"/>
                          <a:pt x="204" y="649"/>
                        </a:cubicBezTo>
                        <a:cubicBezTo>
                          <a:pt x="256" y="670"/>
                          <a:pt x="313" y="679"/>
                          <a:pt x="366" y="673"/>
                        </a:cubicBezTo>
                        <a:cubicBezTo>
                          <a:pt x="419" y="668"/>
                          <a:pt x="468" y="650"/>
                          <a:pt x="510" y="624"/>
                        </a:cubicBezTo>
                        <a:cubicBezTo>
                          <a:pt x="551" y="598"/>
                          <a:pt x="584" y="564"/>
                          <a:pt x="607" y="529"/>
                        </a:cubicBezTo>
                        <a:cubicBezTo>
                          <a:pt x="631" y="494"/>
                          <a:pt x="646" y="458"/>
                          <a:pt x="654" y="425"/>
                        </a:cubicBezTo>
                        <a:cubicBezTo>
                          <a:pt x="656" y="417"/>
                          <a:pt x="657" y="408"/>
                          <a:pt x="658" y="400"/>
                        </a:cubicBezTo>
                        <a:cubicBezTo>
                          <a:pt x="659" y="397"/>
                          <a:pt x="660" y="393"/>
                          <a:pt x="660" y="389"/>
                        </a:cubicBezTo>
                        <a:cubicBezTo>
                          <a:pt x="661" y="385"/>
                          <a:pt x="661" y="381"/>
                          <a:pt x="661" y="378"/>
                        </a:cubicBezTo>
                        <a:cubicBezTo>
                          <a:pt x="662" y="370"/>
                          <a:pt x="663" y="363"/>
                          <a:pt x="663" y="356"/>
                        </a:cubicBezTo>
                        <a:cubicBezTo>
                          <a:pt x="663" y="350"/>
                          <a:pt x="663" y="343"/>
                          <a:pt x="663" y="337"/>
                        </a:cubicBezTo>
                        <a:close/>
                        <a:moveTo>
                          <a:pt x="432" y="126"/>
                        </a:moveTo>
                        <a:cubicBezTo>
                          <a:pt x="442" y="105"/>
                          <a:pt x="442" y="105"/>
                          <a:pt x="442" y="105"/>
                        </a:cubicBezTo>
                        <a:cubicBezTo>
                          <a:pt x="442" y="105"/>
                          <a:pt x="442" y="105"/>
                          <a:pt x="442" y="105"/>
                        </a:cubicBezTo>
                        <a:lnTo>
                          <a:pt x="432" y="126"/>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grpSp>
            <p:sp>
              <p:nvSpPr>
                <p:cNvPr id="124" name="Freeform 256">
                  <a:extLst>
                    <a:ext uri="{FF2B5EF4-FFF2-40B4-BE49-F238E27FC236}">
                      <a16:creationId xmlns:a16="http://schemas.microsoft.com/office/drawing/2014/main" id="{CDD02600-EB22-9F40-8AB7-0AB5A0614792}"/>
                    </a:ext>
                  </a:extLst>
                </p:cNvPr>
                <p:cNvSpPr>
                  <a:spLocks/>
                </p:cNvSpPr>
                <p:nvPr/>
              </p:nvSpPr>
              <p:spPr bwMode="auto">
                <a:xfrm>
                  <a:off x="-953195" y="2218558"/>
                  <a:ext cx="88922" cy="85642"/>
                </a:xfrm>
                <a:custGeom>
                  <a:avLst/>
                  <a:gdLst>
                    <a:gd name="T0" fmla="*/ 34 w 70"/>
                    <a:gd name="T1" fmla="*/ 66 h 66"/>
                    <a:gd name="T2" fmla="*/ 27 w 70"/>
                    <a:gd name="T3" fmla="*/ 66 h 66"/>
                    <a:gd name="T4" fmla="*/ 6 w 70"/>
                    <a:gd name="T5" fmla="*/ 52 h 66"/>
                    <a:gd name="T6" fmla="*/ 1 w 70"/>
                    <a:gd name="T7" fmla="*/ 27 h 66"/>
                    <a:gd name="T8" fmla="*/ 34 w 70"/>
                    <a:gd name="T9" fmla="*/ 0 h 66"/>
                    <a:gd name="T10" fmla="*/ 40 w 70"/>
                    <a:gd name="T11" fmla="*/ 1 h 66"/>
                    <a:gd name="T12" fmla="*/ 66 w 70"/>
                    <a:gd name="T13" fmla="*/ 40 h 66"/>
                    <a:gd name="T14" fmla="*/ 34 w 70"/>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66">
                      <a:moveTo>
                        <a:pt x="34" y="66"/>
                      </a:moveTo>
                      <a:cubicBezTo>
                        <a:pt x="32" y="66"/>
                        <a:pt x="30" y="66"/>
                        <a:pt x="27" y="66"/>
                      </a:cubicBezTo>
                      <a:cubicBezTo>
                        <a:pt x="19" y="64"/>
                        <a:pt x="11" y="59"/>
                        <a:pt x="6" y="52"/>
                      </a:cubicBezTo>
                      <a:cubicBezTo>
                        <a:pt x="1" y="44"/>
                        <a:pt x="0" y="35"/>
                        <a:pt x="1" y="27"/>
                      </a:cubicBezTo>
                      <a:cubicBezTo>
                        <a:pt x="4" y="11"/>
                        <a:pt x="18" y="0"/>
                        <a:pt x="34" y="0"/>
                      </a:cubicBezTo>
                      <a:cubicBezTo>
                        <a:pt x="36" y="0"/>
                        <a:pt x="38" y="0"/>
                        <a:pt x="40" y="1"/>
                      </a:cubicBezTo>
                      <a:cubicBezTo>
                        <a:pt x="58" y="4"/>
                        <a:pt x="70" y="22"/>
                        <a:pt x="66" y="40"/>
                      </a:cubicBezTo>
                      <a:cubicBezTo>
                        <a:pt x="63" y="55"/>
                        <a:pt x="50" y="66"/>
                        <a:pt x="34"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sp>
              <p:nvSpPr>
                <p:cNvPr id="125" name="Freeform 257">
                  <a:extLst>
                    <a:ext uri="{FF2B5EF4-FFF2-40B4-BE49-F238E27FC236}">
                      <a16:creationId xmlns:a16="http://schemas.microsoft.com/office/drawing/2014/main" id="{AD316506-DE34-D742-B125-60C02250400C}"/>
                    </a:ext>
                  </a:extLst>
                </p:cNvPr>
                <p:cNvSpPr>
                  <a:spLocks/>
                </p:cNvSpPr>
                <p:nvPr/>
              </p:nvSpPr>
              <p:spPr bwMode="auto">
                <a:xfrm>
                  <a:off x="-1069262" y="2684299"/>
                  <a:ext cx="87987" cy="87567"/>
                </a:xfrm>
                <a:custGeom>
                  <a:avLst/>
                  <a:gdLst>
                    <a:gd name="T0" fmla="*/ 34 w 69"/>
                    <a:gd name="T1" fmla="*/ 67 h 67"/>
                    <a:gd name="T2" fmla="*/ 28 w 69"/>
                    <a:gd name="T3" fmla="*/ 66 h 67"/>
                    <a:gd name="T4" fmla="*/ 7 w 69"/>
                    <a:gd name="T5" fmla="*/ 52 h 67"/>
                    <a:gd name="T6" fmla="*/ 2 w 69"/>
                    <a:gd name="T7" fmla="*/ 27 h 67"/>
                    <a:gd name="T8" fmla="*/ 34 w 69"/>
                    <a:gd name="T9" fmla="*/ 0 h 67"/>
                    <a:gd name="T10" fmla="*/ 41 w 69"/>
                    <a:gd name="T11" fmla="*/ 1 h 67"/>
                    <a:gd name="T12" fmla="*/ 62 w 69"/>
                    <a:gd name="T13" fmla="*/ 15 h 67"/>
                    <a:gd name="T14" fmla="*/ 67 w 69"/>
                    <a:gd name="T15" fmla="*/ 40 h 67"/>
                    <a:gd name="T16" fmla="*/ 34 w 69"/>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7">
                      <a:moveTo>
                        <a:pt x="34" y="67"/>
                      </a:moveTo>
                      <a:cubicBezTo>
                        <a:pt x="32" y="67"/>
                        <a:pt x="30" y="67"/>
                        <a:pt x="28" y="66"/>
                      </a:cubicBezTo>
                      <a:cubicBezTo>
                        <a:pt x="19" y="65"/>
                        <a:pt x="12" y="60"/>
                        <a:pt x="7" y="52"/>
                      </a:cubicBezTo>
                      <a:cubicBezTo>
                        <a:pt x="2" y="45"/>
                        <a:pt x="0" y="36"/>
                        <a:pt x="2" y="27"/>
                      </a:cubicBezTo>
                      <a:cubicBezTo>
                        <a:pt x="5" y="12"/>
                        <a:pt x="19" y="0"/>
                        <a:pt x="34" y="0"/>
                      </a:cubicBezTo>
                      <a:cubicBezTo>
                        <a:pt x="37" y="0"/>
                        <a:pt x="39" y="1"/>
                        <a:pt x="41" y="1"/>
                      </a:cubicBezTo>
                      <a:cubicBezTo>
                        <a:pt x="50" y="3"/>
                        <a:pt x="57" y="8"/>
                        <a:pt x="62" y="15"/>
                      </a:cubicBezTo>
                      <a:cubicBezTo>
                        <a:pt x="67" y="23"/>
                        <a:pt x="69" y="31"/>
                        <a:pt x="67" y="40"/>
                      </a:cubicBezTo>
                      <a:cubicBezTo>
                        <a:pt x="64" y="56"/>
                        <a:pt x="50" y="67"/>
                        <a:pt x="34" y="67"/>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sp>
              <p:nvSpPr>
                <p:cNvPr id="126" name="Freeform 258">
                  <a:extLst>
                    <a:ext uri="{FF2B5EF4-FFF2-40B4-BE49-F238E27FC236}">
                      <a16:creationId xmlns:a16="http://schemas.microsoft.com/office/drawing/2014/main" id="{91B3151D-2CEB-DF4E-85F7-8D7B7894EF75}"/>
                    </a:ext>
                  </a:extLst>
                </p:cNvPr>
                <p:cNvSpPr>
                  <a:spLocks/>
                </p:cNvSpPr>
                <p:nvPr/>
              </p:nvSpPr>
              <p:spPr bwMode="auto">
                <a:xfrm>
                  <a:off x="-871761" y="2850773"/>
                  <a:ext cx="87050" cy="85642"/>
                </a:xfrm>
                <a:custGeom>
                  <a:avLst/>
                  <a:gdLst>
                    <a:gd name="T0" fmla="*/ 34 w 68"/>
                    <a:gd name="T1" fmla="*/ 66 h 66"/>
                    <a:gd name="T2" fmla="*/ 28 w 68"/>
                    <a:gd name="T3" fmla="*/ 66 h 66"/>
                    <a:gd name="T4" fmla="*/ 6 w 68"/>
                    <a:gd name="T5" fmla="*/ 52 h 66"/>
                    <a:gd name="T6" fmla="*/ 2 w 68"/>
                    <a:gd name="T7" fmla="*/ 27 h 66"/>
                    <a:gd name="T8" fmla="*/ 34 w 68"/>
                    <a:gd name="T9" fmla="*/ 0 h 66"/>
                    <a:gd name="T10" fmla="*/ 41 w 68"/>
                    <a:gd name="T11" fmla="*/ 1 h 66"/>
                    <a:gd name="T12" fmla="*/ 62 w 68"/>
                    <a:gd name="T13" fmla="*/ 15 h 66"/>
                    <a:gd name="T14" fmla="*/ 67 w 68"/>
                    <a:gd name="T15" fmla="*/ 40 h 66"/>
                    <a:gd name="T16" fmla="*/ 34 w 6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6">
                      <a:moveTo>
                        <a:pt x="34" y="66"/>
                      </a:moveTo>
                      <a:cubicBezTo>
                        <a:pt x="32" y="66"/>
                        <a:pt x="30" y="66"/>
                        <a:pt x="28" y="66"/>
                      </a:cubicBezTo>
                      <a:cubicBezTo>
                        <a:pt x="19" y="64"/>
                        <a:pt x="11" y="59"/>
                        <a:pt x="6" y="52"/>
                      </a:cubicBezTo>
                      <a:cubicBezTo>
                        <a:pt x="2" y="44"/>
                        <a:pt x="0" y="35"/>
                        <a:pt x="2" y="27"/>
                      </a:cubicBezTo>
                      <a:cubicBezTo>
                        <a:pt x="5" y="11"/>
                        <a:pt x="18" y="0"/>
                        <a:pt x="34" y="0"/>
                      </a:cubicBezTo>
                      <a:cubicBezTo>
                        <a:pt x="36" y="0"/>
                        <a:pt x="38" y="0"/>
                        <a:pt x="41" y="1"/>
                      </a:cubicBezTo>
                      <a:cubicBezTo>
                        <a:pt x="49" y="2"/>
                        <a:pt x="57" y="7"/>
                        <a:pt x="62" y="15"/>
                      </a:cubicBezTo>
                      <a:cubicBezTo>
                        <a:pt x="67" y="22"/>
                        <a:pt x="68" y="31"/>
                        <a:pt x="67" y="40"/>
                      </a:cubicBezTo>
                      <a:cubicBezTo>
                        <a:pt x="64" y="55"/>
                        <a:pt x="50" y="66"/>
                        <a:pt x="34"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sp>
              <p:nvSpPr>
                <p:cNvPr id="127" name="Freeform 259">
                  <a:extLst>
                    <a:ext uri="{FF2B5EF4-FFF2-40B4-BE49-F238E27FC236}">
                      <a16:creationId xmlns:a16="http://schemas.microsoft.com/office/drawing/2014/main" id="{58C129F0-822B-BA49-BC27-CED5BAA3800B}"/>
                    </a:ext>
                  </a:extLst>
                </p:cNvPr>
                <p:cNvSpPr>
                  <a:spLocks/>
                </p:cNvSpPr>
                <p:nvPr/>
              </p:nvSpPr>
              <p:spPr bwMode="auto">
                <a:xfrm>
                  <a:off x="-1227451" y="2543806"/>
                  <a:ext cx="91729" cy="85642"/>
                </a:xfrm>
                <a:custGeom>
                  <a:avLst/>
                  <a:gdLst>
                    <a:gd name="T0" fmla="*/ 36 w 72"/>
                    <a:gd name="T1" fmla="*/ 66 h 66"/>
                    <a:gd name="T2" fmla="*/ 30 w 72"/>
                    <a:gd name="T3" fmla="*/ 66 h 66"/>
                    <a:gd name="T4" fmla="*/ 4 w 72"/>
                    <a:gd name="T5" fmla="*/ 27 h 66"/>
                    <a:gd name="T6" fmla="*/ 36 w 72"/>
                    <a:gd name="T7" fmla="*/ 0 h 66"/>
                    <a:gd name="T8" fmla="*/ 43 w 72"/>
                    <a:gd name="T9" fmla="*/ 1 h 66"/>
                    <a:gd name="T10" fmla="*/ 69 w 72"/>
                    <a:gd name="T11" fmla="*/ 40 h 66"/>
                    <a:gd name="T12" fmla="*/ 36 w 72"/>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72" h="66">
                      <a:moveTo>
                        <a:pt x="36" y="66"/>
                      </a:moveTo>
                      <a:cubicBezTo>
                        <a:pt x="34" y="66"/>
                        <a:pt x="32" y="66"/>
                        <a:pt x="30" y="66"/>
                      </a:cubicBezTo>
                      <a:cubicBezTo>
                        <a:pt x="12" y="62"/>
                        <a:pt x="0" y="45"/>
                        <a:pt x="4" y="27"/>
                      </a:cubicBezTo>
                      <a:cubicBezTo>
                        <a:pt x="7" y="11"/>
                        <a:pt x="20" y="0"/>
                        <a:pt x="36" y="0"/>
                      </a:cubicBezTo>
                      <a:cubicBezTo>
                        <a:pt x="38" y="0"/>
                        <a:pt x="40" y="0"/>
                        <a:pt x="43" y="1"/>
                      </a:cubicBezTo>
                      <a:cubicBezTo>
                        <a:pt x="61" y="4"/>
                        <a:pt x="72" y="22"/>
                        <a:pt x="69" y="40"/>
                      </a:cubicBezTo>
                      <a:cubicBezTo>
                        <a:pt x="66" y="55"/>
                        <a:pt x="52" y="66"/>
                        <a:pt x="36"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sp>
              <p:nvSpPr>
                <p:cNvPr id="128" name="Freeform 264">
                  <a:extLst>
                    <a:ext uri="{FF2B5EF4-FFF2-40B4-BE49-F238E27FC236}">
                      <a16:creationId xmlns:a16="http://schemas.microsoft.com/office/drawing/2014/main" id="{3A3A9043-2FBF-2B4B-B2E6-24E4329AD648}"/>
                    </a:ext>
                  </a:extLst>
                </p:cNvPr>
                <p:cNvSpPr>
                  <a:spLocks/>
                </p:cNvSpPr>
                <p:nvPr/>
              </p:nvSpPr>
              <p:spPr bwMode="auto">
                <a:xfrm>
                  <a:off x="-1055223" y="2364823"/>
                  <a:ext cx="87050" cy="87567"/>
                </a:xfrm>
                <a:custGeom>
                  <a:avLst/>
                  <a:gdLst>
                    <a:gd name="T0" fmla="*/ 34 w 68"/>
                    <a:gd name="T1" fmla="*/ 67 h 67"/>
                    <a:gd name="T2" fmla="*/ 27 w 68"/>
                    <a:gd name="T3" fmla="*/ 66 h 67"/>
                    <a:gd name="T4" fmla="*/ 6 w 68"/>
                    <a:gd name="T5" fmla="*/ 52 h 67"/>
                    <a:gd name="T6" fmla="*/ 1 w 68"/>
                    <a:gd name="T7" fmla="*/ 27 h 67"/>
                    <a:gd name="T8" fmla="*/ 34 w 68"/>
                    <a:gd name="T9" fmla="*/ 0 h 67"/>
                    <a:gd name="T10" fmla="*/ 40 w 68"/>
                    <a:gd name="T11" fmla="*/ 1 h 67"/>
                    <a:gd name="T12" fmla="*/ 62 w 68"/>
                    <a:gd name="T13" fmla="*/ 15 h 67"/>
                    <a:gd name="T14" fmla="*/ 67 w 68"/>
                    <a:gd name="T15" fmla="*/ 40 h 67"/>
                    <a:gd name="T16" fmla="*/ 34 w 68"/>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7">
                      <a:moveTo>
                        <a:pt x="34" y="67"/>
                      </a:moveTo>
                      <a:cubicBezTo>
                        <a:pt x="32" y="67"/>
                        <a:pt x="30" y="66"/>
                        <a:pt x="27" y="66"/>
                      </a:cubicBezTo>
                      <a:cubicBezTo>
                        <a:pt x="19" y="64"/>
                        <a:pt x="11" y="59"/>
                        <a:pt x="6" y="52"/>
                      </a:cubicBezTo>
                      <a:cubicBezTo>
                        <a:pt x="1" y="44"/>
                        <a:pt x="0" y="36"/>
                        <a:pt x="1" y="27"/>
                      </a:cubicBezTo>
                      <a:cubicBezTo>
                        <a:pt x="4" y="11"/>
                        <a:pt x="18" y="0"/>
                        <a:pt x="34" y="0"/>
                      </a:cubicBezTo>
                      <a:cubicBezTo>
                        <a:pt x="36" y="0"/>
                        <a:pt x="38" y="0"/>
                        <a:pt x="40" y="1"/>
                      </a:cubicBezTo>
                      <a:cubicBezTo>
                        <a:pt x="49" y="3"/>
                        <a:pt x="57" y="8"/>
                        <a:pt x="62" y="15"/>
                      </a:cubicBezTo>
                      <a:cubicBezTo>
                        <a:pt x="66" y="22"/>
                        <a:pt x="68" y="31"/>
                        <a:pt x="67" y="40"/>
                      </a:cubicBezTo>
                      <a:cubicBezTo>
                        <a:pt x="63" y="55"/>
                        <a:pt x="50" y="67"/>
                        <a:pt x="34" y="67"/>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grpSp>
              <p:nvGrpSpPr>
                <p:cNvPr id="129" name="Group 128">
                  <a:extLst>
                    <a:ext uri="{FF2B5EF4-FFF2-40B4-BE49-F238E27FC236}">
                      <a16:creationId xmlns:a16="http://schemas.microsoft.com/office/drawing/2014/main" id="{61E63A20-BAA8-4E4F-8C04-DDBF992C4DD5}"/>
                    </a:ext>
                  </a:extLst>
                </p:cNvPr>
                <p:cNvGrpSpPr/>
                <p:nvPr/>
              </p:nvGrpSpPr>
              <p:grpSpPr>
                <a:xfrm>
                  <a:off x="-1214574" y="2224804"/>
                  <a:ext cx="418402" cy="698611"/>
                  <a:chOff x="-560668" y="1221853"/>
                  <a:chExt cx="253487" cy="423250"/>
                </a:xfrm>
                <a:solidFill>
                  <a:schemeClr val="bg1"/>
                </a:solidFill>
              </p:grpSpPr>
              <p:sp>
                <p:nvSpPr>
                  <p:cNvPr id="130" name="Freeform 260">
                    <a:extLst>
                      <a:ext uri="{FF2B5EF4-FFF2-40B4-BE49-F238E27FC236}">
                        <a16:creationId xmlns:a16="http://schemas.microsoft.com/office/drawing/2014/main" id="{80460F95-ED02-6D41-87B0-D9949FC6BC52}"/>
                      </a:ext>
                    </a:extLst>
                  </p:cNvPr>
                  <p:cNvSpPr>
                    <a:spLocks/>
                  </p:cNvSpPr>
                  <p:nvPr/>
                </p:nvSpPr>
                <p:spPr bwMode="auto">
                  <a:xfrm>
                    <a:off x="-466532" y="1504020"/>
                    <a:ext cx="39696" cy="40226"/>
                  </a:xfrm>
                  <a:custGeom>
                    <a:avLst/>
                    <a:gdLst>
                      <a:gd name="T0" fmla="*/ 48 w 51"/>
                      <a:gd name="T1" fmla="*/ 30 h 51"/>
                      <a:gd name="T2" fmla="*/ 21 w 51"/>
                      <a:gd name="T3" fmla="*/ 49 h 51"/>
                      <a:gd name="T4" fmla="*/ 2 w 51"/>
                      <a:gd name="T5" fmla="*/ 21 h 51"/>
                      <a:gd name="T6" fmla="*/ 30 w 51"/>
                      <a:gd name="T7" fmla="*/ 3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3"/>
                          <a:pt x="34" y="51"/>
                          <a:pt x="21" y="49"/>
                        </a:cubicBezTo>
                        <a:cubicBezTo>
                          <a:pt x="8" y="46"/>
                          <a:pt x="0" y="34"/>
                          <a:pt x="2" y="21"/>
                        </a:cubicBezTo>
                        <a:cubicBezTo>
                          <a:pt x="5" y="8"/>
                          <a:pt x="17" y="0"/>
                          <a:pt x="30" y="3"/>
                        </a:cubicBezTo>
                        <a:cubicBezTo>
                          <a:pt x="43" y="5"/>
                          <a:pt x="51" y="18"/>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31" name="Freeform 261">
                    <a:extLst>
                      <a:ext uri="{FF2B5EF4-FFF2-40B4-BE49-F238E27FC236}">
                        <a16:creationId xmlns:a16="http://schemas.microsoft.com/office/drawing/2014/main" id="{17C13FDB-6140-D744-B302-FFDF53775130}"/>
                      </a:ext>
                    </a:extLst>
                  </p:cNvPr>
                  <p:cNvSpPr>
                    <a:spLocks/>
                  </p:cNvSpPr>
                  <p:nvPr/>
                </p:nvSpPr>
                <p:spPr bwMode="auto">
                  <a:xfrm>
                    <a:off x="-346877" y="1604294"/>
                    <a:ext cx="39696" cy="40809"/>
                  </a:xfrm>
                  <a:custGeom>
                    <a:avLst/>
                    <a:gdLst>
                      <a:gd name="T0" fmla="*/ 48 w 51"/>
                      <a:gd name="T1" fmla="*/ 30 h 51"/>
                      <a:gd name="T2" fmla="*/ 21 w 51"/>
                      <a:gd name="T3" fmla="*/ 48 h 51"/>
                      <a:gd name="T4" fmla="*/ 2 w 51"/>
                      <a:gd name="T5" fmla="*/ 21 h 51"/>
                      <a:gd name="T6" fmla="*/ 30 w 51"/>
                      <a:gd name="T7" fmla="*/ 2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2"/>
                          <a:pt x="33" y="51"/>
                          <a:pt x="21" y="48"/>
                        </a:cubicBezTo>
                        <a:cubicBezTo>
                          <a:pt x="8" y="46"/>
                          <a:pt x="0" y="33"/>
                          <a:pt x="2" y="21"/>
                        </a:cubicBezTo>
                        <a:cubicBezTo>
                          <a:pt x="5" y="8"/>
                          <a:pt x="17" y="0"/>
                          <a:pt x="30" y="2"/>
                        </a:cubicBezTo>
                        <a:cubicBezTo>
                          <a:pt x="42" y="5"/>
                          <a:pt x="51" y="17"/>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32" name="Freeform 262">
                    <a:extLst>
                      <a:ext uri="{FF2B5EF4-FFF2-40B4-BE49-F238E27FC236}">
                        <a16:creationId xmlns:a16="http://schemas.microsoft.com/office/drawing/2014/main" id="{8739BA21-7FD8-614D-93DD-429836A10A3A}"/>
                      </a:ext>
                    </a:extLst>
                  </p:cNvPr>
                  <p:cNvSpPr>
                    <a:spLocks/>
                  </p:cNvSpPr>
                  <p:nvPr/>
                </p:nvSpPr>
                <p:spPr bwMode="auto">
                  <a:xfrm>
                    <a:off x="-560668" y="1418903"/>
                    <a:ext cx="39696" cy="40226"/>
                  </a:xfrm>
                  <a:custGeom>
                    <a:avLst/>
                    <a:gdLst>
                      <a:gd name="T0" fmla="*/ 48 w 51"/>
                      <a:gd name="T1" fmla="*/ 30 h 51"/>
                      <a:gd name="T2" fmla="*/ 21 w 51"/>
                      <a:gd name="T3" fmla="*/ 48 h 51"/>
                      <a:gd name="T4" fmla="*/ 2 w 51"/>
                      <a:gd name="T5" fmla="*/ 21 h 51"/>
                      <a:gd name="T6" fmla="*/ 30 w 51"/>
                      <a:gd name="T7" fmla="*/ 2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2"/>
                          <a:pt x="33" y="51"/>
                          <a:pt x="21" y="48"/>
                        </a:cubicBezTo>
                        <a:cubicBezTo>
                          <a:pt x="8" y="46"/>
                          <a:pt x="0" y="33"/>
                          <a:pt x="2" y="21"/>
                        </a:cubicBezTo>
                        <a:cubicBezTo>
                          <a:pt x="5" y="8"/>
                          <a:pt x="17" y="0"/>
                          <a:pt x="30" y="2"/>
                        </a:cubicBezTo>
                        <a:cubicBezTo>
                          <a:pt x="42" y="5"/>
                          <a:pt x="51" y="17"/>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33" name="Freeform 263">
                    <a:extLst>
                      <a:ext uri="{FF2B5EF4-FFF2-40B4-BE49-F238E27FC236}">
                        <a16:creationId xmlns:a16="http://schemas.microsoft.com/office/drawing/2014/main" id="{31AC441B-7094-404D-A49E-AFB23A66E979}"/>
                      </a:ext>
                    </a:extLst>
                  </p:cNvPr>
                  <p:cNvSpPr>
                    <a:spLocks/>
                  </p:cNvSpPr>
                  <p:nvPr/>
                </p:nvSpPr>
                <p:spPr bwMode="auto">
                  <a:xfrm>
                    <a:off x="-396780" y="1221853"/>
                    <a:ext cx="39129" cy="40226"/>
                  </a:xfrm>
                  <a:custGeom>
                    <a:avLst/>
                    <a:gdLst>
                      <a:gd name="T0" fmla="*/ 49 w 51"/>
                      <a:gd name="T1" fmla="*/ 30 h 51"/>
                      <a:gd name="T2" fmla="*/ 21 w 51"/>
                      <a:gd name="T3" fmla="*/ 48 h 51"/>
                      <a:gd name="T4" fmla="*/ 3 w 51"/>
                      <a:gd name="T5" fmla="*/ 21 h 51"/>
                      <a:gd name="T6" fmla="*/ 30 w 51"/>
                      <a:gd name="T7" fmla="*/ 2 h 51"/>
                      <a:gd name="T8" fmla="*/ 49 w 51"/>
                      <a:gd name="T9" fmla="*/ 30 h 51"/>
                    </a:gdLst>
                    <a:ahLst/>
                    <a:cxnLst>
                      <a:cxn ang="0">
                        <a:pos x="T0" y="T1"/>
                      </a:cxn>
                      <a:cxn ang="0">
                        <a:pos x="T2" y="T3"/>
                      </a:cxn>
                      <a:cxn ang="0">
                        <a:pos x="T4" y="T5"/>
                      </a:cxn>
                      <a:cxn ang="0">
                        <a:pos x="T6" y="T7"/>
                      </a:cxn>
                      <a:cxn ang="0">
                        <a:pos x="T8" y="T9"/>
                      </a:cxn>
                    </a:cxnLst>
                    <a:rect l="0" t="0" r="r" b="b"/>
                    <a:pathLst>
                      <a:path w="51" h="51">
                        <a:moveTo>
                          <a:pt x="49" y="30"/>
                        </a:moveTo>
                        <a:cubicBezTo>
                          <a:pt x="46" y="43"/>
                          <a:pt x="34" y="51"/>
                          <a:pt x="21" y="48"/>
                        </a:cubicBezTo>
                        <a:cubicBezTo>
                          <a:pt x="9" y="46"/>
                          <a:pt x="0" y="33"/>
                          <a:pt x="3" y="21"/>
                        </a:cubicBezTo>
                        <a:cubicBezTo>
                          <a:pt x="5" y="8"/>
                          <a:pt x="18" y="0"/>
                          <a:pt x="30" y="2"/>
                        </a:cubicBezTo>
                        <a:cubicBezTo>
                          <a:pt x="43" y="5"/>
                          <a:pt x="51" y="17"/>
                          <a:pt x="49"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34" name="Freeform 265">
                    <a:extLst>
                      <a:ext uri="{FF2B5EF4-FFF2-40B4-BE49-F238E27FC236}">
                        <a16:creationId xmlns:a16="http://schemas.microsoft.com/office/drawing/2014/main" id="{E38AB1A3-0069-E94A-8523-0D169506DBDC}"/>
                      </a:ext>
                    </a:extLst>
                  </p:cNvPr>
                  <p:cNvSpPr>
                    <a:spLocks/>
                  </p:cNvSpPr>
                  <p:nvPr/>
                </p:nvSpPr>
                <p:spPr bwMode="auto">
                  <a:xfrm>
                    <a:off x="-458593" y="1310467"/>
                    <a:ext cx="39129" cy="40226"/>
                  </a:xfrm>
                  <a:custGeom>
                    <a:avLst/>
                    <a:gdLst>
                      <a:gd name="T0" fmla="*/ 49 w 51"/>
                      <a:gd name="T1" fmla="*/ 30 h 51"/>
                      <a:gd name="T2" fmla="*/ 21 w 51"/>
                      <a:gd name="T3" fmla="*/ 48 h 51"/>
                      <a:gd name="T4" fmla="*/ 3 w 51"/>
                      <a:gd name="T5" fmla="*/ 21 h 51"/>
                      <a:gd name="T6" fmla="*/ 31 w 51"/>
                      <a:gd name="T7" fmla="*/ 2 h 51"/>
                      <a:gd name="T8" fmla="*/ 49 w 51"/>
                      <a:gd name="T9" fmla="*/ 30 h 51"/>
                    </a:gdLst>
                    <a:ahLst/>
                    <a:cxnLst>
                      <a:cxn ang="0">
                        <a:pos x="T0" y="T1"/>
                      </a:cxn>
                      <a:cxn ang="0">
                        <a:pos x="T2" y="T3"/>
                      </a:cxn>
                      <a:cxn ang="0">
                        <a:pos x="T4" y="T5"/>
                      </a:cxn>
                      <a:cxn ang="0">
                        <a:pos x="T6" y="T7"/>
                      </a:cxn>
                      <a:cxn ang="0">
                        <a:pos x="T8" y="T9"/>
                      </a:cxn>
                    </a:cxnLst>
                    <a:rect l="0" t="0" r="r" b="b"/>
                    <a:pathLst>
                      <a:path w="51" h="51">
                        <a:moveTo>
                          <a:pt x="49" y="30"/>
                        </a:moveTo>
                        <a:cubicBezTo>
                          <a:pt x="46" y="43"/>
                          <a:pt x="34" y="51"/>
                          <a:pt x="21" y="48"/>
                        </a:cubicBezTo>
                        <a:cubicBezTo>
                          <a:pt x="9" y="46"/>
                          <a:pt x="0" y="33"/>
                          <a:pt x="3" y="21"/>
                        </a:cubicBezTo>
                        <a:cubicBezTo>
                          <a:pt x="5" y="8"/>
                          <a:pt x="18" y="0"/>
                          <a:pt x="31" y="2"/>
                        </a:cubicBezTo>
                        <a:cubicBezTo>
                          <a:pt x="43" y="5"/>
                          <a:pt x="51" y="17"/>
                          <a:pt x="49"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grpSp>
          </p:grpSp>
        </p:grpSp>
        <p:sp>
          <p:nvSpPr>
            <p:cNvPr id="29" name="Freeform 27">
              <a:extLst>
                <a:ext uri="{FF2B5EF4-FFF2-40B4-BE49-F238E27FC236}">
                  <a16:creationId xmlns:a16="http://schemas.microsoft.com/office/drawing/2014/main" id="{BF75C508-B2A4-824E-89A0-83013A0D2F35}"/>
                </a:ext>
              </a:extLst>
            </p:cNvPr>
            <p:cNvSpPr>
              <a:spLocks/>
            </p:cNvSpPr>
            <p:nvPr/>
          </p:nvSpPr>
          <p:spPr bwMode="auto">
            <a:xfrm>
              <a:off x="3897326" y="2679049"/>
              <a:ext cx="888893" cy="57401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accent1"/>
            </a:soli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0" name="Freeform 27">
              <a:extLst>
                <a:ext uri="{FF2B5EF4-FFF2-40B4-BE49-F238E27FC236}">
                  <a16:creationId xmlns:a16="http://schemas.microsoft.com/office/drawing/2014/main" id="{549D7653-18A0-F644-B54B-75BD822FDE88}"/>
                </a:ext>
              </a:extLst>
            </p:cNvPr>
            <p:cNvSpPr>
              <a:spLocks/>
            </p:cNvSpPr>
            <p:nvPr/>
          </p:nvSpPr>
          <p:spPr bwMode="auto">
            <a:xfrm>
              <a:off x="4431858" y="2679049"/>
              <a:ext cx="888893" cy="57401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accent1"/>
            </a:soli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31" name="Group 30">
              <a:extLst>
                <a:ext uri="{FF2B5EF4-FFF2-40B4-BE49-F238E27FC236}">
                  <a16:creationId xmlns:a16="http://schemas.microsoft.com/office/drawing/2014/main" id="{A384D1F0-2522-6A4E-890E-DF17E7F8A708}"/>
                </a:ext>
              </a:extLst>
            </p:cNvPr>
            <p:cNvGrpSpPr/>
            <p:nvPr/>
          </p:nvGrpSpPr>
          <p:grpSpPr>
            <a:xfrm>
              <a:off x="4726617" y="2825947"/>
              <a:ext cx="319815" cy="336074"/>
              <a:chOff x="-1295781" y="2129066"/>
              <a:chExt cx="844296" cy="887218"/>
            </a:xfrm>
          </p:grpSpPr>
          <p:sp>
            <p:nvSpPr>
              <p:cNvPr id="99" name="AutoShape 250">
                <a:extLst>
                  <a:ext uri="{FF2B5EF4-FFF2-40B4-BE49-F238E27FC236}">
                    <a16:creationId xmlns:a16="http://schemas.microsoft.com/office/drawing/2014/main" id="{5666A2C8-CB29-984F-B653-3BA53833F045}"/>
                  </a:ext>
                </a:extLst>
              </p:cNvPr>
              <p:cNvSpPr>
                <a:spLocks noChangeAspect="1" noChangeArrowheads="1" noTextEdit="1"/>
              </p:cNvSpPr>
              <p:nvPr/>
            </p:nvSpPr>
            <p:spPr bwMode="auto">
              <a:xfrm>
                <a:off x="-1295781" y="2131953"/>
                <a:ext cx="844296" cy="87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00" name="Freeform 253">
                <a:extLst>
                  <a:ext uri="{FF2B5EF4-FFF2-40B4-BE49-F238E27FC236}">
                    <a16:creationId xmlns:a16="http://schemas.microsoft.com/office/drawing/2014/main" id="{90B81FB2-D26B-7F4E-8CAC-72E0939A996B}"/>
                  </a:ext>
                </a:extLst>
              </p:cNvPr>
              <p:cNvSpPr>
                <a:spLocks/>
              </p:cNvSpPr>
              <p:nvPr/>
            </p:nvSpPr>
            <p:spPr bwMode="auto">
              <a:xfrm>
                <a:off x="-721061" y="2281105"/>
                <a:ext cx="15913" cy="35605"/>
              </a:xfrm>
              <a:custGeom>
                <a:avLst/>
                <a:gdLst>
                  <a:gd name="T0" fmla="*/ 17 w 17"/>
                  <a:gd name="T1" fmla="*/ 0 h 37"/>
                  <a:gd name="T2" fmla="*/ 0 w 17"/>
                  <a:gd name="T3" fmla="*/ 37 h 37"/>
                  <a:gd name="T4" fmla="*/ 17 w 17"/>
                  <a:gd name="T5" fmla="*/ 0 h 37"/>
                </a:gdLst>
                <a:ahLst/>
                <a:cxnLst>
                  <a:cxn ang="0">
                    <a:pos x="T0" y="T1"/>
                  </a:cxn>
                  <a:cxn ang="0">
                    <a:pos x="T2" y="T3"/>
                  </a:cxn>
                  <a:cxn ang="0">
                    <a:pos x="T4" y="T5"/>
                  </a:cxn>
                </a:cxnLst>
                <a:rect l="0" t="0" r="r" b="b"/>
                <a:pathLst>
                  <a:path w="17" h="37">
                    <a:moveTo>
                      <a:pt x="17" y="0"/>
                    </a:moveTo>
                    <a:lnTo>
                      <a:pt x="0" y="37"/>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01" name="Line 254">
                <a:extLst>
                  <a:ext uri="{FF2B5EF4-FFF2-40B4-BE49-F238E27FC236}">
                    <a16:creationId xmlns:a16="http://schemas.microsoft.com/office/drawing/2014/main" id="{6EB3972D-7A8C-DF44-BCA1-411E53624ABE}"/>
                  </a:ext>
                </a:extLst>
              </p:cNvPr>
              <p:cNvSpPr>
                <a:spLocks noChangeShapeType="1"/>
              </p:cNvSpPr>
              <p:nvPr/>
            </p:nvSpPr>
            <p:spPr bwMode="auto">
              <a:xfrm flipH="1">
                <a:off x="-721061" y="2281105"/>
                <a:ext cx="15913" cy="3560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dirty="0">
                  <a:latin typeface="+mn-lt"/>
                </a:endParaRPr>
              </a:p>
            </p:txBody>
          </p:sp>
          <p:grpSp>
            <p:nvGrpSpPr>
              <p:cNvPr id="102" name="Group 101">
                <a:extLst>
                  <a:ext uri="{FF2B5EF4-FFF2-40B4-BE49-F238E27FC236}">
                    <a16:creationId xmlns:a16="http://schemas.microsoft.com/office/drawing/2014/main" id="{A2258B48-2248-1C4F-BF85-1A3EAAB98E7A}"/>
                  </a:ext>
                </a:extLst>
              </p:cNvPr>
              <p:cNvGrpSpPr/>
              <p:nvPr/>
            </p:nvGrpSpPr>
            <p:grpSpPr>
              <a:xfrm>
                <a:off x="-1295781" y="2129066"/>
                <a:ext cx="844296" cy="887218"/>
                <a:chOff x="-610572" y="1161222"/>
                <a:chExt cx="511512" cy="537516"/>
              </a:xfrm>
            </p:grpSpPr>
            <p:sp>
              <p:nvSpPr>
                <p:cNvPr id="114" name="Freeform 252">
                  <a:extLst>
                    <a:ext uri="{FF2B5EF4-FFF2-40B4-BE49-F238E27FC236}">
                      <a16:creationId xmlns:a16="http://schemas.microsoft.com/office/drawing/2014/main" id="{58671127-6947-E84B-84A2-D5C3CD26C235}"/>
                    </a:ext>
                  </a:extLst>
                </p:cNvPr>
                <p:cNvSpPr>
                  <a:spLocks/>
                </p:cNvSpPr>
                <p:nvPr/>
              </p:nvSpPr>
              <p:spPr bwMode="auto">
                <a:xfrm>
                  <a:off x="-383737" y="1399664"/>
                  <a:ext cx="64081" cy="65878"/>
                </a:xfrm>
                <a:custGeom>
                  <a:avLst/>
                  <a:gdLst>
                    <a:gd name="T0" fmla="*/ 51 w 83"/>
                    <a:gd name="T1" fmla="*/ 77 h 83"/>
                    <a:gd name="T2" fmla="*/ 78 w 83"/>
                    <a:gd name="T3" fmla="*/ 32 h 83"/>
                    <a:gd name="T4" fmla="*/ 32 w 83"/>
                    <a:gd name="T5" fmla="*/ 6 h 83"/>
                    <a:gd name="T6" fmla="*/ 6 w 83"/>
                    <a:gd name="T7" fmla="*/ 51 h 83"/>
                    <a:gd name="T8" fmla="*/ 51 w 83"/>
                    <a:gd name="T9" fmla="*/ 77 h 83"/>
                  </a:gdLst>
                  <a:ahLst/>
                  <a:cxnLst>
                    <a:cxn ang="0">
                      <a:pos x="T0" y="T1"/>
                    </a:cxn>
                    <a:cxn ang="0">
                      <a:pos x="T2" y="T3"/>
                    </a:cxn>
                    <a:cxn ang="0">
                      <a:pos x="T4" y="T5"/>
                    </a:cxn>
                    <a:cxn ang="0">
                      <a:pos x="T6" y="T7"/>
                    </a:cxn>
                    <a:cxn ang="0">
                      <a:pos x="T8" y="T9"/>
                    </a:cxn>
                  </a:cxnLst>
                  <a:rect l="0" t="0" r="r" b="b"/>
                  <a:pathLst>
                    <a:path w="83" h="83">
                      <a:moveTo>
                        <a:pt x="51" y="77"/>
                      </a:moveTo>
                      <a:cubicBezTo>
                        <a:pt x="71" y="72"/>
                        <a:pt x="83" y="52"/>
                        <a:pt x="78" y="32"/>
                      </a:cubicBezTo>
                      <a:cubicBezTo>
                        <a:pt x="72" y="12"/>
                        <a:pt x="52" y="0"/>
                        <a:pt x="32" y="6"/>
                      </a:cubicBezTo>
                      <a:cubicBezTo>
                        <a:pt x="12" y="11"/>
                        <a:pt x="0" y="31"/>
                        <a:pt x="6" y="51"/>
                      </a:cubicBezTo>
                      <a:cubicBezTo>
                        <a:pt x="11" y="71"/>
                        <a:pt x="31" y="83"/>
                        <a:pt x="51" y="7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15" name="Freeform 255">
                  <a:extLst>
                    <a:ext uri="{FF2B5EF4-FFF2-40B4-BE49-F238E27FC236}">
                      <a16:creationId xmlns:a16="http://schemas.microsoft.com/office/drawing/2014/main" id="{54185A44-D3A3-B14C-B44D-C58E419A4705}"/>
                    </a:ext>
                  </a:extLst>
                </p:cNvPr>
                <p:cNvSpPr>
                  <a:spLocks noEditPoints="1"/>
                </p:cNvSpPr>
                <p:nvPr/>
              </p:nvSpPr>
              <p:spPr bwMode="auto">
                <a:xfrm>
                  <a:off x="-610572" y="1161222"/>
                  <a:ext cx="511512" cy="537516"/>
                </a:xfrm>
                <a:custGeom>
                  <a:avLst/>
                  <a:gdLst>
                    <a:gd name="T0" fmla="*/ 656 w 663"/>
                    <a:gd name="T1" fmla="*/ 281 h 679"/>
                    <a:gd name="T2" fmla="*/ 658 w 663"/>
                    <a:gd name="T3" fmla="*/ 388 h 679"/>
                    <a:gd name="T4" fmla="*/ 365 w 663"/>
                    <a:gd name="T5" fmla="*/ 661 h 679"/>
                    <a:gd name="T6" fmla="*/ 86 w 663"/>
                    <a:gd name="T7" fmla="*/ 534 h 679"/>
                    <a:gd name="T8" fmla="*/ 40 w 663"/>
                    <a:gd name="T9" fmla="*/ 444 h 679"/>
                    <a:gd name="T10" fmla="*/ 25 w 663"/>
                    <a:gd name="T11" fmla="*/ 326 h 679"/>
                    <a:gd name="T12" fmla="*/ 46 w 663"/>
                    <a:gd name="T13" fmla="*/ 233 h 679"/>
                    <a:gd name="T14" fmla="*/ 345 w 663"/>
                    <a:gd name="T15" fmla="*/ 37 h 679"/>
                    <a:gd name="T16" fmla="*/ 442 w 663"/>
                    <a:gd name="T17" fmla="*/ 105 h 679"/>
                    <a:gd name="T18" fmla="*/ 253 w 663"/>
                    <a:gd name="T19" fmla="*/ 98 h 679"/>
                    <a:gd name="T20" fmla="*/ 92 w 663"/>
                    <a:gd name="T21" fmla="*/ 267 h 679"/>
                    <a:gd name="T22" fmla="*/ 81 w 663"/>
                    <a:gd name="T23" fmla="*/ 345 h 679"/>
                    <a:gd name="T24" fmla="*/ 98 w 663"/>
                    <a:gd name="T25" fmla="*/ 431 h 679"/>
                    <a:gd name="T26" fmla="*/ 180 w 663"/>
                    <a:gd name="T27" fmla="*/ 541 h 679"/>
                    <a:gd name="T28" fmla="*/ 466 w 663"/>
                    <a:gd name="T29" fmla="*/ 555 h 679"/>
                    <a:gd name="T30" fmla="*/ 580 w 663"/>
                    <a:gd name="T31" fmla="*/ 368 h 679"/>
                    <a:gd name="T32" fmla="*/ 573 w 663"/>
                    <a:gd name="T33" fmla="*/ 280 h 679"/>
                    <a:gd name="T34" fmla="*/ 579 w 663"/>
                    <a:gd name="T35" fmla="*/ 368 h 679"/>
                    <a:gd name="T36" fmla="*/ 462 w 663"/>
                    <a:gd name="T37" fmla="*/ 549 h 679"/>
                    <a:gd name="T38" fmla="*/ 188 w 663"/>
                    <a:gd name="T39" fmla="*/ 530 h 679"/>
                    <a:gd name="T40" fmla="*/ 113 w 663"/>
                    <a:gd name="T41" fmla="*/ 426 h 679"/>
                    <a:gd name="T42" fmla="*/ 99 w 663"/>
                    <a:gd name="T43" fmla="*/ 344 h 679"/>
                    <a:gd name="T44" fmla="*/ 111 w 663"/>
                    <a:gd name="T45" fmla="*/ 273 h 679"/>
                    <a:gd name="T46" fmla="*/ 260 w 663"/>
                    <a:gd name="T47" fmla="*/ 122 h 679"/>
                    <a:gd name="T48" fmla="*/ 429 w 663"/>
                    <a:gd name="T49" fmla="*/ 131 h 679"/>
                    <a:gd name="T50" fmla="*/ 277 w 663"/>
                    <a:gd name="T51" fmla="*/ 169 h 679"/>
                    <a:gd name="T52" fmla="*/ 157 w 663"/>
                    <a:gd name="T53" fmla="*/ 367 h 679"/>
                    <a:gd name="T54" fmla="*/ 170 w 663"/>
                    <a:gd name="T55" fmla="*/ 410 h 679"/>
                    <a:gd name="T56" fmla="*/ 245 w 663"/>
                    <a:gd name="T57" fmla="*/ 495 h 679"/>
                    <a:gd name="T58" fmla="*/ 478 w 663"/>
                    <a:gd name="T59" fmla="*/ 441 h 679"/>
                    <a:gd name="T60" fmla="*/ 507 w 663"/>
                    <a:gd name="T61" fmla="*/ 339 h 679"/>
                    <a:gd name="T62" fmla="*/ 505 w 663"/>
                    <a:gd name="T63" fmla="*/ 322 h 679"/>
                    <a:gd name="T64" fmla="*/ 500 w 663"/>
                    <a:gd name="T65" fmla="*/ 385 h 679"/>
                    <a:gd name="T66" fmla="*/ 260 w 663"/>
                    <a:gd name="T67" fmla="*/ 489 h 679"/>
                    <a:gd name="T68" fmla="*/ 189 w 663"/>
                    <a:gd name="T69" fmla="*/ 414 h 679"/>
                    <a:gd name="T70" fmla="*/ 176 w 663"/>
                    <a:gd name="T71" fmla="*/ 374 h 679"/>
                    <a:gd name="T72" fmla="*/ 270 w 663"/>
                    <a:gd name="T73" fmla="*/ 198 h 679"/>
                    <a:gd name="T74" fmla="*/ 396 w 663"/>
                    <a:gd name="T75" fmla="*/ 198 h 679"/>
                    <a:gd name="T76" fmla="*/ 291 w 663"/>
                    <a:gd name="T77" fmla="*/ 243 h 679"/>
                    <a:gd name="T78" fmla="*/ 232 w 663"/>
                    <a:gd name="T79" fmla="*/ 363 h 679"/>
                    <a:gd name="T80" fmla="*/ 242 w 663"/>
                    <a:gd name="T81" fmla="*/ 389 h 679"/>
                    <a:gd name="T82" fmla="*/ 388 w 663"/>
                    <a:gd name="T83" fmla="*/ 428 h 679"/>
                    <a:gd name="T84" fmla="*/ 429 w 663"/>
                    <a:gd name="T85" fmla="*/ 318 h 679"/>
                    <a:gd name="T86" fmla="*/ 384 w 663"/>
                    <a:gd name="T87" fmla="*/ 422 h 679"/>
                    <a:gd name="T88" fmla="*/ 253 w 663"/>
                    <a:gd name="T89" fmla="*/ 374 h 679"/>
                    <a:gd name="T90" fmla="*/ 278 w 663"/>
                    <a:gd name="T91" fmla="*/ 280 h 679"/>
                    <a:gd name="T92" fmla="*/ 359 w 663"/>
                    <a:gd name="T93" fmla="*/ 264 h 679"/>
                    <a:gd name="T94" fmla="*/ 464 w 663"/>
                    <a:gd name="T95" fmla="*/ 116 h 679"/>
                    <a:gd name="T96" fmla="*/ 470 w 663"/>
                    <a:gd name="T97" fmla="*/ 26 h 679"/>
                    <a:gd name="T98" fmla="*/ 196 w 663"/>
                    <a:gd name="T99" fmla="*/ 33 h 679"/>
                    <a:gd name="T100" fmla="*/ 9 w 663"/>
                    <a:gd name="T101" fmla="*/ 263 h 679"/>
                    <a:gd name="T102" fmla="*/ 4 w 663"/>
                    <a:gd name="T103" fmla="*/ 389 h 679"/>
                    <a:gd name="T104" fmla="*/ 27 w 663"/>
                    <a:gd name="T105" fmla="*/ 471 h 679"/>
                    <a:gd name="T106" fmla="*/ 166 w 663"/>
                    <a:gd name="T107" fmla="*/ 630 h 679"/>
                    <a:gd name="T108" fmla="*/ 607 w 663"/>
                    <a:gd name="T109" fmla="*/ 529 h 679"/>
                    <a:gd name="T110" fmla="*/ 663 w 663"/>
                    <a:gd name="T111" fmla="*/ 356 h 679"/>
                    <a:gd name="T112" fmla="*/ 432 w 663"/>
                    <a:gd name="T113" fmla="*/ 12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3" h="679">
                      <a:moveTo>
                        <a:pt x="663" y="337"/>
                      </a:moveTo>
                      <a:cubicBezTo>
                        <a:pt x="663" y="325"/>
                        <a:pt x="661" y="314"/>
                        <a:pt x="660" y="305"/>
                      </a:cubicBezTo>
                      <a:cubicBezTo>
                        <a:pt x="659" y="295"/>
                        <a:pt x="657" y="287"/>
                        <a:pt x="656" y="281"/>
                      </a:cubicBezTo>
                      <a:cubicBezTo>
                        <a:pt x="653" y="268"/>
                        <a:pt x="652" y="261"/>
                        <a:pt x="652" y="261"/>
                      </a:cubicBezTo>
                      <a:cubicBezTo>
                        <a:pt x="652" y="261"/>
                        <a:pt x="653" y="268"/>
                        <a:pt x="656" y="281"/>
                      </a:cubicBezTo>
                      <a:cubicBezTo>
                        <a:pt x="657" y="287"/>
                        <a:pt x="659" y="295"/>
                        <a:pt x="659" y="305"/>
                      </a:cubicBezTo>
                      <a:cubicBezTo>
                        <a:pt x="660" y="314"/>
                        <a:pt x="662" y="325"/>
                        <a:pt x="661" y="337"/>
                      </a:cubicBezTo>
                      <a:cubicBezTo>
                        <a:pt x="661" y="343"/>
                        <a:pt x="661" y="350"/>
                        <a:pt x="661" y="356"/>
                      </a:cubicBezTo>
                      <a:cubicBezTo>
                        <a:pt x="661" y="363"/>
                        <a:pt x="660" y="370"/>
                        <a:pt x="659" y="377"/>
                      </a:cubicBezTo>
                      <a:cubicBezTo>
                        <a:pt x="658" y="381"/>
                        <a:pt x="658" y="385"/>
                        <a:pt x="658" y="388"/>
                      </a:cubicBezTo>
                      <a:cubicBezTo>
                        <a:pt x="657" y="392"/>
                        <a:pt x="656" y="396"/>
                        <a:pt x="655" y="400"/>
                      </a:cubicBezTo>
                      <a:cubicBezTo>
                        <a:pt x="654" y="408"/>
                        <a:pt x="653" y="416"/>
                        <a:pt x="650" y="424"/>
                      </a:cubicBezTo>
                      <a:cubicBezTo>
                        <a:pt x="642" y="457"/>
                        <a:pt x="626" y="492"/>
                        <a:pt x="602" y="526"/>
                      </a:cubicBezTo>
                      <a:cubicBezTo>
                        <a:pt x="578" y="560"/>
                        <a:pt x="546" y="592"/>
                        <a:pt x="505" y="616"/>
                      </a:cubicBezTo>
                      <a:cubicBezTo>
                        <a:pt x="465" y="641"/>
                        <a:pt x="416" y="657"/>
                        <a:pt x="365" y="661"/>
                      </a:cubicBezTo>
                      <a:cubicBezTo>
                        <a:pt x="314" y="665"/>
                        <a:pt x="260" y="656"/>
                        <a:pt x="211" y="634"/>
                      </a:cubicBezTo>
                      <a:cubicBezTo>
                        <a:pt x="205" y="632"/>
                        <a:pt x="199" y="628"/>
                        <a:pt x="193" y="625"/>
                      </a:cubicBezTo>
                      <a:cubicBezTo>
                        <a:pt x="187" y="622"/>
                        <a:pt x="181" y="619"/>
                        <a:pt x="175" y="615"/>
                      </a:cubicBezTo>
                      <a:cubicBezTo>
                        <a:pt x="164" y="608"/>
                        <a:pt x="152" y="601"/>
                        <a:pt x="142" y="592"/>
                      </a:cubicBezTo>
                      <a:cubicBezTo>
                        <a:pt x="121" y="575"/>
                        <a:pt x="103" y="555"/>
                        <a:pt x="86" y="534"/>
                      </a:cubicBezTo>
                      <a:cubicBezTo>
                        <a:pt x="79" y="522"/>
                        <a:pt x="70" y="512"/>
                        <a:pt x="64" y="499"/>
                      </a:cubicBezTo>
                      <a:cubicBezTo>
                        <a:pt x="61" y="493"/>
                        <a:pt x="58" y="488"/>
                        <a:pt x="55" y="482"/>
                      </a:cubicBezTo>
                      <a:cubicBezTo>
                        <a:pt x="47" y="463"/>
                        <a:pt x="47" y="463"/>
                        <a:pt x="47" y="463"/>
                      </a:cubicBezTo>
                      <a:cubicBezTo>
                        <a:pt x="43" y="454"/>
                        <a:pt x="43" y="454"/>
                        <a:pt x="43" y="454"/>
                      </a:cubicBezTo>
                      <a:cubicBezTo>
                        <a:pt x="40" y="444"/>
                        <a:pt x="40" y="444"/>
                        <a:pt x="40" y="444"/>
                      </a:cubicBezTo>
                      <a:cubicBezTo>
                        <a:pt x="34" y="424"/>
                        <a:pt x="34" y="424"/>
                        <a:pt x="34" y="424"/>
                      </a:cubicBezTo>
                      <a:cubicBezTo>
                        <a:pt x="33" y="419"/>
                        <a:pt x="31" y="411"/>
                        <a:pt x="30" y="405"/>
                      </a:cubicBezTo>
                      <a:cubicBezTo>
                        <a:pt x="29" y="399"/>
                        <a:pt x="27" y="392"/>
                        <a:pt x="27" y="386"/>
                      </a:cubicBezTo>
                      <a:cubicBezTo>
                        <a:pt x="26" y="372"/>
                        <a:pt x="24" y="359"/>
                        <a:pt x="25" y="346"/>
                      </a:cubicBezTo>
                      <a:cubicBezTo>
                        <a:pt x="25" y="340"/>
                        <a:pt x="24" y="333"/>
                        <a:pt x="25" y="326"/>
                      </a:cubicBezTo>
                      <a:cubicBezTo>
                        <a:pt x="26" y="320"/>
                        <a:pt x="26" y="314"/>
                        <a:pt x="27" y="307"/>
                      </a:cubicBezTo>
                      <a:cubicBezTo>
                        <a:pt x="28" y="301"/>
                        <a:pt x="29" y="294"/>
                        <a:pt x="30" y="288"/>
                      </a:cubicBezTo>
                      <a:cubicBezTo>
                        <a:pt x="32" y="282"/>
                        <a:pt x="33" y="275"/>
                        <a:pt x="34" y="269"/>
                      </a:cubicBezTo>
                      <a:cubicBezTo>
                        <a:pt x="36" y="263"/>
                        <a:pt x="38" y="257"/>
                        <a:pt x="40" y="251"/>
                      </a:cubicBezTo>
                      <a:cubicBezTo>
                        <a:pt x="42" y="245"/>
                        <a:pt x="43" y="239"/>
                        <a:pt x="46" y="233"/>
                      </a:cubicBezTo>
                      <a:cubicBezTo>
                        <a:pt x="65" y="187"/>
                        <a:pt x="93" y="146"/>
                        <a:pt x="127" y="116"/>
                      </a:cubicBezTo>
                      <a:cubicBezTo>
                        <a:pt x="145" y="101"/>
                        <a:pt x="163" y="87"/>
                        <a:pt x="181" y="77"/>
                      </a:cubicBezTo>
                      <a:cubicBezTo>
                        <a:pt x="191" y="72"/>
                        <a:pt x="200" y="66"/>
                        <a:pt x="209" y="63"/>
                      </a:cubicBezTo>
                      <a:cubicBezTo>
                        <a:pt x="219" y="59"/>
                        <a:pt x="227" y="55"/>
                        <a:pt x="238" y="52"/>
                      </a:cubicBezTo>
                      <a:cubicBezTo>
                        <a:pt x="276" y="40"/>
                        <a:pt x="312" y="35"/>
                        <a:pt x="345" y="37"/>
                      </a:cubicBezTo>
                      <a:cubicBezTo>
                        <a:pt x="377" y="38"/>
                        <a:pt x="405" y="43"/>
                        <a:pt x="426" y="51"/>
                      </a:cubicBezTo>
                      <a:cubicBezTo>
                        <a:pt x="432" y="53"/>
                        <a:pt x="437" y="54"/>
                        <a:pt x="442" y="56"/>
                      </a:cubicBezTo>
                      <a:cubicBezTo>
                        <a:pt x="446" y="58"/>
                        <a:pt x="450" y="60"/>
                        <a:pt x="454" y="61"/>
                      </a:cubicBezTo>
                      <a:cubicBezTo>
                        <a:pt x="457" y="63"/>
                        <a:pt x="460" y="64"/>
                        <a:pt x="462" y="65"/>
                      </a:cubicBezTo>
                      <a:cubicBezTo>
                        <a:pt x="442" y="105"/>
                        <a:pt x="442" y="105"/>
                        <a:pt x="442" y="105"/>
                      </a:cubicBezTo>
                      <a:cubicBezTo>
                        <a:pt x="440" y="105"/>
                        <a:pt x="438" y="104"/>
                        <a:pt x="436" y="103"/>
                      </a:cubicBezTo>
                      <a:cubicBezTo>
                        <a:pt x="432" y="102"/>
                        <a:pt x="429" y="100"/>
                        <a:pt x="424" y="98"/>
                      </a:cubicBezTo>
                      <a:cubicBezTo>
                        <a:pt x="420" y="97"/>
                        <a:pt x="416" y="96"/>
                        <a:pt x="411" y="94"/>
                      </a:cubicBezTo>
                      <a:cubicBezTo>
                        <a:pt x="393" y="88"/>
                        <a:pt x="369" y="84"/>
                        <a:pt x="342" y="84"/>
                      </a:cubicBezTo>
                      <a:cubicBezTo>
                        <a:pt x="315" y="83"/>
                        <a:pt x="284" y="87"/>
                        <a:pt x="253" y="98"/>
                      </a:cubicBezTo>
                      <a:cubicBezTo>
                        <a:pt x="245" y="100"/>
                        <a:pt x="237" y="104"/>
                        <a:pt x="229" y="108"/>
                      </a:cubicBezTo>
                      <a:cubicBezTo>
                        <a:pt x="221" y="111"/>
                        <a:pt x="214" y="116"/>
                        <a:pt x="206" y="120"/>
                      </a:cubicBezTo>
                      <a:cubicBezTo>
                        <a:pt x="190" y="129"/>
                        <a:pt x="176" y="141"/>
                        <a:pt x="162" y="153"/>
                      </a:cubicBezTo>
                      <a:cubicBezTo>
                        <a:pt x="134" y="179"/>
                        <a:pt x="111" y="213"/>
                        <a:pt x="97" y="252"/>
                      </a:cubicBezTo>
                      <a:cubicBezTo>
                        <a:pt x="95" y="257"/>
                        <a:pt x="93" y="262"/>
                        <a:pt x="92" y="267"/>
                      </a:cubicBezTo>
                      <a:cubicBezTo>
                        <a:pt x="90" y="272"/>
                        <a:pt x="89" y="277"/>
                        <a:pt x="87" y="282"/>
                      </a:cubicBezTo>
                      <a:cubicBezTo>
                        <a:pt x="87" y="287"/>
                        <a:pt x="86" y="292"/>
                        <a:pt x="85" y="297"/>
                      </a:cubicBezTo>
                      <a:cubicBezTo>
                        <a:pt x="84" y="302"/>
                        <a:pt x="83" y="307"/>
                        <a:pt x="82" y="313"/>
                      </a:cubicBezTo>
                      <a:cubicBezTo>
                        <a:pt x="82" y="318"/>
                        <a:pt x="82" y="323"/>
                        <a:pt x="81" y="329"/>
                      </a:cubicBezTo>
                      <a:cubicBezTo>
                        <a:pt x="81" y="334"/>
                        <a:pt x="81" y="339"/>
                        <a:pt x="81" y="345"/>
                      </a:cubicBezTo>
                      <a:cubicBezTo>
                        <a:pt x="81" y="355"/>
                        <a:pt x="82" y="366"/>
                        <a:pt x="84" y="377"/>
                      </a:cubicBezTo>
                      <a:cubicBezTo>
                        <a:pt x="84" y="382"/>
                        <a:pt x="86" y="387"/>
                        <a:pt x="87" y="392"/>
                      </a:cubicBezTo>
                      <a:cubicBezTo>
                        <a:pt x="88" y="398"/>
                        <a:pt x="89" y="403"/>
                        <a:pt x="90" y="409"/>
                      </a:cubicBezTo>
                      <a:cubicBezTo>
                        <a:pt x="95" y="424"/>
                        <a:pt x="95" y="424"/>
                        <a:pt x="95" y="424"/>
                      </a:cubicBezTo>
                      <a:cubicBezTo>
                        <a:pt x="98" y="431"/>
                        <a:pt x="98" y="431"/>
                        <a:pt x="98" y="431"/>
                      </a:cubicBezTo>
                      <a:cubicBezTo>
                        <a:pt x="101" y="439"/>
                        <a:pt x="101" y="439"/>
                        <a:pt x="101" y="439"/>
                      </a:cubicBezTo>
                      <a:cubicBezTo>
                        <a:pt x="108" y="454"/>
                        <a:pt x="108" y="454"/>
                        <a:pt x="108" y="454"/>
                      </a:cubicBezTo>
                      <a:cubicBezTo>
                        <a:pt x="110" y="459"/>
                        <a:pt x="113" y="463"/>
                        <a:pt x="116" y="468"/>
                      </a:cubicBezTo>
                      <a:cubicBezTo>
                        <a:pt x="121" y="478"/>
                        <a:pt x="128" y="486"/>
                        <a:pt x="134" y="495"/>
                      </a:cubicBezTo>
                      <a:cubicBezTo>
                        <a:pt x="148" y="512"/>
                        <a:pt x="162" y="528"/>
                        <a:pt x="180" y="541"/>
                      </a:cubicBezTo>
                      <a:cubicBezTo>
                        <a:pt x="188" y="548"/>
                        <a:pt x="198" y="553"/>
                        <a:pt x="207" y="559"/>
                      </a:cubicBezTo>
                      <a:cubicBezTo>
                        <a:pt x="211" y="562"/>
                        <a:pt x="216" y="564"/>
                        <a:pt x="221" y="566"/>
                      </a:cubicBezTo>
                      <a:cubicBezTo>
                        <a:pt x="226" y="569"/>
                        <a:pt x="230" y="571"/>
                        <a:pt x="235" y="573"/>
                      </a:cubicBezTo>
                      <a:cubicBezTo>
                        <a:pt x="275" y="589"/>
                        <a:pt x="317" y="596"/>
                        <a:pt x="357" y="592"/>
                      </a:cubicBezTo>
                      <a:cubicBezTo>
                        <a:pt x="397" y="587"/>
                        <a:pt x="435" y="574"/>
                        <a:pt x="466" y="555"/>
                      </a:cubicBezTo>
                      <a:cubicBezTo>
                        <a:pt x="497" y="535"/>
                        <a:pt x="522" y="509"/>
                        <a:pt x="539" y="483"/>
                      </a:cubicBezTo>
                      <a:cubicBezTo>
                        <a:pt x="557" y="456"/>
                        <a:pt x="569" y="429"/>
                        <a:pt x="575" y="404"/>
                      </a:cubicBezTo>
                      <a:cubicBezTo>
                        <a:pt x="576" y="398"/>
                        <a:pt x="577" y="391"/>
                        <a:pt x="578" y="386"/>
                      </a:cubicBezTo>
                      <a:cubicBezTo>
                        <a:pt x="579" y="383"/>
                        <a:pt x="579" y="380"/>
                        <a:pt x="580" y="377"/>
                      </a:cubicBezTo>
                      <a:cubicBezTo>
                        <a:pt x="580" y="374"/>
                        <a:pt x="580" y="371"/>
                        <a:pt x="580" y="368"/>
                      </a:cubicBezTo>
                      <a:cubicBezTo>
                        <a:pt x="581" y="363"/>
                        <a:pt x="582" y="357"/>
                        <a:pt x="582" y="352"/>
                      </a:cubicBezTo>
                      <a:cubicBezTo>
                        <a:pt x="582" y="347"/>
                        <a:pt x="582" y="342"/>
                        <a:pt x="581" y="338"/>
                      </a:cubicBezTo>
                      <a:cubicBezTo>
                        <a:pt x="582" y="328"/>
                        <a:pt x="580" y="320"/>
                        <a:pt x="579" y="313"/>
                      </a:cubicBezTo>
                      <a:cubicBezTo>
                        <a:pt x="579" y="306"/>
                        <a:pt x="577" y="300"/>
                        <a:pt x="576" y="295"/>
                      </a:cubicBezTo>
                      <a:cubicBezTo>
                        <a:pt x="574" y="285"/>
                        <a:pt x="573" y="280"/>
                        <a:pt x="573" y="280"/>
                      </a:cubicBezTo>
                      <a:cubicBezTo>
                        <a:pt x="573" y="280"/>
                        <a:pt x="574" y="285"/>
                        <a:pt x="576" y="295"/>
                      </a:cubicBezTo>
                      <a:cubicBezTo>
                        <a:pt x="577" y="300"/>
                        <a:pt x="578" y="306"/>
                        <a:pt x="579" y="313"/>
                      </a:cubicBezTo>
                      <a:cubicBezTo>
                        <a:pt x="579" y="320"/>
                        <a:pt x="581" y="328"/>
                        <a:pt x="580" y="338"/>
                      </a:cubicBezTo>
                      <a:cubicBezTo>
                        <a:pt x="580" y="342"/>
                        <a:pt x="580" y="347"/>
                        <a:pt x="580" y="352"/>
                      </a:cubicBezTo>
                      <a:cubicBezTo>
                        <a:pt x="580" y="357"/>
                        <a:pt x="579" y="363"/>
                        <a:pt x="579" y="368"/>
                      </a:cubicBezTo>
                      <a:cubicBezTo>
                        <a:pt x="578" y="371"/>
                        <a:pt x="578" y="374"/>
                        <a:pt x="578" y="376"/>
                      </a:cubicBezTo>
                      <a:cubicBezTo>
                        <a:pt x="577" y="379"/>
                        <a:pt x="577" y="382"/>
                        <a:pt x="576" y="385"/>
                      </a:cubicBezTo>
                      <a:cubicBezTo>
                        <a:pt x="575" y="391"/>
                        <a:pt x="574" y="397"/>
                        <a:pt x="572" y="403"/>
                      </a:cubicBezTo>
                      <a:cubicBezTo>
                        <a:pt x="566" y="428"/>
                        <a:pt x="554" y="455"/>
                        <a:pt x="536" y="480"/>
                      </a:cubicBezTo>
                      <a:cubicBezTo>
                        <a:pt x="518" y="506"/>
                        <a:pt x="493" y="530"/>
                        <a:pt x="462" y="549"/>
                      </a:cubicBezTo>
                      <a:cubicBezTo>
                        <a:pt x="432" y="567"/>
                        <a:pt x="395" y="579"/>
                        <a:pt x="356" y="582"/>
                      </a:cubicBezTo>
                      <a:cubicBezTo>
                        <a:pt x="318" y="586"/>
                        <a:pt x="277" y="578"/>
                        <a:pt x="240" y="562"/>
                      </a:cubicBezTo>
                      <a:cubicBezTo>
                        <a:pt x="235" y="560"/>
                        <a:pt x="231" y="558"/>
                        <a:pt x="226" y="555"/>
                      </a:cubicBezTo>
                      <a:cubicBezTo>
                        <a:pt x="222" y="553"/>
                        <a:pt x="217" y="551"/>
                        <a:pt x="213" y="548"/>
                      </a:cubicBezTo>
                      <a:cubicBezTo>
                        <a:pt x="205" y="542"/>
                        <a:pt x="196" y="537"/>
                        <a:pt x="188" y="530"/>
                      </a:cubicBezTo>
                      <a:cubicBezTo>
                        <a:pt x="172" y="518"/>
                        <a:pt x="158" y="502"/>
                        <a:pt x="146" y="486"/>
                      </a:cubicBezTo>
                      <a:cubicBezTo>
                        <a:pt x="140" y="478"/>
                        <a:pt x="134" y="469"/>
                        <a:pt x="129" y="460"/>
                      </a:cubicBezTo>
                      <a:cubicBezTo>
                        <a:pt x="127" y="456"/>
                        <a:pt x="124" y="451"/>
                        <a:pt x="122" y="447"/>
                      </a:cubicBezTo>
                      <a:cubicBezTo>
                        <a:pt x="116" y="433"/>
                        <a:pt x="116" y="433"/>
                        <a:pt x="116" y="433"/>
                      </a:cubicBezTo>
                      <a:cubicBezTo>
                        <a:pt x="113" y="426"/>
                        <a:pt x="113" y="426"/>
                        <a:pt x="113" y="426"/>
                      </a:cubicBezTo>
                      <a:cubicBezTo>
                        <a:pt x="111" y="419"/>
                        <a:pt x="111" y="419"/>
                        <a:pt x="111" y="419"/>
                      </a:cubicBezTo>
                      <a:cubicBezTo>
                        <a:pt x="107" y="404"/>
                        <a:pt x="107" y="404"/>
                        <a:pt x="107" y="404"/>
                      </a:cubicBezTo>
                      <a:cubicBezTo>
                        <a:pt x="106" y="399"/>
                        <a:pt x="105" y="394"/>
                        <a:pt x="104" y="389"/>
                      </a:cubicBezTo>
                      <a:cubicBezTo>
                        <a:pt x="103" y="384"/>
                        <a:pt x="101" y="379"/>
                        <a:pt x="101" y="374"/>
                      </a:cubicBezTo>
                      <a:cubicBezTo>
                        <a:pt x="100" y="364"/>
                        <a:pt x="99" y="354"/>
                        <a:pt x="99" y="344"/>
                      </a:cubicBezTo>
                      <a:cubicBezTo>
                        <a:pt x="100" y="339"/>
                        <a:pt x="99" y="335"/>
                        <a:pt x="100" y="330"/>
                      </a:cubicBezTo>
                      <a:cubicBezTo>
                        <a:pt x="100" y="325"/>
                        <a:pt x="101" y="320"/>
                        <a:pt x="101" y="315"/>
                      </a:cubicBezTo>
                      <a:cubicBezTo>
                        <a:pt x="102" y="310"/>
                        <a:pt x="103" y="305"/>
                        <a:pt x="104" y="301"/>
                      </a:cubicBezTo>
                      <a:cubicBezTo>
                        <a:pt x="105" y="296"/>
                        <a:pt x="106" y="291"/>
                        <a:pt x="107" y="286"/>
                      </a:cubicBezTo>
                      <a:cubicBezTo>
                        <a:pt x="108" y="282"/>
                        <a:pt x="109" y="277"/>
                        <a:pt x="111" y="273"/>
                      </a:cubicBezTo>
                      <a:cubicBezTo>
                        <a:pt x="112" y="268"/>
                        <a:pt x="114" y="263"/>
                        <a:pt x="116" y="259"/>
                      </a:cubicBezTo>
                      <a:cubicBezTo>
                        <a:pt x="130" y="224"/>
                        <a:pt x="151" y="193"/>
                        <a:pt x="177" y="170"/>
                      </a:cubicBezTo>
                      <a:cubicBezTo>
                        <a:pt x="190" y="159"/>
                        <a:pt x="204" y="149"/>
                        <a:pt x="218" y="141"/>
                      </a:cubicBezTo>
                      <a:cubicBezTo>
                        <a:pt x="225" y="137"/>
                        <a:pt x="232" y="133"/>
                        <a:pt x="239" y="130"/>
                      </a:cubicBezTo>
                      <a:cubicBezTo>
                        <a:pt x="246" y="128"/>
                        <a:pt x="252" y="124"/>
                        <a:pt x="260" y="122"/>
                      </a:cubicBezTo>
                      <a:cubicBezTo>
                        <a:pt x="289" y="113"/>
                        <a:pt x="317" y="109"/>
                        <a:pt x="341" y="111"/>
                      </a:cubicBezTo>
                      <a:cubicBezTo>
                        <a:pt x="365" y="112"/>
                        <a:pt x="386" y="116"/>
                        <a:pt x="403" y="121"/>
                      </a:cubicBezTo>
                      <a:cubicBezTo>
                        <a:pt x="407" y="123"/>
                        <a:pt x="411" y="124"/>
                        <a:pt x="414" y="125"/>
                      </a:cubicBezTo>
                      <a:cubicBezTo>
                        <a:pt x="418" y="127"/>
                        <a:pt x="421" y="128"/>
                        <a:pt x="424" y="129"/>
                      </a:cubicBezTo>
                      <a:cubicBezTo>
                        <a:pt x="426" y="130"/>
                        <a:pt x="427" y="131"/>
                        <a:pt x="429" y="131"/>
                      </a:cubicBezTo>
                      <a:cubicBezTo>
                        <a:pt x="409" y="172"/>
                        <a:pt x="409" y="172"/>
                        <a:pt x="409" y="172"/>
                      </a:cubicBezTo>
                      <a:cubicBezTo>
                        <a:pt x="408" y="172"/>
                        <a:pt x="408" y="172"/>
                        <a:pt x="408" y="172"/>
                      </a:cubicBezTo>
                      <a:cubicBezTo>
                        <a:pt x="402" y="170"/>
                        <a:pt x="396" y="167"/>
                        <a:pt x="390" y="165"/>
                      </a:cubicBezTo>
                      <a:cubicBezTo>
                        <a:pt x="376" y="161"/>
                        <a:pt x="359" y="159"/>
                        <a:pt x="340" y="158"/>
                      </a:cubicBezTo>
                      <a:cubicBezTo>
                        <a:pt x="321" y="157"/>
                        <a:pt x="299" y="161"/>
                        <a:pt x="277" y="169"/>
                      </a:cubicBezTo>
                      <a:cubicBezTo>
                        <a:pt x="272" y="170"/>
                        <a:pt x="266" y="173"/>
                        <a:pt x="260" y="176"/>
                      </a:cubicBezTo>
                      <a:cubicBezTo>
                        <a:pt x="254" y="178"/>
                        <a:pt x="249" y="181"/>
                        <a:pt x="243" y="184"/>
                      </a:cubicBezTo>
                      <a:cubicBezTo>
                        <a:pt x="232" y="191"/>
                        <a:pt x="222" y="199"/>
                        <a:pt x="212" y="208"/>
                      </a:cubicBezTo>
                      <a:cubicBezTo>
                        <a:pt x="192" y="227"/>
                        <a:pt x="176" y="251"/>
                        <a:pt x="166" y="278"/>
                      </a:cubicBezTo>
                      <a:cubicBezTo>
                        <a:pt x="156" y="306"/>
                        <a:pt x="153" y="336"/>
                        <a:pt x="157" y="367"/>
                      </a:cubicBezTo>
                      <a:cubicBezTo>
                        <a:pt x="158" y="370"/>
                        <a:pt x="159" y="374"/>
                        <a:pt x="159" y="378"/>
                      </a:cubicBezTo>
                      <a:cubicBezTo>
                        <a:pt x="160" y="382"/>
                        <a:pt x="161" y="385"/>
                        <a:pt x="162" y="389"/>
                      </a:cubicBezTo>
                      <a:cubicBezTo>
                        <a:pt x="166" y="400"/>
                        <a:pt x="166" y="400"/>
                        <a:pt x="166" y="400"/>
                      </a:cubicBezTo>
                      <a:cubicBezTo>
                        <a:pt x="167" y="405"/>
                        <a:pt x="167" y="405"/>
                        <a:pt x="167" y="405"/>
                      </a:cubicBezTo>
                      <a:cubicBezTo>
                        <a:pt x="170" y="410"/>
                        <a:pt x="170" y="410"/>
                        <a:pt x="170" y="410"/>
                      </a:cubicBezTo>
                      <a:cubicBezTo>
                        <a:pt x="175" y="421"/>
                        <a:pt x="175" y="421"/>
                        <a:pt x="175" y="421"/>
                      </a:cubicBezTo>
                      <a:cubicBezTo>
                        <a:pt x="176" y="424"/>
                        <a:pt x="178" y="428"/>
                        <a:pt x="180" y="431"/>
                      </a:cubicBezTo>
                      <a:cubicBezTo>
                        <a:pt x="184" y="438"/>
                        <a:pt x="189" y="444"/>
                        <a:pt x="193" y="450"/>
                      </a:cubicBezTo>
                      <a:cubicBezTo>
                        <a:pt x="203" y="462"/>
                        <a:pt x="213" y="473"/>
                        <a:pt x="226" y="482"/>
                      </a:cubicBezTo>
                      <a:cubicBezTo>
                        <a:pt x="232" y="487"/>
                        <a:pt x="238" y="491"/>
                        <a:pt x="245" y="495"/>
                      </a:cubicBezTo>
                      <a:cubicBezTo>
                        <a:pt x="248" y="497"/>
                        <a:pt x="251" y="498"/>
                        <a:pt x="255" y="500"/>
                      </a:cubicBezTo>
                      <a:cubicBezTo>
                        <a:pt x="258" y="502"/>
                        <a:pt x="261" y="504"/>
                        <a:pt x="265" y="505"/>
                      </a:cubicBezTo>
                      <a:cubicBezTo>
                        <a:pt x="293" y="516"/>
                        <a:pt x="323" y="521"/>
                        <a:pt x="351" y="518"/>
                      </a:cubicBezTo>
                      <a:cubicBezTo>
                        <a:pt x="379" y="515"/>
                        <a:pt x="405" y="505"/>
                        <a:pt x="427" y="491"/>
                      </a:cubicBezTo>
                      <a:cubicBezTo>
                        <a:pt x="449" y="477"/>
                        <a:pt x="466" y="459"/>
                        <a:pt x="478" y="441"/>
                      </a:cubicBezTo>
                      <a:cubicBezTo>
                        <a:pt x="491" y="422"/>
                        <a:pt x="498" y="403"/>
                        <a:pt x="503" y="385"/>
                      </a:cubicBezTo>
                      <a:cubicBezTo>
                        <a:pt x="504" y="381"/>
                        <a:pt x="504" y="377"/>
                        <a:pt x="505" y="373"/>
                      </a:cubicBezTo>
                      <a:cubicBezTo>
                        <a:pt x="506" y="368"/>
                        <a:pt x="506" y="364"/>
                        <a:pt x="507" y="360"/>
                      </a:cubicBezTo>
                      <a:cubicBezTo>
                        <a:pt x="507" y="357"/>
                        <a:pt x="507" y="353"/>
                        <a:pt x="507" y="349"/>
                      </a:cubicBezTo>
                      <a:cubicBezTo>
                        <a:pt x="507" y="346"/>
                        <a:pt x="507" y="342"/>
                        <a:pt x="507" y="339"/>
                      </a:cubicBezTo>
                      <a:cubicBezTo>
                        <a:pt x="507" y="333"/>
                        <a:pt x="506" y="327"/>
                        <a:pt x="506" y="322"/>
                      </a:cubicBezTo>
                      <a:cubicBezTo>
                        <a:pt x="505" y="317"/>
                        <a:pt x="504" y="313"/>
                        <a:pt x="503" y="309"/>
                      </a:cubicBezTo>
                      <a:cubicBezTo>
                        <a:pt x="502" y="303"/>
                        <a:pt x="501" y="299"/>
                        <a:pt x="501" y="299"/>
                      </a:cubicBezTo>
                      <a:cubicBezTo>
                        <a:pt x="501" y="299"/>
                        <a:pt x="502" y="303"/>
                        <a:pt x="503" y="310"/>
                      </a:cubicBezTo>
                      <a:cubicBezTo>
                        <a:pt x="504" y="313"/>
                        <a:pt x="505" y="317"/>
                        <a:pt x="505" y="322"/>
                      </a:cubicBezTo>
                      <a:cubicBezTo>
                        <a:pt x="505" y="327"/>
                        <a:pt x="506" y="333"/>
                        <a:pt x="506" y="339"/>
                      </a:cubicBezTo>
                      <a:cubicBezTo>
                        <a:pt x="506" y="342"/>
                        <a:pt x="506" y="346"/>
                        <a:pt x="506" y="349"/>
                      </a:cubicBezTo>
                      <a:cubicBezTo>
                        <a:pt x="506" y="353"/>
                        <a:pt x="505" y="356"/>
                        <a:pt x="505" y="360"/>
                      </a:cubicBezTo>
                      <a:cubicBezTo>
                        <a:pt x="504" y="364"/>
                        <a:pt x="504" y="368"/>
                        <a:pt x="503" y="372"/>
                      </a:cubicBezTo>
                      <a:cubicBezTo>
                        <a:pt x="502" y="376"/>
                        <a:pt x="501" y="380"/>
                        <a:pt x="500" y="385"/>
                      </a:cubicBezTo>
                      <a:cubicBezTo>
                        <a:pt x="495" y="402"/>
                        <a:pt x="487" y="420"/>
                        <a:pt x="474" y="438"/>
                      </a:cubicBezTo>
                      <a:cubicBezTo>
                        <a:pt x="462" y="456"/>
                        <a:pt x="445" y="473"/>
                        <a:pt x="423" y="485"/>
                      </a:cubicBezTo>
                      <a:cubicBezTo>
                        <a:pt x="402" y="498"/>
                        <a:pt x="377" y="506"/>
                        <a:pt x="350" y="508"/>
                      </a:cubicBezTo>
                      <a:cubicBezTo>
                        <a:pt x="323" y="510"/>
                        <a:pt x="295" y="505"/>
                        <a:pt x="270" y="494"/>
                      </a:cubicBezTo>
                      <a:cubicBezTo>
                        <a:pt x="266" y="492"/>
                        <a:pt x="263" y="491"/>
                        <a:pt x="260" y="489"/>
                      </a:cubicBezTo>
                      <a:cubicBezTo>
                        <a:pt x="257" y="487"/>
                        <a:pt x="254" y="486"/>
                        <a:pt x="251" y="484"/>
                      </a:cubicBezTo>
                      <a:cubicBezTo>
                        <a:pt x="245" y="480"/>
                        <a:pt x="239" y="476"/>
                        <a:pt x="234" y="472"/>
                      </a:cubicBezTo>
                      <a:cubicBezTo>
                        <a:pt x="223" y="463"/>
                        <a:pt x="214" y="452"/>
                        <a:pt x="205" y="441"/>
                      </a:cubicBezTo>
                      <a:cubicBezTo>
                        <a:pt x="201" y="435"/>
                        <a:pt x="197" y="430"/>
                        <a:pt x="194" y="423"/>
                      </a:cubicBezTo>
                      <a:cubicBezTo>
                        <a:pt x="192" y="420"/>
                        <a:pt x="190" y="417"/>
                        <a:pt x="189" y="414"/>
                      </a:cubicBezTo>
                      <a:cubicBezTo>
                        <a:pt x="185" y="405"/>
                        <a:pt x="185" y="405"/>
                        <a:pt x="185" y="405"/>
                      </a:cubicBezTo>
                      <a:cubicBezTo>
                        <a:pt x="183" y="400"/>
                        <a:pt x="183" y="400"/>
                        <a:pt x="183" y="400"/>
                      </a:cubicBezTo>
                      <a:cubicBezTo>
                        <a:pt x="182" y="395"/>
                        <a:pt x="182" y="395"/>
                        <a:pt x="182" y="395"/>
                      </a:cubicBezTo>
                      <a:cubicBezTo>
                        <a:pt x="178" y="384"/>
                        <a:pt x="178" y="384"/>
                        <a:pt x="178" y="384"/>
                      </a:cubicBezTo>
                      <a:cubicBezTo>
                        <a:pt x="178" y="382"/>
                        <a:pt x="177" y="378"/>
                        <a:pt x="176" y="374"/>
                      </a:cubicBezTo>
                      <a:cubicBezTo>
                        <a:pt x="176" y="371"/>
                        <a:pt x="175" y="368"/>
                        <a:pt x="175" y="364"/>
                      </a:cubicBezTo>
                      <a:cubicBezTo>
                        <a:pt x="172" y="337"/>
                        <a:pt x="175" y="309"/>
                        <a:pt x="185" y="285"/>
                      </a:cubicBezTo>
                      <a:cubicBezTo>
                        <a:pt x="195" y="261"/>
                        <a:pt x="210" y="241"/>
                        <a:pt x="228" y="225"/>
                      </a:cubicBezTo>
                      <a:cubicBezTo>
                        <a:pt x="237" y="217"/>
                        <a:pt x="246" y="210"/>
                        <a:pt x="255" y="205"/>
                      </a:cubicBezTo>
                      <a:cubicBezTo>
                        <a:pt x="260" y="203"/>
                        <a:pt x="265" y="200"/>
                        <a:pt x="270" y="198"/>
                      </a:cubicBezTo>
                      <a:cubicBezTo>
                        <a:pt x="275" y="196"/>
                        <a:pt x="279" y="194"/>
                        <a:pt x="284" y="193"/>
                      </a:cubicBezTo>
                      <a:cubicBezTo>
                        <a:pt x="304" y="186"/>
                        <a:pt x="323" y="184"/>
                        <a:pt x="339" y="185"/>
                      </a:cubicBezTo>
                      <a:cubicBezTo>
                        <a:pt x="356" y="186"/>
                        <a:pt x="370" y="189"/>
                        <a:pt x="381" y="193"/>
                      </a:cubicBezTo>
                      <a:cubicBezTo>
                        <a:pt x="387" y="194"/>
                        <a:pt x="392" y="196"/>
                        <a:pt x="396" y="198"/>
                      </a:cubicBezTo>
                      <a:cubicBezTo>
                        <a:pt x="396" y="198"/>
                        <a:pt x="396" y="198"/>
                        <a:pt x="396" y="198"/>
                      </a:cubicBezTo>
                      <a:cubicBezTo>
                        <a:pt x="376" y="239"/>
                        <a:pt x="376" y="239"/>
                        <a:pt x="376" y="239"/>
                      </a:cubicBezTo>
                      <a:cubicBezTo>
                        <a:pt x="373" y="238"/>
                        <a:pt x="370" y="237"/>
                        <a:pt x="368" y="236"/>
                      </a:cubicBezTo>
                      <a:cubicBezTo>
                        <a:pt x="360" y="234"/>
                        <a:pt x="350" y="232"/>
                        <a:pt x="338" y="232"/>
                      </a:cubicBezTo>
                      <a:cubicBezTo>
                        <a:pt x="327" y="232"/>
                        <a:pt x="313" y="234"/>
                        <a:pt x="300" y="239"/>
                      </a:cubicBezTo>
                      <a:cubicBezTo>
                        <a:pt x="298" y="240"/>
                        <a:pt x="294" y="242"/>
                        <a:pt x="291" y="243"/>
                      </a:cubicBezTo>
                      <a:cubicBezTo>
                        <a:pt x="287" y="245"/>
                        <a:pt x="284" y="247"/>
                        <a:pt x="281" y="249"/>
                      </a:cubicBezTo>
                      <a:cubicBezTo>
                        <a:pt x="274" y="253"/>
                        <a:pt x="268" y="258"/>
                        <a:pt x="262" y="263"/>
                      </a:cubicBezTo>
                      <a:cubicBezTo>
                        <a:pt x="251" y="274"/>
                        <a:pt x="241" y="289"/>
                        <a:pt x="236" y="305"/>
                      </a:cubicBezTo>
                      <a:cubicBezTo>
                        <a:pt x="230" y="321"/>
                        <a:pt x="228" y="339"/>
                        <a:pt x="231" y="357"/>
                      </a:cubicBezTo>
                      <a:cubicBezTo>
                        <a:pt x="231" y="359"/>
                        <a:pt x="232" y="361"/>
                        <a:pt x="232" y="363"/>
                      </a:cubicBezTo>
                      <a:cubicBezTo>
                        <a:pt x="233" y="366"/>
                        <a:pt x="233" y="367"/>
                        <a:pt x="234" y="370"/>
                      </a:cubicBezTo>
                      <a:cubicBezTo>
                        <a:pt x="236" y="376"/>
                        <a:pt x="236" y="376"/>
                        <a:pt x="236" y="376"/>
                      </a:cubicBezTo>
                      <a:cubicBezTo>
                        <a:pt x="237" y="379"/>
                        <a:pt x="237" y="379"/>
                        <a:pt x="237" y="379"/>
                      </a:cubicBezTo>
                      <a:cubicBezTo>
                        <a:pt x="239" y="382"/>
                        <a:pt x="239" y="382"/>
                        <a:pt x="239" y="382"/>
                      </a:cubicBezTo>
                      <a:cubicBezTo>
                        <a:pt x="242" y="389"/>
                        <a:pt x="242" y="389"/>
                        <a:pt x="242" y="389"/>
                      </a:cubicBezTo>
                      <a:cubicBezTo>
                        <a:pt x="245" y="394"/>
                        <a:pt x="245" y="394"/>
                        <a:pt x="245" y="394"/>
                      </a:cubicBezTo>
                      <a:cubicBezTo>
                        <a:pt x="247" y="398"/>
                        <a:pt x="250" y="402"/>
                        <a:pt x="253" y="405"/>
                      </a:cubicBezTo>
                      <a:cubicBezTo>
                        <a:pt x="264" y="419"/>
                        <a:pt x="279" y="430"/>
                        <a:pt x="295" y="437"/>
                      </a:cubicBezTo>
                      <a:cubicBezTo>
                        <a:pt x="311" y="443"/>
                        <a:pt x="328" y="446"/>
                        <a:pt x="344" y="443"/>
                      </a:cubicBezTo>
                      <a:cubicBezTo>
                        <a:pt x="361" y="442"/>
                        <a:pt x="376" y="436"/>
                        <a:pt x="388" y="428"/>
                      </a:cubicBezTo>
                      <a:cubicBezTo>
                        <a:pt x="401" y="420"/>
                        <a:pt x="410" y="409"/>
                        <a:pt x="417" y="399"/>
                      </a:cubicBezTo>
                      <a:cubicBezTo>
                        <a:pt x="424" y="388"/>
                        <a:pt x="428" y="377"/>
                        <a:pt x="431" y="367"/>
                      </a:cubicBezTo>
                      <a:cubicBezTo>
                        <a:pt x="433" y="357"/>
                        <a:pt x="433" y="348"/>
                        <a:pt x="433" y="341"/>
                      </a:cubicBezTo>
                      <a:cubicBezTo>
                        <a:pt x="432" y="333"/>
                        <a:pt x="432" y="328"/>
                        <a:pt x="431" y="324"/>
                      </a:cubicBezTo>
                      <a:cubicBezTo>
                        <a:pt x="430" y="320"/>
                        <a:pt x="429" y="318"/>
                        <a:pt x="429" y="318"/>
                      </a:cubicBezTo>
                      <a:cubicBezTo>
                        <a:pt x="429" y="318"/>
                        <a:pt x="430" y="320"/>
                        <a:pt x="430" y="324"/>
                      </a:cubicBezTo>
                      <a:cubicBezTo>
                        <a:pt x="431" y="328"/>
                        <a:pt x="432" y="333"/>
                        <a:pt x="432" y="341"/>
                      </a:cubicBezTo>
                      <a:cubicBezTo>
                        <a:pt x="432" y="348"/>
                        <a:pt x="430" y="357"/>
                        <a:pt x="428" y="366"/>
                      </a:cubicBezTo>
                      <a:cubicBezTo>
                        <a:pt x="425" y="376"/>
                        <a:pt x="420" y="386"/>
                        <a:pt x="413" y="396"/>
                      </a:cubicBezTo>
                      <a:cubicBezTo>
                        <a:pt x="406" y="406"/>
                        <a:pt x="396" y="415"/>
                        <a:pt x="384" y="422"/>
                      </a:cubicBezTo>
                      <a:cubicBezTo>
                        <a:pt x="373" y="429"/>
                        <a:pt x="358" y="433"/>
                        <a:pt x="344" y="434"/>
                      </a:cubicBezTo>
                      <a:cubicBezTo>
                        <a:pt x="329" y="435"/>
                        <a:pt x="313" y="432"/>
                        <a:pt x="300" y="426"/>
                      </a:cubicBezTo>
                      <a:cubicBezTo>
                        <a:pt x="286" y="419"/>
                        <a:pt x="273" y="409"/>
                        <a:pt x="264" y="396"/>
                      </a:cubicBezTo>
                      <a:cubicBezTo>
                        <a:pt x="260" y="390"/>
                        <a:pt x="256" y="383"/>
                        <a:pt x="254" y="377"/>
                      </a:cubicBezTo>
                      <a:cubicBezTo>
                        <a:pt x="253" y="374"/>
                        <a:pt x="253" y="374"/>
                        <a:pt x="253" y="374"/>
                      </a:cubicBezTo>
                      <a:cubicBezTo>
                        <a:pt x="252" y="371"/>
                        <a:pt x="252" y="371"/>
                        <a:pt x="252" y="371"/>
                      </a:cubicBezTo>
                      <a:cubicBezTo>
                        <a:pt x="250" y="365"/>
                        <a:pt x="250" y="365"/>
                        <a:pt x="250" y="365"/>
                      </a:cubicBezTo>
                      <a:cubicBezTo>
                        <a:pt x="250" y="362"/>
                        <a:pt x="249" y="358"/>
                        <a:pt x="249" y="354"/>
                      </a:cubicBezTo>
                      <a:cubicBezTo>
                        <a:pt x="247" y="340"/>
                        <a:pt x="249" y="325"/>
                        <a:pt x="255" y="312"/>
                      </a:cubicBezTo>
                      <a:cubicBezTo>
                        <a:pt x="260" y="299"/>
                        <a:pt x="268" y="288"/>
                        <a:pt x="278" y="280"/>
                      </a:cubicBezTo>
                      <a:cubicBezTo>
                        <a:pt x="283" y="276"/>
                        <a:pt x="288" y="272"/>
                        <a:pt x="293" y="270"/>
                      </a:cubicBezTo>
                      <a:cubicBezTo>
                        <a:pt x="295" y="268"/>
                        <a:pt x="298" y="267"/>
                        <a:pt x="300" y="266"/>
                      </a:cubicBezTo>
                      <a:cubicBezTo>
                        <a:pt x="303" y="265"/>
                        <a:pt x="305" y="264"/>
                        <a:pt x="308" y="263"/>
                      </a:cubicBezTo>
                      <a:cubicBezTo>
                        <a:pt x="319" y="260"/>
                        <a:pt x="329" y="259"/>
                        <a:pt x="337" y="259"/>
                      </a:cubicBezTo>
                      <a:cubicBezTo>
                        <a:pt x="346" y="260"/>
                        <a:pt x="354" y="261"/>
                        <a:pt x="359" y="264"/>
                      </a:cubicBezTo>
                      <a:cubicBezTo>
                        <a:pt x="361" y="264"/>
                        <a:pt x="362" y="264"/>
                        <a:pt x="363" y="265"/>
                      </a:cubicBezTo>
                      <a:cubicBezTo>
                        <a:pt x="322" y="346"/>
                        <a:pt x="322" y="346"/>
                        <a:pt x="322" y="346"/>
                      </a:cubicBezTo>
                      <a:cubicBezTo>
                        <a:pt x="345" y="357"/>
                        <a:pt x="345" y="357"/>
                        <a:pt x="345" y="357"/>
                      </a:cubicBezTo>
                      <a:cubicBezTo>
                        <a:pt x="451" y="143"/>
                        <a:pt x="451" y="143"/>
                        <a:pt x="451" y="143"/>
                      </a:cubicBezTo>
                      <a:cubicBezTo>
                        <a:pt x="464" y="116"/>
                        <a:pt x="464" y="116"/>
                        <a:pt x="464" y="116"/>
                      </a:cubicBezTo>
                      <a:cubicBezTo>
                        <a:pt x="464" y="116"/>
                        <a:pt x="464" y="116"/>
                        <a:pt x="464" y="116"/>
                      </a:cubicBezTo>
                      <a:cubicBezTo>
                        <a:pt x="502" y="41"/>
                        <a:pt x="502" y="41"/>
                        <a:pt x="502" y="41"/>
                      </a:cubicBezTo>
                      <a:cubicBezTo>
                        <a:pt x="483" y="32"/>
                        <a:pt x="483" y="32"/>
                        <a:pt x="483" y="32"/>
                      </a:cubicBezTo>
                      <a:cubicBezTo>
                        <a:pt x="483" y="32"/>
                        <a:pt x="483" y="32"/>
                        <a:pt x="483" y="32"/>
                      </a:cubicBezTo>
                      <a:cubicBezTo>
                        <a:pt x="479" y="30"/>
                        <a:pt x="475" y="28"/>
                        <a:pt x="470" y="26"/>
                      </a:cubicBezTo>
                      <a:cubicBezTo>
                        <a:pt x="465" y="25"/>
                        <a:pt x="460" y="22"/>
                        <a:pt x="455" y="20"/>
                      </a:cubicBezTo>
                      <a:cubicBezTo>
                        <a:pt x="449" y="18"/>
                        <a:pt x="443" y="17"/>
                        <a:pt x="437" y="15"/>
                      </a:cubicBezTo>
                      <a:cubicBezTo>
                        <a:pt x="413" y="7"/>
                        <a:pt x="381" y="2"/>
                        <a:pt x="345" y="1"/>
                      </a:cubicBezTo>
                      <a:cubicBezTo>
                        <a:pt x="310" y="0"/>
                        <a:pt x="269" y="6"/>
                        <a:pt x="228" y="20"/>
                      </a:cubicBezTo>
                      <a:cubicBezTo>
                        <a:pt x="218" y="23"/>
                        <a:pt x="207" y="28"/>
                        <a:pt x="196" y="33"/>
                      </a:cubicBezTo>
                      <a:cubicBezTo>
                        <a:pt x="185" y="37"/>
                        <a:pt x="176" y="44"/>
                        <a:pt x="165" y="49"/>
                      </a:cubicBezTo>
                      <a:cubicBezTo>
                        <a:pt x="145" y="61"/>
                        <a:pt x="125" y="76"/>
                        <a:pt x="107" y="93"/>
                      </a:cubicBezTo>
                      <a:cubicBezTo>
                        <a:pt x="70" y="127"/>
                        <a:pt x="40" y="173"/>
                        <a:pt x="21" y="224"/>
                      </a:cubicBezTo>
                      <a:cubicBezTo>
                        <a:pt x="18" y="230"/>
                        <a:pt x="16" y="236"/>
                        <a:pt x="15" y="243"/>
                      </a:cubicBezTo>
                      <a:cubicBezTo>
                        <a:pt x="13" y="250"/>
                        <a:pt x="11" y="256"/>
                        <a:pt x="9" y="263"/>
                      </a:cubicBezTo>
                      <a:cubicBezTo>
                        <a:pt x="8" y="270"/>
                        <a:pt x="6" y="277"/>
                        <a:pt x="5" y="283"/>
                      </a:cubicBezTo>
                      <a:cubicBezTo>
                        <a:pt x="4" y="290"/>
                        <a:pt x="2" y="297"/>
                        <a:pt x="2" y="304"/>
                      </a:cubicBezTo>
                      <a:cubicBezTo>
                        <a:pt x="2" y="311"/>
                        <a:pt x="1" y="318"/>
                        <a:pt x="0" y="325"/>
                      </a:cubicBezTo>
                      <a:cubicBezTo>
                        <a:pt x="0" y="332"/>
                        <a:pt x="0" y="339"/>
                        <a:pt x="0" y="346"/>
                      </a:cubicBezTo>
                      <a:cubicBezTo>
                        <a:pt x="0" y="360"/>
                        <a:pt x="2" y="374"/>
                        <a:pt x="4" y="389"/>
                      </a:cubicBezTo>
                      <a:cubicBezTo>
                        <a:pt x="4" y="396"/>
                        <a:pt x="6" y="403"/>
                        <a:pt x="8" y="410"/>
                      </a:cubicBezTo>
                      <a:cubicBezTo>
                        <a:pt x="9" y="417"/>
                        <a:pt x="10" y="423"/>
                        <a:pt x="13" y="431"/>
                      </a:cubicBezTo>
                      <a:cubicBezTo>
                        <a:pt x="19" y="451"/>
                        <a:pt x="19" y="451"/>
                        <a:pt x="19" y="451"/>
                      </a:cubicBezTo>
                      <a:cubicBezTo>
                        <a:pt x="22" y="461"/>
                        <a:pt x="22" y="461"/>
                        <a:pt x="22" y="461"/>
                      </a:cubicBezTo>
                      <a:cubicBezTo>
                        <a:pt x="27" y="471"/>
                        <a:pt x="27" y="471"/>
                        <a:pt x="27" y="471"/>
                      </a:cubicBezTo>
                      <a:cubicBezTo>
                        <a:pt x="36" y="491"/>
                        <a:pt x="36" y="491"/>
                        <a:pt x="36" y="491"/>
                      </a:cubicBezTo>
                      <a:cubicBezTo>
                        <a:pt x="39" y="497"/>
                        <a:pt x="43" y="503"/>
                        <a:pt x="46" y="510"/>
                      </a:cubicBezTo>
                      <a:cubicBezTo>
                        <a:pt x="53" y="522"/>
                        <a:pt x="62" y="534"/>
                        <a:pt x="70" y="545"/>
                      </a:cubicBezTo>
                      <a:cubicBezTo>
                        <a:pt x="88" y="568"/>
                        <a:pt x="108" y="589"/>
                        <a:pt x="131" y="606"/>
                      </a:cubicBezTo>
                      <a:cubicBezTo>
                        <a:pt x="142" y="615"/>
                        <a:pt x="155" y="622"/>
                        <a:pt x="166" y="630"/>
                      </a:cubicBezTo>
                      <a:cubicBezTo>
                        <a:pt x="173" y="633"/>
                        <a:pt x="179" y="636"/>
                        <a:pt x="185" y="640"/>
                      </a:cubicBezTo>
                      <a:cubicBezTo>
                        <a:pt x="192" y="643"/>
                        <a:pt x="198" y="646"/>
                        <a:pt x="204" y="649"/>
                      </a:cubicBezTo>
                      <a:cubicBezTo>
                        <a:pt x="256" y="670"/>
                        <a:pt x="313" y="679"/>
                        <a:pt x="366" y="673"/>
                      </a:cubicBezTo>
                      <a:cubicBezTo>
                        <a:pt x="419" y="668"/>
                        <a:pt x="468" y="650"/>
                        <a:pt x="510" y="624"/>
                      </a:cubicBezTo>
                      <a:cubicBezTo>
                        <a:pt x="551" y="598"/>
                        <a:pt x="584" y="564"/>
                        <a:pt x="607" y="529"/>
                      </a:cubicBezTo>
                      <a:cubicBezTo>
                        <a:pt x="631" y="494"/>
                        <a:pt x="646" y="458"/>
                        <a:pt x="654" y="425"/>
                      </a:cubicBezTo>
                      <a:cubicBezTo>
                        <a:pt x="656" y="417"/>
                        <a:pt x="657" y="408"/>
                        <a:pt x="658" y="400"/>
                      </a:cubicBezTo>
                      <a:cubicBezTo>
                        <a:pt x="659" y="397"/>
                        <a:pt x="660" y="393"/>
                        <a:pt x="660" y="389"/>
                      </a:cubicBezTo>
                      <a:cubicBezTo>
                        <a:pt x="661" y="385"/>
                        <a:pt x="661" y="381"/>
                        <a:pt x="661" y="378"/>
                      </a:cubicBezTo>
                      <a:cubicBezTo>
                        <a:pt x="662" y="370"/>
                        <a:pt x="663" y="363"/>
                        <a:pt x="663" y="356"/>
                      </a:cubicBezTo>
                      <a:cubicBezTo>
                        <a:pt x="663" y="350"/>
                        <a:pt x="663" y="343"/>
                        <a:pt x="663" y="337"/>
                      </a:cubicBezTo>
                      <a:close/>
                      <a:moveTo>
                        <a:pt x="432" y="126"/>
                      </a:moveTo>
                      <a:cubicBezTo>
                        <a:pt x="442" y="105"/>
                        <a:pt x="442" y="105"/>
                        <a:pt x="442" y="105"/>
                      </a:cubicBezTo>
                      <a:cubicBezTo>
                        <a:pt x="442" y="105"/>
                        <a:pt x="442" y="105"/>
                        <a:pt x="442" y="105"/>
                      </a:cubicBezTo>
                      <a:lnTo>
                        <a:pt x="432" y="126"/>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grpSp>
          <p:sp>
            <p:nvSpPr>
              <p:cNvPr id="103" name="Freeform 256">
                <a:extLst>
                  <a:ext uri="{FF2B5EF4-FFF2-40B4-BE49-F238E27FC236}">
                    <a16:creationId xmlns:a16="http://schemas.microsoft.com/office/drawing/2014/main" id="{59B5D6D2-C473-A845-8934-49C0130ED977}"/>
                  </a:ext>
                </a:extLst>
              </p:cNvPr>
              <p:cNvSpPr>
                <a:spLocks/>
              </p:cNvSpPr>
              <p:nvPr/>
            </p:nvSpPr>
            <p:spPr bwMode="auto">
              <a:xfrm>
                <a:off x="-953195" y="2218558"/>
                <a:ext cx="88922" cy="85642"/>
              </a:xfrm>
              <a:custGeom>
                <a:avLst/>
                <a:gdLst>
                  <a:gd name="T0" fmla="*/ 34 w 70"/>
                  <a:gd name="T1" fmla="*/ 66 h 66"/>
                  <a:gd name="T2" fmla="*/ 27 w 70"/>
                  <a:gd name="T3" fmla="*/ 66 h 66"/>
                  <a:gd name="T4" fmla="*/ 6 w 70"/>
                  <a:gd name="T5" fmla="*/ 52 h 66"/>
                  <a:gd name="T6" fmla="*/ 1 w 70"/>
                  <a:gd name="T7" fmla="*/ 27 h 66"/>
                  <a:gd name="T8" fmla="*/ 34 w 70"/>
                  <a:gd name="T9" fmla="*/ 0 h 66"/>
                  <a:gd name="T10" fmla="*/ 40 w 70"/>
                  <a:gd name="T11" fmla="*/ 1 h 66"/>
                  <a:gd name="T12" fmla="*/ 66 w 70"/>
                  <a:gd name="T13" fmla="*/ 40 h 66"/>
                  <a:gd name="T14" fmla="*/ 34 w 70"/>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66">
                    <a:moveTo>
                      <a:pt x="34" y="66"/>
                    </a:moveTo>
                    <a:cubicBezTo>
                      <a:pt x="32" y="66"/>
                      <a:pt x="30" y="66"/>
                      <a:pt x="27" y="66"/>
                    </a:cubicBezTo>
                    <a:cubicBezTo>
                      <a:pt x="19" y="64"/>
                      <a:pt x="11" y="59"/>
                      <a:pt x="6" y="52"/>
                    </a:cubicBezTo>
                    <a:cubicBezTo>
                      <a:pt x="1" y="44"/>
                      <a:pt x="0" y="35"/>
                      <a:pt x="1" y="27"/>
                    </a:cubicBezTo>
                    <a:cubicBezTo>
                      <a:pt x="4" y="11"/>
                      <a:pt x="18" y="0"/>
                      <a:pt x="34" y="0"/>
                    </a:cubicBezTo>
                    <a:cubicBezTo>
                      <a:pt x="36" y="0"/>
                      <a:pt x="38" y="0"/>
                      <a:pt x="40" y="1"/>
                    </a:cubicBezTo>
                    <a:cubicBezTo>
                      <a:pt x="58" y="4"/>
                      <a:pt x="70" y="22"/>
                      <a:pt x="66" y="40"/>
                    </a:cubicBezTo>
                    <a:cubicBezTo>
                      <a:pt x="63" y="55"/>
                      <a:pt x="50" y="66"/>
                      <a:pt x="34"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sp>
            <p:nvSpPr>
              <p:cNvPr id="104" name="Freeform 257">
                <a:extLst>
                  <a:ext uri="{FF2B5EF4-FFF2-40B4-BE49-F238E27FC236}">
                    <a16:creationId xmlns:a16="http://schemas.microsoft.com/office/drawing/2014/main" id="{1E3C73D9-74ED-5348-9FC5-83F225EB3F7F}"/>
                  </a:ext>
                </a:extLst>
              </p:cNvPr>
              <p:cNvSpPr>
                <a:spLocks/>
              </p:cNvSpPr>
              <p:nvPr/>
            </p:nvSpPr>
            <p:spPr bwMode="auto">
              <a:xfrm>
                <a:off x="-1069262" y="2684299"/>
                <a:ext cx="87987" cy="87567"/>
              </a:xfrm>
              <a:custGeom>
                <a:avLst/>
                <a:gdLst>
                  <a:gd name="T0" fmla="*/ 34 w 69"/>
                  <a:gd name="T1" fmla="*/ 67 h 67"/>
                  <a:gd name="T2" fmla="*/ 28 w 69"/>
                  <a:gd name="T3" fmla="*/ 66 h 67"/>
                  <a:gd name="T4" fmla="*/ 7 w 69"/>
                  <a:gd name="T5" fmla="*/ 52 h 67"/>
                  <a:gd name="T6" fmla="*/ 2 w 69"/>
                  <a:gd name="T7" fmla="*/ 27 h 67"/>
                  <a:gd name="T8" fmla="*/ 34 w 69"/>
                  <a:gd name="T9" fmla="*/ 0 h 67"/>
                  <a:gd name="T10" fmla="*/ 41 w 69"/>
                  <a:gd name="T11" fmla="*/ 1 h 67"/>
                  <a:gd name="T12" fmla="*/ 62 w 69"/>
                  <a:gd name="T13" fmla="*/ 15 h 67"/>
                  <a:gd name="T14" fmla="*/ 67 w 69"/>
                  <a:gd name="T15" fmla="*/ 40 h 67"/>
                  <a:gd name="T16" fmla="*/ 34 w 69"/>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7">
                    <a:moveTo>
                      <a:pt x="34" y="67"/>
                    </a:moveTo>
                    <a:cubicBezTo>
                      <a:pt x="32" y="67"/>
                      <a:pt x="30" y="67"/>
                      <a:pt x="28" y="66"/>
                    </a:cubicBezTo>
                    <a:cubicBezTo>
                      <a:pt x="19" y="65"/>
                      <a:pt x="12" y="60"/>
                      <a:pt x="7" y="52"/>
                    </a:cubicBezTo>
                    <a:cubicBezTo>
                      <a:pt x="2" y="45"/>
                      <a:pt x="0" y="36"/>
                      <a:pt x="2" y="27"/>
                    </a:cubicBezTo>
                    <a:cubicBezTo>
                      <a:pt x="5" y="12"/>
                      <a:pt x="19" y="0"/>
                      <a:pt x="34" y="0"/>
                    </a:cubicBezTo>
                    <a:cubicBezTo>
                      <a:pt x="37" y="0"/>
                      <a:pt x="39" y="1"/>
                      <a:pt x="41" y="1"/>
                    </a:cubicBezTo>
                    <a:cubicBezTo>
                      <a:pt x="50" y="3"/>
                      <a:pt x="57" y="8"/>
                      <a:pt x="62" y="15"/>
                    </a:cubicBezTo>
                    <a:cubicBezTo>
                      <a:pt x="67" y="23"/>
                      <a:pt x="69" y="31"/>
                      <a:pt x="67" y="40"/>
                    </a:cubicBezTo>
                    <a:cubicBezTo>
                      <a:pt x="64" y="56"/>
                      <a:pt x="50" y="67"/>
                      <a:pt x="34" y="67"/>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sp>
            <p:nvSpPr>
              <p:cNvPr id="105" name="Freeform 258">
                <a:extLst>
                  <a:ext uri="{FF2B5EF4-FFF2-40B4-BE49-F238E27FC236}">
                    <a16:creationId xmlns:a16="http://schemas.microsoft.com/office/drawing/2014/main" id="{797888AE-8B42-DF47-94E3-54603A058519}"/>
                  </a:ext>
                </a:extLst>
              </p:cNvPr>
              <p:cNvSpPr>
                <a:spLocks/>
              </p:cNvSpPr>
              <p:nvPr/>
            </p:nvSpPr>
            <p:spPr bwMode="auto">
              <a:xfrm>
                <a:off x="-871761" y="2850773"/>
                <a:ext cx="87050" cy="85642"/>
              </a:xfrm>
              <a:custGeom>
                <a:avLst/>
                <a:gdLst>
                  <a:gd name="T0" fmla="*/ 34 w 68"/>
                  <a:gd name="T1" fmla="*/ 66 h 66"/>
                  <a:gd name="T2" fmla="*/ 28 w 68"/>
                  <a:gd name="T3" fmla="*/ 66 h 66"/>
                  <a:gd name="T4" fmla="*/ 6 w 68"/>
                  <a:gd name="T5" fmla="*/ 52 h 66"/>
                  <a:gd name="T6" fmla="*/ 2 w 68"/>
                  <a:gd name="T7" fmla="*/ 27 h 66"/>
                  <a:gd name="T8" fmla="*/ 34 w 68"/>
                  <a:gd name="T9" fmla="*/ 0 h 66"/>
                  <a:gd name="T10" fmla="*/ 41 w 68"/>
                  <a:gd name="T11" fmla="*/ 1 h 66"/>
                  <a:gd name="T12" fmla="*/ 62 w 68"/>
                  <a:gd name="T13" fmla="*/ 15 h 66"/>
                  <a:gd name="T14" fmla="*/ 67 w 68"/>
                  <a:gd name="T15" fmla="*/ 40 h 66"/>
                  <a:gd name="T16" fmla="*/ 34 w 6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6">
                    <a:moveTo>
                      <a:pt x="34" y="66"/>
                    </a:moveTo>
                    <a:cubicBezTo>
                      <a:pt x="32" y="66"/>
                      <a:pt x="30" y="66"/>
                      <a:pt x="28" y="66"/>
                    </a:cubicBezTo>
                    <a:cubicBezTo>
                      <a:pt x="19" y="64"/>
                      <a:pt x="11" y="59"/>
                      <a:pt x="6" y="52"/>
                    </a:cubicBezTo>
                    <a:cubicBezTo>
                      <a:pt x="2" y="44"/>
                      <a:pt x="0" y="35"/>
                      <a:pt x="2" y="27"/>
                    </a:cubicBezTo>
                    <a:cubicBezTo>
                      <a:pt x="5" y="11"/>
                      <a:pt x="18" y="0"/>
                      <a:pt x="34" y="0"/>
                    </a:cubicBezTo>
                    <a:cubicBezTo>
                      <a:pt x="36" y="0"/>
                      <a:pt x="38" y="0"/>
                      <a:pt x="41" y="1"/>
                    </a:cubicBezTo>
                    <a:cubicBezTo>
                      <a:pt x="49" y="2"/>
                      <a:pt x="57" y="7"/>
                      <a:pt x="62" y="15"/>
                    </a:cubicBezTo>
                    <a:cubicBezTo>
                      <a:pt x="67" y="22"/>
                      <a:pt x="68" y="31"/>
                      <a:pt x="67" y="40"/>
                    </a:cubicBezTo>
                    <a:cubicBezTo>
                      <a:pt x="64" y="55"/>
                      <a:pt x="50" y="66"/>
                      <a:pt x="34"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sp>
            <p:nvSpPr>
              <p:cNvPr id="106" name="Freeform 259">
                <a:extLst>
                  <a:ext uri="{FF2B5EF4-FFF2-40B4-BE49-F238E27FC236}">
                    <a16:creationId xmlns:a16="http://schemas.microsoft.com/office/drawing/2014/main" id="{16DCADA8-DE4A-D741-99F8-7C186E8D68D8}"/>
                  </a:ext>
                </a:extLst>
              </p:cNvPr>
              <p:cNvSpPr>
                <a:spLocks/>
              </p:cNvSpPr>
              <p:nvPr/>
            </p:nvSpPr>
            <p:spPr bwMode="auto">
              <a:xfrm>
                <a:off x="-1227451" y="2543806"/>
                <a:ext cx="91729" cy="85642"/>
              </a:xfrm>
              <a:custGeom>
                <a:avLst/>
                <a:gdLst>
                  <a:gd name="T0" fmla="*/ 36 w 72"/>
                  <a:gd name="T1" fmla="*/ 66 h 66"/>
                  <a:gd name="T2" fmla="*/ 30 w 72"/>
                  <a:gd name="T3" fmla="*/ 66 h 66"/>
                  <a:gd name="T4" fmla="*/ 4 w 72"/>
                  <a:gd name="T5" fmla="*/ 27 h 66"/>
                  <a:gd name="T6" fmla="*/ 36 w 72"/>
                  <a:gd name="T7" fmla="*/ 0 h 66"/>
                  <a:gd name="T8" fmla="*/ 43 w 72"/>
                  <a:gd name="T9" fmla="*/ 1 h 66"/>
                  <a:gd name="T10" fmla="*/ 69 w 72"/>
                  <a:gd name="T11" fmla="*/ 40 h 66"/>
                  <a:gd name="T12" fmla="*/ 36 w 72"/>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72" h="66">
                    <a:moveTo>
                      <a:pt x="36" y="66"/>
                    </a:moveTo>
                    <a:cubicBezTo>
                      <a:pt x="34" y="66"/>
                      <a:pt x="32" y="66"/>
                      <a:pt x="30" y="66"/>
                    </a:cubicBezTo>
                    <a:cubicBezTo>
                      <a:pt x="12" y="62"/>
                      <a:pt x="0" y="45"/>
                      <a:pt x="4" y="27"/>
                    </a:cubicBezTo>
                    <a:cubicBezTo>
                      <a:pt x="7" y="11"/>
                      <a:pt x="20" y="0"/>
                      <a:pt x="36" y="0"/>
                    </a:cubicBezTo>
                    <a:cubicBezTo>
                      <a:pt x="38" y="0"/>
                      <a:pt x="40" y="0"/>
                      <a:pt x="43" y="1"/>
                    </a:cubicBezTo>
                    <a:cubicBezTo>
                      <a:pt x="61" y="4"/>
                      <a:pt x="72" y="22"/>
                      <a:pt x="69" y="40"/>
                    </a:cubicBezTo>
                    <a:cubicBezTo>
                      <a:pt x="66" y="55"/>
                      <a:pt x="52" y="66"/>
                      <a:pt x="36"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sp>
            <p:nvSpPr>
              <p:cNvPr id="107" name="Freeform 264">
                <a:extLst>
                  <a:ext uri="{FF2B5EF4-FFF2-40B4-BE49-F238E27FC236}">
                    <a16:creationId xmlns:a16="http://schemas.microsoft.com/office/drawing/2014/main" id="{B36F876C-60AC-994D-B4C7-015DC4038DCA}"/>
                  </a:ext>
                </a:extLst>
              </p:cNvPr>
              <p:cNvSpPr>
                <a:spLocks/>
              </p:cNvSpPr>
              <p:nvPr/>
            </p:nvSpPr>
            <p:spPr bwMode="auto">
              <a:xfrm>
                <a:off x="-1055223" y="2364823"/>
                <a:ext cx="87050" cy="87567"/>
              </a:xfrm>
              <a:custGeom>
                <a:avLst/>
                <a:gdLst>
                  <a:gd name="T0" fmla="*/ 34 w 68"/>
                  <a:gd name="T1" fmla="*/ 67 h 67"/>
                  <a:gd name="T2" fmla="*/ 27 w 68"/>
                  <a:gd name="T3" fmla="*/ 66 h 67"/>
                  <a:gd name="T4" fmla="*/ 6 w 68"/>
                  <a:gd name="T5" fmla="*/ 52 h 67"/>
                  <a:gd name="T6" fmla="*/ 1 w 68"/>
                  <a:gd name="T7" fmla="*/ 27 h 67"/>
                  <a:gd name="T8" fmla="*/ 34 w 68"/>
                  <a:gd name="T9" fmla="*/ 0 h 67"/>
                  <a:gd name="T10" fmla="*/ 40 w 68"/>
                  <a:gd name="T11" fmla="*/ 1 h 67"/>
                  <a:gd name="T12" fmla="*/ 62 w 68"/>
                  <a:gd name="T13" fmla="*/ 15 h 67"/>
                  <a:gd name="T14" fmla="*/ 67 w 68"/>
                  <a:gd name="T15" fmla="*/ 40 h 67"/>
                  <a:gd name="T16" fmla="*/ 34 w 68"/>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7">
                    <a:moveTo>
                      <a:pt x="34" y="67"/>
                    </a:moveTo>
                    <a:cubicBezTo>
                      <a:pt x="32" y="67"/>
                      <a:pt x="30" y="66"/>
                      <a:pt x="27" y="66"/>
                    </a:cubicBezTo>
                    <a:cubicBezTo>
                      <a:pt x="19" y="64"/>
                      <a:pt x="11" y="59"/>
                      <a:pt x="6" y="52"/>
                    </a:cubicBezTo>
                    <a:cubicBezTo>
                      <a:pt x="1" y="44"/>
                      <a:pt x="0" y="36"/>
                      <a:pt x="1" y="27"/>
                    </a:cubicBezTo>
                    <a:cubicBezTo>
                      <a:pt x="4" y="11"/>
                      <a:pt x="18" y="0"/>
                      <a:pt x="34" y="0"/>
                    </a:cubicBezTo>
                    <a:cubicBezTo>
                      <a:pt x="36" y="0"/>
                      <a:pt x="38" y="0"/>
                      <a:pt x="40" y="1"/>
                    </a:cubicBezTo>
                    <a:cubicBezTo>
                      <a:pt x="49" y="3"/>
                      <a:pt x="57" y="8"/>
                      <a:pt x="62" y="15"/>
                    </a:cubicBezTo>
                    <a:cubicBezTo>
                      <a:pt x="66" y="22"/>
                      <a:pt x="68" y="31"/>
                      <a:pt x="67" y="40"/>
                    </a:cubicBezTo>
                    <a:cubicBezTo>
                      <a:pt x="63" y="55"/>
                      <a:pt x="50" y="67"/>
                      <a:pt x="34" y="67"/>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grpSp>
            <p:nvGrpSpPr>
              <p:cNvPr id="108" name="Group 107">
                <a:extLst>
                  <a:ext uri="{FF2B5EF4-FFF2-40B4-BE49-F238E27FC236}">
                    <a16:creationId xmlns:a16="http://schemas.microsoft.com/office/drawing/2014/main" id="{E10BB353-BD20-AD42-A6AF-096DB44C9366}"/>
                  </a:ext>
                </a:extLst>
              </p:cNvPr>
              <p:cNvGrpSpPr/>
              <p:nvPr/>
            </p:nvGrpSpPr>
            <p:grpSpPr>
              <a:xfrm>
                <a:off x="-1214574" y="2224804"/>
                <a:ext cx="418402" cy="698611"/>
                <a:chOff x="-560668" y="1221853"/>
                <a:chExt cx="253487" cy="423250"/>
              </a:xfrm>
              <a:solidFill>
                <a:schemeClr val="bg1"/>
              </a:solidFill>
            </p:grpSpPr>
            <p:sp>
              <p:nvSpPr>
                <p:cNvPr id="109" name="Freeform 260">
                  <a:extLst>
                    <a:ext uri="{FF2B5EF4-FFF2-40B4-BE49-F238E27FC236}">
                      <a16:creationId xmlns:a16="http://schemas.microsoft.com/office/drawing/2014/main" id="{0F374B19-9D45-8B4F-9765-09157F5BAC4F}"/>
                    </a:ext>
                  </a:extLst>
                </p:cNvPr>
                <p:cNvSpPr>
                  <a:spLocks/>
                </p:cNvSpPr>
                <p:nvPr/>
              </p:nvSpPr>
              <p:spPr bwMode="auto">
                <a:xfrm>
                  <a:off x="-466532" y="1504020"/>
                  <a:ext cx="39696" cy="40226"/>
                </a:xfrm>
                <a:custGeom>
                  <a:avLst/>
                  <a:gdLst>
                    <a:gd name="T0" fmla="*/ 48 w 51"/>
                    <a:gd name="T1" fmla="*/ 30 h 51"/>
                    <a:gd name="T2" fmla="*/ 21 w 51"/>
                    <a:gd name="T3" fmla="*/ 49 h 51"/>
                    <a:gd name="T4" fmla="*/ 2 w 51"/>
                    <a:gd name="T5" fmla="*/ 21 h 51"/>
                    <a:gd name="T6" fmla="*/ 30 w 51"/>
                    <a:gd name="T7" fmla="*/ 3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3"/>
                        <a:pt x="34" y="51"/>
                        <a:pt x="21" y="49"/>
                      </a:cubicBezTo>
                      <a:cubicBezTo>
                        <a:pt x="8" y="46"/>
                        <a:pt x="0" y="34"/>
                        <a:pt x="2" y="21"/>
                      </a:cubicBezTo>
                      <a:cubicBezTo>
                        <a:pt x="5" y="8"/>
                        <a:pt x="17" y="0"/>
                        <a:pt x="30" y="3"/>
                      </a:cubicBezTo>
                      <a:cubicBezTo>
                        <a:pt x="43" y="5"/>
                        <a:pt x="51" y="18"/>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10" name="Freeform 261">
                  <a:extLst>
                    <a:ext uri="{FF2B5EF4-FFF2-40B4-BE49-F238E27FC236}">
                      <a16:creationId xmlns:a16="http://schemas.microsoft.com/office/drawing/2014/main" id="{7326D144-8941-C542-99EB-5A04698F6389}"/>
                    </a:ext>
                  </a:extLst>
                </p:cNvPr>
                <p:cNvSpPr>
                  <a:spLocks/>
                </p:cNvSpPr>
                <p:nvPr/>
              </p:nvSpPr>
              <p:spPr bwMode="auto">
                <a:xfrm>
                  <a:off x="-346877" y="1604294"/>
                  <a:ext cx="39696" cy="40809"/>
                </a:xfrm>
                <a:custGeom>
                  <a:avLst/>
                  <a:gdLst>
                    <a:gd name="T0" fmla="*/ 48 w 51"/>
                    <a:gd name="T1" fmla="*/ 30 h 51"/>
                    <a:gd name="T2" fmla="*/ 21 w 51"/>
                    <a:gd name="T3" fmla="*/ 48 h 51"/>
                    <a:gd name="T4" fmla="*/ 2 w 51"/>
                    <a:gd name="T5" fmla="*/ 21 h 51"/>
                    <a:gd name="T6" fmla="*/ 30 w 51"/>
                    <a:gd name="T7" fmla="*/ 2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2"/>
                        <a:pt x="33" y="51"/>
                        <a:pt x="21" y="48"/>
                      </a:cubicBezTo>
                      <a:cubicBezTo>
                        <a:pt x="8" y="46"/>
                        <a:pt x="0" y="33"/>
                        <a:pt x="2" y="21"/>
                      </a:cubicBezTo>
                      <a:cubicBezTo>
                        <a:pt x="5" y="8"/>
                        <a:pt x="17" y="0"/>
                        <a:pt x="30" y="2"/>
                      </a:cubicBezTo>
                      <a:cubicBezTo>
                        <a:pt x="42" y="5"/>
                        <a:pt x="51" y="17"/>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11" name="Freeform 262">
                  <a:extLst>
                    <a:ext uri="{FF2B5EF4-FFF2-40B4-BE49-F238E27FC236}">
                      <a16:creationId xmlns:a16="http://schemas.microsoft.com/office/drawing/2014/main" id="{032EC885-F520-894E-A409-82E75108258E}"/>
                    </a:ext>
                  </a:extLst>
                </p:cNvPr>
                <p:cNvSpPr>
                  <a:spLocks/>
                </p:cNvSpPr>
                <p:nvPr/>
              </p:nvSpPr>
              <p:spPr bwMode="auto">
                <a:xfrm>
                  <a:off x="-560668" y="1418903"/>
                  <a:ext cx="39696" cy="40226"/>
                </a:xfrm>
                <a:custGeom>
                  <a:avLst/>
                  <a:gdLst>
                    <a:gd name="T0" fmla="*/ 48 w 51"/>
                    <a:gd name="T1" fmla="*/ 30 h 51"/>
                    <a:gd name="T2" fmla="*/ 21 w 51"/>
                    <a:gd name="T3" fmla="*/ 48 h 51"/>
                    <a:gd name="T4" fmla="*/ 2 w 51"/>
                    <a:gd name="T5" fmla="*/ 21 h 51"/>
                    <a:gd name="T6" fmla="*/ 30 w 51"/>
                    <a:gd name="T7" fmla="*/ 2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2"/>
                        <a:pt x="33" y="51"/>
                        <a:pt x="21" y="48"/>
                      </a:cubicBezTo>
                      <a:cubicBezTo>
                        <a:pt x="8" y="46"/>
                        <a:pt x="0" y="33"/>
                        <a:pt x="2" y="21"/>
                      </a:cubicBezTo>
                      <a:cubicBezTo>
                        <a:pt x="5" y="8"/>
                        <a:pt x="17" y="0"/>
                        <a:pt x="30" y="2"/>
                      </a:cubicBezTo>
                      <a:cubicBezTo>
                        <a:pt x="42" y="5"/>
                        <a:pt x="51" y="17"/>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12" name="Freeform 263">
                  <a:extLst>
                    <a:ext uri="{FF2B5EF4-FFF2-40B4-BE49-F238E27FC236}">
                      <a16:creationId xmlns:a16="http://schemas.microsoft.com/office/drawing/2014/main" id="{748A536D-2D0D-2C4E-9213-6D483F3A4D3C}"/>
                    </a:ext>
                  </a:extLst>
                </p:cNvPr>
                <p:cNvSpPr>
                  <a:spLocks/>
                </p:cNvSpPr>
                <p:nvPr/>
              </p:nvSpPr>
              <p:spPr bwMode="auto">
                <a:xfrm>
                  <a:off x="-396780" y="1221853"/>
                  <a:ext cx="39129" cy="40226"/>
                </a:xfrm>
                <a:custGeom>
                  <a:avLst/>
                  <a:gdLst>
                    <a:gd name="T0" fmla="*/ 49 w 51"/>
                    <a:gd name="T1" fmla="*/ 30 h 51"/>
                    <a:gd name="T2" fmla="*/ 21 w 51"/>
                    <a:gd name="T3" fmla="*/ 48 h 51"/>
                    <a:gd name="T4" fmla="*/ 3 w 51"/>
                    <a:gd name="T5" fmla="*/ 21 h 51"/>
                    <a:gd name="T6" fmla="*/ 30 w 51"/>
                    <a:gd name="T7" fmla="*/ 2 h 51"/>
                    <a:gd name="T8" fmla="*/ 49 w 51"/>
                    <a:gd name="T9" fmla="*/ 30 h 51"/>
                  </a:gdLst>
                  <a:ahLst/>
                  <a:cxnLst>
                    <a:cxn ang="0">
                      <a:pos x="T0" y="T1"/>
                    </a:cxn>
                    <a:cxn ang="0">
                      <a:pos x="T2" y="T3"/>
                    </a:cxn>
                    <a:cxn ang="0">
                      <a:pos x="T4" y="T5"/>
                    </a:cxn>
                    <a:cxn ang="0">
                      <a:pos x="T6" y="T7"/>
                    </a:cxn>
                    <a:cxn ang="0">
                      <a:pos x="T8" y="T9"/>
                    </a:cxn>
                  </a:cxnLst>
                  <a:rect l="0" t="0" r="r" b="b"/>
                  <a:pathLst>
                    <a:path w="51" h="51">
                      <a:moveTo>
                        <a:pt x="49" y="30"/>
                      </a:moveTo>
                      <a:cubicBezTo>
                        <a:pt x="46" y="43"/>
                        <a:pt x="34" y="51"/>
                        <a:pt x="21" y="48"/>
                      </a:cubicBezTo>
                      <a:cubicBezTo>
                        <a:pt x="9" y="46"/>
                        <a:pt x="0" y="33"/>
                        <a:pt x="3" y="21"/>
                      </a:cubicBezTo>
                      <a:cubicBezTo>
                        <a:pt x="5" y="8"/>
                        <a:pt x="18" y="0"/>
                        <a:pt x="30" y="2"/>
                      </a:cubicBezTo>
                      <a:cubicBezTo>
                        <a:pt x="43" y="5"/>
                        <a:pt x="51" y="17"/>
                        <a:pt x="49"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113" name="Freeform 265">
                  <a:extLst>
                    <a:ext uri="{FF2B5EF4-FFF2-40B4-BE49-F238E27FC236}">
                      <a16:creationId xmlns:a16="http://schemas.microsoft.com/office/drawing/2014/main" id="{4CCF92B9-6C11-4642-A1F3-1BA55DD24EEE}"/>
                    </a:ext>
                  </a:extLst>
                </p:cNvPr>
                <p:cNvSpPr>
                  <a:spLocks/>
                </p:cNvSpPr>
                <p:nvPr/>
              </p:nvSpPr>
              <p:spPr bwMode="auto">
                <a:xfrm>
                  <a:off x="-458593" y="1310467"/>
                  <a:ext cx="39129" cy="40226"/>
                </a:xfrm>
                <a:custGeom>
                  <a:avLst/>
                  <a:gdLst>
                    <a:gd name="T0" fmla="*/ 49 w 51"/>
                    <a:gd name="T1" fmla="*/ 30 h 51"/>
                    <a:gd name="T2" fmla="*/ 21 w 51"/>
                    <a:gd name="T3" fmla="*/ 48 h 51"/>
                    <a:gd name="T4" fmla="*/ 3 w 51"/>
                    <a:gd name="T5" fmla="*/ 21 h 51"/>
                    <a:gd name="T6" fmla="*/ 31 w 51"/>
                    <a:gd name="T7" fmla="*/ 2 h 51"/>
                    <a:gd name="T8" fmla="*/ 49 w 51"/>
                    <a:gd name="T9" fmla="*/ 30 h 51"/>
                  </a:gdLst>
                  <a:ahLst/>
                  <a:cxnLst>
                    <a:cxn ang="0">
                      <a:pos x="T0" y="T1"/>
                    </a:cxn>
                    <a:cxn ang="0">
                      <a:pos x="T2" y="T3"/>
                    </a:cxn>
                    <a:cxn ang="0">
                      <a:pos x="T4" y="T5"/>
                    </a:cxn>
                    <a:cxn ang="0">
                      <a:pos x="T6" y="T7"/>
                    </a:cxn>
                    <a:cxn ang="0">
                      <a:pos x="T8" y="T9"/>
                    </a:cxn>
                  </a:cxnLst>
                  <a:rect l="0" t="0" r="r" b="b"/>
                  <a:pathLst>
                    <a:path w="51" h="51">
                      <a:moveTo>
                        <a:pt x="49" y="30"/>
                      </a:moveTo>
                      <a:cubicBezTo>
                        <a:pt x="46" y="43"/>
                        <a:pt x="34" y="51"/>
                        <a:pt x="21" y="48"/>
                      </a:cubicBezTo>
                      <a:cubicBezTo>
                        <a:pt x="9" y="46"/>
                        <a:pt x="0" y="33"/>
                        <a:pt x="3" y="21"/>
                      </a:cubicBezTo>
                      <a:cubicBezTo>
                        <a:pt x="5" y="8"/>
                        <a:pt x="18" y="0"/>
                        <a:pt x="31" y="2"/>
                      </a:cubicBezTo>
                      <a:cubicBezTo>
                        <a:pt x="43" y="5"/>
                        <a:pt x="51" y="17"/>
                        <a:pt x="49"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grpSp>
        </p:grpSp>
        <p:grpSp>
          <p:nvGrpSpPr>
            <p:cNvPr id="32" name="Group 31">
              <a:extLst>
                <a:ext uri="{FF2B5EF4-FFF2-40B4-BE49-F238E27FC236}">
                  <a16:creationId xmlns:a16="http://schemas.microsoft.com/office/drawing/2014/main" id="{79F5E936-16CA-0044-86B9-A78263A6933E}"/>
                </a:ext>
              </a:extLst>
            </p:cNvPr>
            <p:cNvGrpSpPr/>
            <p:nvPr/>
          </p:nvGrpSpPr>
          <p:grpSpPr>
            <a:xfrm>
              <a:off x="4227330" y="2825947"/>
              <a:ext cx="319815" cy="336074"/>
              <a:chOff x="-1295781" y="2129066"/>
              <a:chExt cx="844296" cy="887218"/>
            </a:xfrm>
          </p:grpSpPr>
          <p:sp>
            <p:nvSpPr>
              <p:cNvPr id="82" name="AutoShape 250">
                <a:extLst>
                  <a:ext uri="{FF2B5EF4-FFF2-40B4-BE49-F238E27FC236}">
                    <a16:creationId xmlns:a16="http://schemas.microsoft.com/office/drawing/2014/main" id="{409DFB29-FAA2-854C-AEB7-B93B4C88F9EF}"/>
                  </a:ext>
                </a:extLst>
              </p:cNvPr>
              <p:cNvSpPr>
                <a:spLocks noChangeAspect="1" noChangeArrowheads="1" noTextEdit="1"/>
              </p:cNvSpPr>
              <p:nvPr/>
            </p:nvSpPr>
            <p:spPr bwMode="auto">
              <a:xfrm>
                <a:off x="-1295781" y="2131953"/>
                <a:ext cx="844296" cy="87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83" name="Freeform 253">
                <a:extLst>
                  <a:ext uri="{FF2B5EF4-FFF2-40B4-BE49-F238E27FC236}">
                    <a16:creationId xmlns:a16="http://schemas.microsoft.com/office/drawing/2014/main" id="{2471DF55-A0A9-5540-B8A5-3D0F28F853B8}"/>
                  </a:ext>
                </a:extLst>
              </p:cNvPr>
              <p:cNvSpPr>
                <a:spLocks/>
              </p:cNvSpPr>
              <p:nvPr/>
            </p:nvSpPr>
            <p:spPr bwMode="auto">
              <a:xfrm>
                <a:off x="-721061" y="2281105"/>
                <a:ext cx="15913" cy="35605"/>
              </a:xfrm>
              <a:custGeom>
                <a:avLst/>
                <a:gdLst>
                  <a:gd name="T0" fmla="*/ 17 w 17"/>
                  <a:gd name="T1" fmla="*/ 0 h 37"/>
                  <a:gd name="T2" fmla="*/ 0 w 17"/>
                  <a:gd name="T3" fmla="*/ 37 h 37"/>
                  <a:gd name="T4" fmla="*/ 17 w 17"/>
                  <a:gd name="T5" fmla="*/ 0 h 37"/>
                </a:gdLst>
                <a:ahLst/>
                <a:cxnLst>
                  <a:cxn ang="0">
                    <a:pos x="T0" y="T1"/>
                  </a:cxn>
                  <a:cxn ang="0">
                    <a:pos x="T2" y="T3"/>
                  </a:cxn>
                  <a:cxn ang="0">
                    <a:pos x="T4" y="T5"/>
                  </a:cxn>
                </a:cxnLst>
                <a:rect l="0" t="0" r="r" b="b"/>
                <a:pathLst>
                  <a:path w="17" h="37">
                    <a:moveTo>
                      <a:pt x="17" y="0"/>
                    </a:moveTo>
                    <a:lnTo>
                      <a:pt x="0" y="37"/>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84" name="Line 254">
                <a:extLst>
                  <a:ext uri="{FF2B5EF4-FFF2-40B4-BE49-F238E27FC236}">
                    <a16:creationId xmlns:a16="http://schemas.microsoft.com/office/drawing/2014/main" id="{411F07AC-C3FD-6049-A7EE-BF6ACE50ABCF}"/>
                  </a:ext>
                </a:extLst>
              </p:cNvPr>
              <p:cNvSpPr>
                <a:spLocks noChangeShapeType="1"/>
              </p:cNvSpPr>
              <p:nvPr/>
            </p:nvSpPr>
            <p:spPr bwMode="auto">
              <a:xfrm flipH="1">
                <a:off x="-721061" y="2281105"/>
                <a:ext cx="15913" cy="3560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dirty="0">
                  <a:latin typeface="+mn-lt"/>
                </a:endParaRPr>
              </a:p>
            </p:txBody>
          </p:sp>
          <p:grpSp>
            <p:nvGrpSpPr>
              <p:cNvPr id="85" name="Group 84">
                <a:extLst>
                  <a:ext uri="{FF2B5EF4-FFF2-40B4-BE49-F238E27FC236}">
                    <a16:creationId xmlns:a16="http://schemas.microsoft.com/office/drawing/2014/main" id="{23DEBAF9-A16E-194F-AF40-A6D1747CC56C}"/>
                  </a:ext>
                </a:extLst>
              </p:cNvPr>
              <p:cNvGrpSpPr/>
              <p:nvPr/>
            </p:nvGrpSpPr>
            <p:grpSpPr>
              <a:xfrm>
                <a:off x="-1295781" y="2129066"/>
                <a:ext cx="844296" cy="887218"/>
                <a:chOff x="-610572" y="1161222"/>
                <a:chExt cx="511512" cy="537516"/>
              </a:xfrm>
            </p:grpSpPr>
            <p:sp>
              <p:nvSpPr>
                <p:cNvPr id="97" name="Freeform 252">
                  <a:extLst>
                    <a:ext uri="{FF2B5EF4-FFF2-40B4-BE49-F238E27FC236}">
                      <a16:creationId xmlns:a16="http://schemas.microsoft.com/office/drawing/2014/main" id="{F5352EB6-0D59-A847-8122-8FCB5DB5E59C}"/>
                    </a:ext>
                  </a:extLst>
                </p:cNvPr>
                <p:cNvSpPr>
                  <a:spLocks/>
                </p:cNvSpPr>
                <p:nvPr/>
              </p:nvSpPr>
              <p:spPr bwMode="auto">
                <a:xfrm>
                  <a:off x="-383737" y="1399664"/>
                  <a:ext cx="64081" cy="65878"/>
                </a:xfrm>
                <a:custGeom>
                  <a:avLst/>
                  <a:gdLst>
                    <a:gd name="T0" fmla="*/ 51 w 83"/>
                    <a:gd name="T1" fmla="*/ 77 h 83"/>
                    <a:gd name="T2" fmla="*/ 78 w 83"/>
                    <a:gd name="T3" fmla="*/ 32 h 83"/>
                    <a:gd name="T4" fmla="*/ 32 w 83"/>
                    <a:gd name="T5" fmla="*/ 6 h 83"/>
                    <a:gd name="T6" fmla="*/ 6 w 83"/>
                    <a:gd name="T7" fmla="*/ 51 h 83"/>
                    <a:gd name="T8" fmla="*/ 51 w 83"/>
                    <a:gd name="T9" fmla="*/ 77 h 83"/>
                  </a:gdLst>
                  <a:ahLst/>
                  <a:cxnLst>
                    <a:cxn ang="0">
                      <a:pos x="T0" y="T1"/>
                    </a:cxn>
                    <a:cxn ang="0">
                      <a:pos x="T2" y="T3"/>
                    </a:cxn>
                    <a:cxn ang="0">
                      <a:pos x="T4" y="T5"/>
                    </a:cxn>
                    <a:cxn ang="0">
                      <a:pos x="T6" y="T7"/>
                    </a:cxn>
                    <a:cxn ang="0">
                      <a:pos x="T8" y="T9"/>
                    </a:cxn>
                  </a:cxnLst>
                  <a:rect l="0" t="0" r="r" b="b"/>
                  <a:pathLst>
                    <a:path w="83" h="83">
                      <a:moveTo>
                        <a:pt x="51" y="77"/>
                      </a:moveTo>
                      <a:cubicBezTo>
                        <a:pt x="71" y="72"/>
                        <a:pt x="83" y="52"/>
                        <a:pt x="78" y="32"/>
                      </a:cubicBezTo>
                      <a:cubicBezTo>
                        <a:pt x="72" y="12"/>
                        <a:pt x="52" y="0"/>
                        <a:pt x="32" y="6"/>
                      </a:cubicBezTo>
                      <a:cubicBezTo>
                        <a:pt x="12" y="11"/>
                        <a:pt x="0" y="31"/>
                        <a:pt x="6" y="51"/>
                      </a:cubicBezTo>
                      <a:cubicBezTo>
                        <a:pt x="11" y="71"/>
                        <a:pt x="31" y="83"/>
                        <a:pt x="51" y="7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98" name="Freeform 255">
                  <a:extLst>
                    <a:ext uri="{FF2B5EF4-FFF2-40B4-BE49-F238E27FC236}">
                      <a16:creationId xmlns:a16="http://schemas.microsoft.com/office/drawing/2014/main" id="{D4098946-FD49-5443-84FB-98CE699694FF}"/>
                    </a:ext>
                  </a:extLst>
                </p:cNvPr>
                <p:cNvSpPr>
                  <a:spLocks noEditPoints="1"/>
                </p:cNvSpPr>
                <p:nvPr/>
              </p:nvSpPr>
              <p:spPr bwMode="auto">
                <a:xfrm>
                  <a:off x="-610572" y="1161222"/>
                  <a:ext cx="511512" cy="537516"/>
                </a:xfrm>
                <a:custGeom>
                  <a:avLst/>
                  <a:gdLst>
                    <a:gd name="T0" fmla="*/ 656 w 663"/>
                    <a:gd name="T1" fmla="*/ 281 h 679"/>
                    <a:gd name="T2" fmla="*/ 658 w 663"/>
                    <a:gd name="T3" fmla="*/ 388 h 679"/>
                    <a:gd name="T4" fmla="*/ 365 w 663"/>
                    <a:gd name="T5" fmla="*/ 661 h 679"/>
                    <a:gd name="T6" fmla="*/ 86 w 663"/>
                    <a:gd name="T7" fmla="*/ 534 h 679"/>
                    <a:gd name="T8" fmla="*/ 40 w 663"/>
                    <a:gd name="T9" fmla="*/ 444 h 679"/>
                    <a:gd name="T10" fmla="*/ 25 w 663"/>
                    <a:gd name="T11" fmla="*/ 326 h 679"/>
                    <a:gd name="T12" fmla="*/ 46 w 663"/>
                    <a:gd name="T13" fmla="*/ 233 h 679"/>
                    <a:gd name="T14" fmla="*/ 345 w 663"/>
                    <a:gd name="T15" fmla="*/ 37 h 679"/>
                    <a:gd name="T16" fmla="*/ 442 w 663"/>
                    <a:gd name="T17" fmla="*/ 105 h 679"/>
                    <a:gd name="T18" fmla="*/ 253 w 663"/>
                    <a:gd name="T19" fmla="*/ 98 h 679"/>
                    <a:gd name="T20" fmla="*/ 92 w 663"/>
                    <a:gd name="T21" fmla="*/ 267 h 679"/>
                    <a:gd name="T22" fmla="*/ 81 w 663"/>
                    <a:gd name="T23" fmla="*/ 345 h 679"/>
                    <a:gd name="T24" fmla="*/ 98 w 663"/>
                    <a:gd name="T25" fmla="*/ 431 h 679"/>
                    <a:gd name="T26" fmla="*/ 180 w 663"/>
                    <a:gd name="T27" fmla="*/ 541 h 679"/>
                    <a:gd name="T28" fmla="*/ 466 w 663"/>
                    <a:gd name="T29" fmla="*/ 555 h 679"/>
                    <a:gd name="T30" fmla="*/ 580 w 663"/>
                    <a:gd name="T31" fmla="*/ 368 h 679"/>
                    <a:gd name="T32" fmla="*/ 573 w 663"/>
                    <a:gd name="T33" fmla="*/ 280 h 679"/>
                    <a:gd name="T34" fmla="*/ 579 w 663"/>
                    <a:gd name="T35" fmla="*/ 368 h 679"/>
                    <a:gd name="T36" fmla="*/ 462 w 663"/>
                    <a:gd name="T37" fmla="*/ 549 h 679"/>
                    <a:gd name="T38" fmla="*/ 188 w 663"/>
                    <a:gd name="T39" fmla="*/ 530 h 679"/>
                    <a:gd name="T40" fmla="*/ 113 w 663"/>
                    <a:gd name="T41" fmla="*/ 426 h 679"/>
                    <a:gd name="T42" fmla="*/ 99 w 663"/>
                    <a:gd name="T43" fmla="*/ 344 h 679"/>
                    <a:gd name="T44" fmla="*/ 111 w 663"/>
                    <a:gd name="T45" fmla="*/ 273 h 679"/>
                    <a:gd name="T46" fmla="*/ 260 w 663"/>
                    <a:gd name="T47" fmla="*/ 122 h 679"/>
                    <a:gd name="T48" fmla="*/ 429 w 663"/>
                    <a:gd name="T49" fmla="*/ 131 h 679"/>
                    <a:gd name="T50" fmla="*/ 277 w 663"/>
                    <a:gd name="T51" fmla="*/ 169 h 679"/>
                    <a:gd name="T52" fmla="*/ 157 w 663"/>
                    <a:gd name="T53" fmla="*/ 367 h 679"/>
                    <a:gd name="T54" fmla="*/ 170 w 663"/>
                    <a:gd name="T55" fmla="*/ 410 h 679"/>
                    <a:gd name="T56" fmla="*/ 245 w 663"/>
                    <a:gd name="T57" fmla="*/ 495 h 679"/>
                    <a:gd name="T58" fmla="*/ 478 w 663"/>
                    <a:gd name="T59" fmla="*/ 441 h 679"/>
                    <a:gd name="T60" fmla="*/ 507 w 663"/>
                    <a:gd name="T61" fmla="*/ 339 h 679"/>
                    <a:gd name="T62" fmla="*/ 505 w 663"/>
                    <a:gd name="T63" fmla="*/ 322 h 679"/>
                    <a:gd name="T64" fmla="*/ 500 w 663"/>
                    <a:gd name="T65" fmla="*/ 385 h 679"/>
                    <a:gd name="T66" fmla="*/ 260 w 663"/>
                    <a:gd name="T67" fmla="*/ 489 h 679"/>
                    <a:gd name="T68" fmla="*/ 189 w 663"/>
                    <a:gd name="T69" fmla="*/ 414 h 679"/>
                    <a:gd name="T70" fmla="*/ 176 w 663"/>
                    <a:gd name="T71" fmla="*/ 374 h 679"/>
                    <a:gd name="T72" fmla="*/ 270 w 663"/>
                    <a:gd name="T73" fmla="*/ 198 h 679"/>
                    <a:gd name="T74" fmla="*/ 396 w 663"/>
                    <a:gd name="T75" fmla="*/ 198 h 679"/>
                    <a:gd name="T76" fmla="*/ 291 w 663"/>
                    <a:gd name="T77" fmla="*/ 243 h 679"/>
                    <a:gd name="T78" fmla="*/ 232 w 663"/>
                    <a:gd name="T79" fmla="*/ 363 h 679"/>
                    <a:gd name="T80" fmla="*/ 242 w 663"/>
                    <a:gd name="T81" fmla="*/ 389 h 679"/>
                    <a:gd name="T82" fmla="*/ 388 w 663"/>
                    <a:gd name="T83" fmla="*/ 428 h 679"/>
                    <a:gd name="T84" fmla="*/ 429 w 663"/>
                    <a:gd name="T85" fmla="*/ 318 h 679"/>
                    <a:gd name="T86" fmla="*/ 384 w 663"/>
                    <a:gd name="T87" fmla="*/ 422 h 679"/>
                    <a:gd name="T88" fmla="*/ 253 w 663"/>
                    <a:gd name="T89" fmla="*/ 374 h 679"/>
                    <a:gd name="T90" fmla="*/ 278 w 663"/>
                    <a:gd name="T91" fmla="*/ 280 h 679"/>
                    <a:gd name="T92" fmla="*/ 359 w 663"/>
                    <a:gd name="T93" fmla="*/ 264 h 679"/>
                    <a:gd name="T94" fmla="*/ 464 w 663"/>
                    <a:gd name="T95" fmla="*/ 116 h 679"/>
                    <a:gd name="T96" fmla="*/ 470 w 663"/>
                    <a:gd name="T97" fmla="*/ 26 h 679"/>
                    <a:gd name="T98" fmla="*/ 196 w 663"/>
                    <a:gd name="T99" fmla="*/ 33 h 679"/>
                    <a:gd name="T100" fmla="*/ 9 w 663"/>
                    <a:gd name="T101" fmla="*/ 263 h 679"/>
                    <a:gd name="T102" fmla="*/ 4 w 663"/>
                    <a:gd name="T103" fmla="*/ 389 h 679"/>
                    <a:gd name="T104" fmla="*/ 27 w 663"/>
                    <a:gd name="T105" fmla="*/ 471 h 679"/>
                    <a:gd name="T106" fmla="*/ 166 w 663"/>
                    <a:gd name="T107" fmla="*/ 630 h 679"/>
                    <a:gd name="T108" fmla="*/ 607 w 663"/>
                    <a:gd name="T109" fmla="*/ 529 h 679"/>
                    <a:gd name="T110" fmla="*/ 663 w 663"/>
                    <a:gd name="T111" fmla="*/ 356 h 679"/>
                    <a:gd name="T112" fmla="*/ 432 w 663"/>
                    <a:gd name="T113" fmla="*/ 12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3" h="679">
                      <a:moveTo>
                        <a:pt x="663" y="337"/>
                      </a:moveTo>
                      <a:cubicBezTo>
                        <a:pt x="663" y="325"/>
                        <a:pt x="661" y="314"/>
                        <a:pt x="660" y="305"/>
                      </a:cubicBezTo>
                      <a:cubicBezTo>
                        <a:pt x="659" y="295"/>
                        <a:pt x="657" y="287"/>
                        <a:pt x="656" y="281"/>
                      </a:cubicBezTo>
                      <a:cubicBezTo>
                        <a:pt x="653" y="268"/>
                        <a:pt x="652" y="261"/>
                        <a:pt x="652" y="261"/>
                      </a:cubicBezTo>
                      <a:cubicBezTo>
                        <a:pt x="652" y="261"/>
                        <a:pt x="653" y="268"/>
                        <a:pt x="656" y="281"/>
                      </a:cubicBezTo>
                      <a:cubicBezTo>
                        <a:pt x="657" y="287"/>
                        <a:pt x="659" y="295"/>
                        <a:pt x="659" y="305"/>
                      </a:cubicBezTo>
                      <a:cubicBezTo>
                        <a:pt x="660" y="314"/>
                        <a:pt x="662" y="325"/>
                        <a:pt x="661" y="337"/>
                      </a:cubicBezTo>
                      <a:cubicBezTo>
                        <a:pt x="661" y="343"/>
                        <a:pt x="661" y="350"/>
                        <a:pt x="661" y="356"/>
                      </a:cubicBezTo>
                      <a:cubicBezTo>
                        <a:pt x="661" y="363"/>
                        <a:pt x="660" y="370"/>
                        <a:pt x="659" y="377"/>
                      </a:cubicBezTo>
                      <a:cubicBezTo>
                        <a:pt x="658" y="381"/>
                        <a:pt x="658" y="385"/>
                        <a:pt x="658" y="388"/>
                      </a:cubicBezTo>
                      <a:cubicBezTo>
                        <a:pt x="657" y="392"/>
                        <a:pt x="656" y="396"/>
                        <a:pt x="655" y="400"/>
                      </a:cubicBezTo>
                      <a:cubicBezTo>
                        <a:pt x="654" y="408"/>
                        <a:pt x="653" y="416"/>
                        <a:pt x="650" y="424"/>
                      </a:cubicBezTo>
                      <a:cubicBezTo>
                        <a:pt x="642" y="457"/>
                        <a:pt x="626" y="492"/>
                        <a:pt x="602" y="526"/>
                      </a:cubicBezTo>
                      <a:cubicBezTo>
                        <a:pt x="578" y="560"/>
                        <a:pt x="546" y="592"/>
                        <a:pt x="505" y="616"/>
                      </a:cubicBezTo>
                      <a:cubicBezTo>
                        <a:pt x="465" y="641"/>
                        <a:pt x="416" y="657"/>
                        <a:pt x="365" y="661"/>
                      </a:cubicBezTo>
                      <a:cubicBezTo>
                        <a:pt x="314" y="665"/>
                        <a:pt x="260" y="656"/>
                        <a:pt x="211" y="634"/>
                      </a:cubicBezTo>
                      <a:cubicBezTo>
                        <a:pt x="205" y="632"/>
                        <a:pt x="199" y="628"/>
                        <a:pt x="193" y="625"/>
                      </a:cubicBezTo>
                      <a:cubicBezTo>
                        <a:pt x="187" y="622"/>
                        <a:pt x="181" y="619"/>
                        <a:pt x="175" y="615"/>
                      </a:cubicBezTo>
                      <a:cubicBezTo>
                        <a:pt x="164" y="608"/>
                        <a:pt x="152" y="601"/>
                        <a:pt x="142" y="592"/>
                      </a:cubicBezTo>
                      <a:cubicBezTo>
                        <a:pt x="121" y="575"/>
                        <a:pt x="103" y="555"/>
                        <a:pt x="86" y="534"/>
                      </a:cubicBezTo>
                      <a:cubicBezTo>
                        <a:pt x="79" y="522"/>
                        <a:pt x="70" y="512"/>
                        <a:pt x="64" y="499"/>
                      </a:cubicBezTo>
                      <a:cubicBezTo>
                        <a:pt x="61" y="493"/>
                        <a:pt x="58" y="488"/>
                        <a:pt x="55" y="482"/>
                      </a:cubicBezTo>
                      <a:cubicBezTo>
                        <a:pt x="47" y="463"/>
                        <a:pt x="47" y="463"/>
                        <a:pt x="47" y="463"/>
                      </a:cubicBezTo>
                      <a:cubicBezTo>
                        <a:pt x="43" y="454"/>
                        <a:pt x="43" y="454"/>
                        <a:pt x="43" y="454"/>
                      </a:cubicBezTo>
                      <a:cubicBezTo>
                        <a:pt x="40" y="444"/>
                        <a:pt x="40" y="444"/>
                        <a:pt x="40" y="444"/>
                      </a:cubicBezTo>
                      <a:cubicBezTo>
                        <a:pt x="34" y="424"/>
                        <a:pt x="34" y="424"/>
                        <a:pt x="34" y="424"/>
                      </a:cubicBezTo>
                      <a:cubicBezTo>
                        <a:pt x="33" y="419"/>
                        <a:pt x="31" y="411"/>
                        <a:pt x="30" y="405"/>
                      </a:cubicBezTo>
                      <a:cubicBezTo>
                        <a:pt x="29" y="399"/>
                        <a:pt x="27" y="392"/>
                        <a:pt x="27" y="386"/>
                      </a:cubicBezTo>
                      <a:cubicBezTo>
                        <a:pt x="26" y="372"/>
                        <a:pt x="24" y="359"/>
                        <a:pt x="25" y="346"/>
                      </a:cubicBezTo>
                      <a:cubicBezTo>
                        <a:pt x="25" y="340"/>
                        <a:pt x="24" y="333"/>
                        <a:pt x="25" y="326"/>
                      </a:cubicBezTo>
                      <a:cubicBezTo>
                        <a:pt x="26" y="320"/>
                        <a:pt x="26" y="314"/>
                        <a:pt x="27" y="307"/>
                      </a:cubicBezTo>
                      <a:cubicBezTo>
                        <a:pt x="28" y="301"/>
                        <a:pt x="29" y="294"/>
                        <a:pt x="30" y="288"/>
                      </a:cubicBezTo>
                      <a:cubicBezTo>
                        <a:pt x="32" y="282"/>
                        <a:pt x="33" y="275"/>
                        <a:pt x="34" y="269"/>
                      </a:cubicBezTo>
                      <a:cubicBezTo>
                        <a:pt x="36" y="263"/>
                        <a:pt x="38" y="257"/>
                        <a:pt x="40" y="251"/>
                      </a:cubicBezTo>
                      <a:cubicBezTo>
                        <a:pt x="42" y="245"/>
                        <a:pt x="43" y="239"/>
                        <a:pt x="46" y="233"/>
                      </a:cubicBezTo>
                      <a:cubicBezTo>
                        <a:pt x="65" y="187"/>
                        <a:pt x="93" y="146"/>
                        <a:pt x="127" y="116"/>
                      </a:cubicBezTo>
                      <a:cubicBezTo>
                        <a:pt x="145" y="101"/>
                        <a:pt x="163" y="87"/>
                        <a:pt x="181" y="77"/>
                      </a:cubicBezTo>
                      <a:cubicBezTo>
                        <a:pt x="191" y="72"/>
                        <a:pt x="200" y="66"/>
                        <a:pt x="209" y="63"/>
                      </a:cubicBezTo>
                      <a:cubicBezTo>
                        <a:pt x="219" y="59"/>
                        <a:pt x="227" y="55"/>
                        <a:pt x="238" y="52"/>
                      </a:cubicBezTo>
                      <a:cubicBezTo>
                        <a:pt x="276" y="40"/>
                        <a:pt x="312" y="35"/>
                        <a:pt x="345" y="37"/>
                      </a:cubicBezTo>
                      <a:cubicBezTo>
                        <a:pt x="377" y="38"/>
                        <a:pt x="405" y="43"/>
                        <a:pt x="426" y="51"/>
                      </a:cubicBezTo>
                      <a:cubicBezTo>
                        <a:pt x="432" y="53"/>
                        <a:pt x="437" y="54"/>
                        <a:pt x="442" y="56"/>
                      </a:cubicBezTo>
                      <a:cubicBezTo>
                        <a:pt x="446" y="58"/>
                        <a:pt x="450" y="60"/>
                        <a:pt x="454" y="61"/>
                      </a:cubicBezTo>
                      <a:cubicBezTo>
                        <a:pt x="457" y="63"/>
                        <a:pt x="460" y="64"/>
                        <a:pt x="462" y="65"/>
                      </a:cubicBezTo>
                      <a:cubicBezTo>
                        <a:pt x="442" y="105"/>
                        <a:pt x="442" y="105"/>
                        <a:pt x="442" y="105"/>
                      </a:cubicBezTo>
                      <a:cubicBezTo>
                        <a:pt x="440" y="105"/>
                        <a:pt x="438" y="104"/>
                        <a:pt x="436" y="103"/>
                      </a:cubicBezTo>
                      <a:cubicBezTo>
                        <a:pt x="432" y="102"/>
                        <a:pt x="429" y="100"/>
                        <a:pt x="424" y="98"/>
                      </a:cubicBezTo>
                      <a:cubicBezTo>
                        <a:pt x="420" y="97"/>
                        <a:pt x="416" y="96"/>
                        <a:pt x="411" y="94"/>
                      </a:cubicBezTo>
                      <a:cubicBezTo>
                        <a:pt x="393" y="88"/>
                        <a:pt x="369" y="84"/>
                        <a:pt x="342" y="84"/>
                      </a:cubicBezTo>
                      <a:cubicBezTo>
                        <a:pt x="315" y="83"/>
                        <a:pt x="284" y="87"/>
                        <a:pt x="253" y="98"/>
                      </a:cubicBezTo>
                      <a:cubicBezTo>
                        <a:pt x="245" y="100"/>
                        <a:pt x="237" y="104"/>
                        <a:pt x="229" y="108"/>
                      </a:cubicBezTo>
                      <a:cubicBezTo>
                        <a:pt x="221" y="111"/>
                        <a:pt x="214" y="116"/>
                        <a:pt x="206" y="120"/>
                      </a:cubicBezTo>
                      <a:cubicBezTo>
                        <a:pt x="190" y="129"/>
                        <a:pt x="176" y="141"/>
                        <a:pt x="162" y="153"/>
                      </a:cubicBezTo>
                      <a:cubicBezTo>
                        <a:pt x="134" y="179"/>
                        <a:pt x="111" y="213"/>
                        <a:pt x="97" y="252"/>
                      </a:cubicBezTo>
                      <a:cubicBezTo>
                        <a:pt x="95" y="257"/>
                        <a:pt x="93" y="262"/>
                        <a:pt x="92" y="267"/>
                      </a:cubicBezTo>
                      <a:cubicBezTo>
                        <a:pt x="90" y="272"/>
                        <a:pt x="89" y="277"/>
                        <a:pt x="87" y="282"/>
                      </a:cubicBezTo>
                      <a:cubicBezTo>
                        <a:pt x="87" y="287"/>
                        <a:pt x="86" y="292"/>
                        <a:pt x="85" y="297"/>
                      </a:cubicBezTo>
                      <a:cubicBezTo>
                        <a:pt x="84" y="302"/>
                        <a:pt x="83" y="307"/>
                        <a:pt x="82" y="313"/>
                      </a:cubicBezTo>
                      <a:cubicBezTo>
                        <a:pt x="82" y="318"/>
                        <a:pt x="82" y="323"/>
                        <a:pt x="81" y="329"/>
                      </a:cubicBezTo>
                      <a:cubicBezTo>
                        <a:pt x="81" y="334"/>
                        <a:pt x="81" y="339"/>
                        <a:pt x="81" y="345"/>
                      </a:cubicBezTo>
                      <a:cubicBezTo>
                        <a:pt x="81" y="355"/>
                        <a:pt x="82" y="366"/>
                        <a:pt x="84" y="377"/>
                      </a:cubicBezTo>
                      <a:cubicBezTo>
                        <a:pt x="84" y="382"/>
                        <a:pt x="86" y="387"/>
                        <a:pt x="87" y="392"/>
                      </a:cubicBezTo>
                      <a:cubicBezTo>
                        <a:pt x="88" y="398"/>
                        <a:pt x="89" y="403"/>
                        <a:pt x="90" y="409"/>
                      </a:cubicBezTo>
                      <a:cubicBezTo>
                        <a:pt x="95" y="424"/>
                        <a:pt x="95" y="424"/>
                        <a:pt x="95" y="424"/>
                      </a:cubicBezTo>
                      <a:cubicBezTo>
                        <a:pt x="98" y="431"/>
                        <a:pt x="98" y="431"/>
                        <a:pt x="98" y="431"/>
                      </a:cubicBezTo>
                      <a:cubicBezTo>
                        <a:pt x="101" y="439"/>
                        <a:pt x="101" y="439"/>
                        <a:pt x="101" y="439"/>
                      </a:cubicBezTo>
                      <a:cubicBezTo>
                        <a:pt x="108" y="454"/>
                        <a:pt x="108" y="454"/>
                        <a:pt x="108" y="454"/>
                      </a:cubicBezTo>
                      <a:cubicBezTo>
                        <a:pt x="110" y="459"/>
                        <a:pt x="113" y="463"/>
                        <a:pt x="116" y="468"/>
                      </a:cubicBezTo>
                      <a:cubicBezTo>
                        <a:pt x="121" y="478"/>
                        <a:pt x="128" y="486"/>
                        <a:pt x="134" y="495"/>
                      </a:cubicBezTo>
                      <a:cubicBezTo>
                        <a:pt x="148" y="512"/>
                        <a:pt x="162" y="528"/>
                        <a:pt x="180" y="541"/>
                      </a:cubicBezTo>
                      <a:cubicBezTo>
                        <a:pt x="188" y="548"/>
                        <a:pt x="198" y="553"/>
                        <a:pt x="207" y="559"/>
                      </a:cubicBezTo>
                      <a:cubicBezTo>
                        <a:pt x="211" y="562"/>
                        <a:pt x="216" y="564"/>
                        <a:pt x="221" y="566"/>
                      </a:cubicBezTo>
                      <a:cubicBezTo>
                        <a:pt x="226" y="569"/>
                        <a:pt x="230" y="571"/>
                        <a:pt x="235" y="573"/>
                      </a:cubicBezTo>
                      <a:cubicBezTo>
                        <a:pt x="275" y="589"/>
                        <a:pt x="317" y="596"/>
                        <a:pt x="357" y="592"/>
                      </a:cubicBezTo>
                      <a:cubicBezTo>
                        <a:pt x="397" y="587"/>
                        <a:pt x="435" y="574"/>
                        <a:pt x="466" y="555"/>
                      </a:cubicBezTo>
                      <a:cubicBezTo>
                        <a:pt x="497" y="535"/>
                        <a:pt x="522" y="509"/>
                        <a:pt x="539" y="483"/>
                      </a:cubicBezTo>
                      <a:cubicBezTo>
                        <a:pt x="557" y="456"/>
                        <a:pt x="569" y="429"/>
                        <a:pt x="575" y="404"/>
                      </a:cubicBezTo>
                      <a:cubicBezTo>
                        <a:pt x="576" y="398"/>
                        <a:pt x="577" y="391"/>
                        <a:pt x="578" y="386"/>
                      </a:cubicBezTo>
                      <a:cubicBezTo>
                        <a:pt x="579" y="383"/>
                        <a:pt x="579" y="380"/>
                        <a:pt x="580" y="377"/>
                      </a:cubicBezTo>
                      <a:cubicBezTo>
                        <a:pt x="580" y="374"/>
                        <a:pt x="580" y="371"/>
                        <a:pt x="580" y="368"/>
                      </a:cubicBezTo>
                      <a:cubicBezTo>
                        <a:pt x="581" y="363"/>
                        <a:pt x="582" y="357"/>
                        <a:pt x="582" y="352"/>
                      </a:cubicBezTo>
                      <a:cubicBezTo>
                        <a:pt x="582" y="347"/>
                        <a:pt x="582" y="342"/>
                        <a:pt x="581" y="338"/>
                      </a:cubicBezTo>
                      <a:cubicBezTo>
                        <a:pt x="582" y="328"/>
                        <a:pt x="580" y="320"/>
                        <a:pt x="579" y="313"/>
                      </a:cubicBezTo>
                      <a:cubicBezTo>
                        <a:pt x="579" y="306"/>
                        <a:pt x="577" y="300"/>
                        <a:pt x="576" y="295"/>
                      </a:cubicBezTo>
                      <a:cubicBezTo>
                        <a:pt x="574" y="285"/>
                        <a:pt x="573" y="280"/>
                        <a:pt x="573" y="280"/>
                      </a:cubicBezTo>
                      <a:cubicBezTo>
                        <a:pt x="573" y="280"/>
                        <a:pt x="574" y="285"/>
                        <a:pt x="576" y="295"/>
                      </a:cubicBezTo>
                      <a:cubicBezTo>
                        <a:pt x="577" y="300"/>
                        <a:pt x="578" y="306"/>
                        <a:pt x="579" y="313"/>
                      </a:cubicBezTo>
                      <a:cubicBezTo>
                        <a:pt x="579" y="320"/>
                        <a:pt x="581" y="328"/>
                        <a:pt x="580" y="338"/>
                      </a:cubicBezTo>
                      <a:cubicBezTo>
                        <a:pt x="580" y="342"/>
                        <a:pt x="580" y="347"/>
                        <a:pt x="580" y="352"/>
                      </a:cubicBezTo>
                      <a:cubicBezTo>
                        <a:pt x="580" y="357"/>
                        <a:pt x="579" y="363"/>
                        <a:pt x="579" y="368"/>
                      </a:cubicBezTo>
                      <a:cubicBezTo>
                        <a:pt x="578" y="371"/>
                        <a:pt x="578" y="374"/>
                        <a:pt x="578" y="376"/>
                      </a:cubicBezTo>
                      <a:cubicBezTo>
                        <a:pt x="577" y="379"/>
                        <a:pt x="577" y="382"/>
                        <a:pt x="576" y="385"/>
                      </a:cubicBezTo>
                      <a:cubicBezTo>
                        <a:pt x="575" y="391"/>
                        <a:pt x="574" y="397"/>
                        <a:pt x="572" y="403"/>
                      </a:cubicBezTo>
                      <a:cubicBezTo>
                        <a:pt x="566" y="428"/>
                        <a:pt x="554" y="455"/>
                        <a:pt x="536" y="480"/>
                      </a:cubicBezTo>
                      <a:cubicBezTo>
                        <a:pt x="518" y="506"/>
                        <a:pt x="493" y="530"/>
                        <a:pt x="462" y="549"/>
                      </a:cubicBezTo>
                      <a:cubicBezTo>
                        <a:pt x="432" y="567"/>
                        <a:pt x="395" y="579"/>
                        <a:pt x="356" y="582"/>
                      </a:cubicBezTo>
                      <a:cubicBezTo>
                        <a:pt x="318" y="586"/>
                        <a:pt x="277" y="578"/>
                        <a:pt x="240" y="562"/>
                      </a:cubicBezTo>
                      <a:cubicBezTo>
                        <a:pt x="235" y="560"/>
                        <a:pt x="231" y="558"/>
                        <a:pt x="226" y="555"/>
                      </a:cubicBezTo>
                      <a:cubicBezTo>
                        <a:pt x="222" y="553"/>
                        <a:pt x="217" y="551"/>
                        <a:pt x="213" y="548"/>
                      </a:cubicBezTo>
                      <a:cubicBezTo>
                        <a:pt x="205" y="542"/>
                        <a:pt x="196" y="537"/>
                        <a:pt x="188" y="530"/>
                      </a:cubicBezTo>
                      <a:cubicBezTo>
                        <a:pt x="172" y="518"/>
                        <a:pt x="158" y="502"/>
                        <a:pt x="146" y="486"/>
                      </a:cubicBezTo>
                      <a:cubicBezTo>
                        <a:pt x="140" y="478"/>
                        <a:pt x="134" y="469"/>
                        <a:pt x="129" y="460"/>
                      </a:cubicBezTo>
                      <a:cubicBezTo>
                        <a:pt x="127" y="456"/>
                        <a:pt x="124" y="451"/>
                        <a:pt x="122" y="447"/>
                      </a:cubicBezTo>
                      <a:cubicBezTo>
                        <a:pt x="116" y="433"/>
                        <a:pt x="116" y="433"/>
                        <a:pt x="116" y="433"/>
                      </a:cubicBezTo>
                      <a:cubicBezTo>
                        <a:pt x="113" y="426"/>
                        <a:pt x="113" y="426"/>
                        <a:pt x="113" y="426"/>
                      </a:cubicBezTo>
                      <a:cubicBezTo>
                        <a:pt x="111" y="419"/>
                        <a:pt x="111" y="419"/>
                        <a:pt x="111" y="419"/>
                      </a:cubicBezTo>
                      <a:cubicBezTo>
                        <a:pt x="107" y="404"/>
                        <a:pt x="107" y="404"/>
                        <a:pt x="107" y="404"/>
                      </a:cubicBezTo>
                      <a:cubicBezTo>
                        <a:pt x="106" y="399"/>
                        <a:pt x="105" y="394"/>
                        <a:pt x="104" y="389"/>
                      </a:cubicBezTo>
                      <a:cubicBezTo>
                        <a:pt x="103" y="384"/>
                        <a:pt x="101" y="379"/>
                        <a:pt x="101" y="374"/>
                      </a:cubicBezTo>
                      <a:cubicBezTo>
                        <a:pt x="100" y="364"/>
                        <a:pt x="99" y="354"/>
                        <a:pt x="99" y="344"/>
                      </a:cubicBezTo>
                      <a:cubicBezTo>
                        <a:pt x="100" y="339"/>
                        <a:pt x="99" y="335"/>
                        <a:pt x="100" y="330"/>
                      </a:cubicBezTo>
                      <a:cubicBezTo>
                        <a:pt x="100" y="325"/>
                        <a:pt x="101" y="320"/>
                        <a:pt x="101" y="315"/>
                      </a:cubicBezTo>
                      <a:cubicBezTo>
                        <a:pt x="102" y="310"/>
                        <a:pt x="103" y="305"/>
                        <a:pt x="104" y="301"/>
                      </a:cubicBezTo>
                      <a:cubicBezTo>
                        <a:pt x="105" y="296"/>
                        <a:pt x="106" y="291"/>
                        <a:pt x="107" y="286"/>
                      </a:cubicBezTo>
                      <a:cubicBezTo>
                        <a:pt x="108" y="282"/>
                        <a:pt x="109" y="277"/>
                        <a:pt x="111" y="273"/>
                      </a:cubicBezTo>
                      <a:cubicBezTo>
                        <a:pt x="112" y="268"/>
                        <a:pt x="114" y="263"/>
                        <a:pt x="116" y="259"/>
                      </a:cubicBezTo>
                      <a:cubicBezTo>
                        <a:pt x="130" y="224"/>
                        <a:pt x="151" y="193"/>
                        <a:pt x="177" y="170"/>
                      </a:cubicBezTo>
                      <a:cubicBezTo>
                        <a:pt x="190" y="159"/>
                        <a:pt x="204" y="149"/>
                        <a:pt x="218" y="141"/>
                      </a:cubicBezTo>
                      <a:cubicBezTo>
                        <a:pt x="225" y="137"/>
                        <a:pt x="232" y="133"/>
                        <a:pt x="239" y="130"/>
                      </a:cubicBezTo>
                      <a:cubicBezTo>
                        <a:pt x="246" y="128"/>
                        <a:pt x="252" y="124"/>
                        <a:pt x="260" y="122"/>
                      </a:cubicBezTo>
                      <a:cubicBezTo>
                        <a:pt x="289" y="113"/>
                        <a:pt x="317" y="109"/>
                        <a:pt x="341" y="111"/>
                      </a:cubicBezTo>
                      <a:cubicBezTo>
                        <a:pt x="365" y="112"/>
                        <a:pt x="386" y="116"/>
                        <a:pt x="403" y="121"/>
                      </a:cubicBezTo>
                      <a:cubicBezTo>
                        <a:pt x="407" y="123"/>
                        <a:pt x="411" y="124"/>
                        <a:pt x="414" y="125"/>
                      </a:cubicBezTo>
                      <a:cubicBezTo>
                        <a:pt x="418" y="127"/>
                        <a:pt x="421" y="128"/>
                        <a:pt x="424" y="129"/>
                      </a:cubicBezTo>
                      <a:cubicBezTo>
                        <a:pt x="426" y="130"/>
                        <a:pt x="427" y="131"/>
                        <a:pt x="429" y="131"/>
                      </a:cubicBezTo>
                      <a:cubicBezTo>
                        <a:pt x="409" y="172"/>
                        <a:pt x="409" y="172"/>
                        <a:pt x="409" y="172"/>
                      </a:cubicBezTo>
                      <a:cubicBezTo>
                        <a:pt x="408" y="172"/>
                        <a:pt x="408" y="172"/>
                        <a:pt x="408" y="172"/>
                      </a:cubicBezTo>
                      <a:cubicBezTo>
                        <a:pt x="402" y="170"/>
                        <a:pt x="396" y="167"/>
                        <a:pt x="390" y="165"/>
                      </a:cubicBezTo>
                      <a:cubicBezTo>
                        <a:pt x="376" y="161"/>
                        <a:pt x="359" y="159"/>
                        <a:pt x="340" y="158"/>
                      </a:cubicBezTo>
                      <a:cubicBezTo>
                        <a:pt x="321" y="157"/>
                        <a:pt x="299" y="161"/>
                        <a:pt x="277" y="169"/>
                      </a:cubicBezTo>
                      <a:cubicBezTo>
                        <a:pt x="272" y="170"/>
                        <a:pt x="266" y="173"/>
                        <a:pt x="260" y="176"/>
                      </a:cubicBezTo>
                      <a:cubicBezTo>
                        <a:pt x="254" y="178"/>
                        <a:pt x="249" y="181"/>
                        <a:pt x="243" y="184"/>
                      </a:cubicBezTo>
                      <a:cubicBezTo>
                        <a:pt x="232" y="191"/>
                        <a:pt x="222" y="199"/>
                        <a:pt x="212" y="208"/>
                      </a:cubicBezTo>
                      <a:cubicBezTo>
                        <a:pt x="192" y="227"/>
                        <a:pt x="176" y="251"/>
                        <a:pt x="166" y="278"/>
                      </a:cubicBezTo>
                      <a:cubicBezTo>
                        <a:pt x="156" y="306"/>
                        <a:pt x="153" y="336"/>
                        <a:pt x="157" y="367"/>
                      </a:cubicBezTo>
                      <a:cubicBezTo>
                        <a:pt x="158" y="370"/>
                        <a:pt x="159" y="374"/>
                        <a:pt x="159" y="378"/>
                      </a:cubicBezTo>
                      <a:cubicBezTo>
                        <a:pt x="160" y="382"/>
                        <a:pt x="161" y="385"/>
                        <a:pt x="162" y="389"/>
                      </a:cubicBezTo>
                      <a:cubicBezTo>
                        <a:pt x="166" y="400"/>
                        <a:pt x="166" y="400"/>
                        <a:pt x="166" y="400"/>
                      </a:cubicBezTo>
                      <a:cubicBezTo>
                        <a:pt x="167" y="405"/>
                        <a:pt x="167" y="405"/>
                        <a:pt x="167" y="405"/>
                      </a:cubicBezTo>
                      <a:cubicBezTo>
                        <a:pt x="170" y="410"/>
                        <a:pt x="170" y="410"/>
                        <a:pt x="170" y="410"/>
                      </a:cubicBezTo>
                      <a:cubicBezTo>
                        <a:pt x="175" y="421"/>
                        <a:pt x="175" y="421"/>
                        <a:pt x="175" y="421"/>
                      </a:cubicBezTo>
                      <a:cubicBezTo>
                        <a:pt x="176" y="424"/>
                        <a:pt x="178" y="428"/>
                        <a:pt x="180" y="431"/>
                      </a:cubicBezTo>
                      <a:cubicBezTo>
                        <a:pt x="184" y="438"/>
                        <a:pt x="189" y="444"/>
                        <a:pt x="193" y="450"/>
                      </a:cubicBezTo>
                      <a:cubicBezTo>
                        <a:pt x="203" y="462"/>
                        <a:pt x="213" y="473"/>
                        <a:pt x="226" y="482"/>
                      </a:cubicBezTo>
                      <a:cubicBezTo>
                        <a:pt x="232" y="487"/>
                        <a:pt x="238" y="491"/>
                        <a:pt x="245" y="495"/>
                      </a:cubicBezTo>
                      <a:cubicBezTo>
                        <a:pt x="248" y="497"/>
                        <a:pt x="251" y="498"/>
                        <a:pt x="255" y="500"/>
                      </a:cubicBezTo>
                      <a:cubicBezTo>
                        <a:pt x="258" y="502"/>
                        <a:pt x="261" y="504"/>
                        <a:pt x="265" y="505"/>
                      </a:cubicBezTo>
                      <a:cubicBezTo>
                        <a:pt x="293" y="516"/>
                        <a:pt x="323" y="521"/>
                        <a:pt x="351" y="518"/>
                      </a:cubicBezTo>
                      <a:cubicBezTo>
                        <a:pt x="379" y="515"/>
                        <a:pt x="405" y="505"/>
                        <a:pt x="427" y="491"/>
                      </a:cubicBezTo>
                      <a:cubicBezTo>
                        <a:pt x="449" y="477"/>
                        <a:pt x="466" y="459"/>
                        <a:pt x="478" y="441"/>
                      </a:cubicBezTo>
                      <a:cubicBezTo>
                        <a:pt x="491" y="422"/>
                        <a:pt x="498" y="403"/>
                        <a:pt x="503" y="385"/>
                      </a:cubicBezTo>
                      <a:cubicBezTo>
                        <a:pt x="504" y="381"/>
                        <a:pt x="504" y="377"/>
                        <a:pt x="505" y="373"/>
                      </a:cubicBezTo>
                      <a:cubicBezTo>
                        <a:pt x="506" y="368"/>
                        <a:pt x="506" y="364"/>
                        <a:pt x="507" y="360"/>
                      </a:cubicBezTo>
                      <a:cubicBezTo>
                        <a:pt x="507" y="357"/>
                        <a:pt x="507" y="353"/>
                        <a:pt x="507" y="349"/>
                      </a:cubicBezTo>
                      <a:cubicBezTo>
                        <a:pt x="507" y="346"/>
                        <a:pt x="507" y="342"/>
                        <a:pt x="507" y="339"/>
                      </a:cubicBezTo>
                      <a:cubicBezTo>
                        <a:pt x="507" y="333"/>
                        <a:pt x="506" y="327"/>
                        <a:pt x="506" y="322"/>
                      </a:cubicBezTo>
                      <a:cubicBezTo>
                        <a:pt x="505" y="317"/>
                        <a:pt x="504" y="313"/>
                        <a:pt x="503" y="309"/>
                      </a:cubicBezTo>
                      <a:cubicBezTo>
                        <a:pt x="502" y="303"/>
                        <a:pt x="501" y="299"/>
                        <a:pt x="501" y="299"/>
                      </a:cubicBezTo>
                      <a:cubicBezTo>
                        <a:pt x="501" y="299"/>
                        <a:pt x="502" y="303"/>
                        <a:pt x="503" y="310"/>
                      </a:cubicBezTo>
                      <a:cubicBezTo>
                        <a:pt x="504" y="313"/>
                        <a:pt x="505" y="317"/>
                        <a:pt x="505" y="322"/>
                      </a:cubicBezTo>
                      <a:cubicBezTo>
                        <a:pt x="505" y="327"/>
                        <a:pt x="506" y="333"/>
                        <a:pt x="506" y="339"/>
                      </a:cubicBezTo>
                      <a:cubicBezTo>
                        <a:pt x="506" y="342"/>
                        <a:pt x="506" y="346"/>
                        <a:pt x="506" y="349"/>
                      </a:cubicBezTo>
                      <a:cubicBezTo>
                        <a:pt x="506" y="353"/>
                        <a:pt x="505" y="356"/>
                        <a:pt x="505" y="360"/>
                      </a:cubicBezTo>
                      <a:cubicBezTo>
                        <a:pt x="504" y="364"/>
                        <a:pt x="504" y="368"/>
                        <a:pt x="503" y="372"/>
                      </a:cubicBezTo>
                      <a:cubicBezTo>
                        <a:pt x="502" y="376"/>
                        <a:pt x="501" y="380"/>
                        <a:pt x="500" y="385"/>
                      </a:cubicBezTo>
                      <a:cubicBezTo>
                        <a:pt x="495" y="402"/>
                        <a:pt x="487" y="420"/>
                        <a:pt x="474" y="438"/>
                      </a:cubicBezTo>
                      <a:cubicBezTo>
                        <a:pt x="462" y="456"/>
                        <a:pt x="445" y="473"/>
                        <a:pt x="423" y="485"/>
                      </a:cubicBezTo>
                      <a:cubicBezTo>
                        <a:pt x="402" y="498"/>
                        <a:pt x="377" y="506"/>
                        <a:pt x="350" y="508"/>
                      </a:cubicBezTo>
                      <a:cubicBezTo>
                        <a:pt x="323" y="510"/>
                        <a:pt x="295" y="505"/>
                        <a:pt x="270" y="494"/>
                      </a:cubicBezTo>
                      <a:cubicBezTo>
                        <a:pt x="266" y="492"/>
                        <a:pt x="263" y="491"/>
                        <a:pt x="260" y="489"/>
                      </a:cubicBezTo>
                      <a:cubicBezTo>
                        <a:pt x="257" y="487"/>
                        <a:pt x="254" y="486"/>
                        <a:pt x="251" y="484"/>
                      </a:cubicBezTo>
                      <a:cubicBezTo>
                        <a:pt x="245" y="480"/>
                        <a:pt x="239" y="476"/>
                        <a:pt x="234" y="472"/>
                      </a:cubicBezTo>
                      <a:cubicBezTo>
                        <a:pt x="223" y="463"/>
                        <a:pt x="214" y="452"/>
                        <a:pt x="205" y="441"/>
                      </a:cubicBezTo>
                      <a:cubicBezTo>
                        <a:pt x="201" y="435"/>
                        <a:pt x="197" y="430"/>
                        <a:pt x="194" y="423"/>
                      </a:cubicBezTo>
                      <a:cubicBezTo>
                        <a:pt x="192" y="420"/>
                        <a:pt x="190" y="417"/>
                        <a:pt x="189" y="414"/>
                      </a:cubicBezTo>
                      <a:cubicBezTo>
                        <a:pt x="185" y="405"/>
                        <a:pt x="185" y="405"/>
                        <a:pt x="185" y="405"/>
                      </a:cubicBezTo>
                      <a:cubicBezTo>
                        <a:pt x="183" y="400"/>
                        <a:pt x="183" y="400"/>
                        <a:pt x="183" y="400"/>
                      </a:cubicBezTo>
                      <a:cubicBezTo>
                        <a:pt x="182" y="395"/>
                        <a:pt x="182" y="395"/>
                        <a:pt x="182" y="395"/>
                      </a:cubicBezTo>
                      <a:cubicBezTo>
                        <a:pt x="178" y="384"/>
                        <a:pt x="178" y="384"/>
                        <a:pt x="178" y="384"/>
                      </a:cubicBezTo>
                      <a:cubicBezTo>
                        <a:pt x="178" y="382"/>
                        <a:pt x="177" y="378"/>
                        <a:pt x="176" y="374"/>
                      </a:cubicBezTo>
                      <a:cubicBezTo>
                        <a:pt x="176" y="371"/>
                        <a:pt x="175" y="368"/>
                        <a:pt x="175" y="364"/>
                      </a:cubicBezTo>
                      <a:cubicBezTo>
                        <a:pt x="172" y="337"/>
                        <a:pt x="175" y="309"/>
                        <a:pt x="185" y="285"/>
                      </a:cubicBezTo>
                      <a:cubicBezTo>
                        <a:pt x="195" y="261"/>
                        <a:pt x="210" y="241"/>
                        <a:pt x="228" y="225"/>
                      </a:cubicBezTo>
                      <a:cubicBezTo>
                        <a:pt x="237" y="217"/>
                        <a:pt x="246" y="210"/>
                        <a:pt x="255" y="205"/>
                      </a:cubicBezTo>
                      <a:cubicBezTo>
                        <a:pt x="260" y="203"/>
                        <a:pt x="265" y="200"/>
                        <a:pt x="270" y="198"/>
                      </a:cubicBezTo>
                      <a:cubicBezTo>
                        <a:pt x="275" y="196"/>
                        <a:pt x="279" y="194"/>
                        <a:pt x="284" y="193"/>
                      </a:cubicBezTo>
                      <a:cubicBezTo>
                        <a:pt x="304" y="186"/>
                        <a:pt x="323" y="184"/>
                        <a:pt x="339" y="185"/>
                      </a:cubicBezTo>
                      <a:cubicBezTo>
                        <a:pt x="356" y="186"/>
                        <a:pt x="370" y="189"/>
                        <a:pt x="381" y="193"/>
                      </a:cubicBezTo>
                      <a:cubicBezTo>
                        <a:pt x="387" y="194"/>
                        <a:pt x="392" y="196"/>
                        <a:pt x="396" y="198"/>
                      </a:cubicBezTo>
                      <a:cubicBezTo>
                        <a:pt x="396" y="198"/>
                        <a:pt x="396" y="198"/>
                        <a:pt x="396" y="198"/>
                      </a:cubicBezTo>
                      <a:cubicBezTo>
                        <a:pt x="376" y="239"/>
                        <a:pt x="376" y="239"/>
                        <a:pt x="376" y="239"/>
                      </a:cubicBezTo>
                      <a:cubicBezTo>
                        <a:pt x="373" y="238"/>
                        <a:pt x="370" y="237"/>
                        <a:pt x="368" y="236"/>
                      </a:cubicBezTo>
                      <a:cubicBezTo>
                        <a:pt x="360" y="234"/>
                        <a:pt x="350" y="232"/>
                        <a:pt x="338" y="232"/>
                      </a:cubicBezTo>
                      <a:cubicBezTo>
                        <a:pt x="327" y="232"/>
                        <a:pt x="313" y="234"/>
                        <a:pt x="300" y="239"/>
                      </a:cubicBezTo>
                      <a:cubicBezTo>
                        <a:pt x="298" y="240"/>
                        <a:pt x="294" y="242"/>
                        <a:pt x="291" y="243"/>
                      </a:cubicBezTo>
                      <a:cubicBezTo>
                        <a:pt x="287" y="245"/>
                        <a:pt x="284" y="247"/>
                        <a:pt x="281" y="249"/>
                      </a:cubicBezTo>
                      <a:cubicBezTo>
                        <a:pt x="274" y="253"/>
                        <a:pt x="268" y="258"/>
                        <a:pt x="262" y="263"/>
                      </a:cubicBezTo>
                      <a:cubicBezTo>
                        <a:pt x="251" y="274"/>
                        <a:pt x="241" y="289"/>
                        <a:pt x="236" y="305"/>
                      </a:cubicBezTo>
                      <a:cubicBezTo>
                        <a:pt x="230" y="321"/>
                        <a:pt x="228" y="339"/>
                        <a:pt x="231" y="357"/>
                      </a:cubicBezTo>
                      <a:cubicBezTo>
                        <a:pt x="231" y="359"/>
                        <a:pt x="232" y="361"/>
                        <a:pt x="232" y="363"/>
                      </a:cubicBezTo>
                      <a:cubicBezTo>
                        <a:pt x="233" y="366"/>
                        <a:pt x="233" y="367"/>
                        <a:pt x="234" y="370"/>
                      </a:cubicBezTo>
                      <a:cubicBezTo>
                        <a:pt x="236" y="376"/>
                        <a:pt x="236" y="376"/>
                        <a:pt x="236" y="376"/>
                      </a:cubicBezTo>
                      <a:cubicBezTo>
                        <a:pt x="237" y="379"/>
                        <a:pt x="237" y="379"/>
                        <a:pt x="237" y="379"/>
                      </a:cubicBezTo>
                      <a:cubicBezTo>
                        <a:pt x="239" y="382"/>
                        <a:pt x="239" y="382"/>
                        <a:pt x="239" y="382"/>
                      </a:cubicBezTo>
                      <a:cubicBezTo>
                        <a:pt x="242" y="389"/>
                        <a:pt x="242" y="389"/>
                        <a:pt x="242" y="389"/>
                      </a:cubicBezTo>
                      <a:cubicBezTo>
                        <a:pt x="245" y="394"/>
                        <a:pt x="245" y="394"/>
                        <a:pt x="245" y="394"/>
                      </a:cubicBezTo>
                      <a:cubicBezTo>
                        <a:pt x="247" y="398"/>
                        <a:pt x="250" y="402"/>
                        <a:pt x="253" y="405"/>
                      </a:cubicBezTo>
                      <a:cubicBezTo>
                        <a:pt x="264" y="419"/>
                        <a:pt x="279" y="430"/>
                        <a:pt x="295" y="437"/>
                      </a:cubicBezTo>
                      <a:cubicBezTo>
                        <a:pt x="311" y="443"/>
                        <a:pt x="328" y="446"/>
                        <a:pt x="344" y="443"/>
                      </a:cubicBezTo>
                      <a:cubicBezTo>
                        <a:pt x="361" y="442"/>
                        <a:pt x="376" y="436"/>
                        <a:pt x="388" y="428"/>
                      </a:cubicBezTo>
                      <a:cubicBezTo>
                        <a:pt x="401" y="420"/>
                        <a:pt x="410" y="409"/>
                        <a:pt x="417" y="399"/>
                      </a:cubicBezTo>
                      <a:cubicBezTo>
                        <a:pt x="424" y="388"/>
                        <a:pt x="428" y="377"/>
                        <a:pt x="431" y="367"/>
                      </a:cubicBezTo>
                      <a:cubicBezTo>
                        <a:pt x="433" y="357"/>
                        <a:pt x="433" y="348"/>
                        <a:pt x="433" y="341"/>
                      </a:cubicBezTo>
                      <a:cubicBezTo>
                        <a:pt x="432" y="333"/>
                        <a:pt x="432" y="328"/>
                        <a:pt x="431" y="324"/>
                      </a:cubicBezTo>
                      <a:cubicBezTo>
                        <a:pt x="430" y="320"/>
                        <a:pt x="429" y="318"/>
                        <a:pt x="429" y="318"/>
                      </a:cubicBezTo>
                      <a:cubicBezTo>
                        <a:pt x="429" y="318"/>
                        <a:pt x="430" y="320"/>
                        <a:pt x="430" y="324"/>
                      </a:cubicBezTo>
                      <a:cubicBezTo>
                        <a:pt x="431" y="328"/>
                        <a:pt x="432" y="333"/>
                        <a:pt x="432" y="341"/>
                      </a:cubicBezTo>
                      <a:cubicBezTo>
                        <a:pt x="432" y="348"/>
                        <a:pt x="430" y="357"/>
                        <a:pt x="428" y="366"/>
                      </a:cubicBezTo>
                      <a:cubicBezTo>
                        <a:pt x="425" y="376"/>
                        <a:pt x="420" y="386"/>
                        <a:pt x="413" y="396"/>
                      </a:cubicBezTo>
                      <a:cubicBezTo>
                        <a:pt x="406" y="406"/>
                        <a:pt x="396" y="415"/>
                        <a:pt x="384" y="422"/>
                      </a:cubicBezTo>
                      <a:cubicBezTo>
                        <a:pt x="373" y="429"/>
                        <a:pt x="358" y="433"/>
                        <a:pt x="344" y="434"/>
                      </a:cubicBezTo>
                      <a:cubicBezTo>
                        <a:pt x="329" y="435"/>
                        <a:pt x="313" y="432"/>
                        <a:pt x="300" y="426"/>
                      </a:cubicBezTo>
                      <a:cubicBezTo>
                        <a:pt x="286" y="419"/>
                        <a:pt x="273" y="409"/>
                        <a:pt x="264" y="396"/>
                      </a:cubicBezTo>
                      <a:cubicBezTo>
                        <a:pt x="260" y="390"/>
                        <a:pt x="256" y="383"/>
                        <a:pt x="254" y="377"/>
                      </a:cubicBezTo>
                      <a:cubicBezTo>
                        <a:pt x="253" y="374"/>
                        <a:pt x="253" y="374"/>
                        <a:pt x="253" y="374"/>
                      </a:cubicBezTo>
                      <a:cubicBezTo>
                        <a:pt x="252" y="371"/>
                        <a:pt x="252" y="371"/>
                        <a:pt x="252" y="371"/>
                      </a:cubicBezTo>
                      <a:cubicBezTo>
                        <a:pt x="250" y="365"/>
                        <a:pt x="250" y="365"/>
                        <a:pt x="250" y="365"/>
                      </a:cubicBezTo>
                      <a:cubicBezTo>
                        <a:pt x="250" y="362"/>
                        <a:pt x="249" y="358"/>
                        <a:pt x="249" y="354"/>
                      </a:cubicBezTo>
                      <a:cubicBezTo>
                        <a:pt x="247" y="340"/>
                        <a:pt x="249" y="325"/>
                        <a:pt x="255" y="312"/>
                      </a:cubicBezTo>
                      <a:cubicBezTo>
                        <a:pt x="260" y="299"/>
                        <a:pt x="268" y="288"/>
                        <a:pt x="278" y="280"/>
                      </a:cubicBezTo>
                      <a:cubicBezTo>
                        <a:pt x="283" y="276"/>
                        <a:pt x="288" y="272"/>
                        <a:pt x="293" y="270"/>
                      </a:cubicBezTo>
                      <a:cubicBezTo>
                        <a:pt x="295" y="268"/>
                        <a:pt x="298" y="267"/>
                        <a:pt x="300" y="266"/>
                      </a:cubicBezTo>
                      <a:cubicBezTo>
                        <a:pt x="303" y="265"/>
                        <a:pt x="305" y="264"/>
                        <a:pt x="308" y="263"/>
                      </a:cubicBezTo>
                      <a:cubicBezTo>
                        <a:pt x="319" y="260"/>
                        <a:pt x="329" y="259"/>
                        <a:pt x="337" y="259"/>
                      </a:cubicBezTo>
                      <a:cubicBezTo>
                        <a:pt x="346" y="260"/>
                        <a:pt x="354" y="261"/>
                        <a:pt x="359" y="264"/>
                      </a:cubicBezTo>
                      <a:cubicBezTo>
                        <a:pt x="361" y="264"/>
                        <a:pt x="362" y="264"/>
                        <a:pt x="363" y="265"/>
                      </a:cubicBezTo>
                      <a:cubicBezTo>
                        <a:pt x="322" y="346"/>
                        <a:pt x="322" y="346"/>
                        <a:pt x="322" y="346"/>
                      </a:cubicBezTo>
                      <a:cubicBezTo>
                        <a:pt x="345" y="357"/>
                        <a:pt x="345" y="357"/>
                        <a:pt x="345" y="357"/>
                      </a:cubicBezTo>
                      <a:cubicBezTo>
                        <a:pt x="451" y="143"/>
                        <a:pt x="451" y="143"/>
                        <a:pt x="451" y="143"/>
                      </a:cubicBezTo>
                      <a:cubicBezTo>
                        <a:pt x="464" y="116"/>
                        <a:pt x="464" y="116"/>
                        <a:pt x="464" y="116"/>
                      </a:cubicBezTo>
                      <a:cubicBezTo>
                        <a:pt x="464" y="116"/>
                        <a:pt x="464" y="116"/>
                        <a:pt x="464" y="116"/>
                      </a:cubicBezTo>
                      <a:cubicBezTo>
                        <a:pt x="502" y="41"/>
                        <a:pt x="502" y="41"/>
                        <a:pt x="502" y="41"/>
                      </a:cubicBezTo>
                      <a:cubicBezTo>
                        <a:pt x="483" y="32"/>
                        <a:pt x="483" y="32"/>
                        <a:pt x="483" y="32"/>
                      </a:cubicBezTo>
                      <a:cubicBezTo>
                        <a:pt x="483" y="32"/>
                        <a:pt x="483" y="32"/>
                        <a:pt x="483" y="32"/>
                      </a:cubicBezTo>
                      <a:cubicBezTo>
                        <a:pt x="479" y="30"/>
                        <a:pt x="475" y="28"/>
                        <a:pt x="470" y="26"/>
                      </a:cubicBezTo>
                      <a:cubicBezTo>
                        <a:pt x="465" y="25"/>
                        <a:pt x="460" y="22"/>
                        <a:pt x="455" y="20"/>
                      </a:cubicBezTo>
                      <a:cubicBezTo>
                        <a:pt x="449" y="18"/>
                        <a:pt x="443" y="17"/>
                        <a:pt x="437" y="15"/>
                      </a:cubicBezTo>
                      <a:cubicBezTo>
                        <a:pt x="413" y="7"/>
                        <a:pt x="381" y="2"/>
                        <a:pt x="345" y="1"/>
                      </a:cubicBezTo>
                      <a:cubicBezTo>
                        <a:pt x="310" y="0"/>
                        <a:pt x="269" y="6"/>
                        <a:pt x="228" y="20"/>
                      </a:cubicBezTo>
                      <a:cubicBezTo>
                        <a:pt x="218" y="23"/>
                        <a:pt x="207" y="28"/>
                        <a:pt x="196" y="33"/>
                      </a:cubicBezTo>
                      <a:cubicBezTo>
                        <a:pt x="185" y="37"/>
                        <a:pt x="176" y="44"/>
                        <a:pt x="165" y="49"/>
                      </a:cubicBezTo>
                      <a:cubicBezTo>
                        <a:pt x="145" y="61"/>
                        <a:pt x="125" y="76"/>
                        <a:pt x="107" y="93"/>
                      </a:cubicBezTo>
                      <a:cubicBezTo>
                        <a:pt x="70" y="127"/>
                        <a:pt x="40" y="173"/>
                        <a:pt x="21" y="224"/>
                      </a:cubicBezTo>
                      <a:cubicBezTo>
                        <a:pt x="18" y="230"/>
                        <a:pt x="16" y="236"/>
                        <a:pt x="15" y="243"/>
                      </a:cubicBezTo>
                      <a:cubicBezTo>
                        <a:pt x="13" y="250"/>
                        <a:pt x="11" y="256"/>
                        <a:pt x="9" y="263"/>
                      </a:cubicBezTo>
                      <a:cubicBezTo>
                        <a:pt x="8" y="270"/>
                        <a:pt x="6" y="277"/>
                        <a:pt x="5" y="283"/>
                      </a:cubicBezTo>
                      <a:cubicBezTo>
                        <a:pt x="4" y="290"/>
                        <a:pt x="2" y="297"/>
                        <a:pt x="2" y="304"/>
                      </a:cubicBezTo>
                      <a:cubicBezTo>
                        <a:pt x="2" y="311"/>
                        <a:pt x="1" y="318"/>
                        <a:pt x="0" y="325"/>
                      </a:cubicBezTo>
                      <a:cubicBezTo>
                        <a:pt x="0" y="332"/>
                        <a:pt x="0" y="339"/>
                        <a:pt x="0" y="346"/>
                      </a:cubicBezTo>
                      <a:cubicBezTo>
                        <a:pt x="0" y="360"/>
                        <a:pt x="2" y="374"/>
                        <a:pt x="4" y="389"/>
                      </a:cubicBezTo>
                      <a:cubicBezTo>
                        <a:pt x="4" y="396"/>
                        <a:pt x="6" y="403"/>
                        <a:pt x="8" y="410"/>
                      </a:cubicBezTo>
                      <a:cubicBezTo>
                        <a:pt x="9" y="417"/>
                        <a:pt x="10" y="423"/>
                        <a:pt x="13" y="431"/>
                      </a:cubicBezTo>
                      <a:cubicBezTo>
                        <a:pt x="19" y="451"/>
                        <a:pt x="19" y="451"/>
                        <a:pt x="19" y="451"/>
                      </a:cubicBezTo>
                      <a:cubicBezTo>
                        <a:pt x="22" y="461"/>
                        <a:pt x="22" y="461"/>
                        <a:pt x="22" y="461"/>
                      </a:cubicBezTo>
                      <a:cubicBezTo>
                        <a:pt x="27" y="471"/>
                        <a:pt x="27" y="471"/>
                        <a:pt x="27" y="471"/>
                      </a:cubicBezTo>
                      <a:cubicBezTo>
                        <a:pt x="36" y="491"/>
                        <a:pt x="36" y="491"/>
                        <a:pt x="36" y="491"/>
                      </a:cubicBezTo>
                      <a:cubicBezTo>
                        <a:pt x="39" y="497"/>
                        <a:pt x="43" y="503"/>
                        <a:pt x="46" y="510"/>
                      </a:cubicBezTo>
                      <a:cubicBezTo>
                        <a:pt x="53" y="522"/>
                        <a:pt x="62" y="534"/>
                        <a:pt x="70" y="545"/>
                      </a:cubicBezTo>
                      <a:cubicBezTo>
                        <a:pt x="88" y="568"/>
                        <a:pt x="108" y="589"/>
                        <a:pt x="131" y="606"/>
                      </a:cubicBezTo>
                      <a:cubicBezTo>
                        <a:pt x="142" y="615"/>
                        <a:pt x="155" y="622"/>
                        <a:pt x="166" y="630"/>
                      </a:cubicBezTo>
                      <a:cubicBezTo>
                        <a:pt x="173" y="633"/>
                        <a:pt x="179" y="636"/>
                        <a:pt x="185" y="640"/>
                      </a:cubicBezTo>
                      <a:cubicBezTo>
                        <a:pt x="192" y="643"/>
                        <a:pt x="198" y="646"/>
                        <a:pt x="204" y="649"/>
                      </a:cubicBezTo>
                      <a:cubicBezTo>
                        <a:pt x="256" y="670"/>
                        <a:pt x="313" y="679"/>
                        <a:pt x="366" y="673"/>
                      </a:cubicBezTo>
                      <a:cubicBezTo>
                        <a:pt x="419" y="668"/>
                        <a:pt x="468" y="650"/>
                        <a:pt x="510" y="624"/>
                      </a:cubicBezTo>
                      <a:cubicBezTo>
                        <a:pt x="551" y="598"/>
                        <a:pt x="584" y="564"/>
                        <a:pt x="607" y="529"/>
                      </a:cubicBezTo>
                      <a:cubicBezTo>
                        <a:pt x="631" y="494"/>
                        <a:pt x="646" y="458"/>
                        <a:pt x="654" y="425"/>
                      </a:cubicBezTo>
                      <a:cubicBezTo>
                        <a:pt x="656" y="417"/>
                        <a:pt x="657" y="408"/>
                        <a:pt x="658" y="400"/>
                      </a:cubicBezTo>
                      <a:cubicBezTo>
                        <a:pt x="659" y="397"/>
                        <a:pt x="660" y="393"/>
                        <a:pt x="660" y="389"/>
                      </a:cubicBezTo>
                      <a:cubicBezTo>
                        <a:pt x="661" y="385"/>
                        <a:pt x="661" y="381"/>
                        <a:pt x="661" y="378"/>
                      </a:cubicBezTo>
                      <a:cubicBezTo>
                        <a:pt x="662" y="370"/>
                        <a:pt x="663" y="363"/>
                        <a:pt x="663" y="356"/>
                      </a:cubicBezTo>
                      <a:cubicBezTo>
                        <a:pt x="663" y="350"/>
                        <a:pt x="663" y="343"/>
                        <a:pt x="663" y="337"/>
                      </a:cubicBezTo>
                      <a:close/>
                      <a:moveTo>
                        <a:pt x="432" y="126"/>
                      </a:moveTo>
                      <a:cubicBezTo>
                        <a:pt x="442" y="105"/>
                        <a:pt x="442" y="105"/>
                        <a:pt x="442" y="105"/>
                      </a:cubicBezTo>
                      <a:cubicBezTo>
                        <a:pt x="442" y="105"/>
                        <a:pt x="442" y="105"/>
                        <a:pt x="442" y="105"/>
                      </a:cubicBezTo>
                      <a:lnTo>
                        <a:pt x="432" y="126"/>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grpSp>
          <p:sp>
            <p:nvSpPr>
              <p:cNvPr id="86" name="Freeform 256">
                <a:extLst>
                  <a:ext uri="{FF2B5EF4-FFF2-40B4-BE49-F238E27FC236}">
                    <a16:creationId xmlns:a16="http://schemas.microsoft.com/office/drawing/2014/main" id="{6CEF1EAD-5CB5-3C41-A4BB-505C134989EE}"/>
                  </a:ext>
                </a:extLst>
              </p:cNvPr>
              <p:cNvSpPr>
                <a:spLocks/>
              </p:cNvSpPr>
              <p:nvPr/>
            </p:nvSpPr>
            <p:spPr bwMode="auto">
              <a:xfrm>
                <a:off x="-953195" y="2218558"/>
                <a:ext cx="88922" cy="85642"/>
              </a:xfrm>
              <a:custGeom>
                <a:avLst/>
                <a:gdLst>
                  <a:gd name="T0" fmla="*/ 34 w 70"/>
                  <a:gd name="T1" fmla="*/ 66 h 66"/>
                  <a:gd name="T2" fmla="*/ 27 w 70"/>
                  <a:gd name="T3" fmla="*/ 66 h 66"/>
                  <a:gd name="T4" fmla="*/ 6 w 70"/>
                  <a:gd name="T5" fmla="*/ 52 h 66"/>
                  <a:gd name="T6" fmla="*/ 1 w 70"/>
                  <a:gd name="T7" fmla="*/ 27 h 66"/>
                  <a:gd name="T8" fmla="*/ 34 w 70"/>
                  <a:gd name="T9" fmla="*/ 0 h 66"/>
                  <a:gd name="T10" fmla="*/ 40 w 70"/>
                  <a:gd name="T11" fmla="*/ 1 h 66"/>
                  <a:gd name="T12" fmla="*/ 66 w 70"/>
                  <a:gd name="T13" fmla="*/ 40 h 66"/>
                  <a:gd name="T14" fmla="*/ 34 w 70"/>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66">
                    <a:moveTo>
                      <a:pt x="34" y="66"/>
                    </a:moveTo>
                    <a:cubicBezTo>
                      <a:pt x="32" y="66"/>
                      <a:pt x="30" y="66"/>
                      <a:pt x="27" y="66"/>
                    </a:cubicBezTo>
                    <a:cubicBezTo>
                      <a:pt x="19" y="64"/>
                      <a:pt x="11" y="59"/>
                      <a:pt x="6" y="52"/>
                    </a:cubicBezTo>
                    <a:cubicBezTo>
                      <a:pt x="1" y="44"/>
                      <a:pt x="0" y="35"/>
                      <a:pt x="1" y="27"/>
                    </a:cubicBezTo>
                    <a:cubicBezTo>
                      <a:pt x="4" y="11"/>
                      <a:pt x="18" y="0"/>
                      <a:pt x="34" y="0"/>
                    </a:cubicBezTo>
                    <a:cubicBezTo>
                      <a:pt x="36" y="0"/>
                      <a:pt x="38" y="0"/>
                      <a:pt x="40" y="1"/>
                    </a:cubicBezTo>
                    <a:cubicBezTo>
                      <a:pt x="58" y="4"/>
                      <a:pt x="70" y="22"/>
                      <a:pt x="66" y="40"/>
                    </a:cubicBezTo>
                    <a:cubicBezTo>
                      <a:pt x="63" y="55"/>
                      <a:pt x="50" y="66"/>
                      <a:pt x="34"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sp>
            <p:nvSpPr>
              <p:cNvPr id="87" name="Freeform 257">
                <a:extLst>
                  <a:ext uri="{FF2B5EF4-FFF2-40B4-BE49-F238E27FC236}">
                    <a16:creationId xmlns:a16="http://schemas.microsoft.com/office/drawing/2014/main" id="{A021400D-C72C-CD45-8BE3-8EC6306EECCF}"/>
                  </a:ext>
                </a:extLst>
              </p:cNvPr>
              <p:cNvSpPr>
                <a:spLocks/>
              </p:cNvSpPr>
              <p:nvPr/>
            </p:nvSpPr>
            <p:spPr bwMode="auto">
              <a:xfrm>
                <a:off x="-1069262" y="2684299"/>
                <a:ext cx="87987" cy="87567"/>
              </a:xfrm>
              <a:custGeom>
                <a:avLst/>
                <a:gdLst>
                  <a:gd name="T0" fmla="*/ 34 w 69"/>
                  <a:gd name="T1" fmla="*/ 67 h 67"/>
                  <a:gd name="T2" fmla="*/ 28 w 69"/>
                  <a:gd name="T3" fmla="*/ 66 h 67"/>
                  <a:gd name="T4" fmla="*/ 7 w 69"/>
                  <a:gd name="T5" fmla="*/ 52 h 67"/>
                  <a:gd name="T6" fmla="*/ 2 w 69"/>
                  <a:gd name="T7" fmla="*/ 27 h 67"/>
                  <a:gd name="T8" fmla="*/ 34 w 69"/>
                  <a:gd name="T9" fmla="*/ 0 h 67"/>
                  <a:gd name="T10" fmla="*/ 41 w 69"/>
                  <a:gd name="T11" fmla="*/ 1 h 67"/>
                  <a:gd name="T12" fmla="*/ 62 w 69"/>
                  <a:gd name="T13" fmla="*/ 15 h 67"/>
                  <a:gd name="T14" fmla="*/ 67 w 69"/>
                  <a:gd name="T15" fmla="*/ 40 h 67"/>
                  <a:gd name="T16" fmla="*/ 34 w 69"/>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7">
                    <a:moveTo>
                      <a:pt x="34" y="67"/>
                    </a:moveTo>
                    <a:cubicBezTo>
                      <a:pt x="32" y="67"/>
                      <a:pt x="30" y="67"/>
                      <a:pt x="28" y="66"/>
                    </a:cubicBezTo>
                    <a:cubicBezTo>
                      <a:pt x="19" y="65"/>
                      <a:pt x="12" y="60"/>
                      <a:pt x="7" y="52"/>
                    </a:cubicBezTo>
                    <a:cubicBezTo>
                      <a:pt x="2" y="45"/>
                      <a:pt x="0" y="36"/>
                      <a:pt x="2" y="27"/>
                    </a:cubicBezTo>
                    <a:cubicBezTo>
                      <a:pt x="5" y="12"/>
                      <a:pt x="19" y="0"/>
                      <a:pt x="34" y="0"/>
                    </a:cubicBezTo>
                    <a:cubicBezTo>
                      <a:pt x="37" y="0"/>
                      <a:pt x="39" y="1"/>
                      <a:pt x="41" y="1"/>
                    </a:cubicBezTo>
                    <a:cubicBezTo>
                      <a:pt x="50" y="3"/>
                      <a:pt x="57" y="8"/>
                      <a:pt x="62" y="15"/>
                    </a:cubicBezTo>
                    <a:cubicBezTo>
                      <a:pt x="67" y="23"/>
                      <a:pt x="69" y="31"/>
                      <a:pt x="67" y="40"/>
                    </a:cubicBezTo>
                    <a:cubicBezTo>
                      <a:pt x="64" y="56"/>
                      <a:pt x="50" y="67"/>
                      <a:pt x="34" y="67"/>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sp>
            <p:nvSpPr>
              <p:cNvPr id="88" name="Freeform 258">
                <a:extLst>
                  <a:ext uri="{FF2B5EF4-FFF2-40B4-BE49-F238E27FC236}">
                    <a16:creationId xmlns:a16="http://schemas.microsoft.com/office/drawing/2014/main" id="{73083408-C3DF-9542-BBDB-EFFDA4850D4A}"/>
                  </a:ext>
                </a:extLst>
              </p:cNvPr>
              <p:cNvSpPr>
                <a:spLocks/>
              </p:cNvSpPr>
              <p:nvPr/>
            </p:nvSpPr>
            <p:spPr bwMode="auto">
              <a:xfrm>
                <a:off x="-871761" y="2850773"/>
                <a:ext cx="87050" cy="85642"/>
              </a:xfrm>
              <a:custGeom>
                <a:avLst/>
                <a:gdLst>
                  <a:gd name="T0" fmla="*/ 34 w 68"/>
                  <a:gd name="T1" fmla="*/ 66 h 66"/>
                  <a:gd name="T2" fmla="*/ 28 w 68"/>
                  <a:gd name="T3" fmla="*/ 66 h 66"/>
                  <a:gd name="T4" fmla="*/ 6 w 68"/>
                  <a:gd name="T5" fmla="*/ 52 h 66"/>
                  <a:gd name="T6" fmla="*/ 2 w 68"/>
                  <a:gd name="T7" fmla="*/ 27 h 66"/>
                  <a:gd name="T8" fmla="*/ 34 w 68"/>
                  <a:gd name="T9" fmla="*/ 0 h 66"/>
                  <a:gd name="T10" fmla="*/ 41 w 68"/>
                  <a:gd name="T11" fmla="*/ 1 h 66"/>
                  <a:gd name="T12" fmla="*/ 62 w 68"/>
                  <a:gd name="T13" fmla="*/ 15 h 66"/>
                  <a:gd name="T14" fmla="*/ 67 w 68"/>
                  <a:gd name="T15" fmla="*/ 40 h 66"/>
                  <a:gd name="T16" fmla="*/ 34 w 6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6">
                    <a:moveTo>
                      <a:pt x="34" y="66"/>
                    </a:moveTo>
                    <a:cubicBezTo>
                      <a:pt x="32" y="66"/>
                      <a:pt x="30" y="66"/>
                      <a:pt x="28" y="66"/>
                    </a:cubicBezTo>
                    <a:cubicBezTo>
                      <a:pt x="19" y="64"/>
                      <a:pt x="11" y="59"/>
                      <a:pt x="6" y="52"/>
                    </a:cubicBezTo>
                    <a:cubicBezTo>
                      <a:pt x="2" y="44"/>
                      <a:pt x="0" y="35"/>
                      <a:pt x="2" y="27"/>
                    </a:cubicBezTo>
                    <a:cubicBezTo>
                      <a:pt x="5" y="11"/>
                      <a:pt x="18" y="0"/>
                      <a:pt x="34" y="0"/>
                    </a:cubicBezTo>
                    <a:cubicBezTo>
                      <a:pt x="36" y="0"/>
                      <a:pt x="38" y="0"/>
                      <a:pt x="41" y="1"/>
                    </a:cubicBezTo>
                    <a:cubicBezTo>
                      <a:pt x="49" y="2"/>
                      <a:pt x="57" y="7"/>
                      <a:pt x="62" y="15"/>
                    </a:cubicBezTo>
                    <a:cubicBezTo>
                      <a:pt x="67" y="22"/>
                      <a:pt x="68" y="31"/>
                      <a:pt x="67" y="40"/>
                    </a:cubicBezTo>
                    <a:cubicBezTo>
                      <a:pt x="64" y="55"/>
                      <a:pt x="50" y="66"/>
                      <a:pt x="34"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sp>
            <p:nvSpPr>
              <p:cNvPr id="89" name="Freeform 259">
                <a:extLst>
                  <a:ext uri="{FF2B5EF4-FFF2-40B4-BE49-F238E27FC236}">
                    <a16:creationId xmlns:a16="http://schemas.microsoft.com/office/drawing/2014/main" id="{D029A015-FED1-6E4A-8913-432A1B8BB76C}"/>
                  </a:ext>
                </a:extLst>
              </p:cNvPr>
              <p:cNvSpPr>
                <a:spLocks/>
              </p:cNvSpPr>
              <p:nvPr/>
            </p:nvSpPr>
            <p:spPr bwMode="auto">
              <a:xfrm>
                <a:off x="-1227451" y="2543806"/>
                <a:ext cx="91729" cy="85642"/>
              </a:xfrm>
              <a:custGeom>
                <a:avLst/>
                <a:gdLst>
                  <a:gd name="T0" fmla="*/ 36 w 72"/>
                  <a:gd name="T1" fmla="*/ 66 h 66"/>
                  <a:gd name="T2" fmla="*/ 30 w 72"/>
                  <a:gd name="T3" fmla="*/ 66 h 66"/>
                  <a:gd name="T4" fmla="*/ 4 w 72"/>
                  <a:gd name="T5" fmla="*/ 27 h 66"/>
                  <a:gd name="T6" fmla="*/ 36 w 72"/>
                  <a:gd name="T7" fmla="*/ 0 h 66"/>
                  <a:gd name="T8" fmla="*/ 43 w 72"/>
                  <a:gd name="T9" fmla="*/ 1 h 66"/>
                  <a:gd name="T10" fmla="*/ 69 w 72"/>
                  <a:gd name="T11" fmla="*/ 40 h 66"/>
                  <a:gd name="T12" fmla="*/ 36 w 72"/>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72" h="66">
                    <a:moveTo>
                      <a:pt x="36" y="66"/>
                    </a:moveTo>
                    <a:cubicBezTo>
                      <a:pt x="34" y="66"/>
                      <a:pt x="32" y="66"/>
                      <a:pt x="30" y="66"/>
                    </a:cubicBezTo>
                    <a:cubicBezTo>
                      <a:pt x="12" y="62"/>
                      <a:pt x="0" y="45"/>
                      <a:pt x="4" y="27"/>
                    </a:cubicBezTo>
                    <a:cubicBezTo>
                      <a:pt x="7" y="11"/>
                      <a:pt x="20" y="0"/>
                      <a:pt x="36" y="0"/>
                    </a:cubicBezTo>
                    <a:cubicBezTo>
                      <a:pt x="38" y="0"/>
                      <a:pt x="40" y="0"/>
                      <a:pt x="43" y="1"/>
                    </a:cubicBezTo>
                    <a:cubicBezTo>
                      <a:pt x="61" y="4"/>
                      <a:pt x="72" y="22"/>
                      <a:pt x="69" y="40"/>
                    </a:cubicBezTo>
                    <a:cubicBezTo>
                      <a:pt x="66" y="55"/>
                      <a:pt x="52" y="66"/>
                      <a:pt x="36" y="66"/>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sp>
            <p:nvSpPr>
              <p:cNvPr id="90" name="Freeform 264">
                <a:extLst>
                  <a:ext uri="{FF2B5EF4-FFF2-40B4-BE49-F238E27FC236}">
                    <a16:creationId xmlns:a16="http://schemas.microsoft.com/office/drawing/2014/main" id="{4F2FE808-2FDC-D340-8414-B8D7DEE632E6}"/>
                  </a:ext>
                </a:extLst>
              </p:cNvPr>
              <p:cNvSpPr>
                <a:spLocks/>
              </p:cNvSpPr>
              <p:nvPr/>
            </p:nvSpPr>
            <p:spPr bwMode="auto">
              <a:xfrm>
                <a:off x="-1055223" y="2364823"/>
                <a:ext cx="87050" cy="87567"/>
              </a:xfrm>
              <a:custGeom>
                <a:avLst/>
                <a:gdLst>
                  <a:gd name="T0" fmla="*/ 34 w 68"/>
                  <a:gd name="T1" fmla="*/ 67 h 67"/>
                  <a:gd name="T2" fmla="*/ 27 w 68"/>
                  <a:gd name="T3" fmla="*/ 66 h 67"/>
                  <a:gd name="T4" fmla="*/ 6 w 68"/>
                  <a:gd name="T5" fmla="*/ 52 h 67"/>
                  <a:gd name="T6" fmla="*/ 1 w 68"/>
                  <a:gd name="T7" fmla="*/ 27 h 67"/>
                  <a:gd name="T8" fmla="*/ 34 w 68"/>
                  <a:gd name="T9" fmla="*/ 0 h 67"/>
                  <a:gd name="T10" fmla="*/ 40 w 68"/>
                  <a:gd name="T11" fmla="*/ 1 h 67"/>
                  <a:gd name="T12" fmla="*/ 62 w 68"/>
                  <a:gd name="T13" fmla="*/ 15 h 67"/>
                  <a:gd name="T14" fmla="*/ 67 w 68"/>
                  <a:gd name="T15" fmla="*/ 40 h 67"/>
                  <a:gd name="T16" fmla="*/ 34 w 68"/>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7">
                    <a:moveTo>
                      <a:pt x="34" y="67"/>
                    </a:moveTo>
                    <a:cubicBezTo>
                      <a:pt x="32" y="67"/>
                      <a:pt x="30" y="66"/>
                      <a:pt x="27" y="66"/>
                    </a:cubicBezTo>
                    <a:cubicBezTo>
                      <a:pt x="19" y="64"/>
                      <a:pt x="11" y="59"/>
                      <a:pt x="6" y="52"/>
                    </a:cubicBezTo>
                    <a:cubicBezTo>
                      <a:pt x="1" y="44"/>
                      <a:pt x="0" y="36"/>
                      <a:pt x="1" y="27"/>
                    </a:cubicBezTo>
                    <a:cubicBezTo>
                      <a:pt x="4" y="11"/>
                      <a:pt x="18" y="0"/>
                      <a:pt x="34" y="0"/>
                    </a:cubicBezTo>
                    <a:cubicBezTo>
                      <a:pt x="36" y="0"/>
                      <a:pt x="38" y="0"/>
                      <a:pt x="40" y="1"/>
                    </a:cubicBezTo>
                    <a:cubicBezTo>
                      <a:pt x="49" y="3"/>
                      <a:pt x="57" y="8"/>
                      <a:pt x="62" y="15"/>
                    </a:cubicBezTo>
                    <a:cubicBezTo>
                      <a:pt x="66" y="22"/>
                      <a:pt x="68" y="31"/>
                      <a:pt x="67" y="40"/>
                    </a:cubicBezTo>
                    <a:cubicBezTo>
                      <a:pt x="63" y="55"/>
                      <a:pt x="50" y="67"/>
                      <a:pt x="34" y="67"/>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p>
            </p:txBody>
          </p:sp>
          <p:grpSp>
            <p:nvGrpSpPr>
              <p:cNvPr id="91" name="Group 90">
                <a:extLst>
                  <a:ext uri="{FF2B5EF4-FFF2-40B4-BE49-F238E27FC236}">
                    <a16:creationId xmlns:a16="http://schemas.microsoft.com/office/drawing/2014/main" id="{5FC52078-7498-C648-825E-37CBBD91A4F9}"/>
                  </a:ext>
                </a:extLst>
              </p:cNvPr>
              <p:cNvGrpSpPr/>
              <p:nvPr/>
            </p:nvGrpSpPr>
            <p:grpSpPr>
              <a:xfrm>
                <a:off x="-1214574" y="2224804"/>
                <a:ext cx="418402" cy="698611"/>
                <a:chOff x="-560668" y="1221853"/>
                <a:chExt cx="253487" cy="423250"/>
              </a:xfrm>
              <a:solidFill>
                <a:schemeClr val="bg1"/>
              </a:solidFill>
            </p:grpSpPr>
            <p:sp>
              <p:nvSpPr>
                <p:cNvPr id="92" name="Freeform 260">
                  <a:extLst>
                    <a:ext uri="{FF2B5EF4-FFF2-40B4-BE49-F238E27FC236}">
                      <a16:creationId xmlns:a16="http://schemas.microsoft.com/office/drawing/2014/main" id="{048BB9F9-5FC5-4B43-8C33-115DFE7D7821}"/>
                    </a:ext>
                  </a:extLst>
                </p:cNvPr>
                <p:cNvSpPr>
                  <a:spLocks/>
                </p:cNvSpPr>
                <p:nvPr/>
              </p:nvSpPr>
              <p:spPr bwMode="auto">
                <a:xfrm>
                  <a:off x="-466532" y="1504020"/>
                  <a:ext cx="39696" cy="40226"/>
                </a:xfrm>
                <a:custGeom>
                  <a:avLst/>
                  <a:gdLst>
                    <a:gd name="T0" fmla="*/ 48 w 51"/>
                    <a:gd name="T1" fmla="*/ 30 h 51"/>
                    <a:gd name="T2" fmla="*/ 21 w 51"/>
                    <a:gd name="T3" fmla="*/ 49 h 51"/>
                    <a:gd name="T4" fmla="*/ 2 w 51"/>
                    <a:gd name="T5" fmla="*/ 21 h 51"/>
                    <a:gd name="T6" fmla="*/ 30 w 51"/>
                    <a:gd name="T7" fmla="*/ 3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3"/>
                        <a:pt x="34" y="51"/>
                        <a:pt x="21" y="49"/>
                      </a:cubicBezTo>
                      <a:cubicBezTo>
                        <a:pt x="8" y="46"/>
                        <a:pt x="0" y="34"/>
                        <a:pt x="2" y="21"/>
                      </a:cubicBezTo>
                      <a:cubicBezTo>
                        <a:pt x="5" y="8"/>
                        <a:pt x="17" y="0"/>
                        <a:pt x="30" y="3"/>
                      </a:cubicBezTo>
                      <a:cubicBezTo>
                        <a:pt x="43" y="5"/>
                        <a:pt x="51" y="18"/>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93" name="Freeform 261">
                  <a:extLst>
                    <a:ext uri="{FF2B5EF4-FFF2-40B4-BE49-F238E27FC236}">
                      <a16:creationId xmlns:a16="http://schemas.microsoft.com/office/drawing/2014/main" id="{083298E5-60E7-084F-869F-9AEAD4843954}"/>
                    </a:ext>
                  </a:extLst>
                </p:cNvPr>
                <p:cNvSpPr>
                  <a:spLocks/>
                </p:cNvSpPr>
                <p:nvPr/>
              </p:nvSpPr>
              <p:spPr bwMode="auto">
                <a:xfrm>
                  <a:off x="-346877" y="1604294"/>
                  <a:ext cx="39696" cy="40809"/>
                </a:xfrm>
                <a:custGeom>
                  <a:avLst/>
                  <a:gdLst>
                    <a:gd name="T0" fmla="*/ 48 w 51"/>
                    <a:gd name="T1" fmla="*/ 30 h 51"/>
                    <a:gd name="T2" fmla="*/ 21 w 51"/>
                    <a:gd name="T3" fmla="*/ 48 h 51"/>
                    <a:gd name="T4" fmla="*/ 2 w 51"/>
                    <a:gd name="T5" fmla="*/ 21 h 51"/>
                    <a:gd name="T6" fmla="*/ 30 w 51"/>
                    <a:gd name="T7" fmla="*/ 2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2"/>
                        <a:pt x="33" y="51"/>
                        <a:pt x="21" y="48"/>
                      </a:cubicBezTo>
                      <a:cubicBezTo>
                        <a:pt x="8" y="46"/>
                        <a:pt x="0" y="33"/>
                        <a:pt x="2" y="21"/>
                      </a:cubicBezTo>
                      <a:cubicBezTo>
                        <a:pt x="5" y="8"/>
                        <a:pt x="17" y="0"/>
                        <a:pt x="30" y="2"/>
                      </a:cubicBezTo>
                      <a:cubicBezTo>
                        <a:pt x="42" y="5"/>
                        <a:pt x="51" y="17"/>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94" name="Freeform 262">
                  <a:extLst>
                    <a:ext uri="{FF2B5EF4-FFF2-40B4-BE49-F238E27FC236}">
                      <a16:creationId xmlns:a16="http://schemas.microsoft.com/office/drawing/2014/main" id="{1E014125-0F00-F343-B198-0F57BA0FB36C}"/>
                    </a:ext>
                  </a:extLst>
                </p:cNvPr>
                <p:cNvSpPr>
                  <a:spLocks/>
                </p:cNvSpPr>
                <p:nvPr/>
              </p:nvSpPr>
              <p:spPr bwMode="auto">
                <a:xfrm>
                  <a:off x="-560668" y="1418903"/>
                  <a:ext cx="39696" cy="40226"/>
                </a:xfrm>
                <a:custGeom>
                  <a:avLst/>
                  <a:gdLst>
                    <a:gd name="T0" fmla="*/ 48 w 51"/>
                    <a:gd name="T1" fmla="*/ 30 h 51"/>
                    <a:gd name="T2" fmla="*/ 21 w 51"/>
                    <a:gd name="T3" fmla="*/ 48 h 51"/>
                    <a:gd name="T4" fmla="*/ 2 w 51"/>
                    <a:gd name="T5" fmla="*/ 21 h 51"/>
                    <a:gd name="T6" fmla="*/ 30 w 51"/>
                    <a:gd name="T7" fmla="*/ 2 h 51"/>
                    <a:gd name="T8" fmla="*/ 48 w 51"/>
                    <a:gd name="T9" fmla="*/ 30 h 51"/>
                  </a:gdLst>
                  <a:ahLst/>
                  <a:cxnLst>
                    <a:cxn ang="0">
                      <a:pos x="T0" y="T1"/>
                    </a:cxn>
                    <a:cxn ang="0">
                      <a:pos x="T2" y="T3"/>
                    </a:cxn>
                    <a:cxn ang="0">
                      <a:pos x="T4" y="T5"/>
                    </a:cxn>
                    <a:cxn ang="0">
                      <a:pos x="T6" y="T7"/>
                    </a:cxn>
                    <a:cxn ang="0">
                      <a:pos x="T8" y="T9"/>
                    </a:cxn>
                  </a:cxnLst>
                  <a:rect l="0" t="0" r="r" b="b"/>
                  <a:pathLst>
                    <a:path w="51" h="51">
                      <a:moveTo>
                        <a:pt x="48" y="30"/>
                      </a:moveTo>
                      <a:cubicBezTo>
                        <a:pt x="46" y="42"/>
                        <a:pt x="33" y="51"/>
                        <a:pt x="21" y="48"/>
                      </a:cubicBezTo>
                      <a:cubicBezTo>
                        <a:pt x="8" y="46"/>
                        <a:pt x="0" y="33"/>
                        <a:pt x="2" y="21"/>
                      </a:cubicBezTo>
                      <a:cubicBezTo>
                        <a:pt x="5" y="8"/>
                        <a:pt x="17" y="0"/>
                        <a:pt x="30" y="2"/>
                      </a:cubicBezTo>
                      <a:cubicBezTo>
                        <a:pt x="42" y="5"/>
                        <a:pt x="51" y="17"/>
                        <a:pt x="48"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95" name="Freeform 263">
                  <a:extLst>
                    <a:ext uri="{FF2B5EF4-FFF2-40B4-BE49-F238E27FC236}">
                      <a16:creationId xmlns:a16="http://schemas.microsoft.com/office/drawing/2014/main" id="{311BF35B-4006-7B40-AE83-EFE470788BC4}"/>
                    </a:ext>
                  </a:extLst>
                </p:cNvPr>
                <p:cNvSpPr>
                  <a:spLocks/>
                </p:cNvSpPr>
                <p:nvPr/>
              </p:nvSpPr>
              <p:spPr bwMode="auto">
                <a:xfrm>
                  <a:off x="-396780" y="1221853"/>
                  <a:ext cx="39129" cy="40226"/>
                </a:xfrm>
                <a:custGeom>
                  <a:avLst/>
                  <a:gdLst>
                    <a:gd name="T0" fmla="*/ 49 w 51"/>
                    <a:gd name="T1" fmla="*/ 30 h 51"/>
                    <a:gd name="T2" fmla="*/ 21 w 51"/>
                    <a:gd name="T3" fmla="*/ 48 h 51"/>
                    <a:gd name="T4" fmla="*/ 3 w 51"/>
                    <a:gd name="T5" fmla="*/ 21 h 51"/>
                    <a:gd name="T6" fmla="*/ 30 w 51"/>
                    <a:gd name="T7" fmla="*/ 2 h 51"/>
                    <a:gd name="T8" fmla="*/ 49 w 51"/>
                    <a:gd name="T9" fmla="*/ 30 h 51"/>
                  </a:gdLst>
                  <a:ahLst/>
                  <a:cxnLst>
                    <a:cxn ang="0">
                      <a:pos x="T0" y="T1"/>
                    </a:cxn>
                    <a:cxn ang="0">
                      <a:pos x="T2" y="T3"/>
                    </a:cxn>
                    <a:cxn ang="0">
                      <a:pos x="T4" y="T5"/>
                    </a:cxn>
                    <a:cxn ang="0">
                      <a:pos x="T6" y="T7"/>
                    </a:cxn>
                    <a:cxn ang="0">
                      <a:pos x="T8" y="T9"/>
                    </a:cxn>
                  </a:cxnLst>
                  <a:rect l="0" t="0" r="r" b="b"/>
                  <a:pathLst>
                    <a:path w="51" h="51">
                      <a:moveTo>
                        <a:pt x="49" y="30"/>
                      </a:moveTo>
                      <a:cubicBezTo>
                        <a:pt x="46" y="43"/>
                        <a:pt x="34" y="51"/>
                        <a:pt x="21" y="48"/>
                      </a:cubicBezTo>
                      <a:cubicBezTo>
                        <a:pt x="9" y="46"/>
                        <a:pt x="0" y="33"/>
                        <a:pt x="3" y="21"/>
                      </a:cubicBezTo>
                      <a:cubicBezTo>
                        <a:pt x="5" y="8"/>
                        <a:pt x="18" y="0"/>
                        <a:pt x="30" y="2"/>
                      </a:cubicBezTo>
                      <a:cubicBezTo>
                        <a:pt x="43" y="5"/>
                        <a:pt x="51" y="17"/>
                        <a:pt x="49"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sp>
              <p:nvSpPr>
                <p:cNvPr id="96" name="Freeform 265">
                  <a:extLst>
                    <a:ext uri="{FF2B5EF4-FFF2-40B4-BE49-F238E27FC236}">
                      <a16:creationId xmlns:a16="http://schemas.microsoft.com/office/drawing/2014/main" id="{70823E36-5795-5F49-B5BE-67F2F533977F}"/>
                    </a:ext>
                  </a:extLst>
                </p:cNvPr>
                <p:cNvSpPr>
                  <a:spLocks/>
                </p:cNvSpPr>
                <p:nvPr/>
              </p:nvSpPr>
              <p:spPr bwMode="auto">
                <a:xfrm>
                  <a:off x="-458593" y="1310467"/>
                  <a:ext cx="39129" cy="40226"/>
                </a:xfrm>
                <a:custGeom>
                  <a:avLst/>
                  <a:gdLst>
                    <a:gd name="T0" fmla="*/ 49 w 51"/>
                    <a:gd name="T1" fmla="*/ 30 h 51"/>
                    <a:gd name="T2" fmla="*/ 21 w 51"/>
                    <a:gd name="T3" fmla="*/ 48 h 51"/>
                    <a:gd name="T4" fmla="*/ 3 w 51"/>
                    <a:gd name="T5" fmla="*/ 21 h 51"/>
                    <a:gd name="T6" fmla="*/ 31 w 51"/>
                    <a:gd name="T7" fmla="*/ 2 h 51"/>
                    <a:gd name="T8" fmla="*/ 49 w 51"/>
                    <a:gd name="T9" fmla="*/ 30 h 51"/>
                  </a:gdLst>
                  <a:ahLst/>
                  <a:cxnLst>
                    <a:cxn ang="0">
                      <a:pos x="T0" y="T1"/>
                    </a:cxn>
                    <a:cxn ang="0">
                      <a:pos x="T2" y="T3"/>
                    </a:cxn>
                    <a:cxn ang="0">
                      <a:pos x="T4" y="T5"/>
                    </a:cxn>
                    <a:cxn ang="0">
                      <a:pos x="T6" y="T7"/>
                    </a:cxn>
                    <a:cxn ang="0">
                      <a:pos x="T8" y="T9"/>
                    </a:cxn>
                  </a:cxnLst>
                  <a:rect l="0" t="0" r="r" b="b"/>
                  <a:pathLst>
                    <a:path w="51" h="51">
                      <a:moveTo>
                        <a:pt x="49" y="30"/>
                      </a:moveTo>
                      <a:cubicBezTo>
                        <a:pt x="46" y="43"/>
                        <a:pt x="34" y="51"/>
                        <a:pt x="21" y="48"/>
                      </a:cubicBezTo>
                      <a:cubicBezTo>
                        <a:pt x="9" y="46"/>
                        <a:pt x="0" y="33"/>
                        <a:pt x="3" y="21"/>
                      </a:cubicBezTo>
                      <a:cubicBezTo>
                        <a:pt x="5" y="8"/>
                        <a:pt x="18" y="0"/>
                        <a:pt x="31" y="2"/>
                      </a:cubicBezTo>
                      <a:cubicBezTo>
                        <a:pt x="43" y="5"/>
                        <a:pt x="51" y="17"/>
                        <a:pt x="49" y="30"/>
                      </a:cubicBezTo>
                    </a:path>
                  </a:pathLst>
                </a:custGeom>
                <a:grpFill/>
                <a:ln>
                  <a:noFill/>
                </a:ln>
              </p:spPr>
              <p:txBody>
                <a:bodyPr vert="horz" wrap="square" lIns="121920" tIns="60960" rIns="121920" bIns="60960" numCol="1" anchor="t" anchorCtr="0" compatLnSpc="1">
                  <a:prstTxWarp prst="textNoShape">
                    <a:avLst/>
                  </a:prstTxWarp>
                </a:bodyPr>
                <a:lstStyle/>
                <a:p>
                  <a:endParaRPr lang="en-US" sz="1100" dirty="0">
                    <a:latin typeface="+mn-lt"/>
                  </a:endParaRPr>
                </a:p>
              </p:txBody>
            </p:sp>
          </p:grpSp>
        </p:grpSp>
        <p:grpSp>
          <p:nvGrpSpPr>
            <p:cNvPr id="33" name="Group 32">
              <a:extLst>
                <a:ext uri="{FF2B5EF4-FFF2-40B4-BE49-F238E27FC236}">
                  <a16:creationId xmlns:a16="http://schemas.microsoft.com/office/drawing/2014/main" id="{D889700B-D17C-D84B-B1BE-846831AC4CA6}"/>
                </a:ext>
              </a:extLst>
            </p:cNvPr>
            <p:cNvGrpSpPr/>
            <p:nvPr/>
          </p:nvGrpSpPr>
          <p:grpSpPr>
            <a:xfrm>
              <a:off x="4035227" y="3577831"/>
              <a:ext cx="316355" cy="286264"/>
              <a:chOff x="-1003068" y="1884624"/>
              <a:chExt cx="726228" cy="724964"/>
            </a:xfrm>
            <a:solidFill>
              <a:schemeClr val="bg1"/>
            </a:solidFill>
          </p:grpSpPr>
          <p:sp>
            <p:nvSpPr>
              <p:cNvPr id="80" name="Freeform 33">
                <a:extLst>
                  <a:ext uri="{FF2B5EF4-FFF2-40B4-BE49-F238E27FC236}">
                    <a16:creationId xmlns:a16="http://schemas.microsoft.com/office/drawing/2014/main" id="{9D5856A0-30D2-C545-959A-6AF6DF1BA524}"/>
                  </a:ext>
                </a:extLst>
              </p:cNvPr>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sp>
            <p:nvSpPr>
              <p:cNvPr id="81" name="Freeform 33">
                <a:extLst>
                  <a:ext uri="{FF2B5EF4-FFF2-40B4-BE49-F238E27FC236}">
                    <a16:creationId xmlns:a16="http://schemas.microsoft.com/office/drawing/2014/main" id="{BB63CF81-55BC-EF49-820D-46A64E8CD1E7}"/>
                  </a:ext>
                </a:extLst>
              </p:cNvPr>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grpSp>
        <p:grpSp>
          <p:nvGrpSpPr>
            <p:cNvPr id="34" name="Group 33">
              <a:extLst>
                <a:ext uri="{FF2B5EF4-FFF2-40B4-BE49-F238E27FC236}">
                  <a16:creationId xmlns:a16="http://schemas.microsoft.com/office/drawing/2014/main" id="{206B9639-CFAF-BB4F-9442-7FA971C43A7F}"/>
                </a:ext>
              </a:extLst>
            </p:cNvPr>
            <p:cNvGrpSpPr/>
            <p:nvPr/>
          </p:nvGrpSpPr>
          <p:grpSpPr>
            <a:xfrm>
              <a:off x="4387098" y="3577831"/>
              <a:ext cx="316355" cy="286264"/>
              <a:chOff x="-1003068" y="1884624"/>
              <a:chExt cx="726228" cy="724964"/>
            </a:xfrm>
            <a:solidFill>
              <a:schemeClr val="bg1"/>
            </a:solidFill>
          </p:grpSpPr>
          <p:sp>
            <p:nvSpPr>
              <p:cNvPr id="78" name="Freeform 33">
                <a:extLst>
                  <a:ext uri="{FF2B5EF4-FFF2-40B4-BE49-F238E27FC236}">
                    <a16:creationId xmlns:a16="http://schemas.microsoft.com/office/drawing/2014/main" id="{65AE561B-B7E9-044E-8761-D5F92DA6362A}"/>
                  </a:ext>
                </a:extLst>
              </p:cNvPr>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sp>
            <p:nvSpPr>
              <p:cNvPr id="79" name="Freeform 33">
                <a:extLst>
                  <a:ext uri="{FF2B5EF4-FFF2-40B4-BE49-F238E27FC236}">
                    <a16:creationId xmlns:a16="http://schemas.microsoft.com/office/drawing/2014/main" id="{23F54D25-E4DC-8241-8973-30C1104869E6}"/>
                  </a:ext>
                </a:extLst>
              </p:cNvPr>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grpSp>
        <p:grpSp>
          <p:nvGrpSpPr>
            <p:cNvPr id="35" name="Group 34">
              <a:extLst>
                <a:ext uri="{FF2B5EF4-FFF2-40B4-BE49-F238E27FC236}">
                  <a16:creationId xmlns:a16="http://schemas.microsoft.com/office/drawing/2014/main" id="{6F178503-55F5-4746-880F-53668616FBE5}"/>
                </a:ext>
              </a:extLst>
            </p:cNvPr>
            <p:cNvGrpSpPr/>
            <p:nvPr/>
          </p:nvGrpSpPr>
          <p:grpSpPr>
            <a:xfrm>
              <a:off x="4740320" y="3577831"/>
              <a:ext cx="316355" cy="286264"/>
              <a:chOff x="-1003068" y="1884624"/>
              <a:chExt cx="726228" cy="724964"/>
            </a:xfrm>
            <a:solidFill>
              <a:schemeClr val="bg1"/>
            </a:solidFill>
          </p:grpSpPr>
          <p:sp>
            <p:nvSpPr>
              <p:cNvPr id="76" name="Freeform 33">
                <a:extLst>
                  <a:ext uri="{FF2B5EF4-FFF2-40B4-BE49-F238E27FC236}">
                    <a16:creationId xmlns:a16="http://schemas.microsoft.com/office/drawing/2014/main" id="{598DA27C-DD95-7D4F-948A-844AC990B16F}"/>
                  </a:ext>
                </a:extLst>
              </p:cNvPr>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sp>
            <p:nvSpPr>
              <p:cNvPr id="77" name="Freeform 33">
                <a:extLst>
                  <a:ext uri="{FF2B5EF4-FFF2-40B4-BE49-F238E27FC236}">
                    <a16:creationId xmlns:a16="http://schemas.microsoft.com/office/drawing/2014/main" id="{97C25067-0561-6E42-844C-2E6C2E0E66CB}"/>
                  </a:ext>
                </a:extLst>
              </p:cNvPr>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257118" fontAlgn="auto">
                  <a:spcBef>
                    <a:spcPts val="0"/>
                  </a:spcBef>
                  <a:spcAft>
                    <a:spcPts val="0"/>
                  </a:spcAft>
                  <a:defRPr/>
                </a:pPr>
                <a:endParaRPr lang="en-US" sz="800" b="1" dirty="0">
                  <a:solidFill>
                    <a:srgbClr val="002060"/>
                  </a:solidFill>
                  <a:latin typeface="+mn-lt"/>
                  <a:cs typeface="ＭＳ Ｐゴシック" charset="-128"/>
                </a:endParaRPr>
              </a:p>
            </p:txBody>
          </p:sp>
        </p:grpSp>
        <p:grpSp>
          <p:nvGrpSpPr>
            <p:cNvPr id="36" name="Group 35">
              <a:extLst>
                <a:ext uri="{FF2B5EF4-FFF2-40B4-BE49-F238E27FC236}">
                  <a16:creationId xmlns:a16="http://schemas.microsoft.com/office/drawing/2014/main" id="{9FC8B731-AE5E-BE41-8482-367BDA50F26F}"/>
                </a:ext>
              </a:extLst>
            </p:cNvPr>
            <p:cNvGrpSpPr/>
            <p:nvPr/>
          </p:nvGrpSpPr>
          <p:grpSpPr>
            <a:xfrm>
              <a:off x="4107207" y="3639013"/>
              <a:ext cx="175703" cy="175701"/>
              <a:chOff x="5672525" y="2248585"/>
              <a:chExt cx="853098" cy="853098"/>
            </a:xfrm>
          </p:grpSpPr>
          <p:sp>
            <p:nvSpPr>
              <p:cNvPr id="70" name="Oval 69">
                <a:extLst>
                  <a:ext uri="{FF2B5EF4-FFF2-40B4-BE49-F238E27FC236}">
                    <a16:creationId xmlns:a16="http://schemas.microsoft.com/office/drawing/2014/main" id="{8687E6DE-7A2F-DB40-861D-E6B942574115}"/>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dirty="0">
                  <a:solidFill>
                    <a:srgbClr val="005073"/>
                  </a:solidFill>
                </a:endParaRPr>
              </a:p>
            </p:txBody>
          </p:sp>
          <p:grpSp>
            <p:nvGrpSpPr>
              <p:cNvPr id="71" name="Group 4">
                <a:extLst>
                  <a:ext uri="{FF2B5EF4-FFF2-40B4-BE49-F238E27FC236}">
                    <a16:creationId xmlns:a16="http://schemas.microsoft.com/office/drawing/2014/main" id="{EC7B0132-BEAB-9B49-A09D-C66C193F024D}"/>
                  </a:ext>
                </a:extLst>
              </p:cNvPr>
              <p:cNvGrpSpPr>
                <a:grpSpLocks noChangeAspect="1"/>
              </p:cNvGrpSpPr>
              <p:nvPr/>
            </p:nvGrpSpPr>
            <p:grpSpPr bwMode="auto">
              <a:xfrm>
                <a:off x="5802611" y="2377829"/>
                <a:ext cx="592926" cy="594610"/>
                <a:chOff x="2526" y="1267"/>
                <a:chExt cx="704" cy="706"/>
              </a:xfrm>
              <a:solidFill>
                <a:schemeClr val="bg2"/>
              </a:solidFill>
            </p:grpSpPr>
            <p:sp>
              <p:nvSpPr>
                <p:cNvPr id="72" name="Freeform 5">
                  <a:extLst>
                    <a:ext uri="{FF2B5EF4-FFF2-40B4-BE49-F238E27FC236}">
                      <a16:creationId xmlns:a16="http://schemas.microsoft.com/office/drawing/2014/main" id="{B04263BC-E7C2-F248-BB37-B1B24C57DC0B}"/>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73" name="Freeform 6">
                  <a:extLst>
                    <a:ext uri="{FF2B5EF4-FFF2-40B4-BE49-F238E27FC236}">
                      <a16:creationId xmlns:a16="http://schemas.microsoft.com/office/drawing/2014/main" id="{A058C270-B2B4-4544-B608-D4477682C8F6}"/>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74" name="Freeform 7">
                  <a:extLst>
                    <a:ext uri="{FF2B5EF4-FFF2-40B4-BE49-F238E27FC236}">
                      <a16:creationId xmlns:a16="http://schemas.microsoft.com/office/drawing/2014/main" id="{BF87420B-E7E2-664D-896C-7E3393272DCC}"/>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75" name="Freeform 8">
                  <a:extLst>
                    <a:ext uri="{FF2B5EF4-FFF2-40B4-BE49-F238E27FC236}">
                      <a16:creationId xmlns:a16="http://schemas.microsoft.com/office/drawing/2014/main" id="{0A82050F-FE42-9B41-8D4A-A229BE6E59A6}"/>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grpSp>
        </p:grpSp>
        <p:grpSp>
          <p:nvGrpSpPr>
            <p:cNvPr id="37" name="Group 36">
              <a:extLst>
                <a:ext uri="{FF2B5EF4-FFF2-40B4-BE49-F238E27FC236}">
                  <a16:creationId xmlns:a16="http://schemas.microsoft.com/office/drawing/2014/main" id="{0C733F2C-708B-BA49-A962-3BC453F20F26}"/>
                </a:ext>
              </a:extLst>
            </p:cNvPr>
            <p:cNvGrpSpPr/>
            <p:nvPr/>
          </p:nvGrpSpPr>
          <p:grpSpPr>
            <a:xfrm>
              <a:off x="4458129" y="3639013"/>
              <a:ext cx="175703" cy="175701"/>
              <a:chOff x="5672525" y="2248585"/>
              <a:chExt cx="853098" cy="853098"/>
            </a:xfrm>
          </p:grpSpPr>
          <p:sp>
            <p:nvSpPr>
              <p:cNvPr id="64" name="Oval 63">
                <a:extLst>
                  <a:ext uri="{FF2B5EF4-FFF2-40B4-BE49-F238E27FC236}">
                    <a16:creationId xmlns:a16="http://schemas.microsoft.com/office/drawing/2014/main" id="{A484AF5A-CBAF-654B-8F5F-80EAB94C9B61}"/>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dirty="0">
                  <a:solidFill>
                    <a:srgbClr val="005073"/>
                  </a:solidFill>
                </a:endParaRPr>
              </a:p>
            </p:txBody>
          </p:sp>
          <p:grpSp>
            <p:nvGrpSpPr>
              <p:cNvPr id="65" name="Group 4">
                <a:extLst>
                  <a:ext uri="{FF2B5EF4-FFF2-40B4-BE49-F238E27FC236}">
                    <a16:creationId xmlns:a16="http://schemas.microsoft.com/office/drawing/2014/main" id="{28BD968D-EEE5-AD4C-A0C1-1A0BD6B4485C}"/>
                  </a:ext>
                </a:extLst>
              </p:cNvPr>
              <p:cNvGrpSpPr>
                <a:grpSpLocks noChangeAspect="1"/>
              </p:cNvGrpSpPr>
              <p:nvPr/>
            </p:nvGrpSpPr>
            <p:grpSpPr bwMode="auto">
              <a:xfrm>
                <a:off x="5802611" y="2377829"/>
                <a:ext cx="592926" cy="594610"/>
                <a:chOff x="2526" y="1267"/>
                <a:chExt cx="704" cy="706"/>
              </a:xfrm>
              <a:solidFill>
                <a:schemeClr val="bg2"/>
              </a:solidFill>
            </p:grpSpPr>
            <p:sp>
              <p:nvSpPr>
                <p:cNvPr id="66" name="Freeform 5">
                  <a:extLst>
                    <a:ext uri="{FF2B5EF4-FFF2-40B4-BE49-F238E27FC236}">
                      <a16:creationId xmlns:a16="http://schemas.microsoft.com/office/drawing/2014/main" id="{075D2C6E-B2D9-F244-8820-0F308745C3D9}"/>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67" name="Freeform 6">
                  <a:extLst>
                    <a:ext uri="{FF2B5EF4-FFF2-40B4-BE49-F238E27FC236}">
                      <a16:creationId xmlns:a16="http://schemas.microsoft.com/office/drawing/2014/main" id="{29105606-1CD0-9B44-842E-06C881074EA9}"/>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68" name="Freeform 7">
                  <a:extLst>
                    <a:ext uri="{FF2B5EF4-FFF2-40B4-BE49-F238E27FC236}">
                      <a16:creationId xmlns:a16="http://schemas.microsoft.com/office/drawing/2014/main" id="{75D256E5-F682-ED43-B0AD-A1ABBED020B5}"/>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69" name="Freeform 8">
                  <a:extLst>
                    <a:ext uri="{FF2B5EF4-FFF2-40B4-BE49-F238E27FC236}">
                      <a16:creationId xmlns:a16="http://schemas.microsoft.com/office/drawing/2014/main" id="{C4EA5FE8-7D91-B243-BF5F-3F6D4F58C3FF}"/>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grpSp>
        </p:grpSp>
        <p:grpSp>
          <p:nvGrpSpPr>
            <p:cNvPr id="38" name="Group 37">
              <a:extLst>
                <a:ext uri="{FF2B5EF4-FFF2-40B4-BE49-F238E27FC236}">
                  <a16:creationId xmlns:a16="http://schemas.microsoft.com/office/drawing/2014/main" id="{BCA34739-6A4B-9948-9795-34B1872F878F}"/>
                </a:ext>
              </a:extLst>
            </p:cNvPr>
            <p:cNvGrpSpPr/>
            <p:nvPr/>
          </p:nvGrpSpPr>
          <p:grpSpPr>
            <a:xfrm>
              <a:off x="4810681" y="3639013"/>
              <a:ext cx="175703" cy="175701"/>
              <a:chOff x="5672525" y="2248585"/>
              <a:chExt cx="853098" cy="853098"/>
            </a:xfrm>
          </p:grpSpPr>
          <p:sp>
            <p:nvSpPr>
              <p:cNvPr id="58" name="Oval 57">
                <a:extLst>
                  <a:ext uri="{FF2B5EF4-FFF2-40B4-BE49-F238E27FC236}">
                    <a16:creationId xmlns:a16="http://schemas.microsoft.com/office/drawing/2014/main" id="{3F25E492-D2D4-4A40-846F-7062E5DE82C8}"/>
                  </a:ext>
                </a:extLst>
              </p:cNvPr>
              <p:cNvSpPr/>
              <p:nvPr/>
            </p:nvSpPr>
            <p:spPr>
              <a:xfrm>
                <a:off x="5672525" y="2248585"/>
                <a:ext cx="853098" cy="853098"/>
              </a:xfrm>
              <a:prstGeom prst="ellipse">
                <a:avLst/>
              </a:prstGeom>
              <a:solidFill>
                <a:schemeClr val="accent3"/>
              </a:solidFill>
              <a:ln>
                <a:noFill/>
              </a:ln>
              <a:effectLst>
                <a:outerShdw blurRad="114300" sx="102000" sy="102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400" dirty="0">
                  <a:solidFill>
                    <a:srgbClr val="005073"/>
                  </a:solidFill>
                </a:endParaRPr>
              </a:p>
            </p:txBody>
          </p:sp>
          <p:grpSp>
            <p:nvGrpSpPr>
              <p:cNvPr id="59" name="Group 4">
                <a:extLst>
                  <a:ext uri="{FF2B5EF4-FFF2-40B4-BE49-F238E27FC236}">
                    <a16:creationId xmlns:a16="http://schemas.microsoft.com/office/drawing/2014/main" id="{B75D0DB2-1EB9-E24F-910A-4A4311559B9D}"/>
                  </a:ext>
                </a:extLst>
              </p:cNvPr>
              <p:cNvGrpSpPr>
                <a:grpSpLocks noChangeAspect="1"/>
              </p:cNvGrpSpPr>
              <p:nvPr/>
            </p:nvGrpSpPr>
            <p:grpSpPr bwMode="auto">
              <a:xfrm>
                <a:off x="5802611" y="2377829"/>
                <a:ext cx="592926" cy="594610"/>
                <a:chOff x="2526" y="1267"/>
                <a:chExt cx="704" cy="706"/>
              </a:xfrm>
              <a:solidFill>
                <a:schemeClr val="bg2"/>
              </a:solidFill>
            </p:grpSpPr>
            <p:sp>
              <p:nvSpPr>
                <p:cNvPr id="60" name="Freeform 5">
                  <a:extLst>
                    <a:ext uri="{FF2B5EF4-FFF2-40B4-BE49-F238E27FC236}">
                      <a16:creationId xmlns:a16="http://schemas.microsoft.com/office/drawing/2014/main" id="{F3DF674C-31B4-3B42-9364-B121CAF2CA68}"/>
                    </a:ext>
                  </a:extLst>
                </p:cNvPr>
                <p:cNvSpPr>
                  <a:spLocks noEditPoints="1"/>
                </p:cNvSpPr>
                <p:nvPr/>
              </p:nvSpPr>
              <p:spPr bwMode="auto">
                <a:xfrm>
                  <a:off x="2526" y="1267"/>
                  <a:ext cx="704" cy="706"/>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61" name="Freeform 6">
                  <a:extLst>
                    <a:ext uri="{FF2B5EF4-FFF2-40B4-BE49-F238E27FC236}">
                      <a16:creationId xmlns:a16="http://schemas.microsoft.com/office/drawing/2014/main" id="{3F5B9D73-7C35-204C-8943-E7C600D23B87}"/>
                    </a:ext>
                  </a:extLst>
                </p:cNvPr>
                <p:cNvSpPr>
                  <a:spLocks/>
                </p:cNvSpPr>
                <p:nvPr/>
              </p:nvSpPr>
              <p:spPr bwMode="auto">
                <a:xfrm>
                  <a:off x="3052" y="1750"/>
                  <a:ext cx="67" cy="75"/>
                </a:xfrm>
                <a:custGeom>
                  <a:avLst/>
                  <a:gdLst>
                    <a:gd name="T0" fmla="*/ 29 w 33"/>
                    <a:gd name="T1" fmla="*/ 2 h 37"/>
                    <a:gd name="T2" fmla="*/ 21 w 33"/>
                    <a:gd name="T3" fmla="*/ 3 h 37"/>
                    <a:gd name="T4" fmla="*/ 2 w 33"/>
                    <a:gd name="T5" fmla="*/ 27 h 37"/>
                    <a:gd name="T6" fmla="*/ 2 w 33"/>
                    <a:gd name="T7" fmla="*/ 35 h 37"/>
                    <a:gd name="T8" fmla="*/ 6 w 33"/>
                    <a:gd name="T9" fmla="*/ 37 h 37"/>
                    <a:gd name="T10" fmla="*/ 10 w 33"/>
                    <a:gd name="T11" fmla="*/ 35 h 37"/>
                    <a:gd name="T12" fmla="*/ 31 w 33"/>
                    <a:gd name="T13" fmla="*/ 10 h 37"/>
                    <a:gd name="T14" fmla="*/ 29 w 33"/>
                    <a:gd name="T15" fmla="*/ 2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29" y="2"/>
                      </a:moveTo>
                      <a:cubicBezTo>
                        <a:pt x="26" y="0"/>
                        <a:pt x="23" y="1"/>
                        <a:pt x="21" y="3"/>
                      </a:cubicBezTo>
                      <a:cubicBezTo>
                        <a:pt x="15" y="12"/>
                        <a:pt x="9" y="20"/>
                        <a:pt x="2" y="27"/>
                      </a:cubicBezTo>
                      <a:cubicBezTo>
                        <a:pt x="0" y="29"/>
                        <a:pt x="0" y="33"/>
                        <a:pt x="2" y="35"/>
                      </a:cubicBezTo>
                      <a:cubicBezTo>
                        <a:pt x="3" y="36"/>
                        <a:pt x="5" y="37"/>
                        <a:pt x="6" y="37"/>
                      </a:cubicBezTo>
                      <a:cubicBezTo>
                        <a:pt x="8" y="37"/>
                        <a:pt x="9" y="36"/>
                        <a:pt x="10" y="35"/>
                      </a:cubicBezTo>
                      <a:cubicBezTo>
                        <a:pt x="18" y="28"/>
                        <a:pt x="25" y="19"/>
                        <a:pt x="31" y="10"/>
                      </a:cubicBezTo>
                      <a:cubicBezTo>
                        <a:pt x="33" y="7"/>
                        <a:pt x="32"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62" name="Freeform 7">
                  <a:extLst>
                    <a:ext uri="{FF2B5EF4-FFF2-40B4-BE49-F238E27FC236}">
                      <a16:creationId xmlns:a16="http://schemas.microsoft.com/office/drawing/2014/main" id="{BF3C6141-2FF0-604A-8410-4FEBDAC8F07D}"/>
                    </a:ext>
                  </a:extLst>
                </p:cNvPr>
                <p:cNvSpPr>
                  <a:spLocks/>
                </p:cNvSpPr>
                <p:nvPr/>
              </p:nvSpPr>
              <p:spPr bwMode="auto">
                <a:xfrm>
                  <a:off x="2995" y="1748"/>
                  <a:ext cx="39" cy="38"/>
                </a:xfrm>
                <a:custGeom>
                  <a:avLst/>
                  <a:gdLst>
                    <a:gd name="T0" fmla="*/ 8 w 19"/>
                    <a:gd name="T1" fmla="*/ 3 h 19"/>
                    <a:gd name="T2" fmla="*/ 2 w 19"/>
                    <a:gd name="T3" fmla="*/ 8 h 19"/>
                    <a:gd name="T4" fmla="*/ 2 w 19"/>
                    <a:gd name="T5" fmla="*/ 16 h 19"/>
                    <a:gd name="T6" fmla="*/ 6 w 19"/>
                    <a:gd name="T7" fmla="*/ 19 h 19"/>
                    <a:gd name="T8" fmla="*/ 10 w 19"/>
                    <a:gd name="T9" fmla="*/ 17 h 19"/>
                    <a:gd name="T10" fmla="*/ 17 w 19"/>
                    <a:gd name="T11" fmla="*/ 11 h 19"/>
                    <a:gd name="T12" fmla="*/ 17 w 19"/>
                    <a:gd name="T13" fmla="*/ 3 h 19"/>
                    <a:gd name="T14" fmla="*/ 8 w 19"/>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8" y="3"/>
                      </a:moveTo>
                      <a:cubicBezTo>
                        <a:pt x="6" y="5"/>
                        <a:pt x="4" y="6"/>
                        <a:pt x="2" y="8"/>
                      </a:cubicBezTo>
                      <a:cubicBezTo>
                        <a:pt x="0" y="10"/>
                        <a:pt x="0" y="14"/>
                        <a:pt x="2" y="16"/>
                      </a:cubicBezTo>
                      <a:cubicBezTo>
                        <a:pt x="3" y="18"/>
                        <a:pt x="5" y="19"/>
                        <a:pt x="6" y="19"/>
                      </a:cubicBezTo>
                      <a:cubicBezTo>
                        <a:pt x="8" y="19"/>
                        <a:pt x="9" y="18"/>
                        <a:pt x="10" y="17"/>
                      </a:cubicBezTo>
                      <a:cubicBezTo>
                        <a:pt x="12" y="15"/>
                        <a:pt x="15" y="13"/>
                        <a:pt x="17" y="11"/>
                      </a:cubicBezTo>
                      <a:cubicBezTo>
                        <a:pt x="19" y="9"/>
                        <a:pt x="19" y="5"/>
                        <a:pt x="17" y="3"/>
                      </a:cubicBezTo>
                      <a:cubicBezTo>
                        <a:pt x="14" y="0"/>
                        <a:pt x="10"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sp>
              <p:nvSpPr>
                <p:cNvPr id="63" name="Freeform 8">
                  <a:extLst>
                    <a:ext uri="{FF2B5EF4-FFF2-40B4-BE49-F238E27FC236}">
                      <a16:creationId xmlns:a16="http://schemas.microsoft.com/office/drawing/2014/main" id="{352319CF-ED59-B047-B9C7-BD3FDC8AE589}"/>
                    </a:ext>
                  </a:extLst>
                </p:cNvPr>
                <p:cNvSpPr>
                  <a:spLocks/>
                </p:cNvSpPr>
                <p:nvPr/>
              </p:nvSpPr>
              <p:spPr bwMode="auto">
                <a:xfrm>
                  <a:off x="2599" y="1340"/>
                  <a:ext cx="481" cy="560"/>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defRPr/>
                  </a:pPr>
                  <a:endParaRPr lang="en-US" sz="1400" dirty="0">
                    <a:solidFill>
                      <a:srgbClr val="282828"/>
                    </a:solidFill>
                    <a:latin typeface="+mn-lt"/>
                  </a:endParaRPr>
                </a:p>
              </p:txBody>
            </p:sp>
          </p:grpSp>
        </p:grpSp>
        <p:sp>
          <p:nvSpPr>
            <p:cNvPr id="39" name="TextBox 38">
              <a:extLst>
                <a:ext uri="{FF2B5EF4-FFF2-40B4-BE49-F238E27FC236}">
                  <a16:creationId xmlns:a16="http://schemas.microsoft.com/office/drawing/2014/main" id="{ACB039DA-2E11-B949-8F1F-F6B9B7729F1F}"/>
                </a:ext>
              </a:extLst>
            </p:cNvPr>
            <p:cNvSpPr txBox="1"/>
            <p:nvPr/>
          </p:nvSpPr>
          <p:spPr>
            <a:xfrm>
              <a:off x="2985955" y="3568814"/>
              <a:ext cx="1042989" cy="253916"/>
            </a:xfrm>
            <a:prstGeom prst="rect">
              <a:avLst/>
            </a:prstGeom>
            <a:noFill/>
          </p:spPr>
          <p:txBody>
            <a:bodyPr wrap="square" lIns="68580" tIns="34290" rIns="68580" bIns="34290" rtlCol="0">
              <a:spAutoFit/>
            </a:bodyPr>
            <a:lstStyle/>
            <a:p>
              <a:pPr algn="ctr"/>
              <a:r>
                <a:rPr lang="en-US" sz="1200" dirty="0">
                  <a:solidFill>
                    <a:schemeClr val="accent4"/>
                  </a:solidFill>
                  <a:latin typeface="+mn-lt"/>
                </a:rPr>
                <a:t>Legacy</a:t>
              </a:r>
            </a:p>
          </p:txBody>
        </p:sp>
        <p:grpSp>
          <p:nvGrpSpPr>
            <p:cNvPr id="40" name="Group 39">
              <a:extLst>
                <a:ext uri="{FF2B5EF4-FFF2-40B4-BE49-F238E27FC236}">
                  <a16:creationId xmlns:a16="http://schemas.microsoft.com/office/drawing/2014/main" id="{3D75BE5A-A9E7-CD4A-8780-E0D4328FB9C4}"/>
                </a:ext>
              </a:extLst>
            </p:cNvPr>
            <p:cNvGrpSpPr>
              <a:grpSpLocks noChangeAspect="1"/>
            </p:cNvGrpSpPr>
            <p:nvPr/>
          </p:nvGrpSpPr>
          <p:grpSpPr>
            <a:xfrm rot="19896379">
              <a:off x="5598423" y="2442246"/>
              <a:ext cx="708247" cy="300364"/>
              <a:chOff x="7413625" y="911226"/>
              <a:chExt cx="1167897" cy="495300"/>
            </a:xfrm>
          </p:grpSpPr>
          <p:sp>
            <p:nvSpPr>
              <p:cNvPr id="51" name="Freeform 58">
                <a:extLst>
                  <a:ext uri="{FF2B5EF4-FFF2-40B4-BE49-F238E27FC236}">
                    <a16:creationId xmlns:a16="http://schemas.microsoft.com/office/drawing/2014/main" id="{18BC54FA-4630-F742-9C81-1C430A181EE0}"/>
                  </a:ext>
                </a:extLst>
              </p:cNvPr>
              <p:cNvSpPr>
                <a:spLocks noEditPoints="1"/>
              </p:cNvSpPr>
              <p:nvPr/>
            </p:nvSpPr>
            <p:spPr bwMode="auto">
              <a:xfrm>
                <a:off x="7413625" y="1096964"/>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1 w 664"/>
                  <a:gd name="T33" fmla="*/ 21 h 71"/>
                  <a:gd name="T34" fmla="*/ 664 w 664"/>
                  <a:gd name="T35" fmla="*/ 36 h 71"/>
                  <a:gd name="T36" fmla="*/ 661 w 664"/>
                  <a:gd name="T37" fmla="*/ 50 h 71"/>
                  <a:gd name="T38" fmla="*/ 664 w 664"/>
                  <a:gd name="T39" fmla="*/ 36 h 71"/>
                  <a:gd name="T40" fmla="*/ 661 w 664"/>
                  <a:gd name="T41" fmla="*/ 21 h 71"/>
                  <a:gd name="T42" fmla="*/ 660 w 664"/>
                  <a:gd name="T43" fmla="*/ 21 h 71"/>
                  <a:gd name="T44" fmla="*/ 660 w 664"/>
                  <a:gd name="T45" fmla="*/ 21 h 71"/>
                  <a:gd name="T46" fmla="*/ 660 w 664"/>
                  <a:gd name="T47" fmla="*/ 21 h 71"/>
                  <a:gd name="T48" fmla="*/ 543 w 664"/>
                  <a:gd name="T49" fmla="*/ 0 h 71"/>
                  <a:gd name="T50" fmla="*/ 35 w 664"/>
                  <a:gd name="T51" fmla="*/ 0 h 71"/>
                  <a:gd name="T52" fmla="*/ 0 w 664"/>
                  <a:gd name="T53" fmla="*/ 36 h 71"/>
                  <a:gd name="T54" fmla="*/ 35 w 664"/>
                  <a:gd name="T55" fmla="*/ 71 h 71"/>
                  <a:gd name="T56" fmla="*/ 543 w 664"/>
                  <a:gd name="T57" fmla="*/ 71 h 71"/>
                  <a:gd name="T58" fmla="*/ 578 w 664"/>
                  <a:gd name="T59" fmla="*/ 36 h 71"/>
                  <a:gd name="T60" fmla="*/ 543 w 664"/>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4" h="71">
                    <a:moveTo>
                      <a:pt x="654" y="60"/>
                    </a:moveTo>
                    <a:cubicBezTo>
                      <a:pt x="653" y="60"/>
                      <a:pt x="653" y="61"/>
                      <a:pt x="653" y="61"/>
                    </a:cubicBezTo>
                    <a:cubicBezTo>
                      <a:pt x="653" y="61"/>
                      <a:pt x="653" y="61"/>
                      <a:pt x="653" y="61"/>
                    </a:cubicBezTo>
                    <a:cubicBezTo>
                      <a:pt x="653" y="61"/>
                      <a:pt x="653"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1" y="21"/>
                    </a:moveTo>
                    <a:cubicBezTo>
                      <a:pt x="663" y="26"/>
                      <a:pt x="664" y="31"/>
                      <a:pt x="664" y="36"/>
                    </a:cubicBezTo>
                    <a:cubicBezTo>
                      <a:pt x="664" y="40"/>
                      <a:pt x="663" y="45"/>
                      <a:pt x="661" y="50"/>
                    </a:cubicBezTo>
                    <a:cubicBezTo>
                      <a:pt x="663" y="45"/>
                      <a:pt x="664" y="41"/>
                      <a:pt x="664" y="36"/>
                    </a:cubicBezTo>
                    <a:cubicBezTo>
                      <a:pt x="664" y="30"/>
                      <a:pt x="663" y="25"/>
                      <a:pt x="661" y="21"/>
                    </a:cubicBezTo>
                    <a:moveTo>
                      <a:pt x="660" y="21"/>
                    </a:moveTo>
                    <a:cubicBezTo>
                      <a:pt x="660" y="21"/>
                      <a:pt x="660" y="21"/>
                      <a:pt x="660" y="21"/>
                    </a:cubicBezTo>
                    <a:cubicBezTo>
                      <a:pt x="660" y="21"/>
                      <a:pt x="660" y="21"/>
                      <a:pt x="660"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2" name="Freeform 59">
                <a:extLst>
                  <a:ext uri="{FF2B5EF4-FFF2-40B4-BE49-F238E27FC236}">
                    <a16:creationId xmlns:a16="http://schemas.microsoft.com/office/drawing/2014/main" id="{54A51491-6E00-9D48-AC9B-754708108244}"/>
                  </a:ext>
                </a:extLst>
              </p:cNvPr>
              <p:cNvSpPr>
                <a:spLocks noEditPoints="1"/>
              </p:cNvSpPr>
              <p:nvPr/>
            </p:nvSpPr>
            <p:spPr bwMode="auto">
              <a:xfrm>
                <a:off x="8259763" y="911226"/>
                <a:ext cx="309563" cy="290513"/>
              </a:xfrm>
              <a:custGeom>
                <a:avLst/>
                <a:gdLst>
                  <a:gd name="T0" fmla="*/ 177 w 177"/>
                  <a:gd name="T1" fmla="*/ 156 h 166"/>
                  <a:gd name="T2" fmla="*/ 177 w 177"/>
                  <a:gd name="T3" fmla="*/ 156 h 166"/>
                  <a:gd name="T4" fmla="*/ 177 w 177"/>
                  <a:gd name="T5" fmla="*/ 156 h 166"/>
                  <a:gd name="T6" fmla="*/ 177 w 177"/>
                  <a:gd name="T7" fmla="*/ 156 h 166"/>
                  <a:gd name="T8" fmla="*/ 170 w 177"/>
                  <a:gd name="T9" fmla="*/ 166 h 166"/>
                  <a:gd name="T10" fmla="*/ 170 w 177"/>
                  <a:gd name="T11" fmla="*/ 166 h 166"/>
                  <a:gd name="T12" fmla="*/ 177 w 177"/>
                  <a:gd name="T13" fmla="*/ 156 h 166"/>
                  <a:gd name="T14" fmla="*/ 177 w 177"/>
                  <a:gd name="T15" fmla="*/ 156 h 166"/>
                  <a:gd name="T16" fmla="*/ 177 w 177"/>
                  <a:gd name="T17" fmla="*/ 156 h 166"/>
                  <a:gd name="T18" fmla="*/ 177 w 177"/>
                  <a:gd name="T19" fmla="*/ 156 h 166"/>
                  <a:gd name="T20" fmla="*/ 177 w 177"/>
                  <a:gd name="T21" fmla="*/ 156 h 166"/>
                  <a:gd name="T22" fmla="*/ 177 w 177"/>
                  <a:gd name="T23" fmla="*/ 156 h 166"/>
                  <a:gd name="T24" fmla="*/ 38 w 177"/>
                  <a:gd name="T25" fmla="*/ 0 h 166"/>
                  <a:gd name="T26" fmla="*/ 13 w 177"/>
                  <a:gd name="T27" fmla="*/ 11 h 166"/>
                  <a:gd name="T28" fmla="*/ 13 w 177"/>
                  <a:gd name="T29" fmla="*/ 61 h 166"/>
                  <a:gd name="T30" fmla="*/ 59 w 177"/>
                  <a:gd name="T31" fmla="*/ 106 h 166"/>
                  <a:gd name="T32" fmla="*/ 144 w 177"/>
                  <a:gd name="T33" fmla="*/ 106 h 166"/>
                  <a:gd name="T34" fmla="*/ 144 w 177"/>
                  <a:gd name="T35" fmla="*/ 106 h 166"/>
                  <a:gd name="T36" fmla="*/ 147 w 177"/>
                  <a:gd name="T37" fmla="*/ 106 h 166"/>
                  <a:gd name="T38" fmla="*/ 147 w 177"/>
                  <a:gd name="T39" fmla="*/ 106 h 166"/>
                  <a:gd name="T40" fmla="*/ 147 w 177"/>
                  <a:gd name="T41" fmla="*/ 106 h 166"/>
                  <a:gd name="T42" fmla="*/ 157 w 177"/>
                  <a:gd name="T43" fmla="*/ 108 h 166"/>
                  <a:gd name="T44" fmla="*/ 157 w 177"/>
                  <a:gd name="T45" fmla="*/ 109 h 166"/>
                  <a:gd name="T46" fmla="*/ 157 w 177"/>
                  <a:gd name="T47" fmla="*/ 109 h 166"/>
                  <a:gd name="T48" fmla="*/ 169 w 177"/>
                  <a:gd name="T49" fmla="*/ 116 h 166"/>
                  <a:gd name="T50" fmla="*/ 63 w 177"/>
                  <a:gd name="T51" fmla="*/ 11 h 166"/>
                  <a:gd name="T52" fmla="*/ 38 w 177"/>
                  <a:gd name="T5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 h="166">
                    <a:moveTo>
                      <a:pt x="177" y="156"/>
                    </a:moveTo>
                    <a:cubicBezTo>
                      <a:pt x="177" y="156"/>
                      <a:pt x="177" y="156"/>
                      <a:pt x="177" y="156"/>
                    </a:cubicBezTo>
                    <a:cubicBezTo>
                      <a:pt x="177" y="156"/>
                      <a:pt x="177" y="156"/>
                      <a:pt x="177" y="156"/>
                    </a:cubicBezTo>
                    <a:cubicBezTo>
                      <a:pt x="177" y="156"/>
                      <a:pt x="177" y="156"/>
                      <a:pt x="177" y="156"/>
                    </a:cubicBezTo>
                    <a:cubicBezTo>
                      <a:pt x="175" y="160"/>
                      <a:pt x="173" y="163"/>
                      <a:pt x="170" y="166"/>
                    </a:cubicBezTo>
                    <a:cubicBezTo>
                      <a:pt x="170" y="166"/>
                      <a:pt x="170" y="166"/>
                      <a:pt x="170" y="166"/>
                    </a:cubicBezTo>
                    <a:cubicBezTo>
                      <a:pt x="173" y="163"/>
                      <a:pt x="175" y="159"/>
                      <a:pt x="177" y="156"/>
                    </a:cubicBezTo>
                    <a:moveTo>
                      <a:pt x="177" y="156"/>
                    </a:moveTo>
                    <a:cubicBezTo>
                      <a:pt x="177" y="156"/>
                      <a:pt x="177" y="156"/>
                      <a:pt x="177" y="156"/>
                    </a:cubicBezTo>
                    <a:cubicBezTo>
                      <a:pt x="177" y="156"/>
                      <a:pt x="177" y="156"/>
                      <a:pt x="177" y="156"/>
                    </a:cubicBezTo>
                    <a:cubicBezTo>
                      <a:pt x="177" y="156"/>
                      <a:pt x="177" y="156"/>
                      <a:pt x="177" y="156"/>
                    </a:cubicBezTo>
                    <a:cubicBezTo>
                      <a:pt x="177" y="156"/>
                      <a:pt x="177" y="156"/>
                      <a:pt x="177" y="156"/>
                    </a:cubicBezTo>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7" y="106"/>
                    </a:cubicBezTo>
                    <a:cubicBezTo>
                      <a:pt x="147" y="106"/>
                      <a:pt x="147" y="106"/>
                      <a:pt x="147" y="106"/>
                    </a:cubicBezTo>
                    <a:cubicBezTo>
                      <a:pt x="147" y="106"/>
                      <a:pt x="147" y="106"/>
                      <a:pt x="147" y="106"/>
                    </a:cubicBezTo>
                    <a:cubicBezTo>
                      <a:pt x="151" y="107"/>
                      <a:pt x="154" y="107"/>
                      <a:pt x="157" y="108"/>
                    </a:cubicBezTo>
                    <a:cubicBezTo>
                      <a:pt x="157" y="108"/>
                      <a:pt x="157" y="108"/>
                      <a:pt x="157" y="109"/>
                    </a:cubicBezTo>
                    <a:cubicBezTo>
                      <a:pt x="157" y="109"/>
                      <a:pt x="157" y="109"/>
                      <a:pt x="157" y="109"/>
                    </a:cubicBezTo>
                    <a:cubicBezTo>
                      <a:pt x="161" y="110"/>
                      <a:pt x="165" y="113"/>
                      <a:pt x="169" y="116"/>
                    </a:cubicBezTo>
                    <a:cubicBezTo>
                      <a:pt x="63" y="11"/>
                      <a:pt x="63" y="11"/>
                      <a:pt x="63" y="11"/>
                    </a:cubicBezTo>
                    <a:cubicBezTo>
                      <a:pt x="57" y="4"/>
                      <a:pt x="48" y="0"/>
                      <a:pt x="38"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3" name="Freeform 60">
                <a:extLst>
                  <a:ext uri="{FF2B5EF4-FFF2-40B4-BE49-F238E27FC236}">
                    <a16:creationId xmlns:a16="http://schemas.microsoft.com/office/drawing/2014/main" id="{CFABA3A3-6B35-BD4D-8F60-8EC9F704C947}"/>
                  </a:ext>
                </a:extLst>
              </p:cNvPr>
              <p:cNvSpPr>
                <a:spLocks noEditPoints="1"/>
              </p:cNvSpPr>
              <p:nvPr/>
            </p:nvSpPr>
            <p:spPr bwMode="auto">
              <a:xfrm>
                <a:off x="8362950" y="1096964"/>
                <a:ext cx="211138" cy="87313"/>
              </a:xfrm>
              <a:custGeom>
                <a:avLst/>
                <a:gdLst>
                  <a:gd name="T0" fmla="*/ 118 w 121"/>
                  <a:gd name="T1" fmla="*/ 50 h 50"/>
                  <a:gd name="T2" fmla="*/ 118 w 121"/>
                  <a:gd name="T3" fmla="*/ 50 h 50"/>
                  <a:gd name="T4" fmla="*/ 118 w 121"/>
                  <a:gd name="T5" fmla="*/ 50 h 50"/>
                  <a:gd name="T6" fmla="*/ 118 w 121"/>
                  <a:gd name="T7" fmla="*/ 50 h 50"/>
                  <a:gd name="T8" fmla="*/ 118 w 121"/>
                  <a:gd name="T9" fmla="*/ 50 h 50"/>
                  <a:gd name="T10" fmla="*/ 118 w 121"/>
                  <a:gd name="T11" fmla="*/ 50 h 50"/>
                  <a:gd name="T12" fmla="*/ 118 w 121"/>
                  <a:gd name="T13" fmla="*/ 50 h 50"/>
                  <a:gd name="T14" fmla="*/ 118 w 121"/>
                  <a:gd name="T15" fmla="*/ 50 h 50"/>
                  <a:gd name="T16" fmla="*/ 121 w 121"/>
                  <a:gd name="T17" fmla="*/ 36 h 50"/>
                  <a:gd name="T18" fmla="*/ 118 w 121"/>
                  <a:gd name="T19" fmla="*/ 50 h 50"/>
                  <a:gd name="T20" fmla="*/ 118 w 121"/>
                  <a:gd name="T21" fmla="*/ 50 h 50"/>
                  <a:gd name="T22" fmla="*/ 121 w 121"/>
                  <a:gd name="T23" fmla="*/ 36 h 50"/>
                  <a:gd name="T24" fmla="*/ 98 w 121"/>
                  <a:gd name="T25" fmla="*/ 3 h 50"/>
                  <a:gd name="T26" fmla="*/ 98 w 121"/>
                  <a:gd name="T27" fmla="*/ 3 h 50"/>
                  <a:gd name="T28" fmla="*/ 98 w 121"/>
                  <a:gd name="T29" fmla="*/ 3 h 50"/>
                  <a:gd name="T30" fmla="*/ 88 w 121"/>
                  <a:gd name="T31" fmla="*/ 0 h 50"/>
                  <a:gd name="T32" fmla="*/ 98 w 121"/>
                  <a:gd name="T33" fmla="*/ 2 h 50"/>
                  <a:gd name="T34" fmla="*/ 88 w 121"/>
                  <a:gd name="T35" fmla="*/ 0 h 50"/>
                  <a:gd name="T36" fmla="*/ 88 w 121"/>
                  <a:gd name="T37" fmla="*/ 0 h 50"/>
                  <a:gd name="T38" fmla="*/ 88 w 121"/>
                  <a:gd name="T39" fmla="*/ 0 h 50"/>
                  <a:gd name="T40" fmla="*/ 88 w 121"/>
                  <a:gd name="T41" fmla="*/ 0 h 50"/>
                  <a:gd name="T42" fmla="*/ 85 w 121"/>
                  <a:gd name="T43" fmla="*/ 0 h 50"/>
                  <a:gd name="T44" fmla="*/ 0 w 121"/>
                  <a:gd name="T45" fmla="*/ 0 h 50"/>
                  <a:gd name="T46" fmla="*/ 35 w 121"/>
                  <a:gd name="T47" fmla="*/ 36 h 50"/>
                  <a:gd name="T48" fmla="*/ 60 w 121"/>
                  <a:gd name="T49" fmla="*/ 11 h 50"/>
                  <a:gd name="T50" fmla="*/ 85 w 121"/>
                  <a:gd name="T5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 h="50">
                    <a:moveTo>
                      <a:pt x="118" y="50"/>
                    </a:moveTo>
                    <a:cubicBezTo>
                      <a:pt x="118" y="50"/>
                      <a:pt x="118" y="50"/>
                      <a:pt x="118" y="50"/>
                    </a:cubicBezTo>
                    <a:cubicBezTo>
                      <a:pt x="118" y="50"/>
                      <a:pt x="118" y="50"/>
                      <a:pt x="118" y="50"/>
                    </a:cubicBezTo>
                    <a:moveTo>
                      <a:pt x="118" y="50"/>
                    </a:moveTo>
                    <a:cubicBezTo>
                      <a:pt x="118" y="50"/>
                      <a:pt x="118" y="50"/>
                      <a:pt x="118" y="50"/>
                    </a:cubicBezTo>
                    <a:cubicBezTo>
                      <a:pt x="118" y="50"/>
                      <a:pt x="118" y="50"/>
                      <a:pt x="118" y="50"/>
                    </a:cubicBezTo>
                    <a:cubicBezTo>
                      <a:pt x="118" y="50"/>
                      <a:pt x="118" y="50"/>
                      <a:pt x="118" y="50"/>
                    </a:cubicBezTo>
                    <a:cubicBezTo>
                      <a:pt x="118" y="50"/>
                      <a:pt x="118" y="50"/>
                      <a:pt x="118" y="50"/>
                    </a:cubicBezTo>
                    <a:moveTo>
                      <a:pt x="121" y="36"/>
                    </a:moveTo>
                    <a:cubicBezTo>
                      <a:pt x="121" y="40"/>
                      <a:pt x="120" y="45"/>
                      <a:pt x="118" y="50"/>
                    </a:cubicBezTo>
                    <a:cubicBezTo>
                      <a:pt x="118" y="50"/>
                      <a:pt x="118" y="50"/>
                      <a:pt x="118" y="50"/>
                    </a:cubicBezTo>
                    <a:cubicBezTo>
                      <a:pt x="120" y="45"/>
                      <a:pt x="121" y="40"/>
                      <a:pt x="121" y="36"/>
                    </a:cubicBezTo>
                    <a:moveTo>
                      <a:pt x="98" y="3"/>
                    </a:moveTo>
                    <a:cubicBezTo>
                      <a:pt x="98" y="3"/>
                      <a:pt x="98" y="3"/>
                      <a:pt x="98" y="3"/>
                    </a:cubicBezTo>
                    <a:cubicBezTo>
                      <a:pt x="98" y="3"/>
                      <a:pt x="98" y="3"/>
                      <a:pt x="98" y="3"/>
                    </a:cubicBezTo>
                    <a:moveTo>
                      <a:pt x="88" y="0"/>
                    </a:moveTo>
                    <a:cubicBezTo>
                      <a:pt x="92" y="1"/>
                      <a:pt x="95" y="1"/>
                      <a:pt x="98" y="2"/>
                    </a:cubicBezTo>
                    <a:cubicBezTo>
                      <a:pt x="95" y="1"/>
                      <a:pt x="92" y="1"/>
                      <a:pt x="88" y="0"/>
                    </a:cubicBezTo>
                    <a:moveTo>
                      <a:pt x="88" y="0"/>
                    </a:moveTo>
                    <a:cubicBezTo>
                      <a:pt x="88" y="0"/>
                      <a:pt x="88" y="0"/>
                      <a:pt x="88" y="0"/>
                    </a:cubicBezTo>
                    <a:cubicBezTo>
                      <a:pt x="88" y="0"/>
                      <a:pt x="88" y="0"/>
                      <a:pt x="88"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308F15"/>
              </a:solidFill>
              <a:ln>
                <a:solidFill>
                  <a:srgbClr val="308F15"/>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4" name="Freeform 61">
                <a:extLst>
                  <a:ext uri="{FF2B5EF4-FFF2-40B4-BE49-F238E27FC236}">
                    <a16:creationId xmlns:a16="http://schemas.microsoft.com/office/drawing/2014/main" id="{E9370BC5-59CA-6B42-AC74-C60DAA26BD92}"/>
                  </a:ext>
                </a:extLst>
              </p:cNvPr>
              <p:cNvSpPr>
                <a:spLocks noEditPoints="1"/>
              </p:cNvSpPr>
              <p:nvPr/>
            </p:nvSpPr>
            <p:spPr bwMode="auto">
              <a:xfrm>
                <a:off x="8259763" y="1114426"/>
                <a:ext cx="309563" cy="292100"/>
              </a:xfrm>
              <a:custGeom>
                <a:avLst/>
                <a:gdLst>
                  <a:gd name="T0" fmla="*/ 169 w 177"/>
                  <a:gd name="T1" fmla="*/ 51 h 167"/>
                  <a:gd name="T2" fmla="*/ 169 w 177"/>
                  <a:gd name="T3" fmla="*/ 51 h 167"/>
                  <a:gd name="T4" fmla="*/ 169 w 177"/>
                  <a:gd name="T5" fmla="*/ 51 h 167"/>
                  <a:gd name="T6" fmla="*/ 169 w 177"/>
                  <a:gd name="T7" fmla="*/ 51 h 167"/>
                  <a:gd name="T8" fmla="*/ 169 w 177"/>
                  <a:gd name="T9" fmla="*/ 51 h 167"/>
                  <a:gd name="T10" fmla="*/ 169 w 177"/>
                  <a:gd name="T11" fmla="*/ 51 h 167"/>
                  <a:gd name="T12" fmla="*/ 169 w 177"/>
                  <a:gd name="T13" fmla="*/ 51 h 167"/>
                  <a:gd name="T14" fmla="*/ 169 w 177"/>
                  <a:gd name="T15" fmla="*/ 51 h 167"/>
                  <a:gd name="T16" fmla="*/ 158 w 177"/>
                  <a:gd name="T17" fmla="*/ 58 h 167"/>
                  <a:gd name="T18" fmla="*/ 158 w 177"/>
                  <a:gd name="T19" fmla="*/ 58 h 167"/>
                  <a:gd name="T20" fmla="*/ 157 w 177"/>
                  <a:gd name="T21" fmla="*/ 58 h 167"/>
                  <a:gd name="T22" fmla="*/ 157 w 177"/>
                  <a:gd name="T23" fmla="*/ 59 h 167"/>
                  <a:gd name="T24" fmla="*/ 157 w 177"/>
                  <a:gd name="T25" fmla="*/ 59 h 167"/>
                  <a:gd name="T26" fmla="*/ 147 w 177"/>
                  <a:gd name="T27" fmla="*/ 61 h 167"/>
                  <a:gd name="T28" fmla="*/ 147 w 177"/>
                  <a:gd name="T29" fmla="*/ 61 h 167"/>
                  <a:gd name="T30" fmla="*/ 147 w 177"/>
                  <a:gd name="T31" fmla="*/ 61 h 167"/>
                  <a:gd name="T32" fmla="*/ 146 w 177"/>
                  <a:gd name="T33" fmla="*/ 61 h 167"/>
                  <a:gd name="T34" fmla="*/ 146 w 177"/>
                  <a:gd name="T35" fmla="*/ 61 h 167"/>
                  <a:gd name="T36" fmla="*/ 144 w 177"/>
                  <a:gd name="T37" fmla="*/ 61 h 167"/>
                  <a:gd name="T38" fmla="*/ 144 w 177"/>
                  <a:gd name="T39" fmla="*/ 61 h 167"/>
                  <a:gd name="T40" fmla="*/ 59 w 177"/>
                  <a:gd name="T41" fmla="*/ 61 h 167"/>
                  <a:gd name="T42" fmla="*/ 13 w 177"/>
                  <a:gd name="T43" fmla="*/ 107 h 167"/>
                  <a:gd name="T44" fmla="*/ 13 w 177"/>
                  <a:gd name="T45" fmla="*/ 157 h 167"/>
                  <a:gd name="T46" fmla="*/ 38 w 177"/>
                  <a:gd name="T47" fmla="*/ 167 h 167"/>
                  <a:gd name="T48" fmla="*/ 63 w 177"/>
                  <a:gd name="T49" fmla="*/ 157 h 167"/>
                  <a:gd name="T50" fmla="*/ 169 w 177"/>
                  <a:gd name="T51" fmla="*/ 51 h 167"/>
                  <a:gd name="T52" fmla="*/ 176 w 177"/>
                  <a:gd name="T53" fmla="*/ 11 h 167"/>
                  <a:gd name="T54" fmla="*/ 177 w 177"/>
                  <a:gd name="T55" fmla="*/ 11 h 167"/>
                  <a:gd name="T56" fmla="*/ 176 w 177"/>
                  <a:gd name="T57" fmla="*/ 11 h 167"/>
                  <a:gd name="T58" fmla="*/ 169 w 177"/>
                  <a:gd name="T59" fmla="*/ 0 h 167"/>
                  <a:gd name="T60" fmla="*/ 169 w 177"/>
                  <a:gd name="T61" fmla="*/ 0 h 167"/>
                  <a:gd name="T62" fmla="*/ 171 w 177"/>
                  <a:gd name="T63" fmla="*/ 3 h 167"/>
                  <a:gd name="T64" fmla="*/ 171 w 177"/>
                  <a:gd name="T65" fmla="*/ 3 h 167"/>
                  <a:gd name="T66" fmla="*/ 171 w 177"/>
                  <a:gd name="T67" fmla="*/ 3 h 167"/>
                  <a:gd name="T68" fmla="*/ 171 w 177"/>
                  <a:gd name="T69" fmla="*/ 3 h 167"/>
                  <a:gd name="T70" fmla="*/ 171 w 177"/>
                  <a:gd name="T71" fmla="*/ 3 h 167"/>
                  <a:gd name="T72" fmla="*/ 176 w 177"/>
                  <a:gd name="T73" fmla="*/ 10 h 167"/>
                  <a:gd name="T74" fmla="*/ 176 w 177"/>
                  <a:gd name="T75" fmla="*/ 10 h 167"/>
                  <a:gd name="T76" fmla="*/ 176 w 177"/>
                  <a:gd name="T77" fmla="*/ 10 h 167"/>
                  <a:gd name="T78" fmla="*/ 176 w 177"/>
                  <a:gd name="T79" fmla="*/ 10 h 167"/>
                  <a:gd name="T80" fmla="*/ 176 w 177"/>
                  <a:gd name="T81" fmla="*/ 10 h 167"/>
                  <a:gd name="T82" fmla="*/ 176 w 177"/>
                  <a:gd name="T83" fmla="*/ 11 h 167"/>
                  <a:gd name="T84" fmla="*/ 169 w 177"/>
                  <a:gd name="T85" fmla="*/ 1 h 167"/>
                  <a:gd name="T86" fmla="*/ 169 w 177"/>
                  <a:gd name="T8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7" h="167">
                    <a:moveTo>
                      <a:pt x="169" y="51"/>
                    </a:move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5" y="54"/>
                      <a:pt x="162" y="57"/>
                      <a:pt x="158" y="58"/>
                    </a:cubicBezTo>
                    <a:cubicBezTo>
                      <a:pt x="158" y="58"/>
                      <a:pt x="158" y="58"/>
                      <a:pt x="158" y="58"/>
                    </a:cubicBezTo>
                    <a:cubicBezTo>
                      <a:pt x="157" y="58"/>
                      <a:pt x="157" y="58"/>
                      <a:pt x="157" y="58"/>
                    </a:cubicBezTo>
                    <a:cubicBezTo>
                      <a:pt x="157" y="58"/>
                      <a:pt x="157" y="58"/>
                      <a:pt x="157" y="59"/>
                    </a:cubicBezTo>
                    <a:cubicBezTo>
                      <a:pt x="157" y="59"/>
                      <a:pt x="157" y="59"/>
                      <a:pt x="157" y="59"/>
                    </a:cubicBezTo>
                    <a:cubicBezTo>
                      <a:pt x="154" y="60"/>
                      <a:pt x="150" y="61"/>
                      <a:pt x="147" y="61"/>
                    </a:cubicBezTo>
                    <a:cubicBezTo>
                      <a:pt x="147" y="61"/>
                      <a:pt x="147" y="61"/>
                      <a:pt x="147" y="61"/>
                    </a:cubicBezTo>
                    <a:cubicBezTo>
                      <a:pt x="147" y="61"/>
                      <a:pt x="147" y="61"/>
                      <a:pt x="147" y="61"/>
                    </a:cubicBezTo>
                    <a:cubicBezTo>
                      <a:pt x="147" y="61"/>
                      <a:pt x="146" y="61"/>
                      <a:pt x="146" y="61"/>
                    </a:cubicBezTo>
                    <a:cubicBezTo>
                      <a:pt x="146" y="61"/>
                      <a:pt x="146" y="61"/>
                      <a:pt x="146" y="61"/>
                    </a:cubicBezTo>
                    <a:cubicBezTo>
                      <a:pt x="146" y="61"/>
                      <a:pt x="145" y="61"/>
                      <a:pt x="144" y="61"/>
                    </a:cubicBezTo>
                    <a:cubicBezTo>
                      <a:pt x="144" y="61"/>
                      <a:pt x="144" y="61"/>
                      <a:pt x="144" y="61"/>
                    </a:cubicBezTo>
                    <a:cubicBezTo>
                      <a:pt x="59" y="61"/>
                      <a:pt x="59" y="61"/>
                      <a:pt x="59" y="61"/>
                    </a:cubicBezTo>
                    <a:cubicBezTo>
                      <a:pt x="13" y="107"/>
                      <a:pt x="13" y="107"/>
                      <a:pt x="13" y="107"/>
                    </a:cubicBezTo>
                    <a:cubicBezTo>
                      <a:pt x="0" y="120"/>
                      <a:pt x="0" y="143"/>
                      <a:pt x="13" y="157"/>
                    </a:cubicBezTo>
                    <a:cubicBezTo>
                      <a:pt x="20" y="163"/>
                      <a:pt x="29" y="167"/>
                      <a:pt x="38" y="167"/>
                    </a:cubicBezTo>
                    <a:cubicBezTo>
                      <a:pt x="48" y="167"/>
                      <a:pt x="57" y="163"/>
                      <a:pt x="63" y="157"/>
                    </a:cubicBezTo>
                    <a:cubicBezTo>
                      <a:pt x="169" y="51"/>
                      <a:pt x="169" y="51"/>
                      <a:pt x="169" y="51"/>
                    </a:cubicBezTo>
                    <a:moveTo>
                      <a:pt x="176" y="11"/>
                    </a:moveTo>
                    <a:cubicBezTo>
                      <a:pt x="177" y="11"/>
                      <a:pt x="177" y="11"/>
                      <a:pt x="177" y="11"/>
                    </a:cubicBezTo>
                    <a:cubicBezTo>
                      <a:pt x="177" y="11"/>
                      <a:pt x="177" y="11"/>
                      <a:pt x="176" y="11"/>
                    </a:cubicBezTo>
                    <a:moveTo>
                      <a:pt x="169" y="0"/>
                    </a:moveTo>
                    <a:cubicBezTo>
                      <a:pt x="169" y="0"/>
                      <a:pt x="169" y="0"/>
                      <a:pt x="169" y="0"/>
                    </a:cubicBezTo>
                    <a:cubicBezTo>
                      <a:pt x="170" y="1"/>
                      <a:pt x="171" y="2"/>
                      <a:pt x="171" y="3"/>
                    </a:cubicBezTo>
                    <a:cubicBezTo>
                      <a:pt x="171" y="3"/>
                      <a:pt x="171" y="3"/>
                      <a:pt x="171" y="3"/>
                    </a:cubicBezTo>
                    <a:cubicBezTo>
                      <a:pt x="171" y="3"/>
                      <a:pt x="171" y="3"/>
                      <a:pt x="171" y="3"/>
                    </a:cubicBezTo>
                    <a:cubicBezTo>
                      <a:pt x="171" y="3"/>
                      <a:pt x="171" y="3"/>
                      <a:pt x="171" y="3"/>
                    </a:cubicBezTo>
                    <a:cubicBezTo>
                      <a:pt x="171" y="3"/>
                      <a:pt x="171" y="3"/>
                      <a:pt x="171" y="3"/>
                    </a:cubicBezTo>
                    <a:cubicBezTo>
                      <a:pt x="173" y="5"/>
                      <a:pt x="175" y="8"/>
                      <a:pt x="176" y="10"/>
                    </a:cubicBezTo>
                    <a:cubicBezTo>
                      <a:pt x="176" y="10"/>
                      <a:pt x="176" y="10"/>
                      <a:pt x="176" y="10"/>
                    </a:cubicBezTo>
                    <a:cubicBezTo>
                      <a:pt x="176" y="10"/>
                      <a:pt x="176" y="10"/>
                      <a:pt x="176" y="10"/>
                    </a:cubicBezTo>
                    <a:cubicBezTo>
                      <a:pt x="176" y="10"/>
                      <a:pt x="176" y="10"/>
                      <a:pt x="176" y="10"/>
                    </a:cubicBezTo>
                    <a:cubicBezTo>
                      <a:pt x="176" y="10"/>
                      <a:pt x="176" y="10"/>
                      <a:pt x="176" y="10"/>
                    </a:cubicBezTo>
                    <a:cubicBezTo>
                      <a:pt x="176" y="11"/>
                      <a:pt x="176" y="11"/>
                      <a:pt x="176" y="11"/>
                    </a:cubicBezTo>
                    <a:cubicBezTo>
                      <a:pt x="175" y="7"/>
                      <a:pt x="172" y="4"/>
                      <a:pt x="169" y="1"/>
                    </a:cubicBezTo>
                    <a:cubicBezTo>
                      <a:pt x="169" y="1"/>
                      <a:pt x="169" y="0"/>
                      <a:pt x="169"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5" name="Freeform 62">
                <a:extLst>
                  <a:ext uri="{FF2B5EF4-FFF2-40B4-BE49-F238E27FC236}">
                    <a16:creationId xmlns:a16="http://schemas.microsoft.com/office/drawing/2014/main" id="{25549460-DC17-8743-A842-ABA09E2A16A2}"/>
                  </a:ext>
                </a:extLst>
              </p:cNvPr>
              <p:cNvSpPr>
                <a:spLocks noEditPoints="1"/>
              </p:cNvSpPr>
              <p:nvPr/>
            </p:nvSpPr>
            <p:spPr bwMode="auto">
              <a:xfrm>
                <a:off x="8362950" y="1114426"/>
                <a:ext cx="211138" cy="106363"/>
              </a:xfrm>
              <a:custGeom>
                <a:avLst/>
                <a:gdLst>
                  <a:gd name="T0" fmla="*/ 87 w 121"/>
                  <a:gd name="T1" fmla="*/ 61 h 61"/>
                  <a:gd name="T2" fmla="*/ 87 w 121"/>
                  <a:gd name="T3" fmla="*/ 61 h 61"/>
                  <a:gd name="T4" fmla="*/ 87 w 121"/>
                  <a:gd name="T5" fmla="*/ 61 h 61"/>
                  <a:gd name="T6" fmla="*/ 88 w 121"/>
                  <a:gd name="T7" fmla="*/ 61 h 61"/>
                  <a:gd name="T8" fmla="*/ 88 w 121"/>
                  <a:gd name="T9" fmla="*/ 61 h 61"/>
                  <a:gd name="T10" fmla="*/ 88 w 121"/>
                  <a:gd name="T11" fmla="*/ 61 h 61"/>
                  <a:gd name="T12" fmla="*/ 98 w 121"/>
                  <a:gd name="T13" fmla="*/ 59 h 61"/>
                  <a:gd name="T14" fmla="*/ 88 w 121"/>
                  <a:gd name="T15" fmla="*/ 61 h 61"/>
                  <a:gd name="T16" fmla="*/ 98 w 121"/>
                  <a:gd name="T17" fmla="*/ 59 h 61"/>
                  <a:gd name="T18" fmla="*/ 98 w 121"/>
                  <a:gd name="T19" fmla="*/ 58 h 61"/>
                  <a:gd name="T20" fmla="*/ 98 w 121"/>
                  <a:gd name="T21" fmla="*/ 59 h 61"/>
                  <a:gd name="T22" fmla="*/ 98 w 121"/>
                  <a:gd name="T23" fmla="*/ 58 h 61"/>
                  <a:gd name="T24" fmla="*/ 99 w 121"/>
                  <a:gd name="T25" fmla="*/ 58 h 61"/>
                  <a:gd name="T26" fmla="*/ 99 w 121"/>
                  <a:gd name="T27" fmla="*/ 58 h 61"/>
                  <a:gd name="T28" fmla="*/ 99 w 121"/>
                  <a:gd name="T29" fmla="*/ 58 h 61"/>
                  <a:gd name="T30" fmla="*/ 110 w 121"/>
                  <a:gd name="T31" fmla="*/ 51 h 61"/>
                  <a:gd name="T32" fmla="*/ 110 w 121"/>
                  <a:gd name="T33" fmla="*/ 51 h 61"/>
                  <a:gd name="T34" fmla="*/ 110 w 121"/>
                  <a:gd name="T35" fmla="*/ 51 h 61"/>
                  <a:gd name="T36" fmla="*/ 110 w 121"/>
                  <a:gd name="T37" fmla="*/ 51 h 61"/>
                  <a:gd name="T38" fmla="*/ 110 w 121"/>
                  <a:gd name="T39" fmla="*/ 51 h 61"/>
                  <a:gd name="T40" fmla="*/ 110 w 121"/>
                  <a:gd name="T41" fmla="*/ 51 h 61"/>
                  <a:gd name="T42" fmla="*/ 110 w 121"/>
                  <a:gd name="T43" fmla="*/ 51 h 61"/>
                  <a:gd name="T44" fmla="*/ 110 w 121"/>
                  <a:gd name="T45" fmla="*/ 51 h 61"/>
                  <a:gd name="T46" fmla="*/ 110 w 121"/>
                  <a:gd name="T47" fmla="*/ 51 h 61"/>
                  <a:gd name="T48" fmla="*/ 110 w 121"/>
                  <a:gd name="T49" fmla="*/ 51 h 61"/>
                  <a:gd name="T50" fmla="*/ 110 w 121"/>
                  <a:gd name="T51" fmla="*/ 51 h 61"/>
                  <a:gd name="T52" fmla="*/ 110 w 121"/>
                  <a:gd name="T53" fmla="*/ 51 h 61"/>
                  <a:gd name="T54" fmla="*/ 110 w 121"/>
                  <a:gd name="T55" fmla="*/ 51 h 61"/>
                  <a:gd name="T56" fmla="*/ 35 w 121"/>
                  <a:gd name="T57" fmla="*/ 26 h 61"/>
                  <a:gd name="T58" fmla="*/ 0 w 121"/>
                  <a:gd name="T59" fmla="*/ 61 h 61"/>
                  <a:gd name="T60" fmla="*/ 85 w 121"/>
                  <a:gd name="T61" fmla="*/ 61 h 61"/>
                  <a:gd name="T62" fmla="*/ 60 w 121"/>
                  <a:gd name="T63" fmla="*/ 51 h 61"/>
                  <a:gd name="T64" fmla="*/ 35 w 121"/>
                  <a:gd name="T65" fmla="*/ 26 h 61"/>
                  <a:gd name="T66" fmla="*/ 117 w 121"/>
                  <a:gd name="T67" fmla="*/ 10 h 61"/>
                  <a:gd name="T68" fmla="*/ 121 w 121"/>
                  <a:gd name="T69" fmla="*/ 26 h 61"/>
                  <a:gd name="T70" fmla="*/ 118 w 121"/>
                  <a:gd name="T71" fmla="*/ 11 h 61"/>
                  <a:gd name="T72" fmla="*/ 117 w 121"/>
                  <a:gd name="T73" fmla="*/ 11 h 61"/>
                  <a:gd name="T74" fmla="*/ 117 w 121"/>
                  <a:gd name="T75" fmla="*/ 11 h 61"/>
                  <a:gd name="T76" fmla="*/ 117 w 121"/>
                  <a:gd name="T77" fmla="*/ 10 h 61"/>
                  <a:gd name="T78" fmla="*/ 117 w 121"/>
                  <a:gd name="T79" fmla="*/ 10 h 61"/>
                  <a:gd name="T80" fmla="*/ 117 w 121"/>
                  <a:gd name="T81" fmla="*/ 10 h 61"/>
                  <a:gd name="T82" fmla="*/ 117 w 121"/>
                  <a:gd name="T83" fmla="*/ 10 h 61"/>
                  <a:gd name="T84" fmla="*/ 117 w 121"/>
                  <a:gd name="T85" fmla="*/ 10 h 61"/>
                  <a:gd name="T86" fmla="*/ 117 w 121"/>
                  <a:gd name="T87" fmla="*/ 10 h 61"/>
                  <a:gd name="T88" fmla="*/ 117 w 121"/>
                  <a:gd name="T89" fmla="*/ 10 h 61"/>
                  <a:gd name="T90" fmla="*/ 112 w 121"/>
                  <a:gd name="T91" fmla="*/ 3 h 61"/>
                  <a:gd name="T92" fmla="*/ 112 w 121"/>
                  <a:gd name="T93" fmla="*/ 3 h 61"/>
                  <a:gd name="T94" fmla="*/ 112 w 121"/>
                  <a:gd name="T95" fmla="*/ 3 h 61"/>
                  <a:gd name="T96" fmla="*/ 112 w 121"/>
                  <a:gd name="T97" fmla="*/ 3 h 61"/>
                  <a:gd name="T98" fmla="*/ 112 w 121"/>
                  <a:gd name="T99" fmla="*/ 3 h 61"/>
                  <a:gd name="T100" fmla="*/ 112 w 121"/>
                  <a:gd name="T101" fmla="*/ 3 h 61"/>
                  <a:gd name="T102" fmla="*/ 110 w 121"/>
                  <a:gd name="T103" fmla="*/ 0 h 61"/>
                  <a:gd name="T104" fmla="*/ 110 w 121"/>
                  <a:gd name="T105" fmla="*/ 1 h 61"/>
                  <a:gd name="T106" fmla="*/ 112 w 121"/>
                  <a:gd name="T107" fmla="*/ 3 h 61"/>
                  <a:gd name="T108" fmla="*/ 110 w 121"/>
                  <a:gd name="T10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1" h="61">
                    <a:moveTo>
                      <a:pt x="87" y="61"/>
                    </a:moveTo>
                    <a:cubicBezTo>
                      <a:pt x="87" y="61"/>
                      <a:pt x="87" y="61"/>
                      <a:pt x="87" y="61"/>
                    </a:cubicBezTo>
                    <a:cubicBezTo>
                      <a:pt x="87" y="61"/>
                      <a:pt x="87" y="61"/>
                      <a:pt x="87" y="61"/>
                    </a:cubicBezTo>
                    <a:moveTo>
                      <a:pt x="88" y="61"/>
                    </a:moveTo>
                    <a:cubicBezTo>
                      <a:pt x="88" y="61"/>
                      <a:pt x="88" y="61"/>
                      <a:pt x="88" y="61"/>
                    </a:cubicBezTo>
                    <a:cubicBezTo>
                      <a:pt x="88" y="61"/>
                      <a:pt x="88" y="61"/>
                      <a:pt x="88" y="61"/>
                    </a:cubicBezTo>
                    <a:moveTo>
                      <a:pt x="98" y="59"/>
                    </a:moveTo>
                    <a:cubicBezTo>
                      <a:pt x="95" y="60"/>
                      <a:pt x="91" y="61"/>
                      <a:pt x="88" y="61"/>
                    </a:cubicBezTo>
                    <a:cubicBezTo>
                      <a:pt x="91" y="61"/>
                      <a:pt x="95" y="60"/>
                      <a:pt x="98" y="59"/>
                    </a:cubicBezTo>
                    <a:moveTo>
                      <a:pt x="98" y="58"/>
                    </a:moveTo>
                    <a:cubicBezTo>
                      <a:pt x="98" y="58"/>
                      <a:pt x="98" y="58"/>
                      <a:pt x="98" y="59"/>
                    </a:cubicBezTo>
                    <a:cubicBezTo>
                      <a:pt x="98" y="58"/>
                      <a:pt x="98" y="58"/>
                      <a:pt x="98" y="58"/>
                    </a:cubicBezTo>
                    <a:moveTo>
                      <a:pt x="99" y="58"/>
                    </a:moveTo>
                    <a:cubicBezTo>
                      <a:pt x="99" y="58"/>
                      <a:pt x="99" y="58"/>
                      <a:pt x="99" y="58"/>
                    </a:cubicBezTo>
                    <a:cubicBezTo>
                      <a:pt x="99" y="58"/>
                      <a:pt x="99" y="58"/>
                      <a:pt x="99" y="58"/>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cubicBezTo>
                      <a:pt x="110" y="51"/>
                      <a:pt x="110" y="51"/>
                      <a:pt x="110" y="51"/>
                    </a:cubicBezTo>
                    <a:moveTo>
                      <a:pt x="35" y="26"/>
                    </a:moveTo>
                    <a:cubicBezTo>
                      <a:pt x="0" y="61"/>
                      <a:pt x="0" y="61"/>
                      <a:pt x="0" y="61"/>
                    </a:cubicBezTo>
                    <a:cubicBezTo>
                      <a:pt x="85" y="61"/>
                      <a:pt x="85" y="61"/>
                      <a:pt x="85" y="61"/>
                    </a:cubicBezTo>
                    <a:cubicBezTo>
                      <a:pt x="76" y="61"/>
                      <a:pt x="67" y="57"/>
                      <a:pt x="60" y="51"/>
                    </a:cubicBezTo>
                    <a:cubicBezTo>
                      <a:pt x="35" y="26"/>
                      <a:pt x="35" y="26"/>
                      <a:pt x="35" y="26"/>
                    </a:cubicBezTo>
                    <a:moveTo>
                      <a:pt x="117" y="10"/>
                    </a:moveTo>
                    <a:cubicBezTo>
                      <a:pt x="120" y="15"/>
                      <a:pt x="121" y="20"/>
                      <a:pt x="121" y="26"/>
                    </a:cubicBezTo>
                    <a:cubicBezTo>
                      <a:pt x="121" y="21"/>
                      <a:pt x="120" y="16"/>
                      <a:pt x="118" y="11"/>
                    </a:cubicBezTo>
                    <a:cubicBezTo>
                      <a:pt x="118" y="11"/>
                      <a:pt x="118" y="11"/>
                      <a:pt x="117" y="11"/>
                    </a:cubicBezTo>
                    <a:cubicBezTo>
                      <a:pt x="117" y="11"/>
                      <a:pt x="117" y="11"/>
                      <a:pt x="117" y="11"/>
                    </a:cubicBezTo>
                    <a:cubicBezTo>
                      <a:pt x="117" y="11"/>
                      <a:pt x="117" y="11"/>
                      <a:pt x="117" y="10"/>
                    </a:cubicBezTo>
                    <a:moveTo>
                      <a:pt x="117" y="10"/>
                    </a:moveTo>
                    <a:cubicBezTo>
                      <a:pt x="117" y="10"/>
                      <a:pt x="117" y="10"/>
                      <a:pt x="117" y="10"/>
                    </a:cubicBezTo>
                    <a:cubicBezTo>
                      <a:pt x="117" y="10"/>
                      <a:pt x="117" y="10"/>
                      <a:pt x="117" y="10"/>
                    </a:cubicBezTo>
                    <a:moveTo>
                      <a:pt x="117" y="10"/>
                    </a:moveTo>
                    <a:cubicBezTo>
                      <a:pt x="117" y="10"/>
                      <a:pt x="117" y="10"/>
                      <a:pt x="117" y="10"/>
                    </a:cubicBezTo>
                    <a:cubicBezTo>
                      <a:pt x="117" y="10"/>
                      <a:pt x="117" y="10"/>
                      <a:pt x="117" y="10"/>
                    </a:cubicBezTo>
                    <a:moveTo>
                      <a:pt x="112" y="3"/>
                    </a:moveTo>
                    <a:cubicBezTo>
                      <a:pt x="112" y="3"/>
                      <a:pt x="112" y="3"/>
                      <a:pt x="112" y="3"/>
                    </a:cubicBezTo>
                    <a:cubicBezTo>
                      <a:pt x="112" y="3"/>
                      <a:pt x="112" y="3"/>
                      <a:pt x="112" y="3"/>
                    </a:cubicBezTo>
                    <a:moveTo>
                      <a:pt x="112" y="3"/>
                    </a:moveTo>
                    <a:cubicBezTo>
                      <a:pt x="112" y="3"/>
                      <a:pt x="112" y="3"/>
                      <a:pt x="112" y="3"/>
                    </a:cubicBezTo>
                    <a:cubicBezTo>
                      <a:pt x="112" y="3"/>
                      <a:pt x="112" y="3"/>
                      <a:pt x="112" y="3"/>
                    </a:cubicBezTo>
                    <a:moveTo>
                      <a:pt x="110" y="0"/>
                    </a:moveTo>
                    <a:cubicBezTo>
                      <a:pt x="110" y="1"/>
                      <a:pt x="110" y="1"/>
                      <a:pt x="110" y="1"/>
                    </a:cubicBezTo>
                    <a:cubicBezTo>
                      <a:pt x="111" y="1"/>
                      <a:pt x="112" y="2"/>
                      <a:pt x="112" y="3"/>
                    </a:cubicBezTo>
                    <a:cubicBezTo>
                      <a:pt x="112" y="2"/>
                      <a:pt x="111" y="1"/>
                      <a:pt x="110" y="0"/>
                    </a:cubicBezTo>
                  </a:path>
                </a:pathLst>
              </a:custGeom>
              <a:solidFill>
                <a:srgbClr val="308F15"/>
              </a:solidFill>
              <a:ln>
                <a:solidFill>
                  <a:srgbClr val="308F15"/>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6" name="Freeform 63">
                <a:extLst>
                  <a:ext uri="{FF2B5EF4-FFF2-40B4-BE49-F238E27FC236}">
                    <a16:creationId xmlns:a16="http://schemas.microsoft.com/office/drawing/2014/main" id="{54110FA4-6D0D-BD4E-8A3D-5EABC115641C}"/>
                  </a:ext>
                </a:extLst>
              </p:cNvPr>
              <p:cNvSpPr>
                <a:spLocks noEditPoints="1"/>
              </p:cNvSpPr>
              <p:nvPr/>
            </p:nvSpPr>
            <p:spPr bwMode="auto">
              <a:xfrm>
                <a:off x="8510588" y="1096964"/>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8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3 w 33"/>
                  <a:gd name="T45" fmla="*/ 5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7 w 33"/>
                  <a:gd name="T59" fmla="*/ 13 h 71"/>
                  <a:gd name="T60" fmla="*/ 27 w 33"/>
                  <a:gd name="T61" fmla="*/ 13 h 71"/>
                  <a:gd name="T62" fmla="*/ 25 w 33"/>
                  <a:gd name="T63" fmla="*/ 10 h 71"/>
                  <a:gd name="T64" fmla="*/ 13 w 33"/>
                  <a:gd name="T65" fmla="*/ 3 h 71"/>
                  <a:gd name="T66" fmla="*/ 13 w 33"/>
                  <a:gd name="T67" fmla="*/ 3 h 71"/>
                  <a:gd name="T68" fmla="*/ 3 w 33"/>
                  <a:gd name="T69" fmla="*/ 0 h 71"/>
                  <a:gd name="T70" fmla="*/ 3 w 33"/>
                  <a:gd name="T71" fmla="*/ 0 h 71"/>
                  <a:gd name="T72" fmla="*/ 0 w 33"/>
                  <a:gd name="T73" fmla="*/ 0 h 71"/>
                  <a:gd name="T74" fmla="*/ 3 w 33"/>
                  <a:gd name="T7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8"/>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7"/>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13" y="3"/>
                    </a:moveTo>
                    <a:cubicBezTo>
                      <a:pt x="17" y="4"/>
                      <a:pt x="22" y="7"/>
                      <a:pt x="25" y="10"/>
                    </a:cubicBezTo>
                    <a:cubicBezTo>
                      <a:pt x="25" y="10"/>
                      <a:pt x="25" y="10"/>
                      <a:pt x="25" y="10"/>
                    </a:cubicBezTo>
                    <a:cubicBezTo>
                      <a:pt x="21" y="7"/>
                      <a:pt x="17" y="4"/>
                      <a:pt x="13" y="3"/>
                    </a:cubicBezTo>
                    <a:moveTo>
                      <a:pt x="13" y="2"/>
                    </a:moveTo>
                    <a:cubicBezTo>
                      <a:pt x="13" y="2"/>
                      <a:pt x="13" y="2"/>
                      <a:pt x="13" y="3"/>
                    </a:cubicBezTo>
                    <a:cubicBezTo>
                      <a:pt x="13" y="2"/>
                      <a:pt x="13" y="2"/>
                      <a:pt x="13" y="2"/>
                    </a:cubicBezTo>
                    <a:moveTo>
                      <a:pt x="3" y="0"/>
                    </a:moveTo>
                    <a:cubicBezTo>
                      <a:pt x="3" y="0"/>
                      <a:pt x="3" y="0"/>
                      <a:pt x="3" y="0"/>
                    </a:cubicBezTo>
                    <a:cubicBezTo>
                      <a:pt x="3" y="0"/>
                      <a:pt x="3" y="0"/>
                      <a:pt x="3" y="0"/>
                    </a:cubicBezTo>
                    <a:moveTo>
                      <a:pt x="0" y="0"/>
                    </a:moveTo>
                    <a:cubicBezTo>
                      <a:pt x="0" y="0"/>
                      <a:pt x="0" y="0"/>
                      <a:pt x="0" y="0"/>
                    </a:cubicBezTo>
                    <a:cubicBezTo>
                      <a:pt x="0" y="0"/>
                      <a:pt x="0" y="0"/>
                      <a:pt x="0" y="0"/>
                    </a:cubicBezTo>
                    <a:cubicBezTo>
                      <a:pt x="1" y="0"/>
                      <a:pt x="2" y="0"/>
                      <a:pt x="3" y="0"/>
                    </a:cubicBezTo>
                    <a:cubicBezTo>
                      <a:pt x="2" y="0"/>
                      <a:pt x="1" y="0"/>
                      <a:pt x="0"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7" name="Freeform 64">
                <a:extLst>
                  <a:ext uri="{FF2B5EF4-FFF2-40B4-BE49-F238E27FC236}">
                    <a16:creationId xmlns:a16="http://schemas.microsoft.com/office/drawing/2014/main" id="{2CEC519D-D6C6-6B4B-BC0F-DF69E93F06B6}"/>
                  </a:ext>
                </a:extLst>
              </p:cNvPr>
              <p:cNvSpPr>
                <a:spLocks/>
              </p:cNvSpPr>
              <p:nvPr/>
            </p:nvSpPr>
            <p:spPr bwMode="auto">
              <a:xfrm>
                <a:off x="8430709" y="1096964"/>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8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3 w 86"/>
                  <a:gd name="T73" fmla="*/ 50 h 71"/>
                  <a:gd name="T74" fmla="*/ 83 w 86"/>
                  <a:gd name="T75" fmla="*/ 50 h 71"/>
                  <a:gd name="T76" fmla="*/ 86 w 86"/>
                  <a:gd name="T77" fmla="*/ 36 h 71"/>
                  <a:gd name="T78" fmla="*/ 82 w 86"/>
                  <a:gd name="T79" fmla="*/ 20 h 71"/>
                  <a:gd name="T80" fmla="*/ 82 w 86"/>
                  <a:gd name="T81" fmla="*/ 20 h 71"/>
                  <a:gd name="T82" fmla="*/ 82 w 86"/>
                  <a:gd name="T83" fmla="*/ 20 h 71"/>
                  <a:gd name="T84" fmla="*/ 82 w 86"/>
                  <a:gd name="T85" fmla="*/ 20 h 71"/>
                  <a:gd name="T86" fmla="*/ 82 w 86"/>
                  <a:gd name="T87" fmla="*/ 20 h 71"/>
                  <a:gd name="T88" fmla="*/ 77 w 86"/>
                  <a:gd name="T89" fmla="*/ 13 h 71"/>
                  <a:gd name="T90" fmla="*/ 77 w 86"/>
                  <a:gd name="T91" fmla="*/ 13 h 71"/>
                  <a:gd name="T92" fmla="*/ 77 w 86"/>
                  <a:gd name="T93" fmla="*/ 13 h 71"/>
                  <a:gd name="T94" fmla="*/ 77 w 86"/>
                  <a:gd name="T95" fmla="*/ 13 h 71"/>
                  <a:gd name="T96" fmla="*/ 77 w 86"/>
                  <a:gd name="T97" fmla="*/ 13 h 71"/>
                  <a:gd name="T98" fmla="*/ 75 w 86"/>
                  <a:gd name="T99" fmla="*/ 11 h 71"/>
                  <a:gd name="T100" fmla="*/ 75 w 86"/>
                  <a:gd name="T101" fmla="*/ 10 h 71"/>
                  <a:gd name="T102" fmla="*/ 63 w 86"/>
                  <a:gd name="T103" fmla="*/ 3 h 71"/>
                  <a:gd name="T104" fmla="*/ 63 w 86"/>
                  <a:gd name="T105" fmla="*/ 3 h 71"/>
                  <a:gd name="T106" fmla="*/ 63 w 86"/>
                  <a:gd name="T107" fmla="*/ 2 h 71"/>
                  <a:gd name="T108" fmla="*/ 53 w 86"/>
                  <a:gd name="T109" fmla="*/ 0 h 71"/>
                  <a:gd name="T110" fmla="*/ 53 w 86"/>
                  <a:gd name="T111" fmla="*/ 0 h 71"/>
                  <a:gd name="T112" fmla="*/ 53 w 86"/>
                  <a:gd name="T113" fmla="*/ 0 h 71"/>
                  <a:gd name="T114" fmla="*/ 50 w 86"/>
                  <a:gd name="T11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8"/>
                      <a:pt x="63" y="68"/>
                      <a:pt x="63" y="68"/>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7"/>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0"/>
                      <a:pt x="75" y="10"/>
                      <a:pt x="75" y="10"/>
                    </a:cubicBezTo>
                    <a:cubicBezTo>
                      <a:pt x="72" y="7"/>
                      <a:pt x="67" y="4"/>
                      <a:pt x="63" y="3"/>
                    </a:cubicBezTo>
                    <a:cubicBezTo>
                      <a:pt x="63" y="3"/>
                      <a:pt x="63" y="3"/>
                      <a:pt x="63" y="3"/>
                    </a:cubicBezTo>
                    <a:cubicBezTo>
                      <a:pt x="63" y="2"/>
                      <a:pt x="63" y="2"/>
                      <a:pt x="63" y="2"/>
                    </a:cubicBezTo>
                    <a:cubicBezTo>
                      <a:pt x="60" y="1"/>
                      <a:pt x="57" y="1"/>
                      <a:pt x="53" y="0"/>
                    </a:cubicBezTo>
                    <a:cubicBezTo>
                      <a:pt x="53" y="0"/>
                      <a:pt x="53" y="0"/>
                      <a:pt x="53" y="0"/>
                    </a:cubicBezTo>
                    <a:cubicBezTo>
                      <a:pt x="53" y="0"/>
                      <a:pt x="53" y="0"/>
                      <a:pt x="53" y="0"/>
                    </a:cubicBezTo>
                    <a:cubicBezTo>
                      <a:pt x="52" y="0"/>
                      <a:pt x="51" y="0"/>
                      <a:pt x="50" y="0"/>
                    </a:cubicBezTo>
                  </a:path>
                </a:pathLst>
              </a:custGeom>
              <a:solidFill>
                <a:srgbClr val="156B06"/>
              </a:solidFill>
              <a:ln>
                <a:solidFill>
                  <a:srgbClr val="156B06"/>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grpSp>
        <p:grpSp>
          <p:nvGrpSpPr>
            <p:cNvPr id="41" name="Group 40">
              <a:extLst>
                <a:ext uri="{FF2B5EF4-FFF2-40B4-BE49-F238E27FC236}">
                  <a16:creationId xmlns:a16="http://schemas.microsoft.com/office/drawing/2014/main" id="{071D94B0-9FAB-344A-BE8B-6B53AC80D478}"/>
                </a:ext>
              </a:extLst>
            </p:cNvPr>
            <p:cNvGrpSpPr>
              <a:grpSpLocks noChangeAspect="1"/>
            </p:cNvGrpSpPr>
            <p:nvPr/>
          </p:nvGrpSpPr>
          <p:grpSpPr>
            <a:xfrm rot="1444733">
              <a:off x="5607019" y="3252440"/>
              <a:ext cx="708247" cy="300364"/>
              <a:chOff x="7413625" y="911226"/>
              <a:chExt cx="1167897" cy="495300"/>
            </a:xfrm>
          </p:grpSpPr>
          <p:sp>
            <p:nvSpPr>
              <p:cNvPr id="44" name="Freeform 58">
                <a:extLst>
                  <a:ext uri="{FF2B5EF4-FFF2-40B4-BE49-F238E27FC236}">
                    <a16:creationId xmlns:a16="http://schemas.microsoft.com/office/drawing/2014/main" id="{4262273F-27B3-2C47-90C6-6DBB633D5983}"/>
                  </a:ext>
                </a:extLst>
              </p:cNvPr>
              <p:cNvSpPr>
                <a:spLocks noEditPoints="1"/>
              </p:cNvSpPr>
              <p:nvPr/>
            </p:nvSpPr>
            <p:spPr bwMode="auto">
              <a:xfrm>
                <a:off x="7413625" y="1096964"/>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1 w 664"/>
                  <a:gd name="T33" fmla="*/ 21 h 71"/>
                  <a:gd name="T34" fmla="*/ 664 w 664"/>
                  <a:gd name="T35" fmla="*/ 36 h 71"/>
                  <a:gd name="T36" fmla="*/ 661 w 664"/>
                  <a:gd name="T37" fmla="*/ 50 h 71"/>
                  <a:gd name="T38" fmla="*/ 664 w 664"/>
                  <a:gd name="T39" fmla="*/ 36 h 71"/>
                  <a:gd name="T40" fmla="*/ 661 w 664"/>
                  <a:gd name="T41" fmla="*/ 21 h 71"/>
                  <a:gd name="T42" fmla="*/ 660 w 664"/>
                  <a:gd name="T43" fmla="*/ 21 h 71"/>
                  <a:gd name="T44" fmla="*/ 660 w 664"/>
                  <a:gd name="T45" fmla="*/ 21 h 71"/>
                  <a:gd name="T46" fmla="*/ 660 w 664"/>
                  <a:gd name="T47" fmla="*/ 21 h 71"/>
                  <a:gd name="T48" fmla="*/ 543 w 664"/>
                  <a:gd name="T49" fmla="*/ 0 h 71"/>
                  <a:gd name="T50" fmla="*/ 35 w 664"/>
                  <a:gd name="T51" fmla="*/ 0 h 71"/>
                  <a:gd name="T52" fmla="*/ 0 w 664"/>
                  <a:gd name="T53" fmla="*/ 36 h 71"/>
                  <a:gd name="T54" fmla="*/ 35 w 664"/>
                  <a:gd name="T55" fmla="*/ 71 h 71"/>
                  <a:gd name="T56" fmla="*/ 543 w 664"/>
                  <a:gd name="T57" fmla="*/ 71 h 71"/>
                  <a:gd name="T58" fmla="*/ 578 w 664"/>
                  <a:gd name="T59" fmla="*/ 36 h 71"/>
                  <a:gd name="T60" fmla="*/ 543 w 664"/>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4" h="71">
                    <a:moveTo>
                      <a:pt x="654" y="60"/>
                    </a:moveTo>
                    <a:cubicBezTo>
                      <a:pt x="653" y="60"/>
                      <a:pt x="653" y="61"/>
                      <a:pt x="653" y="61"/>
                    </a:cubicBezTo>
                    <a:cubicBezTo>
                      <a:pt x="653" y="61"/>
                      <a:pt x="653" y="61"/>
                      <a:pt x="653" y="61"/>
                    </a:cubicBezTo>
                    <a:cubicBezTo>
                      <a:pt x="653" y="61"/>
                      <a:pt x="653"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1" y="21"/>
                    </a:moveTo>
                    <a:cubicBezTo>
                      <a:pt x="663" y="26"/>
                      <a:pt x="664" y="31"/>
                      <a:pt x="664" y="36"/>
                    </a:cubicBezTo>
                    <a:cubicBezTo>
                      <a:pt x="664" y="40"/>
                      <a:pt x="663" y="45"/>
                      <a:pt x="661" y="50"/>
                    </a:cubicBezTo>
                    <a:cubicBezTo>
                      <a:pt x="663" y="45"/>
                      <a:pt x="664" y="41"/>
                      <a:pt x="664" y="36"/>
                    </a:cubicBezTo>
                    <a:cubicBezTo>
                      <a:pt x="664" y="30"/>
                      <a:pt x="663" y="25"/>
                      <a:pt x="661" y="21"/>
                    </a:cubicBezTo>
                    <a:moveTo>
                      <a:pt x="660" y="21"/>
                    </a:moveTo>
                    <a:cubicBezTo>
                      <a:pt x="660" y="21"/>
                      <a:pt x="660" y="21"/>
                      <a:pt x="660" y="21"/>
                    </a:cubicBezTo>
                    <a:cubicBezTo>
                      <a:pt x="660" y="21"/>
                      <a:pt x="660" y="21"/>
                      <a:pt x="660"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5" name="Freeform 59">
                <a:extLst>
                  <a:ext uri="{FF2B5EF4-FFF2-40B4-BE49-F238E27FC236}">
                    <a16:creationId xmlns:a16="http://schemas.microsoft.com/office/drawing/2014/main" id="{F7436ABD-A998-0847-A18D-78BE1EA33BCB}"/>
                  </a:ext>
                </a:extLst>
              </p:cNvPr>
              <p:cNvSpPr>
                <a:spLocks noEditPoints="1"/>
              </p:cNvSpPr>
              <p:nvPr/>
            </p:nvSpPr>
            <p:spPr bwMode="auto">
              <a:xfrm>
                <a:off x="8259763" y="911226"/>
                <a:ext cx="309563" cy="290513"/>
              </a:xfrm>
              <a:custGeom>
                <a:avLst/>
                <a:gdLst>
                  <a:gd name="T0" fmla="*/ 177 w 177"/>
                  <a:gd name="T1" fmla="*/ 156 h 166"/>
                  <a:gd name="T2" fmla="*/ 177 w 177"/>
                  <a:gd name="T3" fmla="*/ 156 h 166"/>
                  <a:gd name="T4" fmla="*/ 177 w 177"/>
                  <a:gd name="T5" fmla="*/ 156 h 166"/>
                  <a:gd name="T6" fmla="*/ 177 w 177"/>
                  <a:gd name="T7" fmla="*/ 156 h 166"/>
                  <a:gd name="T8" fmla="*/ 170 w 177"/>
                  <a:gd name="T9" fmla="*/ 166 h 166"/>
                  <a:gd name="T10" fmla="*/ 170 w 177"/>
                  <a:gd name="T11" fmla="*/ 166 h 166"/>
                  <a:gd name="T12" fmla="*/ 177 w 177"/>
                  <a:gd name="T13" fmla="*/ 156 h 166"/>
                  <a:gd name="T14" fmla="*/ 177 w 177"/>
                  <a:gd name="T15" fmla="*/ 156 h 166"/>
                  <a:gd name="T16" fmla="*/ 177 w 177"/>
                  <a:gd name="T17" fmla="*/ 156 h 166"/>
                  <a:gd name="T18" fmla="*/ 177 w 177"/>
                  <a:gd name="T19" fmla="*/ 156 h 166"/>
                  <a:gd name="T20" fmla="*/ 177 w 177"/>
                  <a:gd name="T21" fmla="*/ 156 h 166"/>
                  <a:gd name="T22" fmla="*/ 177 w 177"/>
                  <a:gd name="T23" fmla="*/ 156 h 166"/>
                  <a:gd name="T24" fmla="*/ 38 w 177"/>
                  <a:gd name="T25" fmla="*/ 0 h 166"/>
                  <a:gd name="T26" fmla="*/ 13 w 177"/>
                  <a:gd name="T27" fmla="*/ 11 h 166"/>
                  <a:gd name="T28" fmla="*/ 13 w 177"/>
                  <a:gd name="T29" fmla="*/ 61 h 166"/>
                  <a:gd name="T30" fmla="*/ 59 w 177"/>
                  <a:gd name="T31" fmla="*/ 106 h 166"/>
                  <a:gd name="T32" fmla="*/ 144 w 177"/>
                  <a:gd name="T33" fmla="*/ 106 h 166"/>
                  <a:gd name="T34" fmla="*/ 144 w 177"/>
                  <a:gd name="T35" fmla="*/ 106 h 166"/>
                  <a:gd name="T36" fmla="*/ 147 w 177"/>
                  <a:gd name="T37" fmla="*/ 106 h 166"/>
                  <a:gd name="T38" fmla="*/ 147 w 177"/>
                  <a:gd name="T39" fmla="*/ 106 h 166"/>
                  <a:gd name="T40" fmla="*/ 147 w 177"/>
                  <a:gd name="T41" fmla="*/ 106 h 166"/>
                  <a:gd name="T42" fmla="*/ 157 w 177"/>
                  <a:gd name="T43" fmla="*/ 108 h 166"/>
                  <a:gd name="T44" fmla="*/ 157 w 177"/>
                  <a:gd name="T45" fmla="*/ 109 h 166"/>
                  <a:gd name="T46" fmla="*/ 157 w 177"/>
                  <a:gd name="T47" fmla="*/ 109 h 166"/>
                  <a:gd name="T48" fmla="*/ 169 w 177"/>
                  <a:gd name="T49" fmla="*/ 116 h 166"/>
                  <a:gd name="T50" fmla="*/ 63 w 177"/>
                  <a:gd name="T51" fmla="*/ 11 h 166"/>
                  <a:gd name="T52" fmla="*/ 38 w 177"/>
                  <a:gd name="T5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 h="166">
                    <a:moveTo>
                      <a:pt x="177" y="156"/>
                    </a:moveTo>
                    <a:cubicBezTo>
                      <a:pt x="177" y="156"/>
                      <a:pt x="177" y="156"/>
                      <a:pt x="177" y="156"/>
                    </a:cubicBezTo>
                    <a:cubicBezTo>
                      <a:pt x="177" y="156"/>
                      <a:pt x="177" y="156"/>
                      <a:pt x="177" y="156"/>
                    </a:cubicBezTo>
                    <a:cubicBezTo>
                      <a:pt x="177" y="156"/>
                      <a:pt x="177" y="156"/>
                      <a:pt x="177" y="156"/>
                    </a:cubicBezTo>
                    <a:cubicBezTo>
                      <a:pt x="175" y="160"/>
                      <a:pt x="173" y="163"/>
                      <a:pt x="170" y="166"/>
                    </a:cubicBezTo>
                    <a:cubicBezTo>
                      <a:pt x="170" y="166"/>
                      <a:pt x="170" y="166"/>
                      <a:pt x="170" y="166"/>
                    </a:cubicBezTo>
                    <a:cubicBezTo>
                      <a:pt x="173" y="163"/>
                      <a:pt x="175" y="159"/>
                      <a:pt x="177" y="156"/>
                    </a:cubicBezTo>
                    <a:moveTo>
                      <a:pt x="177" y="156"/>
                    </a:moveTo>
                    <a:cubicBezTo>
                      <a:pt x="177" y="156"/>
                      <a:pt x="177" y="156"/>
                      <a:pt x="177" y="156"/>
                    </a:cubicBezTo>
                    <a:cubicBezTo>
                      <a:pt x="177" y="156"/>
                      <a:pt x="177" y="156"/>
                      <a:pt x="177" y="156"/>
                    </a:cubicBezTo>
                    <a:cubicBezTo>
                      <a:pt x="177" y="156"/>
                      <a:pt x="177" y="156"/>
                      <a:pt x="177" y="156"/>
                    </a:cubicBezTo>
                    <a:cubicBezTo>
                      <a:pt x="177" y="156"/>
                      <a:pt x="177" y="156"/>
                      <a:pt x="177" y="156"/>
                    </a:cubicBezTo>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7" y="106"/>
                    </a:cubicBezTo>
                    <a:cubicBezTo>
                      <a:pt x="147" y="106"/>
                      <a:pt x="147" y="106"/>
                      <a:pt x="147" y="106"/>
                    </a:cubicBezTo>
                    <a:cubicBezTo>
                      <a:pt x="147" y="106"/>
                      <a:pt x="147" y="106"/>
                      <a:pt x="147" y="106"/>
                    </a:cubicBezTo>
                    <a:cubicBezTo>
                      <a:pt x="151" y="107"/>
                      <a:pt x="154" y="107"/>
                      <a:pt x="157" y="108"/>
                    </a:cubicBezTo>
                    <a:cubicBezTo>
                      <a:pt x="157" y="108"/>
                      <a:pt x="157" y="108"/>
                      <a:pt x="157" y="109"/>
                    </a:cubicBezTo>
                    <a:cubicBezTo>
                      <a:pt x="157" y="109"/>
                      <a:pt x="157" y="109"/>
                      <a:pt x="157" y="109"/>
                    </a:cubicBezTo>
                    <a:cubicBezTo>
                      <a:pt x="161" y="110"/>
                      <a:pt x="165" y="113"/>
                      <a:pt x="169" y="116"/>
                    </a:cubicBezTo>
                    <a:cubicBezTo>
                      <a:pt x="63" y="11"/>
                      <a:pt x="63" y="11"/>
                      <a:pt x="63" y="11"/>
                    </a:cubicBezTo>
                    <a:cubicBezTo>
                      <a:pt x="57" y="4"/>
                      <a:pt x="48" y="0"/>
                      <a:pt x="38"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6" name="Freeform 60">
                <a:extLst>
                  <a:ext uri="{FF2B5EF4-FFF2-40B4-BE49-F238E27FC236}">
                    <a16:creationId xmlns:a16="http://schemas.microsoft.com/office/drawing/2014/main" id="{13C005AA-4033-3A4E-B361-4E8B2C169DD7}"/>
                  </a:ext>
                </a:extLst>
              </p:cNvPr>
              <p:cNvSpPr>
                <a:spLocks noEditPoints="1"/>
              </p:cNvSpPr>
              <p:nvPr/>
            </p:nvSpPr>
            <p:spPr bwMode="auto">
              <a:xfrm>
                <a:off x="8362950" y="1096964"/>
                <a:ext cx="211138" cy="87313"/>
              </a:xfrm>
              <a:custGeom>
                <a:avLst/>
                <a:gdLst>
                  <a:gd name="T0" fmla="*/ 118 w 121"/>
                  <a:gd name="T1" fmla="*/ 50 h 50"/>
                  <a:gd name="T2" fmla="*/ 118 w 121"/>
                  <a:gd name="T3" fmla="*/ 50 h 50"/>
                  <a:gd name="T4" fmla="*/ 118 w 121"/>
                  <a:gd name="T5" fmla="*/ 50 h 50"/>
                  <a:gd name="T6" fmla="*/ 118 w 121"/>
                  <a:gd name="T7" fmla="*/ 50 h 50"/>
                  <a:gd name="T8" fmla="*/ 118 w 121"/>
                  <a:gd name="T9" fmla="*/ 50 h 50"/>
                  <a:gd name="T10" fmla="*/ 118 w 121"/>
                  <a:gd name="T11" fmla="*/ 50 h 50"/>
                  <a:gd name="T12" fmla="*/ 118 w 121"/>
                  <a:gd name="T13" fmla="*/ 50 h 50"/>
                  <a:gd name="T14" fmla="*/ 118 w 121"/>
                  <a:gd name="T15" fmla="*/ 50 h 50"/>
                  <a:gd name="T16" fmla="*/ 121 w 121"/>
                  <a:gd name="T17" fmla="*/ 36 h 50"/>
                  <a:gd name="T18" fmla="*/ 118 w 121"/>
                  <a:gd name="T19" fmla="*/ 50 h 50"/>
                  <a:gd name="T20" fmla="*/ 118 w 121"/>
                  <a:gd name="T21" fmla="*/ 50 h 50"/>
                  <a:gd name="T22" fmla="*/ 121 w 121"/>
                  <a:gd name="T23" fmla="*/ 36 h 50"/>
                  <a:gd name="T24" fmla="*/ 98 w 121"/>
                  <a:gd name="T25" fmla="*/ 3 h 50"/>
                  <a:gd name="T26" fmla="*/ 98 w 121"/>
                  <a:gd name="T27" fmla="*/ 3 h 50"/>
                  <a:gd name="T28" fmla="*/ 98 w 121"/>
                  <a:gd name="T29" fmla="*/ 3 h 50"/>
                  <a:gd name="T30" fmla="*/ 88 w 121"/>
                  <a:gd name="T31" fmla="*/ 0 h 50"/>
                  <a:gd name="T32" fmla="*/ 98 w 121"/>
                  <a:gd name="T33" fmla="*/ 2 h 50"/>
                  <a:gd name="T34" fmla="*/ 88 w 121"/>
                  <a:gd name="T35" fmla="*/ 0 h 50"/>
                  <a:gd name="T36" fmla="*/ 88 w 121"/>
                  <a:gd name="T37" fmla="*/ 0 h 50"/>
                  <a:gd name="T38" fmla="*/ 88 w 121"/>
                  <a:gd name="T39" fmla="*/ 0 h 50"/>
                  <a:gd name="T40" fmla="*/ 88 w 121"/>
                  <a:gd name="T41" fmla="*/ 0 h 50"/>
                  <a:gd name="T42" fmla="*/ 85 w 121"/>
                  <a:gd name="T43" fmla="*/ 0 h 50"/>
                  <a:gd name="T44" fmla="*/ 0 w 121"/>
                  <a:gd name="T45" fmla="*/ 0 h 50"/>
                  <a:gd name="T46" fmla="*/ 35 w 121"/>
                  <a:gd name="T47" fmla="*/ 36 h 50"/>
                  <a:gd name="T48" fmla="*/ 60 w 121"/>
                  <a:gd name="T49" fmla="*/ 11 h 50"/>
                  <a:gd name="T50" fmla="*/ 85 w 121"/>
                  <a:gd name="T5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 h="50">
                    <a:moveTo>
                      <a:pt x="118" y="50"/>
                    </a:moveTo>
                    <a:cubicBezTo>
                      <a:pt x="118" y="50"/>
                      <a:pt x="118" y="50"/>
                      <a:pt x="118" y="50"/>
                    </a:cubicBezTo>
                    <a:cubicBezTo>
                      <a:pt x="118" y="50"/>
                      <a:pt x="118" y="50"/>
                      <a:pt x="118" y="50"/>
                    </a:cubicBezTo>
                    <a:moveTo>
                      <a:pt x="118" y="50"/>
                    </a:moveTo>
                    <a:cubicBezTo>
                      <a:pt x="118" y="50"/>
                      <a:pt x="118" y="50"/>
                      <a:pt x="118" y="50"/>
                    </a:cubicBezTo>
                    <a:cubicBezTo>
                      <a:pt x="118" y="50"/>
                      <a:pt x="118" y="50"/>
                      <a:pt x="118" y="50"/>
                    </a:cubicBezTo>
                    <a:cubicBezTo>
                      <a:pt x="118" y="50"/>
                      <a:pt x="118" y="50"/>
                      <a:pt x="118" y="50"/>
                    </a:cubicBezTo>
                    <a:cubicBezTo>
                      <a:pt x="118" y="50"/>
                      <a:pt x="118" y="50"/>
                      <a:pt x="118" y="50"/>
                    </a:cubicBezTo>
                    <a:moveTo>
                      <a:pt x="121" y="36"/>
                    </a:moveTo>
                    <a:cubicBezTo>
                      <a:pt x="121" y="40"/>
                      <a:pt x="120" y="45"/>
                      <a:pt x="118" y="50"/>
                    </a:cubicBezTo>
                    <a:cubicBezTo>
                      <a:pt x="118" y="50"/>
                      <a:pt x="118" y="50"/>
                      <a:pt x="118" y="50"/>
                    </a:cubicBezTo>
                    <a:cubicBezTo>
                      <a:pt x="120" y="45"/>
                      <a:pt x="121" y="40"/>
                      <a:pt x="121" y="36"/>
                    </a:cubicBezTo>
                    <a:moveTo>
                      <a:pt x="98" y="3"/>
                    </a:moveTo>
                    <a:cubicBezTo>
                      <a:pt x="98" y="3"/>
                      <a:pt x="98" y="3"/>
                      <a:pt x="98" y="3"/>
                    </a:cubicBezTo>
                    <a:cubicBezTo>
                      <a:pt x="98" y="3"/>
                      <a:pt x="98" y="3"/>
                      <a:pt x="98" y="3"/>
                    </a:cubicBezTo>
                    <a:moveTo>
                      <a:pt x="88" y="0"/>
                    </a:moveTo>
                    <a:cubicBezTo>
                      <a:pt x="92" y="1"/>
                      <a:pt x="95" y="1"/>
                      <a:pt x="98" y="2"/>
                    </a:cubicBezTo>
                    <a:cubicBezTo>
                      <a:pt x="95" y="1"/>
                      <a:pt x="92" y="1"/>
                      <a:pt x="88" y="0"/>
                    </a:cubicBezTo>
                    <a:moveTo>
                      <a:pt x="88" y="0"/>
                    </a:moveTo>
                    <a:cubicBezTo>
                      <a:pt x="88" y="0"/>
                      <a:pt x="88" y="0"/>
                      <a:pt x="88" y="0"/>
                    </a:cubicBezTo>
                    <a:cubicBezTo>
                      <a:pt x="88" y="0"/>
                      <a:pt x="88" y="0"/>
                      <a:pt x="88"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308F15"/>
              </a:solidFill>
              <a:ln>
                <a:solidFill>
                  <a:srgbClr val="308F15"/>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7" name="Freeform 61">
                <a:extLst>
                  <a:ext uri="{FF2B5EF4-FFF2-40B4-BE49-F238E27FC236}">
                    <a16:creationId xmlns:a16="http://schemas.microsoft.com/office/drawing/2014/main" id="{C8868C73-0731-5446-AF8A-9FC180521732}"/>
                  </a:ext>
                </a:extLst>
              </p:cNvPr>
              <p:cNvSpPr>
                <a:spLocks noEditPoints="1"/>
              </p:cNvSpPr>
              <p:nvPr/>
            </p:nvSpPr>
            <p:spPr bwMode="auto">
              <a:xfrm>
                <a:off x="8259763" y="1114426"/>
                <a:ext cx="309563" cy="292100"/>
              </a:xfrm>
              <a:custGeom>
                <a:avLst/>
                <a:gdLst>
                  <a:gd name="T0" fmla="*/ 169 w 177"/>
                  <a:gd name="T1" fmla="*/ 51 h 167"/>
                  <a:gd name="T2" fmla="*/ 169 w 177"/>
                  <a:gd name="T3" fmla="*/ 51 h 167"/>
                  <a:gd name="T4" fmla="*/ 169 w 177"/>
                  <a:gd name="T5" fmla="*/ 51 h 167"/>
                  <a:gd name="T6" fmla="*/ 169 w 177"/>
                  <a:gd name="T7" fmla="*/ 51 h 167"/>
                  <a:gd name="T8" fmla="*/ 169 w 177"/>
                  <a:gd name="T9" fmla="*/ 51 h 167"/>
                  <a:gd name="T10" fmla="*/ 169 w 177"/>
                  <a:gd name="T11" fmla="*/ 51 h 167"/>
                  <a:gd name="T12" fmla="*/ 169 w 177"/>
                  <a:gd name="T13" fmla="*/ 51 h 167"/>
                  <a:gd name="T14" fmla="*/ 169 w 177"/>
                  <a:gd name="T15" fmla="*/ 51 h 167"/>
                  <a:gd name="T16" fmla="*/ 158 w 177"/>
                  <a:gd name="T17" fmla="*/ 58 h 167"/>
                  <a:gd name="T18" fmla="*/ 158 w 177"/>
                  <a:gd name="T19" fmla="*/ 58 h 167"/>
                  <a:gd name="T20" fmla="*/ 157 w 177"/>
                  <a:gd name="T21" fmla="*/ 58 h 167"/>
                  <a:gd name="T22" fmla="*/ 157 w 177"/>
                  <a:gd name="T23" fmla="*/ 59 h 167"/>
                  <a:gd name="T24" fmla="*/ 157 w 177"/>
                  <a:gd name="T25" fmla="*/ 59 h 167"/>
                  <a:gd name="T26" fmla="*/ 147 w 177"/>
                  <a:gd name="T27" fmla="*/ 61 h 167"/>
                  <a:gd name="T28" fmla="*/ 147 w 177"/>
                  <a:gd name="T29" fmla="*/ 61 h 167"/>
                  <a:gd name="T30" fmla="*/ 147 w 177"/>
                  <a:gd name="T31" fmla="*/ 61 h 167"/>
                  <a:gd name="T32" fmla="*/ 146 w 177"/>
                  <a:gd name="T33" fmla="*/ 61 h 167"/>
                  <a:gd name="T34" fmla="*/ 146 w 177"/>
                  <a:gd name="T35" fmla="*/ 61 h 167"/>
                  <a:gd name="T36" fmla="*/ 144 w 177"/>
                  <a:gd name="T37" fmla="*/ 61 h 167"/>
                  <a:gd name="T38" fmla="*/ 144 w 177"/>
                  <a:gd name="T39" fmla="*/ 61 h 167"/>
                  <a:gd name="T40" fmla="*/ 59 w 177"/>
                  <a:gd name="T41" fmla="*/ 61 h 167"/>
                  <a:gd name="T42" fmla="*/ 13 w 177"/>
                  <a:gd name="T43" fmla="*/ 107 h 167"/>
                  <a:gd name="T44" fmla="*/ 13 w 177"/>
                  <a:gd name="T45" fmla="*/ 157 h 167"/>
                  <a:gd name="T46" fmla="*/ 38 w 177"/>
                  <a:gd name="T47" fmla="*/ 167 h 167"/>
                  <a:gd name="T48" fmla="*/ 63 w 177"/>
                  <a:gd name="T49" fmla="*/ 157 h 167"/>
                  <a:gd name="T50" fmla="*/ 169 w 177"/>
                  <a:gd name="T51" fmla="*/ 51 h 167"/>
                  <a:gd name="T52" fmla="*/ 176 w 177"/>
                  <a:gd name="T53" fmla="*/ 11 h 167"/>
                  <a:gd name="T54" fmla="*/ 177 w 177"/>
                  <a:gd name="T55" fmla="*/ 11 h 167"/>
                  <a:gd name="T56" fmla="*/ 176 w 177"/>
                  <a:gd name="T57" fmla="*/ 11 h 167"/>
                  <a:gd name="T58" fmla="*/ 169 w 177"/>
                  <a:gd name="T59" fmla="*/ 0 h 167"/>
                  <a:gd name="T60" fmla="*/ 169 w 177"/>
                  <a:gd name="T61" fmla="*/ 0 h 167"/>
                  <a:gd name="T62" fmla="*/ 171 w 177"/>
                  <a:gd name="T63" fmla="*/ 3 h 167"/>
                  <a:gd name="T64" fmla="*/ 171 w 177"/>
                  <a:gd name="T65" fmla="*/ 3 h 167"/>
                  <a:gd name="T66" fmla="*/ 171 w 177"/>
                  <a:gd name="T67" fmla="*/ 3 h 167"/>
                  <a:gd name="T68" fmla="*/ 171 w 177"/>
                  <a:gd name="T69" fmla="*/ 3 h 167"/>
                  <a:gd name="T70" fmla="*/ 171 w 177"/>
                  <a:gd name="T71" fmla="*/ 3 h 167"/>
                  <a:gd name="T72" fmla="*/ 176 w 177"/>
                  <a:gd name="T73" fmla="*/ 10 h 167"/>
                  <a:gd name="T74" fmla="*/ 176 w 177"/>
                  <a:gd name="T75" fmla="*/ 10 h 167"/>
                  <a:gd name="T76" fmla="*/ 176 w 177"/>
                  <a:gd name="T77" fmla="*/ 10 h 167"/>
                  <a:gd name="T78" fmla="*/ 176 w 177"/>
                  <a:gd name="T79" fmla="*/ 10 h 167"/>
                  <a:gd name="T80" fmla="*/ 176 w 177"/>
                  <a:gd name="T81" fmla="*/ 10 h 167"/>
                  <a:gd name="T82" fmla="*/ 176 w 177"/>
                  <a:gd name="T83" fmla="*/ 11 h 167"/>
                  <a:gd name="T84" fmla="*/ 169 w 177"/>
                  <a:gd name="T85" fmla="*/ 1 h 167"/>
                  <a:gd name="T86" fmla="*/ 169 w 177"/>
                  <a:gd name="T8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7" h="167">
                    <a:moveTo>
                      <a:pt x="169" y="51"/>
                    </a:move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5" y="54"/>
                      <a:pt x="162" y="57"/>
                      <a:pt x="158" y="58"/>
                    </a:cubicBezTo>
                    <a:cubicBezTo>
                      <a:pt x="158" y="58"/>
                      <a:pt x="158" y="58"/>
                      <a:pt x="158" y="58"/>
                    </a:cubicBezTo>
                    <a:cubicBezTo>
                      <a:pt x="157" y="58"/>
                      <a:pt x="157" y="58"/>
                      <a:pt x="157" y="58"/>
                    </a:cubicBezTo>
                    <a:cubicBezTo>
                      <a:pt x="157" y="58"/>
                      <a:pt x="157" y="58"/>
                      <a:pt x="157" y="59"/>
                    </a:cubicBezTo>
                    <a:cubicBezTo>
                      <a:pt x="157" y="59"/>
                      <a:pt x="157" y="59"/>
                      <a:pt x="157" y="59"/>
                    </a:cubicBezTo>
                    <a:cubicBezTo>
                      <a:pt x="154" y="60"/>
                      <a:pt x="150" y="61"/>
                      <a:pt x="147" y="61"/>
                    </a:cubicBezTo>
                    <a:cubicBezTo>
                      <a:pt x="147" y="61"/>
                      <a:pt x="147" y="61"/>
                      <a:pt x="147" y="61"/>
                    </a:cubicBezTo>
                    <a:cubicBezTo>
                      <a:pt x="147" y="61"/>
                      <a:pt x="147" y="61"/>
                      <a:pt x="147" y="61"/>
                    </a:cubicBezTo>
                    <a:cubicBezTo>
                      <a:pt x="147" y="61"/>
                      <a:pt x="146" y="61"/>
                      <a:pt x="146" y="61"/>
                    </a:cubicBezTo>
                    <a:cubicBezTo>
                      <a:pt x="146" y="61"/>
                      <a:pt x="146" y="61"/>
                      <a:pt x="146" y="61"/>
                    </a:cubicBezTo>
                    <a:cubicBezTo>
                      <a:pt x="146" y="61"/>
                      <a:pt x="145" y="61"/>
                      <a:pt x="144" y="61"/>
                    </a:cubicBezTo>
                    <a:cubicBezTo>
                      <a:pt x="144" y="61"/>
                      <a:pt x="144" y="61"/>
                      <a:pt x="144" y="61"/>
                    </a:cubicBezTo>
                    <a:cubicBezTo>
                      <a:pt x="59" y="61"/>
                      <a:pt x="59" y="61"/>
                      <a:pt x="59" y="61"/>
                    </a:cubicBezTo>
                    <a:cubicBezTo>
                      <a:pt x="13" y="107"/>
                      <a:pt x="13" y="107"/>
                      <a:pt x="13" y="107"/>
                    </a:cubicBezTo>
                    <a:cubicBezTo>
                      <a:pt x="0" y="120"/>
                      <a:pt x="0" y="143"/>
                      <a:pt x="13" y="157"/>
                    </a:cubicBezTo>
                    <a:cubicBezTo>
                      <a:pt x="20" y="163"/>
                      <a:pt x="29" y="167"/>
                      <a:pt x="38" y="167"/>
                    </a:cubicBezTo>
                    <a:cubicBezTo>
                      <a:pt x="48" y="167"/>
                      <a:pt x="57" y="163"/>
                      <a:pt x="63" y="157"/>
                    </a:cubicBezTo>
                    <a:cubicBezTo>
                      <a:pt x="169" y="51"/>
                      <a:pt x="169" y="51"/>
                      <a:pt x="169" y="51"/>
                    </a:cubicBezTo>
                    <a:moveTo>
                      <a:pt x="176" y="11"/>
                    </a:moveTo>
                    <a:cubicBezTo>
                      <a:pt x="177" y="11"/>
                      <a:pt x="177" y="11"/>
                      <a:pt x="177" y="11"/>
                    </a:cubicBezTo>
                    <a:cubicBezTo>
                      <a:pt x="177" y="11"/>
                      <a:pt x="177" y="11"/>
                      <a:pt x="176" y="11"/>
                    </a:cubicBezTo>
                    <a:moveTo>
                      <a:pt x="169" y="0"/>
                    </a:moveTo>
                    <a:cubicBezTo>
                      <a:pt x="169" y="0"/>
                      <a:pt x="169" y="0"/>
                      <a:pt x="169" y="0"/>
                    </a:cubicBezTo>
                    <a:cubicBezTo>
                      <a:pt x="170" y="1"/>
                      <a:pt x="171" y="2"/>
                      <a:pt x="171" y="3"/>
                    </a:cubicBezTo>
                    <a:cubicBezTo>
                      <a:pt x="171" y="3"/>
                      <a:pt x="171" y="3"/>
                      <a:pt x="171" y="3"/>
                    </a:cubicBezTo>
                    <a:cubicBezTo>
                      <a:pt x="171" y="3"/>
                      <a:pt x="171" y="3"/>
                      <a:pt x="171" y="3"/>
                    </a:cubicBezTo>
                    <a:cubicBezTo>
                      <a:pt x="171" y="3"/>
                      <a:pt x="171" y="3"/>
                      <a:pt x="171" y="3"/>
                    </a:cubicBezTo>
                    <a:cubicBezTo>
                      <a:pt x="171" y="3"/>
                      <a:pt x="171" y="3"/>
                      <a:pt x="171" y="3"/>
                    </a:cubicBezTo>
                    <a:cubicBezTo>
                      <a:pt x="173" y="5"/>
                      <a:pt x="175" y="8"/>
                      <a:pt x="176" y="10"/>
                    </a:cubicBezTo>
                    <a:cubicBezTo>
                      <a:pt x="176" y="10"/>
                      <a:pt x="176" y="10"/>
                      <a:pt x="176" y="10"/>
                    </a:cubicBezTo>
                    <a:cubicBezTo>
                      <a:pt x="176" y="10"/>
                      <a:pt x="176" y="10"/>
                      <a:pt x="176" y="10"/>
                    </a:cubicBezTo>
                    <a:cubicBezTo>
                      <a:pt x="176" y="10"/>
                      <a:pt x="176" y="10"/>
                      <a:pt x="176" y="10"/>
                    </a:cubicBezTo>
                    <a:cubicBezTo>
                      <a:pt x="176" y="10"/>
                      <a:pt x="176" y="10"/>
                      <a:pt x="176" y="10"/>
                    </a:cubicBezTo>
                    <a:cubicBezTo>
                      <a:pt x="176" y="11"/>
                      <a:pt x="176" y="11"/>
                      <a:pt x="176" y="11"/>
                    </a:cubicBezTo>
                    <a:cubicBezTo>
                      <a:pt x="175" y="7"/>
                      <a:pt x="172" y="4"/>
                      <a:pt x="169" y="1"/>
                    </a:cubicBezTo>
                    <a:cubicBezTo>
                      <a:pt x="169" y="1"/>
                      <a:pt x="169" y="0"/>
                      <a:pt x="169"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8" name="Freeform 62">
                <a:extLst>
                  <a:ext uri="{FF2B5EF4-FFF2-40B4-BE49-F238E27FC236}">
                    <a16:creationId xmlns:a16="http://schemas.microsoft.com/office/drawing/2014/main" id="{B4AFD4E3-C69E-5A42-AF51-00285910C9B7}"/>
                  </a:ext>
                </a:extLst>
              </p:cNvPr>
              <p:cNvSpPr>
                <a:spLocks noEditPoints="1"/>
              </p:cNvSpPr>
              <p:nvPr/>
            </p:nvSpPr>
            <p:spPr bwMode="auto">
              <a:xfrm>
                <a:off x="8362950" y="1114426"/>
                <a:ext cx="211138" cy="106363"/>
              </a:xfrm>
              <a:custGeom>
                <a:avLst/>
                <a:gdLst>
                  <a:gd name="T0" fmla="*/ 87 w 121"/>
                  <a:gd name="T1" fmla="*/ 61 h 61"/>
                  <a:gd name="T2" fmla="*/ 87 w 121"/>
                  <a:gd name="T3" fmla="*/ 61 h 61"/>
                  <a:gd name="T4" fmla="*/ 87 w 121"/>
                  <a:gd name="T5" fmla="*/ 61 h 61"/>
                  <a:gd name="T6" fmla="*/ 88 w 121"/>
                  <a:gd name="T7" fmla="*/ 61 h 61"/>
                  <a:gd name="T8" fmla="*/ 88 w 121"/>
                  <a:gd name="T9" fmla="*/ 61 h 61"/>
                  <a:gd name="T10" fmla="*/ 88 w 121"/>
                  <a:gd name="T11" fmla="*/ 61 h 61"/>
                  <a:gd name="T12" fmla="*/ 98 w 121"/>
                  <a:gd name="T13" fmla="*/ 59 h 61"/>
                  <a:gd name="T14" fmla="*/ 88 w 121"/>
                  <a:gd name="T15" fmla="*/ 61 h 61"/>
                  <a:gd name="T16" fmla="*/ 98 w 121"/>
                  <a:gd name="T17" fmla="*/ 59 h 61"/>
                  <a:gd name="T18" fmla="*/ 98 w 121"/>
                  <a:gd name="T19" fmla="*/ 58 h 61"/>
                  <a:gd name="T20" fmla="*/ 98 w 121"/>
                  <a:gd name="T21" fmla="*/ 59 h 61"/>
                  <a:gd name="T22" fmla="*/ 98 w 121"/>
                  <a:gd name="T23" fmla="*/ 58 h 61"/>
                  <a:gd name="T24" fmla="*/ 99 w 121"/>
                  <a:gd name="T25" fmla="*/ 58 h 61"/>
                  <a:gd name="T26" fmla="*/ 99 w 121"/>
                  <a:gd name="T27" fmla="*/ 58 h 61"/>
                  <a:gd name="T28" fmla="*/ 99 w 121"/>
                  <a:gd name="T29" fmla="*/ 58 h 61"/>
                  <a:gd name="T30" fmla="*/ 110 w 121"/>
                  <a:gd name="T31" fmla="*/ 51 h 61"/>
                  <a:gd name="T32" fmla="*/ 110 w 121"/>
                  <a:gd name="T33" fmla="*/ 51 h 61"/>
                  <a:gd name="T34" fmla="*/ 110 w 121"/>
                  <a:gd name="T35" fmla="*/ 51 h 61"/>
                  <a:gd name="T36" fmla="*/ 110 w 121"/>
                  <a:gd name="T37" fmla="*/ 51 h 61"/>
                  <a:gd name="T38" fmla="*/ 110 w 121"/>
                  <a:gd name="T39" fmla="*/ 51 h 61"/>
                  <a:gd name="T40" fmla="*/ 110 w 121"/>
                  <a:gd name="T41" fmla="*/ 51 h 61"/>
                  <a:gd name="T42" fmla="*/ 110 w 121"/>
                  <a:gd name="T43" fmla="*/ 51 h 61"/>
                  <a:gd name="T44" fmla="*/ 110 w 121"/>
                  <a:gd name="T45" fmla="*/ 51 h 61"/>
                  <a:gd name="T46" fmla="*/ 110 w 121"/>
                  <a:gd name="T47" fmla="*/ 51 h 61"/>
                  <a:gd name="T48" fmla="*/ 110 w 121"/>
                  <a:gd name="T49" fmla="*/ 51 h 61"/>
                  <a:gd name="T50" fmla="*/ 110 w 121"/>
                  <a:gd name="T51" fmla="*/ 51 h 61"/>
                  <a:gd name="T52" fmla="*/ 110 w 121"/>
                  <a:gd name="T53" fmla="*/ 51 h 61"/>
                  <a:gd name="T54" fmla="*/ 110 w 121"/>
                  <a:gd name="T55" fmla="*/ 51 h 61"/>
                  <a:gd name="T56" fmla="*/ 35 w 121"/>
                  <a:gd name="T57" fmla="*/ 26 h 61"/>
                  <a:gd name="T58" fmla="*/ 0 w 121"/>
                  <a:gd name="T59" fmla="*/ 61 h 61"/>
                  <a:gd name="T60" fmla="*/ 85 w 121"/>
                  <a:gd name="T61" fmla="*/ 61 h 61"/>
                  <a:gd name="T62" fmla="*/ 60 w 121"/>
                  <a:gd name="T63" fmla="*/ 51 h 61"/>
                  <a:gd name="T64" fmla="*/ 35 w 121"/>
                  <a:gd name="T65" fmla="*/ 26 h 61"/>
                  <a:gd name="T66" fmla="*/ 117 w 121"/>
                  <a:gd name="T67" fmla="*/ 10 h 61"/>
                  <a:gd name="T68" fmla="*/ 121 w 121"/>
                  <a:gd name="T69" fmla="*/ 26 h 61"/>
                  <a:gd name="T70" fmla="*/ 118 w 121"/>
                  <a:gd name="T71" fmla="*/ 11 h 61"/>
                  <a:gd name="T72" fmla="*/ 117 w 121"/>
                  <a:gd name="T73" fmla="*/ 11 h 61"/>
                  <a:gd name="T74" fmla="*/ 117 w 121"/>
                  <a:gd name="T75" fmla="*/ 11 h 61"/>
                  <a:gd name="T76" fmla="*/ 117 w 121"/>
                  <a:gd name="T77" fmla="*/ 10 h 61"/>
                  <a:gd name="T78" fmla="*/ 117 w 121"/>
                  <a:gd name="T79" fmla="*/ 10 h 61"/>
                  <a:gd name="T80" fmla="*/ 117 w 121"/>
                  <a:gd name="T81" fmla="*/ 10 h 61"/>
                  <a:gd name="T82" fmla="*/ 117 w 121"/>
                  <a:gd name="T83" fmla="*/ 10 h 61"/>
                  <a:gd name="T84" fmla="*/ 117 w 121"/>
                  <a:gd name="T85" fmla="*/ 10 h 61"/>
                  <a:gd name="T86" fmla="*/ 117 w 121"/>
                  <a:gd name="T87" fmla="*/ 10 h 61"/>
                  <a:gd name="T88" fmla="*/ 117 w 121"/>
                  <a:gd name="T89" fmla="*/ 10 h 61"/>
                  <a:gd name="T90" fmla="*/ 112 w 121"/>
                  <a:gd name="T91" fmla="*/ 3 h 61"/>
                  <a:gd name="T92" fmla="*/ 112 w 121"/>
                  <a:gd name="T93" fmla="*/ 3 h 61"/>
                  <a:gd name="T94" fmla="*/ 112 w 121"/>
                  <a:gd name="T95" fmla="*/ 3 h 61"/>
                  <a:gd name="T96" fmla="*/ 112 w 121"/>
                  <a:gd name="T97" fmla="*/ 3 h 61"/>
                  <a:gd name="T98" fmla="*/ 112 w 121"/>
                  <a:gd name="T99" fmla="*/ 3 h 61"/>
                  <a:gd name="T100" fmla="*/ 112 w 121"/>
                  <a:gd name="T101" fmla="*/ 3 h 61"/>
                  <a:gd name="T102" fmla="*/ 110 w 121"/>
                  <a:gd name="T103" fmla="*/ 0 h 61"/>
                  <a:gd name="T104" fmla="*/ 110 w 121"/>
                  <a:gd name="T105" fmla="*/ 1 h 61"/>
                  <a:gd name="T106" fmla="*/ 112 w 121"/>
                  <a:gd name="T107" fmla="*/ 3 h 61"/>
                  <a:gd name="T108" fmla="*/ 110 w 121"/>
                  <a:gd name="T10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1" h="61">
                    <a:moveTo>
                      <a:pt x="87" y="61"/>
                    </a:moveTo>
                    <a:cubicBezTo>
                      <a:pt x="87" y="61"/>
                      <a:pt x="87" y="61"/>
                      <a:pt x="87" y="61"/>
                    </a:cubicBezTo>
                    <a:cubicBezTo>
                      <a:pt x="87" y="61"/>
                      <a:pt x="87" y="61"/>
                      <a:pt x="87" y="61"/>
                    </a:cubicBezTo>
                    <a:moveTo>
                      <a:pt x="88" y="61"/>
                    </a:moveTo>
                    <a:cubicBezTo>
                      <a:pt x="88" y="61"/>
                      <a:pt x="88" y="61"/>
                      <a:pt x="88" y="61"/>
                    </a:cubicBezTo>
                    <a:cubicBezTo>
                      <a:pt x="88" y="61"/>
                      <a:pt x="88" y="61"/>
                      <a:pt x="88" y="61"/>
                    </a:cubicBezTo>
                    <a:moveTo>
                      <a:pt x="98" y="59"/>
                    </a:moveTo>
                    <a:cubicBezTo>
                      <a:pt x="95" y="60"/>
                      <a:pt x="91" y="61"/>
                      <a:pt x="88" y="61"/>
                    </a:cubicBezTo>
                    <a:cubicBezTo>
                      <a:pt x="91" y="61"/>
                      <a:pt x="95" y="60"/>
                      <a:pt x="98" y="59"/>
                    </a:cubicBezTo>
                    <a:moveTo>
                      <a:pt x="98" y="58"/>
                    </a:moveTo>
                    <a:cubicBezTo>
                      <a:pt x="98" y="58"/>
                      <a:pt x="98" y="58"/>
                      <a:pt x="98" y="59"/>
                    </a:cubicBezTo>
                    <a:cubicBezTo>
                      <a:pt x="98" y="58"/>
                      <a:pt x="98" y="58"/>
                      <a:pt x="98" y="58"/>
                    </a:cubicBezTo>
                    <a:moveTo>
                      <a:pt x="99" y="58"/>
                    </a:moveTo>
                    <a:cubicBezTo>
                      <a:pt x="99" y="58"/>
                      <a:pt x="99" y="58"/>
                      <a:pt x="99" y="58"/>
                    </a:cubicBezTo>
                    <a:cubicBezTo>
                      <a:pt x="99" y="58"/>
                      <a:pt x="99" y="58"/>
                      <a:pt x="99" y="58"/>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moveTo>
                      <a:pt x="110" y="51"/>
                    </a:moveTo>
                    <a:cubicBezTo>
                      <a:pt x="110" y="51"/>
                      <a:pt x="110" y="51"/>
                      <a:pt x="110" y="51"/>
                    </a:cubicBezTo>
                    <a:cubicBezTo>
                      <a:pt x="110" y="51"/>
                      <a:pt x="110" y="51"/>
                      <a:pt x="110" y="51"/>
                    </a:cubicBezTo>
                    <a:cubicBezTo>
                      <a:pt x="110" y="51"/>
                      <a:pt x="110" y="51"/>
                      <a:pt x="110" y="51"/>
                    </a:cubicBezTo>
                    <a:moveTo>
                      <a:pt x="35" y="26"/>
                    </a:moveTo>
                    <a:cubicBezTo>
                      <a:pt x="0" y="61"/>
                      <a:pt x="0" y="61"/>
                      <a:pt x="0" y="61"/>
                    </a:cubicBezTo>
                    <a:cubicBezTo>
                      <a:pt x="85" y="61"/>
                      <a:pt x="85" y="61"/>
                      <a:pt x="85" y="61"/>
                    </a:cubicBezTo>
                    <a:cubicBezTo>
                      <a:pt x="76" y="61"/>
                      <a:pt x="67" y="57"/>
                      <a:pt x="60" y="51"/>
                    </a:cubicBezTo>
                    <a:cubicBezTo>
                      <a:pt x="35" y="26"/>
                      <a:pt x="35" y="26"/>
                      <a:pt x="35" y="26"/>
                    </a:cubicBezTo>
                    <a:moveTo>
                      <a:pt x="117" y="10"/>
                    </a:moveTo>
                    <a:cubicBezTo>
                      <a:pt x="120" y="15"/>
                      <a:pt x="121" y="20"/>
                      <a:pt x="121" y="26"/>
                    </a:cubicBezTo>
                    <a:cubicBezTo>
                      <a:pt x="121" y="21"/>
                      <a:pt x="120" y="16"/>
                      <a:pt x="118" y="11"/>
                    </a:cubicBezTo>
                    <a:cubicBezTo>
                      <a:pt x="118" y="11"/>
                      <a:pt x="118" y="11"/>
                      <a:pt x="117" y="11"/>
                    </a:cubicBezTo>
                    <a:cubicBezTo>
                      <a:pt x="117" y="11"/>
                      <a:pt x="117" y="11"/>
                      <a:pt x="117" y="11"/>
                    </a:cubicBezTo>
                    <a:cubicBezTo>
                      <a:pt x="117" y="11"/>
                      <a:pt x="117" y="11"/>
                      <a:pt x="117" y="10"/>
                    </a:cubicBezTo>
                    <a:moveTo>
                      <a:pt x="117" y="10"/>
                    </a:moveTo>
                    <a:cubicBezTo>
                      <a:pt x="117" y="10"/>
                      <a:pt x="117" y="10"/>
                      <a:pt x="117" y="10"/>
                    </a:cubicBezTo>
                    <a:cubicBezTo>
                      <a:pt x="117" y="10"/>
                      <a:pt x="117" y="10"/>
                      <a:pt x="117" y="10"/>
                    </a:cubicBezTo>
                    <a:moveTo>
                      <a:pt x="117" y="10"/>
                    </a:moveTo>
                    <a:cubicBezTo>
                      <a:pt x="117" y="10"/>
                      <a:pt x="117" y="10"/>
                      <a:pt x="117" y="10"/>
                    </a:cubicBezTo>
                    <a:cubicBezTo>
                      <a:pt x="117" y="10"/>
                      <a:pt x="117" y="10"/>
                      <a:pt x="117" y="10"/>
                    </a:cubicBezTo>
                    <a:moveTo>
                      <a:pt x="112" y="3"/>
                    </a:moveTo>
                    <a:cubicBezTo>
                      <a:pt x="112" y="3"/>
                      <a:pt x="112" y="3"/>
                      <a:pt x="112" y="3"/>
                    </a:cubicBezTo>
                    <a:cubicBezTo>
                      <a:pt x="112" y="3"/>
                      <a:pt x="112" y="3"/>
                      <a:pt x="112" y="3"/>
                    </a:cubicBezTo>
                    <a:moveTo>
                      <a:pt x="112" y="3"/>
                    </a:moveTo>
                    <a:cubicBezTo>
                      <a:pt x="112" y="3"/>
                      <a:pt x="112" y="3"/>
                      <a:pt x="112" y="3"/>
                    </a:cubicBezTo>
                    <a:cubicBezTo>
                      <a:pt x="112" y="3"/>
                      <a:pt x="112" y="3"/>
                      <a:pt x="112" y="3"/>
                    </a:cubicBezTo>
                    <a:moveTo>
                      <a:pt x="110" y="0"/>
                    </a:moveTo>
                    <a:cubicBezTo>
                      <a:pt x="110" y="1"/>
                      <a:pt x="110" y="1"/>
                      <a:pt x="110" y="1"/>
                    </a:cubicBezTo>
                    <a:cubicBezTo>
                      <a:pt x="111" y="1"/>
                      <a:pt x="112" y="2"/>
                      <a:pt x="112" y="3"/>
                    </a:cubicBezTo>
                    <a:cubicBezTo>
                      <a:pt x="112" y="2"/>
                      <a:pt x="111" y="1"/>
                      <a:pt x="110" y="0"/>
                    </a:cubicBezTo>
                  </a:path>
                </a:pathLst>
              </a:custGeom>
              <a:solidFill>
                <a:srgbClr val="308F15"/>
              </a:solidFill>
              <a:ln>
                <a:solidFill>
                  <a:srgbClr val="308F15"/>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9" name="Freeform 63">
                <a:extLst>
                  <a:ext uri="{FF2B5EF4-FFF2-40B4-BE49-F238E27FC236}">
                    <a16:creationId xmlns:a16="http://schemas.microsoft.com/office/drawing/2014/main" id="{012F20A8-59F2-674D-BE9C-7687176585F7}"/>
                  </a:ext>
                </a:extLst>
              </p:cNvPr>
              <p:cNvSpPr>
                <a:spLocks noEditPoints="1"/>
              </p:cNvSpPr>
              <p:nvPr/>
            </p:nvSpPr>
            <p:spPr bwMode="auto">
              <a:xfrm>
                <a:off x="8510588" y="1096964"/>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8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3 w 33"/>
                  <a:gd name="T45" fmla="*/ 5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7 w 33"/>
                  <a:gd name="T59" fmla="*/ 13 h 71"/>
                  <a:gd name="T60" fmla="*/ 27 w 33"/>
                  <a:gd name="T61" fmla="*/ 13 h 71"/>
                  <a:gd name="T62" fmla="*/ 25 w 33"/>
                  <a:gd name="T63" fmla="*/ 10 h 71"/>
                  <a:gd name="T64" fmla="*/ 13 w 33"/>
                  <a:gd name="T65" fmla="*/ 3 h 71"/>
                  <a:gd name="T66" fmla="*/ 13 w 33"/>
                  <a:gd name="T67" fmla="*/ 3 h 71"/>
                  <a:gd name="T68" fmla="*/ 3 w 33"/>
                  <a:gd name="T69" fmla="*/ 0 h 71"/>
                  <a:gd name="T70" fmla="*/ 3 w 33"/>
                  <a:gd name="T71" fmla="*/ 0 h 71"/>
                  <a:gd name="T72" fmla="*/ 0 w 33"/>
                  <a:gd name="T73" fmla="*/ 0 h 71"/>
                  <a:gd name="T74" fmla="*/ 3 w 33"/>
                  <a:gd name="T7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8"/>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7"/>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13" y="3"/>
                    </a:moveTo>
                    <a:cubicBezTo>
                      <a:pt x="17" y="4"/>
                      <a:pt x="22" y="7"/>
                      <a:pt x="25" y="10"/>
                    </a:cubicBezTo>
                    <a:cubicBezTo>
                      <a:pt x="25" y="10"/>
                      <a:pt x="25" y="10"/>
                      <a:pt x="25" y="10"/>
                    </a:cubicBezTo>
                    <a:cubicBezTo>
                      <a:pt x="21" y="7"/>
                      <a:pt x="17" y="4"/>
                      <a:pt x="13" y="3"/>
                    </a:cubicBezTo>
                    <a:moveTo>
                      <a:pt x="13" y="2"/>
                    </a:moveTo>
                    <a:cubicBezTo>
                      <a:pt x="13" y="2"/>
                      <a:pt x="13" y="2"/>
                      <a:pt x="13" y="3"/>
                    </a:cubicBezTo>
                    <a:cubicBezTo>
                      <a:pt x="13" y="2"/>
                      <a:pt x="13" y="2"/>
                      <a:pt x="13" y="2"/>
                    </a:cubicBezTo>
                    <a:moveTo>
                      <a:pt x="3" y="0"/>
                    </a:moveTo>
                    <a:cubicBezTo>
                      <a:pt x="3" y="0"/>
                      <a:pt x="3" y="0"/>
                      <a:pt x="3" y="0"/>
                    </a:cubicBezTo>
                    <a:cubicBezTo>
                      <a:pt x="3" y="0"/>
                      <a:pt x="3" y="0"/>
                      <a:pt x="3" y="0"/>
                    </a:cubicBezTo>
                    <a:moveTo>
                      <a:pt x="0" y="0"/>
                    </a:moveTo>
                    <a:cubicBezTo>
                      <a:pt x="0" y="0"/>
                      <a:pt x="0" y="0"/>
                      <a:pt x="0" y="0"/>
                    </a:cubicBezTo>
                    <a:cubicBezTo>
                      <a:pt x="0" y="0"/>
                      <a:pt x="0" y="0"/>
                      <a:pt x="0" y="0"/>
                    </a:cubicBezTo>
                    <a:cubicBezTo>
                      <a:pt x="1" y="0"/>
                      <a:pt x="2" y="0"/>
                      <a:pt x="3" y="0"/>
                    </a:cubicBezTo>
                    <a:cubicBezTo>
                      <a:pt x="2" y="0"/>
                      <a:pt x="1" y="0"/>
                      <a:pt x="0"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0" name="Freeform 64">
                <a:extLst>
                  <a:ext uri="{FF2B5EF4-FFF2-40B4-BE49-F238E27FC236}">
                    <a16:creationId xmlns:a16="http://schemas.microsoft.com/office/drawing/2014/main" id="{0CEC5B9B-20F4-E045-A16A-4BBC64B82D1C}"/>
                  </a:ext>
                </a:extLst>
              </p:cNvPr>
              <p:cNvSpPr>
                <a:spLocks/>
              </p:cNvSpPr>
              <p:nvPr/>
            </p:nvSpPr>
            <p:spPr bwMode="auto">
              <a:xfrm>
                <a:off x="8430709" y="1096964"/>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8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3 w 86"/>
                  <a:gd name="T73" fmla="*/ 50 h 71"/>
                  <a:gd name="T74" fmla="*/ 83 w 86"/>
                  <a:gd name="T75" fmla="*/ 50 h 71"/>
                  <a:gd name="T76" fmla="*/ 86 w 86"/>
                  <a:gd name="T77" fmla="*/ 36 h 71"/>
                  <a:gd name="T78" fmla="*/ 82 w 86"/>
                  <a:gd name="T79" fmla="*/ 20 h 71"/>
                  <a:gd name="T80" fmla="*/ 82 w 86"/>
                  <a:gd name="T81" fmla="*/ 20 h 71"/>
                  <a:gd name="T82" fmla="*/ 82 w 86"/>
                  <a:gd name="T83" fmla="*/ 20 h 71"/>
                  <a:gd name="T84" fmla="*/ 82 w 86"/>
                  <a:gd name="T85" fmla="*/ 20 h 71"/>
                  <a:gd name="T86" fmla="*/ 82 w 86"/>
                  <a:gd name="T87" fmla="*/ 20 h 71"/>
                  <a:gd name="T88" fmla="*/ 77 w 86"/>
                  <a:gd name="T89" fmla="*/ 13 h 71"/>
                  <a:gd name="T90" fmla="*/ 77 w 86"/>
                  <a:gd name="T91" fmla="*/ 13 h 71"/>
                  <a:gd name="T92" fmla="*/ 77 w 86"/>
                  <a:gd name="T93" fmla="*/ 13 h 71"/>
                  <a:gd name="T94" fmla="*/ 77 w 86"/>
                  <a:gd name="T95" fmla="*/ 13 h 71"/>
                  <a:gd name="T96" fmla="*/ 77 w 86"/>
                  <a:gd name="T97" fmla="*/ 13 h 71"/>
                  <a:gd name="T98" fmla="*/ 75 w 86"/>
                  <a:gd name="T99" fmla="*/ 11 h 71"/>
                  <a:gd name="T100" fmla="*/ 75 w 86"/>
                  <a:gd name="T101" fmla="*/ 10 h 71"/>
                  <a:gd name="T102" fmla="*/ 63 w 86"/>
                  <a:gd name="T103" fmla="*/ 3 h 71"/>
                  <a:gd name="T104" fmla="*/ 63 w 86"/>
                  <a:gd name="T105" fmla="*/ 3 h 71"/>
                  <a:gd name="T106" fmla="*/ 63 w 86"/>
                  <a:gd name="T107" fmla="*/ 2 h 71"/>
                  <a:gd name="T108" fmla="*/ 53 w 86"/>
                  <a:gd name="T109" fmla="*/ 0 h 71"/>
                  <a:gd name="T110" fmla="*/ 53 w 86"/>
                  <a:gd name="T111" fmla="*/ 0 h 71"/>
                  <a:gd name="T112" fmla="*/ 53 w 86"/>
                  <a:gd name="T113" fmla="*/ 0 h 71"/>
                  <a:gd name="T114" fmla="*/ 50 w 86"/>
                  <a:gd name="T11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8"/>
                      <a:pt x="63" y="68"/>
                      <a:pt x="63" y="68"/>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7"/>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0"/>
                      <a:pt x="75" y="10"/>
                      <a:pt x="75" y="10"/>
                    </a:cubicBezTo>
                    <a:cubicBezTo>
                      <a:pt x="72" y="7"/>
                      <a:pt x="67" y="4"/>
                      <a:pt x="63" y="3"/>
                    </a:cubicBezTo>
                    <a:cubicBezTo>
                      <a:pt x="63" y="3"/>
                      <a:pt x="63" y="3"/>
                      <a:pt x="63" y="3"/>
                    </a:cubicBezTo>
                    <a:cubicBezTo>
                      <a:pt x="63" y="2"/>
                      <a:pt x="63" y="2"/>
                      <a:pt x="63" y="2"/>
                    </a:cubicBezTo>
                    <a:cubicBezTo>
                      <a:pt x="60" y="1"/>
                      <a:pt x="57" y="1"/>
                      <a:pt x="53" y="0"/>
                    </a:cubicBezTo>
                    <a:cubicBezTo>
                      <a:pt x="53" y="0"/>
                      <a:pt x="53" y="0"/>
                      <a:pt x="53" y="0"/>
                    </a:cubicBezTo>
                    <a:cubicBezTo>
                      <a:pt x="53" y="0"/>
                      <a:pt x="53" y="0"/>
                      <a:pt x="53" y="0"/>
                    </a:cubicBezTo>
                    <a:cubicBezTo>
                      <a:pt x="52" y="0"/>
                      <a:pt x="51" y="0"/>
                      <a:pt x="50" y="0"/>
                    </a:cubicBezTo>
                  </a:path>
                </a:pathLst>
              </a:custGeom>
              <a:solidFill>
                <a:srgbClr val="156B06"/>
              </a:solidFill>
              <a:ln>
                <a:solidFill>
                  <a:srgbClr val="156B06"/>
                </a:solidFill>
              </a:ln>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42" name="Rounded Rectangle 41">
              <a:extLst>
                <a:ext uri="{FF2B5EF4-FFF2-40B4-BE49-F238E27FC236}">
                  <a16:creationId xmlns:a16="http://schemas.microsoft.com/office/drawing/2014/main" id="{389F9497-EC23-A244-B01F-B7A0F0EE596B}"/>
                </a:ext>
              </a:extLst>
            </p:cNvPr>
            <p:cNvSpPr/>
            <p:nvPr/>
          </p:nvSpPr>
          <p:spPr>
            <a:xfrm>
              <a:off x="3006949" y="1866047"/>
              <a:ext cx="2629547" cy="2130448"/>
            </a:xfrm>
            <a:prstGeom prst="round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17419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03" name="think-cell Slide" r:id="rId5" imgW="216" imgH="216" progId="TCLayout.ActiveDocument.1">
                  <p:embed/>
                </p:oleObj>
              </mc:Choice>
              <mc:Fallback>
                <p:oleObj name="think-cell Slide" r:id="rId5" imgW="216" imgH="216" progId="TCLayout.ActiveDocument.1">
                  <p:embed/>
                  <p:pic>
                    <p:nvPicPr>
                      <p:cNvPr id="6" name="Object 5"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5" name="Rectangle 94"/>
          <p:cNvSpPr/>
          <p:nvPr/>
        </p:nvSpPr>
        <p:spPr>
          <a:xfrm>
            <a:off x="6676073" y="1314002"/>
            <a:ext cx="1920240" cy="3402462"/>
          </a:xfrm>
          <a:prstGeom prst="rect">
            <a:avLst/>
          </a:prstGeom>
          <a:solidFill>
            <a:schemeClr val="accent4">
              <a:lumMod val="20000"/>
              <a:lumOff val="80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550862" y="1314002"/>
            <a:ext cx="1920240" cy="3402462"/>
          </a:xfrm>
          <a:prstGeom prst="rect">
            <a:avLst/>
          </a:prstGeom>
          <a:solidFill>
            <a:schemeClr val="accent1">
              <a:lumMod val="20000"/>
              <a:lumOff val="80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6676073" y="1085402"/>
            <a:ext cx="1920240" cy="457200"/>
          </a:xfrm>
          <a:prstGeom prst="roundRect">
            <a:avLst>
              <a:gd name="adj" fmla="val 50000"/>
            </a:avLst>
          </a:prstGeom>
          <a:solidFill>
            <a:schemeClr val="accent4"/>
          </a:solidFill>
        </p:spPr>
        <p:txBody>
          <a:bodyPr wrap="square" lIns="0" tIns="0" rIns="0" bIns="0" anchor="ctr">
            <a:noAutofit/>
          </a:bodyPr>
          <a:lstStyle/>
          <a:p>
            <a:pPr marL="0" lvl="1" algn="ctr" defTabSz="457037">
              <a:lnSpc>
                <a:spcPct val="90000"/>
              </a:lnSpc>
              <a:spcBef>
                <a:spcPts val="300"/>
              </a:spcBef>
              <a:buSzPct val="100000"/>
            </a:pPr>
            <a:r>
              <a:rPr lang="en-US" sz="1200">
                <a:solidFill>
                  <a:schemeClr val="bg2"/>
                </a:solidFill>
                <a:latin typeface="+mn-lt"/>
                <a:ea typeface="ＭＳ Ｐゴシック" pitchFamily="34" charset="-128"/>
              </a:rPr>
              <a:t>Open</a:t>
            </a:r>
          </a:p>
        </p:txBody>
      </p:sp>
      <p:sp>
        <p:nvSpPr>
          <p:cNvPr id="93" name="Rectangle 92"/>
          <p:cNvSpPr/>
          <p:nvPr/>
        </p:nvSpPr>
        <p:spPr>
          <a:xfrm>
            <a:off x="2592600" y="1314002"/>
            <a:ext cx="1920240" cy="3402462"/>
          </a:xfrm>
          <a:prstGeom prst="rect">
            <a:avLst/>
          </a:prstGeom>
          <a:solidFill>
            <a:schemeClr val="tx2">
              <a:lumMod val="20000"/>
              <a:lumOff val="80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4634337" y="1314002"/>
            <a:ext cx="1920240" cy="3402462"/>
          </a:xfrm>
          <a:prstGeom prst="rect">
            <a:avLst/>
          </a:prstGeom>
          <a:solidFill>
            <a:schemeClr val="accent2">
              <a:lumMod val="20000"/>
              <a:lumOff val="80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42"/>
          <p:cNvSpPr>
            <a:spLocks noGrp="1"/>
          </p:cNvSpPr>
          <p:nvPr>
            <p:ph type="title"/>
          </p:nvPr>
        </p:nvSpPr>
        <p:spPr/>
        <p:txBody>
          <a:bodyPr/>
          <a:lstStyle/>
          <a:p>
            <a:r>
              <a:rPr lang="en-US">
                <a:latin typeface="+mn-lt"/>
              </a:rPr>
              <a:t>In summary: Platform built for scale and flexibility</a:t>
            </a:r>
            <a:endParaRPr lang="en-US" sz="1800">
              <a:latin typeface="+mn-lt"/>
            </a:endParaRPr>
          </a:p>
        </p:txBody>
      </p:sp>
      <p:sp>
        <p:nvSpPr>
          <p:cNvPr id="87" name="Rounded Rectangle 86"/>
          <p:cNvSpPr/>
          <p:nvPr/>
        </p:nvSpPr>
        <p:spPr>
          <a:xfrm>
            <a:off x="550863" y="1085402"/>
            <a:ext cx="1920240" cy="457200"/>
          </a:xfrm>
          <a:prstGeom prst="roundRect">
            <a:avLst>
              <a:gd name="adj" fmla="val 50000"/>
            </a:avLst>
          </a:prstGeom>
          <a:solidFill>
            <a:schemeClr val="accent1"/>
          </a:solidFill>
        </p:spPr>
        <p:txBody>
          <a:bodyPr wrap="square" lIns="0" tIns="0" rIns="0" bIns="0" anchor="ctr">
            <a:noAutofit/>
          </a:bodyPr>
          <a:lstStyle/>
          <a:p>
            <a:pPr marL="0" lvl="1" algn="ctr" defTabSz="457037">
              <a:lnSpc>
                <a:spcPct val="90000"/>
              </a:lnSpc>
              <a:spcBef>
                <a:spcPts val="300"/>
              </a:spcBef>
              <a:buSzPct val="100000"/>
            </a:pPr>
            <a:r>
              <a:rPr lang="en-US" sz="1200">
                <a:solidFill>
                  <a:schemeClr val="bg1"/>
                </a:solidFill>
                <a:latin typeface="+mn-lt"/>
                <a:ea typeface="ＭＳ Ｐゴシック" pitchFamily="34" charset="-128"/>
              </a:rPr>
              <a:t>Real time and scalable</a:t>
            </a:r>
          </a:p>
        </p:txBody>
      </p:sp>
      <p:sp>
        <p:nvSpPr>
          <p:cNvPr id="88" name="Rounded Rectangle 87"/>
          <p:cNvSpPr/>
          <p:nvPr/>
        </p:nvSpPr>
        <p:spPr>
          <a:xfrm>
            <a:off x="2592600" y="1085402"/>
            <a:ext cx="1920240" cy="457200"/>
          </a:xfrm>
          <a:prstGeom prst="roundRect">
            <a:avLst>
              <a:gd name="adj" fmla="val 50000"/>
            </a:avLst>
          </a:prstGeom>
          <a:solidFill>
            <a:schemeClr val="tx2"/>
          </a:solidFill>
        </p:spPr>
        <p:txBody>
          <a:bodyPr wrap="square" lIns="0" tIns="0" rIns="0" bIns="0" anchor="ctr">
            <a:noAutofit/>
          </a:bodyPr>
          <a:lstStyle/>
          <a:p>
            <a:pPr marL="0" lvl="1" algn="ctr" defTabSz="457037">
              <a:lnSpc>
                <a:spcPct val="90000"/>
              </a:lnSpc>
              <a:spcBef>
                <a:spcPts val="300"/>
              </a:spcBef>
              <a:buSzPct val="100000"/>
            </a:pPr>
            <a:r>
              <a:rPr lang="en-US" sz="1200" dirty="0">
                <a:solidFill>
                  <a:schemeClr val="bg2"/>
                </a:solidFill>
                <a:latin typeface="+mn-lt"/>
                <a:ea typeface="ＭＳ Ｐゴシック" pitchFamily="34" charset="-128"/>
              </a:rPr>
              <a:t>Holistic workload protection</a:t>
            </a:r>
          </a:p>
        </p:txBody>
      </p:sp>
      <p:sp>
        <p:nvSpPr>
          <p:cNvPr id="90" name="Rounded Rectangle 89"/>
          <p:cNvSpPr/>
          <p:nvPr/>
        </p:nvSpPr>
        <p:spPr>
          <a:xfrm>
            <a:off x="4634337" y="1085402"/>
            <a:ext cx="1920240" cy="457200"/>
          </a:xfrm>
          <a:prstGeom prst="roundRect">
            <a:avLst>
              <a:gd name="adj" fmla="val 50000"/>
            </a:avLst>
          </a:prstGeom>
          <a:solidFill>
            <a:schemeClr val="accent2"/>
          </a:solidFill>
        </p:spPr>
        <p:txBody>
          <a:bodyPr wrap="square" lIns="0" tIns="0" rIns="0" bIns="0" anchor="ctr">
            <a:noAutofit/>
          </a:bodyPr>
          <a:lstStyle/>
          <a:p>
            <a:pPr marL="0" lvl="1" algn="ctr" defTabSz="457037">
              <a:lnSpc>
                <a:spcPct val="90000"/>
              </a:lnSpc>
              <a:spcBef>
                <a:spcPts val="300"/>
              </a:spcBef>
              <a:buSzPct val="100000"/>
            </a:pPr>
            <a:r>
              <a:rPr lang="en-US" sz="1200">
                <a:solidFill>
                  <a:schemeClr val="bg1"/>
                </a:solidFill>
                <a:latin typeface="+mn-lt"/>
                <a:ea typeface="ＭＳ Ｐゴシック" pitchFamily="34" charset="-128"/>
              </a:rPr>
              <a:t>Easy to use</a:t>
            </a:r>
          </a:p>
        </p:txBody>
      </p:sp>
      <p:sp>
        <p:nvSpPr>
          <p:cNvPr id="8" name="Rectangle 7"/>
          <p:cNvSpPr/>
          <p:nvPr/>
        </p:nvSpPr>
        <p:spPr>
          <a:xfrm>
            <a:off x="550863" y="2738051"/>
            <a:ext cx="1920239" cy="1738938"/>
          </a:xfrm>
          <a:prstGeom prst="rect">
            <a:avLst/>
          </a:prstGeom>
        </p:spPr>
        <p:txBody>
          <a:bodyPr wrap="square" lIns="91440" tIns="0" rIns="45720" bIns="0">
            <a:spAutoFit/>
          </a:bodyPr>
          <a:lstStyle/>
          <a:p>
            <a:pPr marL="169863" indent="-169863" defTabSz="684213">
              <a:spcBef>
                <a:spcPts val="1000"/>
              </a:spcBef>
              <a:buClr>
                <a:schemeClr val="tx1"/>
              </a:buClr>
              <a:buSzPct val="100000"/>
              <a:buFont typeface="Arial"/>
              <a:buChar char="•"/>
            </a:pPr>
            <a:r>
              <a:rPr lang="en-US" sz="1100" dirty="0">
                <a:latin typeface="+mn-lt"/>
                <a:ea typeface="CiscoSansTT Thin" charset="0"/>
                <a:cs typeface="CiscoSansTT Thin" charset="0"/>
              </a:rPr>
              <a:t>Every packet, every flow</a:t>
            </a:r>
          </a:p>
          <a:p>
            <a:pPr marL="169863" indent="-169863" defTabSz="684213">
              <a:spcBef>
                <a:spcPts val="1000"/>
              </a:spcBef>
              <a:buClr>
                <a:schemeClr val="tx1"/>
              </a:buClr>
              <a:buSzPct val="100000"/>
              <a:buFont typeface="Arial"/>
              <a:buChar char="•"/>
            </a:pPr>
            <a:r>
              <a:rPr lang="en-US" sz="1100" dirty="0">
                <a:latin typeface="+mn-lt"/>
                <a:ea typeface="CiscoSansTT Thin" charset="0"/>
                <a:cs typeface="CiscoSansTT Thin" charset="0"/>
              </a:rPr>
              <a:t>Application segmentation for 1000s of applications</a:t>
            </a:r>
          </a:p>
          <a:p>
            <a:pPr marL="169863" indent="-169863" defTabSz="684213">
              <a:spcBef>
                <a:spcPts val="1000"/>
              </a:spcBef>
              <a:buClr>
                <a:schemeClr val="tx1"/>
              </a:buClr>
              <a:buSzPct val="100000"/>
              <a:buFont typeface="Arial"/>
              <a:buChar char="•"/>
            </a:pPr>
            <a:r>
              <a:rPr lang="en-US" sz="1100" dirty="0">
                <a:latin typeface="+mn-lt"/>
                <a:ea typeface="CiscoSansTT Thin" charset="0"/>
                <a:cs typeface="CiscoSansTT Thin" charset="0"/>
              </a:rPr>
              <a:t>Extends visibility to process and software packages</a:t>
            </a:r>
          </a:p>
          <a:p>
            <a:pPr marL="169863" indent="-169863" defTabSz="684213">
              <a:spcBef>
                <a:spcPts val="1000"/>
              </a:spcBef>
              <a:buClr>
                <a:schemeClr val="tx1"/>
              </a:buClr>
              <a:buSzPct val="100000"/>
              <a:buFont typeface="Arial"/>
              <a:buChar char="•"/>
            </a:pPr>
            <a:r>
              <a:rPr lang="en-US" sz="1100" dirty="0">
                <a:latin typeface="+mn-lt"/>
                <a:ea typeface="CiscoSansTT Thin" charset="0"/>
                <a:cs typeface="CiscoSansTT Thin" charset="0"/>
              </a:rPr>
              <a:t>Long term </a:t>
            </a:r>
            <a:br>
              <a:rPr lang="en-US" sz="1100" dirty="0">
                <a:latin typeface="+mn-lt"/>
                <a:ea typeface="CiscoSansTT Thin" charset="0"/>
                <a:cs typeface="CiscoSansTT Thin" charset="0"/>
              </a:rPr>
            </a:br>
            <a:r>
              <a:rPr lang="en-US" sz="1100" dirty="0">
                <a:latin typeface="+mn-lt"/>
                <a:ea typeface="CiscoSansTT Thin" charset="0"/>
                <a:cs typeface="CiscoSansTT Thin" charset="0"/>
              </a:rPr>
              <a:t>data retention</a:t>
            </a:r>
          </a:p>
        </p:txBody>
      </p:sp>
      <p:sp>
        <p:nvSpPr>
          <p:cNvPr id="117" name="Rectangle 116"/>
          <p:cNvSpPr/>
          <p:nvPr/>
        </p:nvSpPr>
        <p:spPr>
          <a:xfrm>
            <a:off x="2592600" y="2738051"/>
            <a:ext cx="1920239" cy="1569660"/>
          </a:xfrm>
          <a:prstGeom prst="rect">
            <a:avLst/>
          </a:prstGeom>
        </p:spPr>
        <p:txBody>
          <a:bodyPr wrap="square" lIns="91440" tIns="0" rIns="45720" bIns="0">
            <a:spAutoFit/>
          </a:bodyPr>
          <a:lstStyle/>
          <a:p>
            <a:pPr marL="169863" indent="-169863" defTabSz="684213">
              <a:spcBef>
                <a:spcPts val="1000"/>
              </a:spcBef>
              <a:buClr>
                <a:schemeClr val="tx1"/>
              </a:buClr>
              <a:buSzPct val="100000"/>
              <a:buFont typeface="Arial"/>
              <a:buChar char="•"/>
            </a:pPr>
            <a:r>
              <a:rPr lang="en-US" sz="1100" dirty="0">
                <a:latin typeface="+mn-lt"/>
                <a:ea typeface="CiscoSansTT Thin" charset="0"/>
                <a:cs typeface="CiscoSansTT Thin" charset="0"/>
              </a:rPr>
              <a:t>Consistent application segmentation</a:t>
            </a:r>
          </a:p>
          <a:p>
            <a:pPr marL="169863" indent="-169863" defTabSz="684213">
              <a:spcBef>
                <a:spcPts val="1000"/>
              </a:spcBef>
              <a:buClr>
                <a:schemeClr val="tx1"/>
              </a:buClr>
              <a:buSzPct val="100000"/>
              <a:buFont typeface="Arial"/>
              <a:buChar char="•"/>
            </a:pPr>
            <a:r>
              <a:rPr lang="en-US" sz="1100" dirty="0">
                <a:latin typeface="+mn-lt"/>
                <a:ea typeface="CiscoSansTT Thin" charset="0"/>
                <a:cs typeface="CiscoSansTT Thin" charset="0"/>
              </a:rPr>
              <a:t>Any workload, anywhere</a:t>
            </a:r>
          </a:p>
          <a:p>
            <a:pPr marL="169863" indent="-169863" defTabSz="684213">
              <a:spcBef>
                <a:spcPts val="1000"/>
              </a:spcBef>
              <a:buClr>
                <a:schemeClr val="tx1"/>
              </a:buClr>
              <a:buSzPct val="100000"/>
              <a:buFont typeface="Arial"/>
              <a:buChar char="•"/>
            </a:pPr>
            <a:r>
              <a:rPr lang="en-US" sz="1100" dirty="0">
                <a:latin typeface="+mn-lt"/>
                <a:ea typeface="CiscoSansTT Thin" charset="0"/>
                <a:cs typeface="CiscoSansTT Thin" charset="0"/>
              </a:rPr>
              <a:t>Process behavior deviations</a:t>
            </a:r>
          </a:p>
          <a:p>
            <a:pPr marL="169863" indent="-169863" defTabSz="684213">
              <a:spcBef>
                <a:spcPts val="1000"/>
              </a:spcBef>
              <a:buClr>
                <a:schemeClr val="tx1"/>
              </a:buClr>
              <a:buSzPct val="100000"/>
              <a:buFont typeface="Arial"/>
              <a:buChar char="•"/>
            </a:pPr>
            <a:r>
              <a:rPr lang="en-US" sz="1100" dirty="0">
                <a:latin typeface="+mn-lt"/>
                <a:ea typeface="CiscoSansTT Thin" charset="0"/>
                <a:cs typeface="CiscoSansTT Thin" charset="0"/>
              </a:rPr>
              <a:t>Software package vulnerability</a:t>
            </a:r>
          </a:p>
        </p:txBody>
      </p:sp>
      <p:sp>
        <p:nvSpPr>
          <p:cNvPr id="120" name="Rectangle 119"/>
          <p:cNvSpPr/>
          <p:nvPr/>
        </p:nvSpPr>
        <p:spPr>
          <a:xfrm>
            <a:off x="4634337" y="2738051"/>
            <a:ext cx="1920239" cy="789960"/>
          </a:xfrm>
          <a:prstGeom prst="rect">
            <a:avLst/>
          </a:prstGeom>
        </p:spPr>
        <p:txBody>
          <a:bodyPr wrap="square" lIns="91440" tIns="0" rIns="45720" bIns="0">
            <a:spAutoFit/>
          </a:bodyPr>
          <a:lstStyle/>
          <a:p>
            <a:pPr marL="169863" indent="-169863" defTabSz="684213">
              <a:spcBef>
                <a:spcPts val="1000"/>
              </a:spcBef>
              <a:buClr>
                <a:schemeClr val="tx1"/>
              </a:buClr>
              <a:buSzPct val="100000"/>
              <a:buFont typeface="Arial"/>
              <a:buChar char="•"/>
            </a:pPr>
            <a:r>
              <a:rPr lang="en-US" sz="1100" dirty="0">
                <a:latin typeface="+mn-lt"/>
                <a:ea typeface="CiscoSansTT Thin" charset="0"/>
                <a:cs typeface="CiscoSansTT Thin" charset="0"/>
              </a:rPr>
              <a:t>One touch deployment</a:t>
            </a:r>
          </a:p>
          <a:p>
            <a:pPr marL="169863" indent="-169863" defTabSz="684213">
              <a:spcBef>
                <a:spcPts val="1000"/>
              </a:spcBef>
              <a:buClr>
                <a:schemeClr val="tx1"/>
              </a:buClr>
              <a:buSzPct val="100000"/>
              <a:buFont typeface="Arial"/>
              <a:buChar char="•"/>
            </a:pPr>
            <a:r>
              <a:rPr lang="en-US" sz="1100" dirty="0">
                <a:latin typeface="+mn-lt"/>
                <a:ea typeface="CiscoSansTT Thin" charset="0"/>
                <a:cs typeface="CiscoSansTT Thin" charset="0"/>
              </a:rPr>
              <a:t>Self monitoring</a:t>
            </a:r>
          </a:p>
          <a:p>
            <a:pPr marL="169863" indent="-169863" defTabSz="684213">
              <a:spcBef>
                <a:spcPts val="1000"/>
              </a:spcBef>
              <a:buClr>
                <a:schemeClr val="tx1"/>
              </a:buClr>
              <a:buSzPct val="100000"/>
              <a:buFont typeface="Arial"/>
              <a:buChar char="•"/>
            </a:pPr>
            <a:r>
              <a:rPr lang="en-US" sz="1100" dirty="0">
                <a:latin typeface="+mn-lt"/>
                <a:ea typeface="CiscoSansTT Thin" charset="0"/>
                <a:cs typeface="CiscoSansTT Thin" charset="0"/>
              </a:rPr>
              <a:t>Self diagnostics</a:t>
            </a:r>
          </a:p>
        </p:txBody>
      </p:sp>
      <p:sp>
        <p:nvSpPr>
          <p:cNvPr id="125" name="Rectangle 124"/>
          <p:cNvSpPr/>
          <p:nvPr/>
        </p:nvSpPr>
        <p:spPr>
          <a:xfrm>
            <a:off x="6676073" y="2738051"/>
            <a:ext cx="1920239" cy="1061829"/>
          </a:xfrm>
          <a:prstGeom prst="rect">
            <a:avLst/>
          </a:prstGeom>
        </p:spPr>
        <p:txBody>
          <a:bodyPr wrap="square" lIns="91440" tIns="0" rIns="45720" bIns="0">
            <a:spAutoFit/>
          </a:bodyPr>
          <a:lstStyle/>
          <a:p>
            <a:pPr marL="169863" indent="-169863" defTabSz="684213">
              <a:spcBef>
                <a:spcPts val="1000"/>
              </a:spcBef>
              <a:buClr>
                <a:schemeClr val="tx1"/>
              </a:buClr>
              <a:buSzPct val="100000"/>
              <a:buFont typeface="Arial"/>
              <a:buChar char="•"/>
            </a:pPr>
            <a:r>
              <a:rPr lang="en-US" sz="1100" dirty="0">
                <a:latin typeface="+mn-lt"/>
                <a:ea typeface="CiscoSansTT Thin" charset="0"/>
                <a:cs typeface="CiscoSansTT Thin" charset="0"/>
              </a:rPr>
              <a:t>Standard web UI</a:t>
            </a:r>
          </a:p>
          <a:p>
            <a:pPr marL="169863" indent="-169863" defTabSz="684213">
              <a:spcBef>
                <a:spcPts val="1000"/>
              </a:spcBef>
              <a:buClr>
                <a:schemeClr val="tx1"/>
              </a:buClr>
              <a:buSzPct val="100000"/>
              <a:buFont typeface="Arial"/>
              <a:buChar char="•"/>
            </a:pPr>
            <a:r>
              <a:rPr lang="en-US" sz="1100" dirty="0">
                <a:latin typeface="+mn-lt"/>
                <a:ea typeface="CiscoSansTT Thin" charset="0"/>
                <a:cs typeface="CiscoSansTT Thin" charset="0"/>
              </a:rPr>
              <a:t>REST API (pull)</a:t>
            </a:r>
          </a:p>
          <a:p>
            <a:pPr marL="169863" indent="-169863" defTabSz="684213">
              <a:spcBef>
                <a:spcPts val="1000"/>
              </a:spcBef>
              <a:buClr>
                <a:schemeClr val="tx1"/>
              </a:buClr>
              <a:buSzPct val="100000"/>
              <a:buFont typeface="Arial"/>
              <a:buChar char="•"/>
            </a:pPr>
            <a:r>
              <a:rPr lang="en-US" sz="1100" dirty="0">
                <a:latin typeface="+mn-lt"/>
                <a:ea typeface="CiscoSansTT Thin" charset="0"/>
                <a:cs typeface="CiscoSansTT Thin" charset="0"/>
              </a:rPr>
              <a:t>Event notification (push)</a:t>
            </a:r>
          </a:p>
          <a:p>
            <a:pPr marL="169863" indent="-169863" defTabSz="684213">
              <a:spcBef>
                <a:spcPts val="1000"/>
              </a:spcBef>
              <a:buClr>
                <a:schemeClr val="tx1"/>
              </a:buClr>
              <a:buSzPct val="100000"/>
              <a:buFont typeface="Arial"/>
              <a:buChar char="•"/>
            </a:pPr>
            <a:r>
              <a:rPr lang="en-US" sz="1100" dirty="0" err="1">
                <a:latin typeface="+mn-lt"/>
                <a:ea typeface="CiscoSansTT Thin" charset="0"/>
                <a:cs typeface="CiscoSansTT Thin" charset="0"/>
              </a:rPr>
              <a:t>Tetration</a:t>
            </a:r>
            <a:r>
              <a:rPr lang="en-US" sz="1100" dirty="0">
                <a:latin typeface="+mn-lt"/>
                <a:ea typeface="CiscoSansTT Thin" charset="0"/>
                <a:cs typeface="CiscoSansTT Thin" charset="0"/>
              </a:rPr>
              <a:t> applications</a:t>
            </a:r>
          </a:p>
        </p:txBody>
      </p:sp>
      <p:grpSp>
        <p:nvGrpSpPr>
          <p:cNvPr id="36" name="Group 35"/>
          <p:cNvGrpSpPr>
            <a:grpSpLocks noChangeAspect="1"/>
          </p:cNvGrpSpPr>
          <p:nvPr/>
        </p:nvGrpSpPr>
        <p:grpSpPr>
          <a:xfrm>
            <a:off x="1239011" y="1817770"/>
            <a:ext cx="543943" cy="543943"/>
            <a:chOff x="3431557" y="2495618"/>
            <a:chExt cx="480016" cy="480016"/>
          </a:xfrm>
        </p:grpSpPr>
        <p:sp>
          <p:nvSpPr>
            <p:cNvPr id="37" name="Oval 36"/>
            <p:cNvSpPr/>
            <p:nvPr/>
          </p:nvSpPr>
          <p:spPr>
            <a:xfrm>
              <a:off x="3431557" y="2495618"/>
              <a:ext cx="480016" cy="480016"/>
            </a:xfrm>
            <a:prstGeom prst="ellipse">
              <a:avLst/>
            </a:prstGeom>
            <a:noFill/>
            <a:ln w="412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715"/>
            <p:cNvSpPr>
              <a:spLocks/>
            </p:cNvSpPr>
            <p:nvPr/>
          </p:nvSpPr>
          <p:spPr bwMode="auto">
            <a:xfrm>
              <a:off x="3652161" y="2568051"/>
              <a:ext cx="39999" cy="160995"/>
            </a:xfrm>
            <a:custGeom>
              <a:avLst/>
              <a:gdLst>
                <a:gd name="T0" fmla="*/ 9 w 17"/>
                <a:gd name="T1" fmla="*/ 0 h 68"/>
                <a:gd name="T2" fmla="*/ 0 w 17"/>
                <a:gd name="T3" fmla="*/ 8 h 68"/>
                <a:gd name="T4" fmla="*/ 0 w 17"/>
                <a:gd name="T5" fmla="*/ 68 h 68"/>
                <a:gd name="T6" fmla="*/ 3 w 17"/>
                <a:gd name="T7" fmla="*/ 65 h 68"/>
                <a:gd name="T8" fmla="*/ 9 w 17"/>
                <a:gd name="T9" fmla="*/ 63 h 68"/>
                <a:gd name="T10" fmla="*/ 15 w 17"/>
                <a:gd name="T11" fmla="*/ 65 h 68"/>
                <a:gd name="T12" fmla="*/ 17 w 17"/>
                <a:gd name="T13" fmla="*/ 68 h 68"/>
                <a:gd name="T14" fmla="*/ 17 w 17"/>
                <a:gd name="T15" fmla="*/ 8 h 68"/>
                <a:gd name="T16" fmla="*/ 9 w 17"/>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8">
                  <a:moveTo>
                    <a:pt x="9" y="0"/>
                  </a:moveTo>
                  <a:cubicBezTo>
                    <a:pt x="4" y="0"/>
                    <a:pt x="0" y="3"/>
                    <a:pt x="0" y="8"/>
                  </a:cubicBezTo>
                  <a:cubicBezTo>
                    <a:pt x="0" y="68"/>
                    <a:pt x="0" y="68"/>
                    <a:pt x="0" y="68"/>
                  </a:cubicBezTo>
                  <a:cubicBezTo>
                    <a:pt x="3" y="65"/>
                    <a:pt x="3" y="65"/>
                    <a:pt x="3" y="65"/>
                  </a:cubicBezTo>
                  <a:cubicBezTo>
                    <a:pt x="5" y="64"/>
                    <a:pt x="7" y="63"/>
                    <a:pt x="9" y="63"/>
                  </a:cubicBezTo>
                  <a:cubicBezTo>
                    <a:pt x="11" y="63"/>
                    <a:pt x="14" y="64"/>
                    <a:pt x="15" y="65"/>
                  </a:cubicBezTo>
                  <a:cubicBezTo>
                    <a:pt x="16" y="66"/>
                    <a:pt x="17" y="67"/>
                    <a:pt x="17" y="68"/>
                  </a:cubicBezTo>
                  <a:cubicBezTo>
                    <a:pt x="17" y="8"/>
                    <a:pt x="17" y="8"/>
                    <a:pt x="17" y="8"/>
                  </a:cubicBezTo>
                  <a:cubicBezTo>
                    <a:pt x="17" y="3"/>
                    <a:pt x="13" y="0"/>
                    <a:pt x="9" y="0"/>
                  </a:cubicBezTo>
                </a:path>
              </a:pathLst>
            </a:custGeom>
            <a:solidFill>
              <a:schemeClr val="accent2"/>
            </a:solidFill>
            <a:ln w="317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39" name="Freeform 717"/>
            <p:cNvSpPr>
              <a:spLocks/>
            </p:cNvSpPr>
            <p:nvPr/>
          </p:nvSpPr>
          <p:spPr bwMode="auto">
            <a:xfrm>
              <a:off x="3583163" y="2731046"/>
              <a:ext cx="98997" cy="94997"/>
            </a:xfrm>
            <a:custGeom>
              <a:avLst/>
              <a:gdLst>
                <a:gd name="T0" fmla="*/ 29 w 42"/>
                <a:gd name="T1" fmla="*/ 0 h 40"/>
                <a:gd name="T2" fmla="*/ 3 w 42"/>
                <a:gd name="T3" fmla="*/ 26 h 40"/>
                <a:gd name="T4" fmla="*/ 3 w 42"/>
                <a:gd name="T5" fmla="*/ 38 h 40"/>
                <a:gd name="T6" fmla="*/ 9 w 42"/>
                <a:gd name="T7" fmla="*/ 40 h 40"/>
                <a:gd name="T8" fmla="*/ 15 w 42"/>
                <a:gd name="T9" fmla="*/ 38 h 40"/>
                <a:gd name="T10" fmla="*/ 42 w 42"/>
                <a:gd name="T11" fmla="*/ 11 h 40"/>
                <a:gd name="T12" fmla="*/ 38 w 42"/>
                <a:gd name="T13" fmla="*/ 12 h 40"/>
                <a:gd name="T14" fmla="*/ 29 w 42"/>
                <a:gd name="T15" fmla="*/ 3 h 40"/>
                <a:gd name="T16" fmla="*/ 29 w 42"/>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0">
                  <a:moveTo>
                    <a:pt x="29" y="0"/>
                  </a:moveTo>
                  <a:cubicBezTo>
                    <a:pt x="3" y="26"/>
                    <a:pt x="3" y="26"/>
                    <a:pt x="3" y="26"/>
                  </a:cubicBezTo>
                  <a:cubicBezTo>
                    <a:pt x="0" y="29"/>
                    <a:pt x="0" y="35"/>
                    <a:pt x="3" y="38"/>
                  </a:cubicBezTo>
                  <a:cubicBezTo>
                    <a:pt x="5" y="39"/>
                    <a:pt x="7" y="40"/>
                    <a:pt x="9" y="40"/>
                  </a:cubicBezTo>
                  <a:cubicBezTo>
                    <a:pt x="11" y="40"/>
                    <a:pt x="13" y="39"/>
                    <a:pt x="15" y="38"/>
                  </a:cubicBezTo>
                  <a:cubicBezTo>
                    <a:pt x="42" y="11"/>
                    <a:pt x="42" y="11"/>
                    <a:pt x="42" y="11"/>
                  </a:cubicBezTo>
                  <a:cubicBezTo>
                    <a:pt x="41" y="11"/>
                    <a:pt x="39" y="12"/>
                    <a:pt x="38" y="12"/>
                  </a:cubicBezTo>
                  <a:cubicBezTo>
                    <a:pt x="33" y="12"/>
                    <a:pt x="29" y="8"/>
                    <a:pt x="29" y="3"/>
                  </a:cubicBezTo>
                  <a:cubicBezTo>
                    <a:pt x="29" y="0"/>
                    <a:pt x="29" y="0"/>
                    <a:pt x="29" y="0"/>
                  </a:cubicBezTo>
                </a:path>
              </a:pathLst>
            </a:custGeom>
            <a:solidFill>
              <a:schemeClr val="accent2"/>
            </a:solidFill>
            <a:ln w="317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40" name="Freeform 719"/>
            <p:cNvSpPr>
              <a:spLocks/>
            </p:cNvSpPr>
            <p:nvPr/>
          </p:nvSpPr>
          <p:spPr bwMode="auto">
            <a:xfrm>
              <a:off x="3652161" y="2717047"/>
              <a:ext cx="41999" cy="41999"/>
            </a:xfrm>
            <a:custGeom>
              <a:avLst/>
              <a:gdLst>
                <a:gd name="T0" fmla="*/ 9 w 18"/>
                <a:gd name="T1" fmla="*/ 0 h 18"/>
                <a:gd name="T2" fmla="*/ 3 w 18"/>
                <a:gd name="T3" fmla="*/ 2 h 18"/>
                <a:gd name="T4" fmla="*/ 0 w 18"/>
                <a:gd name="T5" fmla="*/ 5 h 18"/>
                <a:gd name="T6" fmla="*/ 0 w 18"/>
                <a:gd name="T7" fmla="*/ 6 h 18"/>
                <a:gd name="T8" fmla="*/ 0 w 18"/>
                <a:gd name="T9" fmla="*/ 6 h 18"/>
                <a:gd name="T10" fmla="*/ 0 w 18"/>
                <a:gd name="T11" fmla="*/ 9 h 18"/>
                <a:gd name="T12" fmla="*/ 9 w 18"/>
                <a:gd name="T13" fmla="*/ 18 h 18"/>
                <a:gd name="T14" fmla="*/ 13 w 18"/>
                <a:gd name="T15" fmla="*/ 17 h 18"/>
                <a:gd name="T16" fmla="*/ 15 w 18"/>
                <a:gd name="T17" fmla="*/ 15 h 18"/>
                <a:gd name="T18" fmla="*/ 17 w 18"/>
                <a:gd name="T19" fmla="*/ 7 h 18"/>
                <a:gd name="T20" fmla="*/ 17 w 18"/>
                <a:gd name="T21" fmla="*/ 6 h 18"/>
                <a:gd name="T22" fmla="*/ 17 w 18"/>
                <a:gd name="T23" fmla="*/ 5 h 18"/>
                <a:gd name="T24" fmla="*/ 15 w 18"/>
                <a:gd name="T25" fmla="*/ 2 h 18"/>
                <a:gd name="T26" fmla="*/ 9 w 18"/>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8">
                  <a:moveTo>
                    <a:pt x="9" y="0"/>
                  </a:moveTo>
                  <a:cubicBezTo>
                    <a:pt x="7" y="0"/>
                    <a:pt x="5" y="1"/>
                    <a:pt x="3" y="2"/>
                  </a:cubicBezTo>
                  <a:cubicBezTo>
                    <a:pt x="0" y="5"/>
                    <a:pt x="0" y="5"/>
                    <a:pt x="0" y="5"/>
                  </a:cubicBezTo>
                  <a:cubicBezTo>
                    <a:pt x="0" y="6"/>
                    <a:pt x="0" y="6"/>
                    <a:pt x="0" y="6"/>
                  </a:cubicBezTo>
                  <a:cubicBezTo>
                    <a:pt x="0" y="6"/>
                    <a:pt x="0" y="6"/>
                    <a:pt x="0" y="6"/>
                  </a:cubicBezTo>
                  <a:cubicBezTo>
                    <a:pt x="0" y="9"/>
                    <a:pt x="0" y="9"/>
                    <a:pt x="0" y="9"/>
                  </a:cubicBezTo>
                  <a:cubicBezTo>
                    <a:pt x="0" y="14"/>
                    <a:pt x="4" y="18"/>
                    <a:pt x="9" y="18"/>
                  </a:cubicBezTo>
                  <a:cubicBezTo>
                    <a:pt x="10" y="18"/>
                    <a:pt x="12" y="17"/>
                    <a:pt x="13" y="17"/>
                  </a:cubicBezTo>
                  <a:cubicBezTo>
                    <a:pt x="15" y="15"/>
                    <a:pt x="15" y="15"/>
                    <a:pt x="15" y="15"/>
                  </a:cubicBezTo>
                  <a:cubicBezTo>
                    <a:pt x="17" y="12"/>
                    <a:pt x="18" y="9"/>
                    <a:pt x="17" y="7"/>
                  </a:cubicBezTo>
                  <a:cubicBezTo>
                    <a:pt x="17" y="6"/>
                    <a:pt x="17" y="6"/>
                    <a:pt x="17" y="6"/>
                  </a:cubicBezTo>
                  <a:cubicBezTo>
                    <a:pt x="17" y="5"/>
                    <a:pt x="17" y="5"/>
                    <a:pt x="17" y="5"/>
                  </a:cubicBezTo>
                  <a:cubicBezTo>
                    <a:pt x="17" y="4"/>
                    <a:pt x="16" y="3"/>
                    <a:pt x="15" y="2"/>
                  </a:cubicBezTo>
                  <a:cubicBezTo>
                    <a:pt x="14" y="1"/>
                    <a:pt x="11" y="0"/>
                    <a:pt x="9" y="0"/>
                  </a:cubicBezTo>
                </a:path>
              </a:pathLst>
            </a:custGeom>
            <a:solidFill>
              <a:srgbClr val="308F15"/>
            </a:solidFill>
            <a:ln w="3175">
              <a:solidFill>
                <a:srgbClr val="308F15"/>
              </a:solidFill>
              <a:round/>
              <a:headEnd/>
              <a:tailEnd/>
            </a:ln>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44" name="Freeform 50"/>
          <p:cNvSpPr>
            <a:spLocks/>
          </p:cNvSpPr>
          <p:nvPr/>
        </p:nvSpPr>
        <p:spPr bwMode="auto">
          <a:xfrm>
            <a:off x="5381113" y="1938748"/>
            <a:ext cx="426688" cy="301986"/>
          </a:xfrm>
          <a:custGeom>
            <a:avLst/>
            <a:gdLst>
              <a:gd name="T0" fmla="*/ 40 w 120"/>
              <a:gd name="T1" fmla="*/ 85 h 85"/>
              <a:gd name="T2" fmla="*/ 39 w 120"/>
              <a:gd name="T3" fmla="*/ 85 h 85"/>
              <a:gd name="T4" fmla="*/ 31 w 120"/>
              <a:gd name="T5" fmla="*/ 81 h 85"/>
              <a:gd name="T6" fmla="*/ 4 w 120"/>
              <a:gd name="T7" fmla="*/ 47 h 85"/>
              <a:gd name="T8" fmla="*/ 6 w 120"/>
              <a:gd name="T9" fmla="*/ 31 h 85"/>
              <a:gd name="T10" fmla="*/ 23 w 120"/>
              <a:gd name="T11" fmla="*/ 33 h 85"/>
              <a:gd name="T12" fmla="*/ 42 w 120"/>
              <a:gd name="T13" fmla="*/ 57 h 85"/>
              <a:gd name="T14" fmla="*/ 99 w 120"/>
              <a:gd name="T15" fmla="*/ 5 h 85"/>
              <a:gd name="T16" fmla="*/ 116 w 120"/>
              <a:gd name="T17" fmla="*/ 6 h 85"/>
              <a:gd name="T18" fmla="*/ 115 w 120"/>
              <a:gd name="T19" fmla="*/ 22 h 85"/>
              <a:gd name="T20" fmla="*/ 48 w 120"/>
              <a:gd name="T21" fmla="*/ 82 h 85"/>
              <a:gd name="T22" fmla="*/ 40 w 120"/>
              <a:gd name="T2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85">
                <a:moveTo>
                  <a:pt x="40" y="85"/>
                </a:moveTo>
                <a:cubicBezTo>
                  <a:pt x="40" y="85"/>
                  <a:pt x="40" y="85"/>
                  <a:pt x="39" y="85"/>
                </a:cubicBezTo>
                <a:cubicBezTo>
                  <a:pt x="36" y="85"/>
                  <a:pt x="33" y="83"/>
                  <a:pt x="31" y="81"/>
                </a:cubicBezTo>
                <a:cubicBezTo>
                  <a:pt x="4" y="47"/>
                  <a:pt x="4" y="47"/>
                  <a:pt x="4" y="47"/>
                </a:cubicBezTo>
                <a:cubicBezTo>
                  <a:pt x="0" y="42"/>
                  <a:pt x="1" y="35"/>
                  <a:pt x="6" y="31"/>
                </a:cubicBezTo>
                <a:cubicBezTo>
                  <a:pt x="11" y="27"/>
                  <a:pt x="19" y="28"/>
                  <a:pt x="23" y="33"/>
                </a:cubicBezTo>
                <a:cubicBezTo>
                  <a:pt x="42" y="57"/>
                  <a:pt x="42" y="57"/>
                  <a:pt x="42" y="57"/>
                </a:cubicBezTo>
                <a:cubicBezTo>
                  <a:pt x="99" y="5"/>
                  <a:pt x="99" y="5"/>
                  <a:pt x="99" y="5"/>
                </a:cubicBezTo>
                <a:cubicBezTo>
                  <a:pt x="104" y="0"/>
                  <a:pt x="112" y="1"/>
                  <a:pt x="116" y="6"/>
                </a:cubicBezTo>
                <a:cubicBezTo>
                  <a:pt x="120" y="10"/>
                  <a:pt x="120" y="18"/>
                  <a:pt x="115" y="22"/>
                </a:cubicBezTo>
                <a:cubicBezTo>
                  <a:pt x="48" y="82"/>
                  <a:pt x="48" y="82"/>
                  <a:pt x="48" y="82"/>
                </a:cubicBezTo>
                <a:cubicBezTo>
                  <a:pt x="46" y="84"/>
                  <a:pt x="43" y="85"/>
                  <a:pt x="40" y="85"/>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47" name="Group 46"/>
          <p:cNvGrpSpPr/>
          <p:nvPr/>
        </p:nvGrpSpPr>
        <p:grpSpPr>
          <a:xfrm>
            <a:off x="3320794" y="1811888"/>
            <a:ext cx="463853" cy="555706"/>
            <a:chOff x="5891157" y="2101794"/>
            <a:chExt cx="317896" cy="380846"/>
          </a:xfrm>
        </p:grpSpPr>
        <p:grpSp>
          <p:nvGrpSpPr>
            <p:cNvPr id="48" name="Group 47"/>
            <p:cNvGrpSpPr/>
            <p:nvPr/>
          </p:nvGrpSpPr>
          <p:grpSpPr>
            <a:xfrm>
              <a:off x="5891157" y="2101794"/>
              <a:ext cx="236398" cy="300574"/>
              <a:chOff x="5897420" y="2025582"/>
              <a:chExt cx="277464" cy="352788"/>
            </a:xfrm>
          </p:grpSpPr>
          <p:sp>
            <p:nvSpPr>
              <p:cNvPr id="55" name="Freeform 22"/>
              <p:cNvSpPr>
                <a:spLocks/>
              </p:cNvSpPr>
              <p:nvPr/>
            </p:nvSpPr>
            <p:spPr bwMode="auto">
              <a:xfrm>
                <a:off x="5897420" y="2025582"/>
                <a:ext cx="277464" cy="352788"/>
              </a:xfrm>
              <a:custGeom>
                <a:avLst/>
                <a:gdLst>
                  <a:gd name="T0" fmla="*/ 36 w 432"/>
                  <a:gd name="T1" fmla="*/ 0 h 536"/>
                  <a:gd name="T2" fmla="*/ 0 w 432"/>
                  <a:gd name="T3" fmla="*/ 36 h 536"/>
                  <a:gd name="T4" fmla="*/ 0 w 432"/>
                  <a:gd name="T5" fmla="*/ 500 h 536"/>
                  <a:gd name="T6" fmla="*/ 36 w 432"/>
                  <a:gd name="T7" fmla="*/ 536 h 536"/>
                  <a:gd name="T8" fmla="*/ 396 w 432"/>
                  <a:gd name="T9" fmla="*/ 536 h 536"/>
                  <a:gd name="T10" fmla="*/ 432 w 432"/>
                  <a:gd name="T11" fmla="*/ 500 h 536"/>
                  <a:gd name="T12" fmla="*/ 432 w 432"/>
                  <a:gd name="T13" fmla="*/ 135 h 536"/>
                  <a:gd name="T14" fmla="*/ 299 w 432"/>
                  <a:gd name="T15" fmla="*/ 0 h 536"/>
                  <a:gd name="T16" fmla="*/ 36 w 43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536">
                    <a:moveTo>
                      <a:pt x="36" y="0"/>
                    </a:moveTo>
                    <a:cubicBezTo>
                      <a:pt x="16" y="0"/>
                      <a:pt x="0" y="16"/>
                      <a:pt x="0" y="36"/>
                    </a:cubicBezTo>
                    <a:cubicBezTo>
                      <a:pt x="0" y="500"/>
                      <a:pt x="0" y="500"/>
                      <a:pt x="0" y="500"/>
                    </a:cubicBezTo>
                    <a:cubicBezTo>
                      <a:pt x="0" y="520"/>
                      <a:pt x="16" y="536"/>
                      <a:pt x="36" y="536"/>
                    </a:cubicBezTo>
                    <a:cubicBezTo>
                      <a:pt x="396" y="536"/>
                      <a:pt x="396" y="536"/>
                      <a:pt x="396" y="536"/>
                    </a:cubicBezTo>
                    <a:cubicBezTo>
                      <a:pt x="415" y="536"/>
                      <a:pt x="432" y="520"/>
                      <a:pt x="432" y="500"/>
                    </a:cubicBezTo>
                    <a:cubicBezTo>
                      <a:pt x="432" y="135"/>
                      <a:pt x="432" y="135"/>
                      <a:pt x="432" y="135"/>
                    </a:cubicBezTo>
                    <a:cubicBezTo>
                      <a:pt x="299" y="0"/>
                      <a:pt x="299" y="0"/>
                      <a:pt x="299" y="0"/>
                    </a:cubicBezTo>
                    <a:lnTo>
                      <a:pt x="36" y="0"/>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60960" rIns="60960" bIns="60960" numCol="1" anchor="t" anchorCtr="0" compatLnSpc="1">
                <a:prstTxWarp prst="textNoShape">
                  <a:avLst/>
                </a:prstTxWarp>
              </a:bodyPr>
              <a:lstStyle/>
              <a:p>
                <a:pPr defTabSz="685783"/>
                <a:endParaRPr lang="en-US">
                  <a:solidFill>
                    <a:schemeClr val="bg1"/>
                  </a:solidFill>
                  <a:latin typeface="+mn-lt"/>
                </a:endParaRPr>
              </a:p>
            </p:txBody>
          </p:sp>
          <p:sp>
            <p:nvSpPr>
              <p:cNvPr id="56" name="Freeform 23"/>
              <p:cNvSpPr>
                <a:spLocks/>
              </p:cNvSpPr>
              <p:nvPr/>
            </p:nvSpPr>
            <p:spPr bwMode="auto">
              <a:xfrm>
                <a:off x="5936054" y="2092093"/>
                <a:ext cx="123198" cy="26328"/>
              </a:xfrm>
              <a:custGeom>
                <a:avLst/>
                <a:gdLst>
                  <a:gd name="T0" fmla="*/ 172 w 192"/>
                  <a:gd name="T1" fmla="*/ 40 h 40"/>
                  <a:gd name="T2" fmla="*/ 20 w 192"/>
                  <a:gd name="T3" fmla="*/ 40 h 40"/>
                  <a:gd name="T4" fmla="*/ 0 w 192"/>
                  <a:gd name="T5" fmla="*/ 20 h 40"/>
                  <a:gd name="T6" fmla="*/ 20 w 192"/>
                  <a:gd name="T7" fmla="*/ 0 h 40"/>
                  <a:gd name="T8" fmla="*/ 172 w 192"/>
                  <a:gd name="T9" fmla="*/ 0 h 40"/>
                  <a:gd name="T10" fmla="*/ 192 w 192"/>
                  <a:gd name="T11" fmla="*/ 20 h 40"/>
                  <a:gd name="T12" fmla="*/ 172 w 192"/>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92" h="40">
                    <a:moveTo>
                      <a:pt x="172" y="40"/>
                    </a:moveTo>
                    <a:cubicBezTo>
                      <a:pt x="20" y="40"/>
                      <a:pt x="20" y="40"/>
                      <a:pt x="20" y="40"/>
                    </a:cubicBezTo>
                    <a:cubicBezTo>
                      <a:pt x="9" y="40"/>
                      <a:pt x="0" y="31"/>
                      <a:pt x="0" y="20"/>
                    </a:cubicBezTo>
                    <a:cubicBezTo>
                      <a:pt x="0" y="9"/>
                      <a:pt x="9" y="0"/>
                      <a:pt x="20" y="0"/>
                    </a:cubicBezTo>
                    <a:cubicBezTo>
                      <a:pt x="172" y="0"/>
                      <a:pt x="172" y="0"/>
                      <a:pt x="172" y="0"/>
                    </a:cubicBezTo>
                    <a:cubicBezTo>
                      <a:pt x="183" y="0"/>
                      <a:pt x="192" y="9"/>
                      <a:pt x="192" y="20"/>
                    </a:cubicBezTo>
                    <a:cubicBezTo>
                      <a:pt x="192" y="31"/>
                      <a:pt x="183" y="40"/>
                      <a:pt x="172" y="40"/>
                    </a:cubicBezTo>
                    <a:close/>
                  </a:path>
                </a:pathLst>
              </a:custGeom>
              <a:solidFill>
                <a:schemeClr val="accent3"/>
              </a:solidFill>
              <a:ln>
                <a:noFill/>
              </a:ln>
              <a:extLst/>
            </p:spPr>
            <p:txBody>
              <a:bodyPr vert="horz" wrap="square" lIns="60960" tIns="60960" rIns="60960" bIns="60960" numCol="1" anchor="t" anchorCtr="0" compatLnSpc="1">
                <a:prstTxWarp prst="textNoShape">
                  <a:avLst/>
                </a:prstTxWarp>
              </a:bodyPr>
              <a:lstStyle/>
              <a:p>
                <a:pPr defTabSz="685783"/>
                <a:endParaRPr lang="en-US">
                  <a:solidFill>
                    <a:schemeClr val="bg1"/>
                  </a:solidFill>
                  <a:latin typeface="+mn-lt"/>
                </a:endParaRPr>
              </a:p>
            </p:txBody>
          </p:sp>
          <p:sp>
            <p:nvSpPr>
              <p:cNvPr id="57" name="Freeform 24"/>
              <p:cNvSpPr>
                <a:spLocks/>
              </p:cNvSpPr>
              <p:nvPr/>
            </p:nvSpPr>
            <p:spPr bwMode="auto">
              <a:xfrm>
                <a:off x="5936054" y="2156665"/>
                <a:ext cx="197764" cy="26328"/>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3"/>
              </a:solidFill>
              <a:ln>
                <a:noFill/>
              </a:ln>
              <a:extLst/>
            </p:spPr>
            <p:txBody>
              <a:bodyPr vert="horz" wrap="square" lIns="60960" tIns="60960" rIns="60960" bIns="60960" numCol="1" anchor="t" anchorCtr="0" compatLnSpc="1">
                <a:prstTxWarp prst="textNoShape">
                  <a:avLst/>
                </a:prstTxWarp>
              </a:bodyPr>
              <a:lstStyle/>
              <a:p>
                <a:pPr defTabSz="685783"/>
                <a:endParaRPr lang="en-US">
                  <a:solidFill>
                    <a:schemeClr val="bg1"/>
                  </a:solidFill>
                  <a:latin typeface="+mn-lt"/>
                </a:endParaRPr>
              </a:p>
            </p:txBody>
          </p:sp>
          <p:sp>
            <p:nvSpPr>
              <p:cNvPr id="58" name="Freeform 25"/>
              <p:cNvSpPr>
                <a:spLocks/>
              </p:cNvSpPr>
              <p:nvPr/>
            </p:nvSpPr>
            <p:spPr bwMode="auto">
              <a:xfrm>
                <a:off x="5936054" y="2221790"/>
                <a:ext cx="197764" cy="26328"/>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3"/>
              </a:solidFill>
              <a:ln>
                <a:noFill/>
              </a:ln>
              <a:extLst/>
            </p:spPr>
            <p:txBody>
              <a:bodyPr vert="horz" wrap="square" lIns="60960" tIns="60960" rIns="60960" bIns="60960" numCol="1" anchor="t" anchorCtr="0" compatLnSpc="1">
                <a:prstTxWarp prst="textNoShape">
                  <a:avLst/>
                </a:prstTxWarp>
              </a:bodyPr>
              <a:lstStyle/>
              <a:p>
                <a:pPr defTabSz="685783"/>
                <a:endParaRPr lang="en-US">
                  <a:solidFill>
                    <a:schemeClr val="bg1"/>
                  </a:solidFill>
                  <a:latin typeface="+mn-lt"/>
                </a:endParaRPr>
              </a:p>
            </p:txBody>
          </p:sp>
          <p:sp>
            <p:nvSpPr>
              <p:cNvPr id="59" name="Freeform 26"/>
              <p:cNvSpPr>
                <a:spLocks/>
              </p:cNvSpPr>
              <p:nvPr/>
            </p:nvSpPr>
            <p:spPr bwMode="auto">
              <a:xfrm>
                <a:off x="5936054" y="2286917"/>
                <a:ext cx="197764" cy="26328"/>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3"/>
              </a:solidFill>
              <a:ln>
                <a:noFill/>
              </a:ln>
              <a:extLst/>
            </p:spPr>
            <p:txBody>
              <a:bodyPr vert="horz" wrap="square" lIns="60960" tIns="60960" rIns="60960" bIns="60960" numCol="1" anchor="t" anchorCtr="0" compatLnSpc="1">
                <a:prstTxWarp prst="textNoShape">
                  <a:avLst/>
                </a:prstTxWarp>
              </a:bodyPr>
              <a:lstStyle/>
              <a:p>
                <a:pPr defTabSz="685783"/>
                <a:endParaRPr lang="en-US">
                  <a:solidFill>
                    <a:schemeClr val="bg1"/>
                  </a:solidFill>
                  <a:latin typeface="+mn-lt"/>
                </a:endParaRPr>
              </a:p>
            </p:txBody>
          </p:sp>
          <p:sp>
            <p:nvSpPr>
              <p:cNvPr id="60" name="Freeform 27"/>
              <p:cNvSpPr>
                <a:spLocks/>
              </p:cNvSpPr>
              <p:nvPr/>
            </p:nvSpPr>
            <p:spPr bwMode="auto">
              <a:xfrm>
                <a:off x="6089510" y="2025582"/>
                <a:ext cx="85374" cy="88682"/>
              </a:xfrm>
              <a:custGeom>
                <a:avLst/>
                <a:gdLst>
                  <a:gd name="T0" fmla="*/ 133 w 133"/>
                  <a:gd name="T1" fmla="*/ 135 h 135"/>
                  <a:gd name="T2" fmla="*/ 0 w 133"/>
                  <a:gd name="T3" fmla="*/ 0 h 135"/>
                  <a:gd name="T4" fmla="*/ 0 w 133"/>
                  <a:gd name="T5" fmla="*/ 0 h 135"/>
                  <a:gd name="T6" fmla="*/ 0 w 133"/>
                  <a:gd name="T7" fmla="*/ 99 h 135"/>
                  <a:gd name="T8" fmla="*/ 36 w 133"/>
                  <a:gd name="T9" fmla="*/ 135 h 135"/>
                  <a:gd name="T10" fmla="*/ 133 w 133"/>
                  <a:gd name="T11" fmla="*/ 135 h 135"/>
                </a:gdLst>
                <a:ahLst/>
                <a:cxnLst>
                  <a:cxn ang="0">
                    <a:pos x="T0" y="T1"/>
                  </a:cxn>
                  <a:cxn ang="0">
                    <a:pos x="T2" y="T3"/>
                  </a:cxn>
                  <a:cxn ang="0">
                    <a:pos x="T4" y="T5"/>
                  </a:cxn>
                  <a:cxn ang="0">
                    <a:pos x="T6" y="T7"/>
                  </a:cxn>
                  <a:cxn ang="0">
                    <a:pos x="T8" y="T9"/>
                  </a:cxn>
                  <a:cxn ang="0">
                    <a:pos x="T10" y="T11"/>
                  </a:cxn>
                </a:cxnLst>
                <a:rect l="0" t="0" r="r" b="b"/>
                <a:pathLst>
                  <a:path w="133" h="135">
                    <a:moveTo>
                      <a:pt x="133" y="135"/>
                    </a:moveTo>
                    <a:cubicBezTo>
                      <a:pt x="0" y="0"/>
                      <a:pt x="0" y="0"/>
                      <a:pt x="0" y="0"/>
                    </a:cubicBezTo>
                    <a:cubicBezTo>
                      <a:pt x="0" y="0"/>
                      <a:pt x="0" y="0"/>
                      <a:pt x="0" y="0"/>
                    </a:cubicBezTo>
                    <a:cubicBezTo>
                      <a:pt x="0" y="99"/>
                      <a:pt x="0" y="99"/>
                      <a:pt x="0" y="99"/>
                    </a:cubicBezTo>
                    <a:cubicBezTo>
                      <a:pt x="0" y="119"/>
                      <a:pt x="17" y="135"/>
                      <a:pt x="36" y="135"/>
                    </a:cubicBezTo>
                    <a:cubicBezTo>
                      <a:pt x="133" y="135"/>
                      <a:pt x="133" y="135"/>
                      <a:pt x="133" y="135"/>
                    </a:cubicBezTo>
                    <a:close/>
                  </a:path>
                </a:pathLst>
              </a:custGeom>
              <a:solidFill>
                <a:schemeClr val="tx2"/>
              </a:solidFill>
              <a:ln>
                <a:noFill/>
              </a:ln>
              <a:extLst/>
            </p:spPr>
            <p:txBody>
              <a:bodyPr vert="horz" wrap="square" lIns="60960" tIns="60960" rIns="60960" bIns="60960" numCol="1" anchor="t" anchorCtr="0" compatLnSpc="1">
                <a:prstTxWarp prst="textNoShape">
                  <a:avLst/>
                </a:prstTxWarp>
              </a:bodyPr>
              <a:lstStyle/>
              <a:p>
                <a:pPr defTabSz="685783"/>
                <a:endParaRPr lang="en-US">
                  <a:solidFill>
                    <a:schemeClr val="bg1"/>
                  </a:solidFill>
                  <a:latin typeface="+mn-lt"/>
                </a:endParaRPr>
              </a:p>
            </p:txBody>
          </p:sp>
        </p:grpSp>
        <p:grpSp>
          <p:nvGrpSpPr>
            <p:cNvPr id="49" name="Group 48"/>
            <p:cNvGrpSpPr/>
            <p:nvPr/>
          </p:nvGrpSpPr>
          <p:grpSpPr>
            <a:xfrm>
              <a:off x="6023559" y="2280177"/>
              <a:ext cx="185494" cy="202463"/>
              <a:chOff x="6023559" y="2280177"/>
              <a:chExt cx="185494" cy="202463"/>
            </a:xfrm>
          </p:grpSpPr>
          <p:sp>
            <p:nvSpPr>
              <p:cNvPr id="50" name="Freeform 65"/>
              <p:cNvSpPr>
                <a:spLocks/>
              </p:cNvSpPr>
              <p:nvPr/>
            </p:nvSpPr>
            <p:spPr bwMode="auto">
              <a:xfrm>
                <a:off x="6118939" y="2389600"/>
                <a:ext cx="90114" cy="93040"/>
              </a:xfrm>
              <a:custGeom>
                <a:avLst/>
                <a:gdLst>
                  <a:gd name="T0" fmla="*/ 154 w 154"/>
                  <a:gd name="T1" fmla="*/ 99 h 159"/>
                  <a:gd name="T2" fmla="*/ 97 w 154"/>
                  <a:gd name="T3" fmla="*/ 107 h 159"/>
                  <a:gd name="T4" fmla="*/ 72 w 154"/>
                  <a:gd name="T5" fmla="*/ 159 h 159"/>
                  <a:gd name="T6" fmla="*/ 29 w 154"/>
                  <a:gd name="T7" fmla="*/ 100 h 159"/>
                  <a:gd name="T8" fmla="*/ 0 w 154"/>
                  <a:gd name="T9" fmla="*/ 59 h 159"/>
                  <a:gd name="T10" fmla="*/ 82 w 154"/>
                  <a:gd name="T11" fmla="*/ 0 h 159"/>
                  <a:gd name="T12" fmla="*/ 120 w 154"/>
                  <a:gd name="T13" fmla="*/ 52 h 159"/>
                  <a:gd name="T14" fmla="*/ 154 w 154"/>
                  <a:gd name="T15" fmla="*/ 99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59">
                    <a:moveTo>
                      <a:pt x="154" y="99"/>
                    </a:moveTo>
                    <a:lnTo>
                      <a:pt x="97" y="107"/>
                    </a:lnTo>
                    <a:lnTo>
                      <a:pt x="72" y="159"/>
                    </a:lnTo>
                    <a:lnTo>
                      <a:pt x="29" y="100"/>
                    </a:lnTo>
                    <a:lnTo>
                      <a:pt x="0" y="59"/>
                    </a:lnTo>
                    <a:lnTo>
                      <a:pt x="82" y="0"/>
                    </a:lnTo>
                    <a:lnTo>
                      <a:pt x="120" y="52"/>
                    </a:lnTo>
                    <a:lnTo>
                      <a:pt x="154" y="9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51" name="Freeform 66"/>
              <p:cNvSpPr>
                <a:spLocks/>
              </p:cNvSpPr>
              <p:nvPr/>
            </p:nvSpPr>
            <p:spPr bwMode="auto">
              <a:xfrm>
                <a:off x="6023559" y="2389600"/>
                <a:ext cx="90114" cy="93040"/>
              </a:xfrm>
              <a:custGeom>
                <a:avLst/>
                <a:gdLst>
                  <a:gd name="T0" fmla="*/ 154 w 154"/>
                  <a:gd name="T1" fmla="*/ 59 h 159"/>
                  <a:gd name="T2" fmla="*/ 124 w 154"/>
                  <a:gd name="T3" fmla="*/ 100 h 159"/>
                  <a:gd name="T4" fmla="*/ 83 w 154"/>
                  <a:gd name="T5" fmla="*/ 159 h 159"/>
                  <a:gd name="T6" fmla="*/ 56 w 154"/>
                  <a:gd name="T7" fmla="*/ 107 h 159"/>
                  <a:gd name="T8" fmla="*/ 0 w 154"/>
                  <a:gd name="T9" fmla="*/ 99 h 159"/>
                  <a:gd name="T10" fmla="*/ 34 w 154"/>
                  <a:gd name="T11" fmla="*/ 52 h 159"/>
                  <a:gd name="T12" fmla="*/ 71 w 154"/>
                  <a:gd name="T13" fmla="*/ 0 h 159"/>
                  <a:gd name="T14" fmla="*/ 154 w 154"/>
                  <a:gd name="T15" fmla="*/ 59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59">
                    <a:moveTo>
                      <a:pt x="154" y="59"/>
                    </a:moveTo>
                    <a:lnTo>
                      <a:pt x="124" y="100"/>
                    </a:lnTo>
                    <a:lnTo>
                      <a:pt x="83" y="159"/>
                    </a:lnTo>
                    <a:lnTo>
                      <a:pt x="56" y="107"/>
                    </a:lnTo>
                    <a:lnTo>
                      <a:pt x="0" y="99"/>
                    </a:lnTo>
                    <a:lnTo>
                      <a:pt x="34" y="52"/>
                    </a:lnTo>
                    <a:lnTo>
                      <a:pt x="71" y="0"/>
                    </a:lnTo>
                    <a:lnTo>
                      <a:pt x="154" y="5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52" name="Freeform 67"/>
              <p:cNvSpPr>
                <a:spLocks/>
              </p:cNvSpPr>
              <p:nvPr/>
            </p:nvSpPr>
            <p:spPr bwMode="auto">
              <a:xfrm>
                <a:off x="6028825" y="2280177"/>
                <a:ext cx="174376" cy="173791"/>
              </a:xfrm>
              <a:custGeom>
                <a:avLst/>
                <a:gdLst>
                  <a:gd name="T0" fmla="*/ 254 w 254"/>
                  <a:gd name="T1" fmla="*/ 126 h 253"/>
                  <a:gd name="T2" fmla="*/ 235 w 254"/>
                  <a:gd name="T3" fmla="*/ 155 h 253"/>
                  <a:gd name="T4" fmla="*/ 236 w 254"/>
                  <a:gd name="T5" fmla="*/ 190 h 253"/>
                  <a:gd name="T6" fmla="*/ 206 w 254"/>
                  <a:gd name="T7" fmla="*/ 205 h 253"/>
                  <a:gd name="T8" fmla="*/ 190 w 254"/>
                  <a:gd name="T9" fmla="*/ 236 h 253"/>
                  <a:gd name="T10" fmla="*/ 156 w 254"/>
                  <a:gd name="T11" fmla="*/ 234 h 253"/>
                  <a:gd name="T12" fmla="*/ 127 w 254"/>
                  <a:gd name="T13" fmla="*/ 253 h 253"/>
                  <a:gd name="T14" fmla="*/ 98 w 254"/>
                  <a:gd name="T15" fmla="*/ 234 h 253"/>
                  <a:gd name="T16" fmla="*/ 64 w 254"/>
                  <a:gd name="T17" fmla="*/ 236 h 253"/>
                  <a:gd name="T18" fmla="*/ 48 w 254"/>
                  <a:gd name="T19" fmla="*/ 205 h 253"/>
                  <a:gd name="T20" fmla="*/ 18 w 254"/>
                  <a:gd name="T21" fmla="*/ 190 h 253"/>
                  <a:gd name="T22" fmla="*/ 19 w 254"/>
                  <a:gd name="T23" fmla="*/ 155 h 253"/>
                  <a:gd name="T24" fmla="*/ 0 w 254"/>
                  <a:gd name="T25" fmla="*/ 126 h 253"/>
                  <a:gd name="T26" fmla="*/ 19 w 254"/>
                  <a:gd name="T27" fmla="*/ 97 h 253"/>
                  <a:gd name="T28" fmla="*/ 18 w 254"/>
                  <a:gd name="T29" fmla="*/ 63 h 253"/>
                  <a:gd name="T30" fmla="*/ 48 w 254"/>
                  <a:gd name="T31" fmla="*/ 47 h 253"/>
                  <a:gd name="T32" fmla="*/ 64 w 254"/>
                  <a:gd name="T33" fmla="*/ 17 h 253"/>
                  <a:gd name="T34" fmla="*/ 98 w 254"/>
                  <a:gd name="T35" fmla="*/ 18 h 253"/>
                  <a:gd name="T36" fmla="*/ 127 w 254"/>
                  <a:gd name="T37" fmla="*/ 0 h 253"/>
                  <a:gd name="T38" fmla="*/ 156 w 254"/>
                  <a:gd name="T39" fmla="*/ 18 h 253"/>
                  <a:gd name="T40" fmla="*/ 190 w 254"/>
                  <a:gd name="T41" fmla="*/ 17 h 253"/>
                  <a:gd name="T42" fmla="*/ 206 w 254"/>
                  <a:gd name="T43" fmla="*/ 47 h 253"/>
                  <a:gd name="T44" fmla="*/ 236 w 254"/>
                  <a:gd name="T45" fmla="*/ 63 h 253"/>
                  <a:gd name="T46" fmla="*/ 235 w 254"/>
                  <a:gd name="T47" fmla="*/ 97 h 253"/>
                  <a:gd name="T48" fmla="*/ 254 w 254"/>
                  <a:gd name="T49"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4" h="253">
                    <a:moveTo>
                      <a:pt x="254" y="126"/>
                    </a:moveTo>
                    <a:cubicBezTo>
                      <a:pt x="254" y="137"/>
                      <a:pt x="238" y="145"/>
                      <a:pt x="235" y="155"/>
                    </a:cubicBezTo>
                    <a:cubicBezTo>
                      <a:pt x="233" y="166"/>
                      <a:pt x="241" y="180"/>
                      <a:pt x="236" y="190"/>
                    </a:cubicBezTo>
                    <a:cubicBezTo>
                      <a:pt x="231" y="199"/>
                      <a:pt x="214" y="198"/>
                      <a:pt x="206" y="205"/>
                    </a:cubicBezTo>
                    <a:cubicBezTo>
                      <a:pt x="199" y="213"/>
                      <a:pt x="200" y="231"/>
                      <a:pt x="190" y="236"/>
                    </a:cubicBezTo>
                    <a:cubicBezTo>
                      <a:pt x="181" y="240"/>
                      <a:pt x="166" y="232"/>
                      <a:pt x="156" y="234"/>
                    </a:cubicBezTo>
                    <a:cubicBezTo>
                      <a:pt x="146" y="237"/>
                      <a:pt x="137" y="253"/>
                      <a:pt x="127" y="253"/>
                    </a:cubicBezTo>
                    <a:cubicBezTo>
                      <a:pt x="117" y="253"/>
                      <a:pt x="108" y="237"/>
                      <a:pt x="98" y="234"/>
                    </a:cubicBezTo>
                    <a:cubicBezTo>
                      <a:pt x="88" y="232"/>
                      <a:pt x="73" y="240"/>
                      <a:pt x="64" y="236"/>
                    </a:cubicBezTo>
                    <a:cubicBezTo>
                      <a:pt x="55" y="230"/>
                      <a:pt x="55" y="213"/>
                      <a:pt x="48" y="205"/>
                    </a:cubicBezTo>
                    <a:cubicBezTo>
                      <a:pt x="40" y="198"/>
                      <a:pt x="23" y="199"/>
                      <a:pt x="18" y="190"/>
                    </a:cubicBezTo>
                    <a:cubicBezTo>
                      <a:pt x="13" y="180"/>
                      <a:pt x="21" y="166"/>
                      <a:pt x="19" y="155"/>
                    </a:cubicBezTo>
                    <a:cubicBezTo>
                      <a:pt x="16" y="145"/>
                      <a:pt x="0" y="137"/>
                      <a:pt x="0" y="126"/>
                    </a:cubicBezTo>
                    <a:cubicBezTo>
                      <a:pt x="0" y="116"/>
                      <a:pt x="16" y="107"/>
                      <a:pt x="19" y="97"/>
                    </a:cubicBezTo>
                    <a:cubicBezTo>
                      <a:pt x="21" y="87"/>
                      <a:pt x="13" y="72"/>
                      <a:pt x="18" y="63"/>
                    </a:cubicBezTo>
                    <a:cubicBezTo>
                      <a:pt x="23" y="54"/>
                      <a:pt x="40" y="54"/>
                      <a:pt x="48" y="47"/>
                    </a:cubicBezTo>
                    <a:cubicBezTo>
                      <a:pt x="55" y="40"/>
                      <a:pt x="55" y="22"/>
                      <a:pt x="64" y="17"/>
                    </a:cubicBezTo>
                    <a:cubicBezTo>
                      <a:pt x="73" y="12"/>
                      <a:pt x="88" y="21"/>
                      <a:pt x="98" y="18"/>
                    </a:cubicBezTo>
                    <a:cubicBezTo>
                      <a:pt x="108" y="16"/>
                      <a:pt x="117" y="0"/>
                      <a:pt x="127" y="0"/>
                    </a:cubicBezTo>
                    <a:cubicBezTo>
                      <a:pt x="137" y="0"/>
                      <a:pt x="146" y="15"/>
                      <a:pt x="156" y="18"/>
                    </a:cubicBezTo>
                    <a:cubicBezTo>
                      <a:pt x="166" y="21"/>
                      <a:pt x="181" y="12"/>
                      <a:pt x="190" y="17"/>
                    </a:cubicBezTo>
                    <a:cubicBezTo>
                      <a:pt x="200" y="22"/>
                      <a:pt x="199" y="40"/>
                      <a:pt x="206" y="47"/>
                    </a:cubicBezTo>
                    <a:cubicBezTo>
                      <a:pt x="214" y="54"/>
                      <a:pt x="231" y="54"/>
                      <a:pt x="236" y="63"/>
                    </a:cubicBezTo>
                    <a:cubicBezTo>
                      <a:pt x="241" y="72"/>
                      <a:pt x="233" y="87"/>
                      <a:pt x="235" y="97"/>
                    </a:cubicBezTo>
                    <a:cubicBezTo>
                      <a:pt x="238" y="107"/>
                      <a:pt x="254" y="116"/>
                      <a:pt x="254" y="12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53" name="Freeform 68"/>
              <p:cNvSpPr>
                <a:spLocks/>
              </p:cNvSpPr>
              <p:nvPr/>
            </p:nvSpPr>
            <p:spPr bwMode="auto">
              <a:xfrm>
                <a:off x="6043454" y="2294221"/>
                <a:ext cx="145703" cy="145703"/>
              </a:xfrm>
              <a:custGeom>
                <a:avLst/>
                <a:gdLst>
                  <a:gd name="T0" fmla="*/ 106 w 212"/>
                  <a:gd name="T1" fmla="*/ 213 h 213"/>
                  <a:gd name="T2" fmla="*/ 102 w 212"/>
                  <a:gd name="T3" fmla="*/ 210 h 213"/>
                  <a:gd name="T4" fmla="*/ 82 w 212"/>
                  <a:gd name="T5" fmla="*/ 197 h 213"/>
                  <a:gd name="T6" fmla="*/ 73 w 212"/>
                  <a:gd name="T7" fmla="*/ 196 h 213"/>
                  <a:gd name="T8" fmla="*/ 58 w 212"/>
                  <a:gd name="T9" fmla="*/ 198 h 213"/>
                  <a:gd name="T10" fmla="*/ 53 w 212"/>
                  <a:gd name="T11" fmla="*/ 198 h 213"/>
                  <a:gd name="T12" fmla="*/ 52 w 212"/>
                  <a:gd name="T13" fmla="*/ 194 h 213"/>
                  <a:gd name="T14" fmla="*/ 40 w 212"/>
                  <a:gd name="T15" fmla="*/ 173 h 213"/>
                  <a:gd name="T16" fmla="*/ 19 w 212"/>
                  <a:gd name="T17" fmla="*/ 161 h 213"/>
                  <a:gd name="T18" fmla="*/ 14 w 212"/>
                  <a:gd name="T19" fmla="*/ 160 h 213"/>
                  <a:gd name="T20" fmla="*/ 14 w 212"/>
                  <a:gd name="T21" fmla="*/ 155 h 213"/>
                  <a:gd name="T22" fmla="*/ 16 w 212"/>
                  <a:gd name="T23" fmla="*/ 131 h 213"/>
                  <a:gd name="T24" fmla="*/ 3 w 212"/>
                  <a:gd name="T25" fmla="*/ 111 h 213"/>
                  <a:gd name="T26" fmla="*/ 0 w 212"/>
                  <a:gd name="T27" fmla="*/ 107 h 213"/>
                  <a:gd name="T28" fmla="*/ 3 w 212"/>
                  <a:gd name="T29" fmla="*/ 103 h 213"/>
                  <a:gd name="T30" fmla="*/ 16 w 212"/>
                  <a:gd name="T31" fmla="*/ 83 h 213"/>
                  <a:gd name="T32" fmla="*/ 14 w 212"/>
                  <a:gd name="T33" fmla="*/ 58 h 213"/>
                  <a:gd name="T34" fmla="*/ 14 w 212"/>
                  <a:gd name="T35" fmla="*/ 54 h 213"/>
                  <a:gd name="T36" fmla="*/ 18 w 212"/>
                  <a:gd name="T37" fmla="*/ 53 h 213"/>
                  <a:gd name="T38" fmla="*/ 40 w 212"/>
                  <a:gd name="T39" fmla="*/ 41 h 213"/>
                  <a:gd name="T40" fmla="*/ 51 w 212"/>
                  <a:gd name="T41" fmla="*/ 20 h 213"/>
                  <a:gd name="T42" fmla="*/ 53 w 212"/>
                  <a:gd name="T43" fmla="*/ 15 h 213"/>
                  <a:gd name="T44" fmla="*/ 57 w 212"/>
                  <a:gd name="T45" fmla="*/ 16 h 213"/>
                  <a:gd name="T46" fmla="*/ 72 w 212"/>
                  <a:gd name="T47" fmla="*/ 18 h 213"/>
                  <a:gd name="T48" fmla="*/ 81 w 212"/>
                  <a:gd name="T49" fmla="*/ 17 h 213"/>
                  <a:gd name="T50" fmla="*/ 102 w 212"/>
                  <a:gd name="T51" fmla="*/ 3 h 213"/>
                  <a:gd name="T52" fmla="*/ 106 w 212"/>
                  <a:gd name="T53" fmla="*/ 0 h 213"/>
                  <a:gd name="T54" fmla="*/ 110 w 212"/>
                  <a:gd name="T55" fmla="*/ 3 h 213"/>
                  <a:gd name="T56" fmla="*/ 131 w 212"/>
                  <a:gd name="T57" fmla="*/ 16 h 213"/>
                  <a:gd name="T58" fmla="*/ 140 w 212"/>
                  <a:gd name="T59" fmla="*/ 17 h 213"/>
                  <a:gd name="T60" fmla="*/ 155 w 212"/>
                  <a:gd name="T61" fmla="*/ 15 h 213"/>
                  <a:gd name="T62" fmla="*/ 159 w 212"/>
                  <a:gd name="T63" fmla="*/ 15 h 213"/>
                  <a:gd name="T64" fmla="*/ 161 w 212"/>
                  <a:gd name="T65" fmla="*/ 19 h 213"/>
                  <a:gd name="T66" fmla="*/ 172 w 212"/>
                  <a:gd name="T67" fmla="*/ 40 h 213"/>
                  <a:gd name="T68" fmla="*/ 194 w 212"/>
                  <a:gd name="T69" fmla="*/ 52 h 213"/>
                  <a:gd name="T70" fmla="*/ 198 w 212"/>
                  <a:gd name="T71" fmla="*/ 53 h 213"/>
                  <a:gd name="T72" fmla="*/ 198 w 212"/>
                  <a:gd name="T73" fmla="*/ 58 h 213"/>
                  <a:gd name="T74" fmla="*/ 196 w 212"/>
                  <a:gd name="T75" fmla="*/ 82 h 213"/>
                  <a:gd name="T76" fmla="*/ 209 w 212"/>
                  <a:gd name="T77" fmla="*/ 103 h 213"/>
                  <a:gd name="T78" fmla="*/ 212 w 212"/>
                  <a:gd name="T79" fmla="*/ 106 h 213"/>
                  <a:gd name="T80" fmla="*/ 209 w 212"/>
                  <a:gd name="T81" fmla="*/ 110 h 213"/>
                  <a:gd name="T82" fmla="*/ 196 w 212"/>
                  <a:gd name="T83" fmla="*/ 130 h 213"/>
                  <a:gd name="T84" fmla="*/ 198 w 212"/>
                  <a:gd name="T85" fmla="*/ 155 h 213"/>
                  <a:gd name="T86" fmla="*/ 198 w 212"/>
                  <a:gd name="T87" fmla="*/ 159 h 213"/>
                  <a:gd name="T88" fmla="*/ 194 w 212"/>
                  <a:gd name="T89" fmla="*/ 161 h 213"/>
                  <a:gd name="T90" fmla="*/ 172 w 212"/>
                  <a:gd name="T91" fmla="*/ 173 h 213"/>
                  <a:gd name="T92" fmla="*/ 161 w 212"/>
                  <a:gd name="T93" fmla="*/ 194 h 213"/>
                  <a:gd name="T94" fmla="*/ 159 w 212"/>
                  <a:gd name="T95" fmla="*/ 198 h 213"/>
                  <a:gd name="T96" fmla="*/ 155 w 212"/>
                  <a:gd name="T97" fmla="*/ 198 h 213"/>
                  <a:gd name="T98" fmla="*/ 140 w 212"/>
                  <a:gd name="T99" fmla="*/ 196 h 213"/>
                  <a:gd name="T100" fmla="*/ 131 w 212"/>
                  <a:gd name="T101" fmla="*/ 197 h 213"/>
                  <a:gd name="T102" fmla="*/ 110 w 212"/>
                  <a:gd name="T103" fmla="*/ 210 h 213"/>
                  <a:gd name="T104" fmla="*/ 106 w 212"/>
                  <a:gd name="T105"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2" h="213">
                    <a:moveTo>
                      <a:pt x="106" y="213"/>
                    </a:moveTo>
                    <a:cubicBezTo>
                      <a:pt x="105" y="212"/>
                      <a:pt x="104" y="211"/>
                      <a:pt x="102" y="210"/>
                    </a:cubicBezTo>
                    <a:cubicBezTo>
                      <a:pt x="97" y="205"/>
                      <a:pt x="91" y="200"/>
                      <a:pt x="82" y="197"/>
                    </a:cubicBezTo>
                    <a:cubicBezTo>
                      <a:pt x="79" y="197"/>
                      <a:pt x="76" y="196"/>
                      <a:pt x="73" y="196"/>
                    </a:cubicBezTo>
                    <a:cubicBezTo>
                      <a:pt x="67" y="196"/>
                      <a:pt x="62" y="197"/>
                      <a:pt x="58" y="198"/>
                    </a:cubicBezTo>
                    <a:cubicBezTo>
                      <a:pt x="56" y="198"/>
                      <a:pt x="54" y="198"/>
                      <a:pt x="53" y="198"/>
                    </a:cubicBezTo>
                    <a:cubicBezTo>
                      <a:pt x="53" y="197"/>
                      <a:pt x="52" y="195"/>
                      <a:pt x="52" y="194"/>
                    </a:cubicBezTo>
                    <a:cubicBezTo>
                      <a:pt x="50" y="187"/>
                      <a:pt x="47" y="179"/>
                      <a:pt x="40" y="173"/>
                    </a:cubicBezTo>
                    <a:cubicBezTo>
                      <a:pt x="34" y="166"/>
                      <a:pt x="26" y="163"/>
                      <a:pt x="19" y="161"/>
                    </a:cubicBezTo>
                    <a:cubicBezTo>
                      <a:pt x="17" y="161"/>
                      <a:pt x="15" y="160"/>
                      <a:pt x="14" y="160"/>
                    </a:cubicBezTo>
                    <a:cubicBezTo>
                      <a:pt x="14" y="158"/>
                      <a:pt x="14" y="157"/>
                      <a:pt x="14" y="155"/>
                    </a:cubicBezTo>
                    <a:cubicBezTo>
                      <a:pt x="16" y="149"/>
                      <a:pt x="18" y="140"/>
                      <a:pt x="16" y="131"/>
                    </a:cubicBezTo>
                    <a:cubicBezTo>
                      <a:pt x="13" y="122"/>
                      <a:pt x="8" y="115"/>
                      <a:pt x="3" y="111"/>
                    </a:cubicBezTo>
                    <a:cubicBezTo>
                      <a:pt x="2" y="109"/>
                      <a:pt x="0" y="108"/>
                      <a:pt x="0" y="107"/>
                    </a:cubicBezTo>
                    <a:cubicBezTo>
                      <a:pt x="1" y="106"/>
                      <a:pt x="2" y="104"/>
                      <a:pt x="3" y="103"/>
                    </a:cubicBezTo>
                    <a:cubicBezTo>
                      <a:pt x="8" y="98"/>
                      <a:pt x="13" y="91"/>
                      <a:pt x="16" y="83"/>
                    </a:cubicBezTo>
                    <a:cubicBezTo>
                      <a:pt x="18" y="74"/>
                      <a:pt x="16" y="65"/>
                      <a:pt x="14" y="58"/>
                    </a:cubicBezTo>
                    <a:cubicBezTo>
                      <a:pt x="14" y="57"/>
                      <a:pt x="14" y="55"/>
                      <a:pt x="14" y="54"/>
                    </a:cubicBezTo>
                    <a:cubicBezTo>
                      <a:pt x="15" y="53"/>
                      <a:pt x="17" y="53"/>
                      <a:pt x="18" y="53"/>
                    </a:cubicBezTo>
                    <a:cubicBezTo>
                      <a:pt x="25" y="50"/>
                      <a:pt x="34" y="48"/>
                      <a:pt x="40" y="41"/>
                    </a:cubicBezTo>
                    <a:cubicBezTo>
                      <a:pt x="46" y="34"/>
                      <a:pt x="49" y="26"/>
                      <a:pt x="51" y="20"/>
                    </a:cubicBezTo>
                    <a:cubicBezTo>
                      <a:pt x="52" y="18"/>
                      <a:pt x="53" y="17"/>
                      <a:pt x="53" y="15"/>
                    </a:cubicBezTo>
                    <a:cubicBezTo>
                      <a:pt x="54" y="15"/>
                      <a:pt x="56" y="16"/>
                      <a:pt x="57" y="16"/>
                    </a:cubicBezTo>
                    <a:cubicBezTo>
                      <a:pt x="61" y="17"/>
                      <a:pt x="67" y="18"/>
                      <a:pt x="72" y="18"/>
                    </a:cubicBezTo>
                    <a:cubicBezTo>
                      <a:pt x="75" y="18"/>
                      <a:pt x="78" y="17"/>
                      <a:pt x="81" y="17"/>
                    </a:cubicBezTo>
                    <a:cubicBezTo>
                      <a:pt x="91" y="13"/>
                      <a:pt x="97" y="8"/>
                      <a:pt x="102" y="3"/>
                    </a:cubicBezTo>
                    <a:cubicBezTo>
                      <a:pt x="104" y="2"/>
                      <a:pt x="105" y="1"/>
                      <a:pt x="106" y="0"/>
                    </a:cubicBezTo>
                    <a:cubicBezTo>
                      <a:pt x="107" y="1"/>
                      <a:pt x="108" y="2"/>
                      <a:pt x="110" y="3"/>
                    </a:cubicBezTo>
                    <a:cubicBezTo>
                      <a:pt x="115" y="8"/>
                      <a:pt x="121" y="13"/>
                      <a:pt x="131" y="16"/>
                    </a:cubicBezTo>
                    <a:cubicBezTo>
                      <a:pt x="134" y="17"/>
                      <a:pt x="137" y="17"/>
                      <a:pt x="140" y="17"/>
                    </a:cubicBezTo>
                    <a:cubicBezTo>
                      <a:pt x="145" y="17"/>
                      <a:pt x="151" y="16"/>
                      <a:pt x="155" y="15"/>
                    </a:cubicBezTo>
                    <a:cubicBezTo>
                      <a:pt x="156" y="15"/>
                      <a:pt x="158" y="15"/>
                      <a:pt x="159" y="15"/>
                    </a:cubicBezTo>
                    <a:cubicBezTo>
                      <a:pt x="160" y="16"/>
                      <a:pt x="161" y="18"/>
                      <a:pt x="161" y="19"/>
                    </a:cubicBezTo>
                    <a:cubicBezTo>
                      <a:pt x="163" y="26"/>
                      <a:pt x="166" y="34"/>
                      <a:pt x="172" y="40"/>
                    </a:cubicBezTo>
                    <a:cubicBezTo>
                      <a:pt x="179" y="47"/>
                      <a:pt x="187" y="50"/>
                      <a:pt x="194" y="52"/>
                    </a:cubicBezTo>
                    <a:cubicBezTo>
                      <a:pt x="195" y="53"/>
                      <a:pt x="197" y="53"/>
                      <a:pt x="198" y="53"/>
                    </a:cubicBezTo>
                    <a:cubicBezTo>
                      <a:pt x="198" y="55"/>
                      <a:pt x="198" y="56"/>
                      <a:pt x="198" y="58"/>
                    </a:cubicBezTo>
                    <a:cubicBezTo>
                      <a:pt x="196" y="64"/>
                      <a:pt x="195" y="73"/>
                      <a:pt x="196" y="82"/>
                    </a:cubicBezTo>
                    <a:cubicBezTo>
                      <a:pt x="199" y="91"/>
                      <a:pt x="204" y="98"/>
                      <a:pt x="209" y="103"/>
                    </a:cubicBezTo>
                    <a:cubicBezTo>
                      <a:pt x="210" y="104"/>
                      <a:pt x="212" y="105"/>
                      <a:pt x="212" y="106"/>
                    </a:cubicBezTo>
                    <a:cubicBezTo>
                      <a:pt x="211" y="107"/>
                      <a:pt x="210" y="109"/>
                      <a:pt x="209" y="110"/>
                    </a:cubicBezTo>
                    <a:cubicBezTo>
                      <a:pt x="204" y="115"/>
                      <a:pt x="199" y="122"/>
                      <a:pt x="196" y="130"/>
                    </a:cubicBezTo>
                    <a:cubicBezTo>
                      <a:pt x="194" y="139"/>
                      <a:pt x="196" y="148"/>
                      <a:pt x="198" y="155"/>
                    </a:cubicBezTo>
                    <a:cubicBezTo>
                      <a:pt x="198" y="156"/>
                      <a:pt x="198" y="158"/>
                      <a:pt x="198" y="159"/>
                    </a:cubicBezTo>
                    <a:cubicBezTo>
                      <a:pt x="197" y="160"/>
                      <a:pt x="195" y="161"/>
                      <a:pt x="194" y="161"/>
                    </a:cubicBezTo>
                    <a:cubicBezTo>
                      <a:pt x="187" y="163"/>
                      <a:pt x="179" y="166"/>
                      <a:pt x="172" y="173"/>
                    </a:cubicBezTo>
                    <a:cubicBezTo>
                      <a:pt x="166" y="179"/>
                      <a:pt x="163" y="187"/>
                      <a:pt x="161" y="194"/>
                    </a:cubicBezTo>
                    <a:cubicBezTo>
                      <a:pt x="160" y="195"/>
                      <a:pt x="159" y="197"/>
                      <a:pt x="159" y="198"/>
                    </a:cubicBezTo>
                    <a:cubicBezTo>
                      <a:pt x="158" y="198"/>
                      <a:pt x="156" y="198"/>
                      <a:pt x="155" y="198"/>
                    </a:cubicBezTo>
                    <a:cubicBezTo>
                      <a:pt x="151" y="197"/>
                      <a:pt x="145" y="196"/>
                      <a:pt x="140" y="196"/>
                    </a:cubicBezTo>
                    <a:cubicBezTo>
                      <a:pt x="137" y="196"/>
                      <a:pt x="134" y="197"/>
                      <a:pt x="131" y="197"/>
                    </a:cubicBezTo>
                    <a:cubicBezTo>
                      <a:pt x="122" y="200"/>
                      <a:pt x="115" y="205"/>
                      <a:pt x="110" y="210"/>
                    </a:cubicBezTo>
                    <a:cubicBezTo>
                      <a:pt x="108" y="211"/>
                      <a:pt x="107" y="212"/>
                      <a:pt x="106" y="2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54" name="Freeform 69"/>
              <p:cNvSpPr>
                <a:spLocks/>
              </p:cNvSpPr>
              <p:nvPr/>
            </p:nvSpPr>
            <p:spPr bwMode="auto">
              <a:xfrm>
                <a:off x="6081944" y="2342843"/>
                <a:ext cx="68722" cy="48458"/>
              </a:xfrm>
              <a:custGeom>
                <a:avLst/>
                <a:gdLst>
                  <a:gd name="T0" fmla="*/ 44 w 133"/>
                  <a:gd name="T1" fmla="*/ 94 h 94"/>
                  <a:gd name="T2" fmla="*/ 43 w 133"/>
                  <a:gd name="T3" fmla="*/ 94 h 94"/>
                  <a:gd name="T4" fmla="*/ 34 w 133"/>
                  <a:gd name="T5" fmla="*/ 89 h 94"/>
                  <a:gd name="T6" fmla="*/ 4 w 133"/>
                  <a:gd name="T7" fmla="*/ 52 h 94"/>
                  <a:gd name="T8" fmla="*/ 6 w 133"/>
                  <a:gd name="T9" fmla="*/ 34 h 94"/>
                  <a:gd name="T10" fmla="*/ 24 w 133"/>
                  <a:gd name="T11" fmla="*/ 36 h 94"/>
                  <a:gd name="T12" fmla="*/ 45 w 133"/>
                  <a:gd name="T13" fmla="*/ 62 h 94"/>
                  <a:gd name="T14" fmla="*/ 109 w 133"/>
                  <a:gd name="T15" fmla="*/ 5 h 94"/>
                  <a:gd name="T16" fmla="*/ 128 w 133"/>
                  <a:gd name="T17" fmla="*/ 6 h 94"/>
                  <a:gd name="T18" fmla="*/ 127 w 133"/>
                  <a:gd name="T19" fmla="*/ 24 h 94"/>
                  <a:gd name="T20" fmla="*/ 53 w 133"/>
                  <a:gd name="T21" fmla="*/ 91 h 94"/>
                  <a:gd name="T22" fmla="*/ 44 w 133"/>
                  <a:gd name="T2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94">
                    <a:moveTo>
                      <a:pt x="44" y="94"/>
                    </a:moveTo>
                    <a:cubicBezTo>
                      <a:pt x="44" y="94"/>
                      <a:pt x="43" y="94"/>
                      <a:pt x="43" y="94"/>
                    </a:cubicBezTo>
                    <a:cubicBezTo>
                      <a:pt x="39" y="94"/>
                      <a:pt x="36" y="92"/>
                      <a:pt x="34" y="89"/>
                    </a:cubicBezTo>
                    <a:cubicBezTo>
                      <a:pt x="4" y="52"/>
                      <a:pt x="4" y="52"/>
                      <a:pt x="4" y="52"/>
                    </a:cubicBezTo>
                    <a:cubicBezTo>
                      <a:pt x="0" y="46"/>
                      <a:pt x="0" y="38"/>
                      <a:pt x="6" y="34"/>
                    </a:cubicBezTo>
                    <a:cubicBezTo>
                      <a:pt x="12" y="29"/>
                      <a:pt x="20" y="30"/>
                      <a:pt x="24" y="36"/>
                    </a:cubicBezTo>
                    <a:cubicBezTo>
                      <a:pt x="45" y="62"/>
                      <a:pt x="45" y="62"/>
                      <a:pt x="45" y="62"/>
                    </a:cubicBezTo>
                    <a:cubicBezTo>
                      <a:pt x="109" y="5"/>
                      <a:pt x="109" y="5"/>
                      <a:pt x="109" y="5"/>
                    </a:cubicBezTo>
                    <a:cubicBezTo>
                      <a:pt x="115" y="0"/>
                      <a:pt x="123" y="0"/>
                      <a:pt x="128" y="6"/>
                    </a:cubicBezTo>
                    <a:cubicBezTo>
                      <a:pt x="133" y="11"/>
                      <a:pt x="132" y="19"/>
                      <a:pt x="127" y="24"/>
                    </a:cubicBezTo>
                    <a:cubicBezTo>
                      <a:pt x="53" y="91"/>
                      <a:pt x="53" y="91"/>
                      <a:pt x="53" y="91"/>
                    </a:cubicBezTo>
                    <a:cubicBezTo>
                      <a:pt x="50" y="93"/>
                      <a:pt x="47" y="94"/>
                      <a:pt x="44" y="94"/>
                    </a:cubicBezTo>
                  </a:path>
                </a:pathLst>
              </a:custGeom>
              <a:solidFill>
                <a:srgbClr val="11B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grpSp>
      <p:grpSp>
        <p:nvGrpSpPr>
          <p:cNvPr id="3" name="Group 2"/>
          <p:cNvGrpSpPr/>
          <p:nvPr/>
        </p:nvGrpSpPr>
        <p:grpSpPr>
          <a:xfrm>
            <a:off x="7272006" y="1779663"/>
            <a:ext cx="728376" cy="620158"/>
            <a:chOff x="7245821" y="1764022"/>
            <a:chExt cx="765113" cy="651439"/>
          </a:xfrm>
        </p:grpSpPr>
        <p:grpSp>
          <p:nvGrpSpPr>
            <p:cNvPr id="73" name="Group 72"/>
            <p:cNvGrpSpPr>
              <a:grpSpLocks noChangeAspect="1"/>
            </p:cNvGrpSpPr>
            <p:nvPr/>
          </p:nvGrpSpPr>
          <p:grpSpPr>
            <a:xfrm>
              <a:off x="7245821" y="1764022"/>
              <a:ext cx="483361" cy="484213"/>
              <a:chOff x="5790601" y="1358639"/>
              <a:chExt cx="566984" cy="567982"/>
            </a:xfrm>
            <a:solidFill>
              <a:schemeClr val="accent1"/>
            </a:solidFill>
          </p:grpSpPr>
          <p:sp>
            <p:nvSpPr>
              <p:cNvPr id="74" name="Freeform 272"/>
              <p:cNvSpPr>
                <a:spLocks/>
              </p:cNvSpPr>
              <p:nvPr/>
            </p:nvSpPr>
            <p:spPr bwMode="auto">
              <a:xfrm>
                <a:off x="6019590" y="1358639"/>
                <a:ext cx="106997" cy="567982"/>
              </a:xfrm>
              <a:custGeom>
                <a:avLst/>
                <a:gdLst>
                  <a:gd name="T0" fmla="*/ 0 w 45"/>
                  <a:gd name="T1" fmla="*/ 217 h 240"/>
                  <a:gd name="T2" fmla="*/ 0 w 45"/>
                  <a:gd name="T3" fmla="*/ 22 h 240"/>
                  <a:gd name="T4" fmla="*/ 23 w 45"/>
                  <a:gd name="T5" fmla="*/ 0 h 240"/>
                  <a:gd name="T6" fmla="*/ 45 w 45"/>
                  <a:gd name="T7" fmla="*/ 22 h 240"/>
                  <a:gd name="T8" fmla="*/ 45 w 45"/>
                  <a:gd name="T9" fmla="*/ 217 h 240"/>
                  <a:gd name="T10" fmla="*/ 23 w 45"/>
                  <a:gd name="T11" fmla="*/ 240 h 240"/>
                  <a:gd name="T12" fmla="*/ 0 w 45"/>
                  <a:gd name="T13" fmla="*/ 217 h 240"/>
                </a:gdLst>
                <a:ahLst/>
                <a:cxnLst>
                  <a:cxn ang="0">
                    <a:pos x="T0" y="T1"/>
                  </a:cxn>
                  <a:cxn ang="0">
                    <a:pos x="T2" y="T3"/>
                  </a:cxn>
                  <a:cxn ang="0">
                    <a:pos x="T4" y="T5"/>
                  </a:cxn>
                  <a:cxn ang="0">
                    <a:pos x="T6" y="T7"/>
                  </a:cxn>
                  <a:cxn ang="0">
                    <a:pos x="T8" y="T9"/>
                  </a:cxn>
                  <a:cxn ang="0">
                    <a:pos x="T10" y="T11"/>
                  </a:cxn>
                  <a:cxn ang="0">
                    <a:pos x="T12" y="T13"/>
                  </a:cxn>
                </a:cxnLst>
                <a:rect l="0" t="0" r="r" b="b"/>
                <a:pathLst>
                  <a:path w="45" h="240">
                    <a:moveTo>
                      <a:pt x="0" y="217"/>
                    </a:moveTo>
                    <a:cubicBezTo>
                      <a:pt x="0" y="22"/>
                      <a:pt x="0" y="22"/>
                      <a:pt x="0" y="22"/>
                    </a:cubicBezTo>
                    <a:cubicBezTo>
                      <a:pt x="0" y="10"/>
                      <a:pt x="10" y="0"/>
                      <a:pt x="23" y="0"/>
                    </a:cubicBezTo>
                    <a:cubicBezTo>
                      <a:pt x="35" y="0"/>
                      <a:pt x="45" y="10"/>
                      <a:pt x="45" y="22"/>
                    </a:cubicBezTo>
                    <a:cubicBezTo>
                      <a:pt x="45" y="217"/>
                      <a:pt x="45" y="217"/>
                      <a:pt x="45" y="217"/>
                    </a:cubicBezTo>
                    <a:cubicBezTo>
                      <a:pt x="45" y="230"/>
                      <a:pt x="35" y="240"/>
                      <a:pt x="23" y="240"/>
                    </a:cubicBezTo>
                    <a:cubicBezTo>
                      <a:pt x="10" y="240"/>
                      <a:pt x="0" y="230"/>
                      <a:pt x="0" y="2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5" name="Freeform 273"/>
              <p:cNvSpPr>
                <a:spLocks/>
              </p:cNvSpPr>
              <p:nvPr/>
            </p:nvSpPr>
            <p:spPr bwMode="auto">
              <a:xfrm>
                <a:off x="5790601" y="1587631"/>
                <a:ext cx="566984" cy="106997"/>
              </a:xfrm>
              <a:custGeom>
                <a:avLst/>
                <a:gdLst>
                  <a:gd name="T0" fmla="*/ 22 w 240"/>
                  <a:gd name="T1" fmla="*/ 0 h 45"/>
                  <a:gd name="T2" fmla="*/ 217 w 240"/>
                  <a:gd name="T3" fmla="*/ 0 h 45"/>
                  <a:gd name="T4" fmla="*/ 240 w 240"/>
                  <a:gd name="T5" fmla="*/ 23 h 45"/>
                  <a:gd name="T6" fmla="*/ 217 w 240"/>
                  <a:gd name="T7" fmla="*/ 45 h 45"/>
                  <a:gd name="T8" fmla="*/ 22 w 240"/>
                  <a:gd name="T9" fmla="*/ 45 h 45"/>
                  <a:gd name="T10" fmla="*/ 0 w 240"/>
                  <a:gd name="T11" fmla="*/ 23 h 45"/>
                  <a:gd name="T12" fmla="*/ 22 w 240"/>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240" h="45">
                    <a:moveTo>
                      <a:pt x="22" y="0"/>
                    </a:moveTo>
                    <a:cubicBezTo>
                      <a:pt x="217" y="0"/>
                      <a:pt x="217" y="0"/>
                      <a:pt x="217" y="0"/>
                    </a:cubicBezTo>
                    <a:cubicBezTo>
                      <a:pt x="229" y="0"/>
                      <a:pt x="240" y="10"/>
                      <a:pt x="240" y="23"/>
                    </a:cubicBezTo>
                    <a:cubicBezTo>
                      <a:pt x="240" y="35"/>
                      <a:pt x="229" y="45"/>
                      <a:pt x="217" y="45"/>
                    </a:cubicBezTo>
                    <a:cubicBezTo>
                      <a:pt x="22" y="45"/>
                      <a:pt x="22" y="45"/>
                      <a:pt x="22" y="45"/>
                    </a:cubicBezTo>
                    <a:cubicBezTo>
                      <a:pt x="10" y="45"/>
                      <a:pt x="0" y="35"/>
                      <a:pt x="0" y="23"/>
                    </a:cubicBezTo>
                    <a:cubicBezTo>
                      <a:pt x="0" y="10"/>
                      <a:pt x="10"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6" name="Freeform 274"/>
              <p:cNvSpPr>
                <a:spLocks/>
              </p:cNvSpPr>
              <p:nvPr/>
            </p:nvSpPr>
            <p:spPr bwMode="auto">
              <a:xfrm>
                <a:off x="5851598" y="1420637"/>
                <a:ext cx="441987" cy="441986"/>
              </a:xfrm>
              <a:custGeom>
                <a:avLst/>
                <a:gdLst>
                  <a:gd name="T0" fmla="*/ 9 w 187"/>
                  <a:gd name="T1" fmla="*/ 147 h 187"/>
                  <a:gd name="T2" fmla="*/ 147 w 187"/>
                  <a:gd name="T3" fmla="*/ 9 h 187"/>
                  <a:gd name="T4" fmla="*/ 178 w 187"/>
                  <a:gd name="T5" fmla="*/ 9 h 187"/>
                  <a:gd name="T6" fmla="*/ 178 w 187"/>
                  <a:gd name="T7" fmla="*/ 41 h 187"/>
                  <a:gd name="T8" fmla="*/ 41 w 187"/>
                  <a:gd name="T9" fmla="*/ 178 h 187"/>
                  <a:gd name="T10" fmla="*/ 9 w 187"/>
                  <a:gd name="T11" fmla="*/ 178 h 187"/>
                  <a:gd name="T12" fmla="*/ 9 w 187"/>
                  <a:gd name="T13" fmla="*/ 178 h 187"/>
                  <a:gd name="T14" fmla="*/ 9 w 187"/>
                  <a:gd name="T15" fmla="*/ 14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9" y="147"/>
                    </a:moveTo>
                    <a:cubicBezTo>
                      <a:pt x="147" y="9"/>
                      <a:pt x="147" y="9"/>
                      <a:pt x="147" y="9"/>
                    </a:cubicBezTo>
                    <a:cubicBezTo>
                      <a:pt x="155" y="0"/>
                      <a:pt x="170" y="0"/>
                      <a:pt x="178" y="9"/>
                    </a:cubicBezTo>
                    <a:cubicBezTo>
                      <a:pt x="187" y="18"/>
                      <a:pt x="187" y="32"/>
                      <a:pt x="178" y="41"/>
                    </a:cubicBezTo>
                    <a:cubicBezTo>
                      <a:pt x="41" y="178"/>
                      <a:pt x="41" y="178"/>
                      <a:pt x="41" y="178"/>
                    </a:cubicBezTo>
                    <a:cubicBezTo>
                      <a:pt x="32" y="187"/>
                      <a:pt x="18" y="187"/>
                      <a:pt x="9" y="178"/>
                    </a:cubicBezTo>
                    <a:cubicBezTo>
                      <a:pt x="9" y="178"/>
                      <a:pt x="9" y="178"/>
                      <a:pt x="9" y="178"/>
                    </a:cubicBezTo>
                    <a:cubicBezTo>
                      <a:pt x="0" y="170"/>
                      <a:pt x="0" y="155"/>
                      <a:pt x="9"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7" name="Freeform 275"/>
              <p:cNvSpPr>
                <a:spLocks/>
              </p:cNvSpPr>
              <p:nvPr/>
            </p:nvSpPr>
            <p:spPr bwMode="auto">
              <a:xfrm>
                <a:off x="5851588" y="1420638"/>
                <a:ext cx="441986" cy="441987"/>
              </a:xfrm>
              <a:custGeom>
                <a:avLst/>
                <a:gdLst>
                  <a:gd name="T0" fmla="*/ 41 w 187"/>
                  <a:gd name="T1" fmla="*/ 9 h 187"/>
                  <a:gd name="T2" fmla="*/ 178 w 187"/>
                  <a:gd name="T3" fmla="*/ 147 h 187"/>
                  <a:gd name="T4" fmla="*/ 178 w 187"/>
                  <a:gd name="T5" fmla="*/ 178 h 187"/>
                  <a:gd name="T6" fmla="*/ 147 w 187"/>
                  <a:gd name="T7" fmla="*/ 178 h 187"/>
                  <a:gd name="T8" fmla="*/ 9 w 187"/>
                  <a:gd name="T9" fmla="*/ 41 h 187"/>
                  <a:gd name="T10" fmla="*/ 9 w 187"/>
                  <a:gd name="T11" fmla="*/ 9 h 187"/>
                  <a:gd name="T12" fmla="*/ 9 w 187"/>
                  <a:gd name="T13" fmla="*/ 9 h 187"/>
                  <a:gd name="T14" fmla="*/ 41 w 187"/>
                  <a:gd name="T15" fmla="*/ 9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41" y="9"/>
                    </a:moveTo>
                    <a:cubicBezTo>
                      <a:pt x="178" y="147"/>
                      <a:pt x="178" y="147"/>
                      <a:pt x="178" y="147"/>
                    </a:cubicBezTo>
                    <a:cubicBezTo>
                      <a:pt x="187" y="155"/>
                      <a:pt x="187" y="170"/>
                      <a:pt x="178" y="178"/>
                    </a:cubicBezTo>
                    <a:cubicBezTo>
                      <a:pt x="170" y="187"/>
                      <a:pt x="155" y="187"/>
                      <a:pt x="147" y="178"/>
                    </a:cubicBezTo>
                    <a:cubicBezTo>
                      <a:pt x="9" y="41"/>
                      <a:pt x="9" y="41"/>
                      <a:pt x="9" y="41"/>
                    </a:cubicBezTo>
                    <a:cubicBezTo>
                      <a:pt x="0" y="32"/>
                      <a:pt x="0" y="18"/>
                      <a:pt x="9" y="9"/>
                    </a:cubicBezTo>
                    <a:cubicBezTo>
                      <a:pt x="9" y="9"/>
                      <a:pt x="9" y="9"/>
                      <a:pt x="9" y="9"/>
                    </a:cubicBezTo>
                    <a:cubicBezTo>
                      <a:pt x="18" y="0"/>
                      <a:pt x="32" y="0"/>
                      <a:pt x="4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8" name="Freeform 277"/>
              <p:cNvSpPr>
                <a:spLocks noEditPoints="1"/>
              </p:cNvSpPr>
              <p:nvPr/>
            </p:nvSpPr>
            <p:spPr bwMode="auto">
              <a:xfrm>
                <a:off x="5899593" y="1467638"/>
                <a:ext cx="346989" cy="346989"/>
              </a:xfrm>
              <a:custGeom>
                <a:avLst/>
                <a:gdLst>
                  <a:gd name="T0" fmla="*/ 74 w 147"/>
                  <a:gd name="T1" fmla="*/ 36 h 147"/>
                  <a:gd name="T2" fmla="*/ 112 w 147"/>
                  <a:gd name="T3" fmla="*/ 74 h 147"/>
                  <a:gd name="T4" fmla="*/ 74 w 147"/>
                  <a:gd name="T5" fmla="*/ 112 h 147"/>
                  <a:gd name="T6" fmla="*/ 35 w 147"/>
                  <a:gd name="T7" fmla="*/ 74 h 147"/>
                  <a:gd name="T8" fmla="*/ 74 w 147"/>
                  <a:gd name="T9" fmla="*/ 36 h 147"/>
                  <a:gd name="T10" fmla="*/ 74 w 147"/>
                  <a:gd name="T11" fmla="*/ 0 h 147"/>
                  <a:gd name="T12" fmla="*/ 0 w 147"/>
                  <a:gd name="T13" fmla="*/ 74 h 147"/>
                  <a:gd name="T14" fmla="*/ 74 w 147"/>
                  <a:gd name="T15" fmla="*/ 147 h 147"/>
                  <a:gd name="T16" fmla="*/ 147 w 147"/>
                  <a:gd name="T17" fmla="*/ 74 h 147"/>
                  <a:gd name="T18" fmla="*/ 74 w 14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7">
                    <a:moveTo>
                      <a:pt x="74" y="36"/>
                    </a:moveTo>
                    <a:cubicBezTo>
                      <a:pt x="95" y="36"/>
                      <a:pt x="112" y="53"/>
                      <a:pt x="112" y="74"/>
                    </a:cubicBezTo>
                    <a:cubicBezTo>
                      <a:pt x="112" y="95"/>
                      <a:pt x="95" y="112"/>
                      <a:pt x="74" y="112"/>
                    </a:cubicBezTo>
                    <a:cubicBezTo>
                      <a:pt x="53" y="112"/>
                      <a:pt x="35" y="95"/>
                      <a:pt x="35" y="74"/>
                    </a:cubicBezTo>
                    <a:cubicBezTo>
                      <a:pt x="35" y="53"/>
                      <a:pt x="53" y="36"/>
                      <a:pt x="74" y="36"/>
                    </a:cubicBezTo>
                    <a:moveTo>
                      <a:pt x="74" y="0"/>
                    </a:moveTo>
                    <a:cubicBezTo>
                      <a:pt x="33" y="0"/>
                      <a:pt x="0" y="33"/>
                      <a:pt x="0" y="74"/>
                    </a:cubicBezTo>
                    <a:cubicBezTo>
                      <a:pt x="0" y="114"/>
                      <a:pt x="33" y="147"/>
                      <a:pt x="74" y="147"/>
                    </a:cubicBezTo>
                    <a:cubicBezTo>
                      <a:pt x="114" y="147"/>
                      <a:pt x="147" y="114"/>
                      <a:pt x="147" y="74"/>
                    </a:cubicBezTo>
                    <a:cubicBezTo>
                      <a:pt x="147" y="33"/>
                      <a:pt x="114" y="0"/>
                      <a:pt x="7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grpSp>
          <p:nvGrpSpPr>
            <p:cNvPr id="79" name="Group 78"/>
            <p:cNvGrpSpPr>
              <a:grpSpLocks noChangeAspect="1"/>
            </p:cNvGrpSpPr>
            <p:nvPr/>
          </p:nvGrpSpPr>
          <p:grpSpPr>
            <a:xfrm>
              <a:off x="7641665" y="2045541"/>
              <a:ext cx="369269" cy="369920"/>
              <a:chOff x="5790601" y="1358639"/>
              <a:chExt cx="566984" cy="567982"/>
            </a:xfrm>
            <a:solidFill>
              <a:schemeClr val="accent1"/>
            </a:solidFill>
          </p:grpSpPr>
          <p:sp>
            <p:nvSpPr>
              <p:cNvPr id="80" name="Freeform 272"/>
              <p:cNvSpPr>
                <a:spLocks/>
              </p:cNvSpPr>
              <p:nvPr/>
            </p:nvSpPr>
            <p:spPr bwMode="auto">
              <a:xfrm>
                <a:off x="6019590" y="1358639"/>
                <a:ext cx="106997" cy="567982"/>
              </a:xfrm>
              <a:custGeom>
                <a:avLst/>
                <a:gdLst>
                  <a:gd name="T0" fmla="*/ 0 w 45"/>
                  <a:gd name="T1" fmla="*/ 217 h 240"/>
                  <a:gd name="T2" fmla="*/ 0 w 45"/>
                  <a:gd name="T3" fmla="*/ 22 h 240"/>
                  <a:gd name="T4" fmla="*/ 23 w 45"/>
                  <a:gd name="T5" fmla="*/ 0 h 240"/>
                  <a:gd name="T6" fmla="*/ 45 w 45"/>
                  <a:gd name="T7" fmla="*/ 22 h 240"/>
                  <a:gd name="T8" fmla="*/ 45 w 45"/>
                  <a:gd name="T9" fmla="*/ 217 h 240"/>
                  <a:gd name="T10" fmla="*/ 23 w 45"/>
                  <a:gd name="T11" fmla="*/ 240 h 240"/>
                  <a:gd name="T12" fmla="*/ 0 w 45"/>
                  <a:gd name="T13" fmla="*/ 217 h 240"/>
                </a:gdLst>
                <a:ahLst/>
                <a:cxnLst>
                  <a:cxn ang="0">
                    <a:pos x="T0" y="T1"/>
                  </a:cxn>
                  <a:cxn ang="0">
                    <a:pos x="T2" y="T3"/>
                  </a:cxn>
                  <a:cxn ang="0">
                    <a:pos x="T4" y="T5"/>
                  </a:cxn>
                  <a:cxn ang="0">
                    <a:pos x="T6" y="T7"/>
                  </a:cxn>
                  <a:cxn ang="0">
                    <a:pos x="T8" y="T9"/>
                  </a:cxn>
                  <a:cxn ang="0">
                    <a:pos x="T10" y="T11"/>
                  </a:cxn>
                  <a:cxn ang="0">
                    <a:pos x="T12" y="T13"/>
                  </a:cxn>
                </a:cxnLst>
                <a:rect l="0" t="0" r="r" b="b"/>
                <a:pathLst>
                  <a:path w="45" h="240">
                    <a:moveTo>
                      <a:pt x="0" y="217"/>
                    </a:moveTo>
                    <a:cubicBezTo>
                      <a:pt x="0" y="22"/>
                      <a:pt x="0" y="22"/>
                      <a:pt x="0" y="22"/>
                    </a:cubicBezTo>
                    <a:cubicBezTo>
                      <a:pt x="0" y="10"/>
                      <a:pt x="10" y="0"/>
                      <a:pt x="23" y="0"/>
                    </a:cubicBezTo>
                    <a:cubicBezTo>
                      <a:pt x="35" y="0"/>
                      <a:pt x="45" y="10"/>
                      <a:pt x="45" y="22"/>
                    </a:cubicBezTo>
                    <a:cubicBezTo>
                      <a:pt x="45" y="217"/>
                      <a:pt x="45" y="217"/>
                      <a:pt x="45" y="217"/>
                    </a:cubicBezTo>
                    <a:cubicBezTo>
                      <a:pt x="45" y="230"/>
                      <a:pt x="35" y="240"/>
                      <a:pt x="23" y="240"/>
                    </a:cubicBezTo>
                    <a:cubicBezTo>
                      <a:pt x="10" y="240"/>
                      <a:pt x="0" y="230"/>
                      <a:pt x="0" y="2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81" name="Freeform 273"/>
              <p:cNvSpPr>
                <a:spLocks/>
              </p:cNvSpPr>
              <p:nvPr/>
            </p:nvSpPr>
            <p:spPr bwMode="auto">
              <a:xfrm>
                <a:off x="5790601" y="1587631"/>
                <a:ext cx="566984" cy="106997"/>
              </a:xfrm>
              <a:custGeom>
                <a:avLst/>
                <a:gdLst>
                  <a:gd name="T0" fmla="*/ 22 w 240"/>
                  <a:gd name="T1" fmla="*/ 0 h 45"/>
                  <a:gd name="T2" fmla="*/ 217 w 240"/>
                  <a:gd name="T3" fmla="*/ 0 h 45"/>
                  <a:gd name="T4" fmla="*/ 240 w 240"/>
                  <a:gd name="T5" fmla="*/ 23 h 45"/>
                  <a:gd name="T6" fmla="*/ 217 w 240"/>
                  <a:gd name="T7" fmla="*/ 45 h 45"/>
                  <a:gd name="T8" fmla="*/ 22 w 240"/>
                  <a:gd name="T9" fmla="*/ 45 h 45"/>
                  <a:gd name="T10" fmla="*/ 0 w 240"/>
                  <a:gd name="T11" fmla="*/ 23 h 45"/>
                  <a:gd name="T12" fmla="*/ 22 w 240"/>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240" h="45">
                    <a:moveTo>
                      <a:pt x="22" y="0"/>
                    </a:moveTo>
                    <a:cubicBezTo>
                      <a:pt x="217" y="0"/>
                      <a:pt x="217" y="0"/>
                      <a:pt x="217" y="0"/>
                    </a:cubicBezTo>
                    <a:cubicBezTo>
                      <a:pt x="229" y="0"/>
                      <a:pt x="240" y="10"/>
                      <a:pt x="240" y="23"/>
                    </a:cubicBezTo>
                    <a:cubicBezTo>
                      <a:pt x="240" y="35"/>
                      <a:pt x="229" y="45"/>
                      <a:pt x="217" y="45"/>
                    </a:cubicBezTo>
                    <a:cubicBezTo>
                      <a:pt x="22" y="45"/>
                      <a:pt x="22" y="45"/>
                      <a:pt x="22" y="45"/>
                    </a:cubicBezTo>
                    <a:cubicBezTo>
                      <a:pt x="10" y="45"/>
                      <a:pt x="0" y="35"/>
                      <a:pt x="0" y="23"/>
                    </a:cubicBezTo>
                    <a:cubicBezTo>
                      <a:pt x="0" y="10"/>
                      <a:pt x="10"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82" name="Freeform 274"/>
              <p:cNvSpPr>
                <a:spLocks/>
              </p:cNvSpPr>
              <p:nvPr/>
            </p:nvSpPr>
            <p:spPr bwMode="auto">
              <a:xfrm>
                <a:off x="5851598" y="1420637"/>
                <a:ext cx="441987" cy="441986"/>
              </a:xfrm>
              <a:custGeom>
                <a:avLst/>
                <a:gdLst>
                  <a:gd name="T0" fmla="*/ 9 w 187"/>
                  <a:gd name="T1" fmla="*/ 147 h 187"/>
                  <a:gd name="T2" fmla="*/ 147 w 187"/>
                  <a:gd name="T3" fmla="*/ 9 h 187"/>
                  <a:gd name="T4" fmla="*/ 178 w 187"/>
                  <a:gd name="T5" fmla="*/ 9 h 187"/>
                  <a:gd name="T6" fmla="*/ 178 w 187"/>
                  <a:gd name="T7" fmla="*/ 41 h 187"/>
                  <a:gd name="T8" fmla="*/ 41 w 187"/>
                  <a:gd name="T9" fmla="*/ 178 h 187"/>
                  <a:gd name="T10" fmla="*/ 9 w 187"/>
                  <a:gd name="T11" fmla="*/ 178 h 187"/>
                  <a:gd name="T12" fmla="*/ 9 w 187"/>
                  <a:gd name="T13" fmla="*/ 178 h 187"/>
                  <a:gd name="T14" fmla="*/ 9 w 187"/>
                  <a:gd name="T15" fmla="*/ 14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9" y="147"/>
                    </a:moveTo>
                    <a:cubicBezTo>
                      <a:pt x="147" y="9"/>
                      <a:pt x="147" y="9"/>
                      <a:pt x="147" y="9"/>
                    </a:cubicBezTo>
                    <a:cubicBezTo>
                      <a:pt x="155" y="0"/>
                      <a:pt x="170" y="0"/>
                      <a:pt x="178" y="9"/>
                    </a:cubicBezTo>
                    <a:cubicBezTo>
                      <a:pt x="187" y="18"/>
                      <a:pt x="187" y="32"/>
                      <a:pt x="178" y="41"/>
                    </a:cubicBezTo>
                    <a:cubicBezTo>
                      <a:pt x="41" y="178"/>
                      <a:pt x="41" y="178"/>
                      <a:pt x="41" y="178"/>
                    </a:cubicBezTo>
                    <a:cubicBezTo>
                      <a:pt x="32" y="187"/>
                      <a:pt x="18" y="187"/>
                      <a:pt x="9" y="178"/>
                    </a:cubicBezTo>
                    <a:cubicBezTo>
                      <a:pt x="9" y="178"/>
                      <a:pt x="9" y="178"/>
                      <a:pt x="9" y="178"/>
                    </a:cubicBezTo>
                    <a:cubicBezTo>
                      <a:pt x="0" y="170"/>
                      <a:pt x="0" y="155"/>
                      <a:pt x="9"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83" name="Freeform 275"/>
              <p:cNvSpPr>
                <a:spLocks/>
              </p:cNvSpPr>
              <p:nvPr/>
            </p:nvSpPr>
            <p:spPr bwMode="auto">
              <a:xfrm>
                <a:off x="5851588" y="1420638"/>
                <a:ext cx="441986" cy="441987"/>
              </a:xfrm>
              <a:custGeom>
                <a:avLst/>
                <a:gdLst>
                  <a:gd name="T0" fmla="*/ 41 w 187"/>
                  <a:gd name="T1" fmla="*/ 9 h 187"/>
                  <a:gd name="T2" fmla="*/ 178 w 187"/>
                  <a:gd name="T3" fmla="*/ 147 h 187"/>
                  <a:gd name="T4" fmla="*/ 178 w 187"/>
                  <a:gd name="T5" fmla="*/ 178 h 187"/>
                  <a:gd name="T6" fmla="*/ 147 w 187"/>
                  <a:gd name="T7" fmla="*/ 178 h 187"/>
                  <a:gd name="T8" fmla="*/ 9 w 187"/>
                  <a:gd name="T9" fmla="*/ 41 h 187"/>
                  <a:gd name="T10" fmla="*/ 9 w 187"/>
                  <a:gd name="T11" fmla="*/ 9 h 187"/>
                  <a:gd name="T12" fmla="*/ 9 w 187"/>
                  <a:gd name="T13" fmla="*/ 9 h 187"/>
                  <a:gd name="T14" fmla="*/ 41 w 187"/>
                  <a:gd name="T15" fmla="*/ 9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41" y="9"/>
                    </a:moveTo>
                    <a:cubicBezTo>
                      <a:pt x="178" y="147"/>
                      <a:pt x="178" y="147"/>
                      <a:pt x="178" y="147"/>
                    </a:cubicBezTo>
                    <a:cubicBezTo>
                      <a:pt x="187" y="155"/>
                      <a:pt x="187" y="170"/>
                      <a:pt x="178" y="178"/>
                    </a:cubicBezTo>
                    <a:cubicBezTo>
                      <a:pt x="170" y="187"/>
                      <a:pt x="155" y="187"/>
                      <a:pt x="147" y="178"/>
                    </a:cubicBezTo>
                    <a:cubicBezTo>
                      <a:pt x="9" y="41"/>
                      <a:pt x="9" y="41"/>
                      <a:pt x="9" y="41"/>
                    </a:cubicBezTo>
                    <a:cubicBezTo>
                      <a:pt x="0" y="32"/>
                      <a:pt x="0" y="18"/>
                      <a:pt x="9" y="9"/>
                    </a:cubicBezTo>
                    <a:cubicBezTo>
                      <a:pt x="9" y="9"/>
                      <a:pt x="9" y="9"/>
                      <a:pt x="9" y="9"/>
                    </a:cubicBezTo>
                    <a:cubicBezTo>
                      <a:pt x="18" y="0"/>
                      <a:pt x="32" y="0"/>
                      <a:pt x="4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84" name="Freeform 277"/>
              <p:cNvSpPr>
                <a:spLocks noEditPoints="1"/>
              </p:cNvSpPr>
              <p:nvPr/>
            </p:nvSpPr>
            <p:spPr bwMode="auto">
              <a:xfrm>
                <a:off x="5899593" y="1467638"/>
                <a:ext cx="346989" cy="346989"/>
              </a:xfrm>
              <a:custGeom>
                <a:avLst/>
                <a:gdLst>
                  <a:gd name="T0" fmla="*/ 74 w 147"/>
                  <a:gd name="T1" fmla="*/ 36 h 147"/>
                  <a:gd name="T2" fmla="*/ 112 w 147"/>
                  <a:gd name="T3" fmla="*/ 74 h 147"/>
                  <a:gd name="T4" fmla="*/ 74 w 147"/>
                  <a:gd name="T5" fmla="*/ 112 h 147"/>
                  <a:gd name="T6" fmla="*/ 35 w 147"/>
                  <a:gd name="T7" fmla="*/ 74 h 147"/>
                  <a:gd name="T8" fmla="*/ 74 w 147"/>
                  <a:gd name="T9" fmla="*/ 36 h 147"/>
                  <a:gd name="T10" fmla="*/ 74 w 147"/>
                  <a:gd name="T11" fmla="*/ 0 h 147"/>
                  <a:gd name="T12" fmla="*/ 0 w 147"/>
                  <a:gd name="T13" fmla="*/ 74 h 147"/>
                  <a:gd name="T14" fmla="*/ 74 w 147"/>
                  <a:gd name="T15" fmla="*/ 147 h 147"/>
                  <a:gd name="T16" fmla="*/ 147 w 147"/>
                  <a:gd name="T17" fmla="*/ 74 h 147"/>
                  <a:gd name="T18" fmla="*/ 74 w 14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7">
                    <a:moveTo>
                      <a:pt x="74" y="36"/>
                    </a:moveTo>
                    <a:cubicBezTo>
                      <a:pt x="95" y="36"/>
                      <a:pt x="112" y="53"/>
                      <a:pt x="112" y="74"/>
                    </a:cubicBezTo>
                    <a:cubicBezTo>
                      <a:pt x="112" y="95"/>
                      <a:pt x="95" y="112"/>
                      <a:pt x="74" y="112"/>
                    </a:cubicBezTo>
                    <a:cubicBezTo>
                      <a:pt x="53" y="112"/>
                      <a:pt x="35" y="95"/>
                      <a:pt x="35" y="74"/>
                    </a:cubicBezTo>
                    <a:cubicBezTo>
                      <a:pt x="35" y="53"/>
                      <a:pt x="53" y="36"/>
                      <a:pt x="74" y="36"/>
                    </a:cubicBezTo>
                    <a:moveTo>
                      <a:pt x="74" y="0"/>
                    </a:moveTo>
                    <a:cubicBezTo>
                      <a:pt x="33" y="0"/>
                      <a:pt x="0" y="33"/>
                      <a:pt x="0" y="74"/>
                    </a:cubicBezTo>
                    <a:cubicBezTo>
                      <a:pt x="0" y="114"/>
                      <a:pt x="33" y="147"/>
                      <a:pt x="74" y="147"/>
                    </a:cubicBezTo>
                    <a:cubicBezTo>
                      <a:pt x="114" y="147"/>
                      <a:pt x="147" y="114"/>
                      <a:pt x="147" y="74"/>
                    </a:cubicBezTo>
                    <a:cubicBezTo>
                      <a:pt x="147" y="33"/>
                      <a:pt x="114" y="0"/>
                      <a:pt x="7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grpSp>
    </p:spTree>
    <p:extLst>
      <p:ext uri="{BB962C8B-B14F-4D97-AF65-F5344CB8AC3E}">
        <p14:creationId xmlns:p14="http://schemas.microsoft.com/office/powerpoint/2010/main" val="872346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62AF3-2873-654B-8E0D-E2D79FE93D2A}"/>
              </a:ext>
            </a:extLst>
          </p:cNvPr>
          <p:cNvSpPr>
            <a:spLocks noGrp="1"/>
          </p:cNvSpPr>
          <p:nvPr>
            <p:ph type="ctrTitle"/>
          </p:nvPr>
        </p:nvSpPr>
        <p:spPr/>
        <p:txBody>
          <a:bodyPr/>
          <a:lstStyle/>
          <a:p>
            <a:r>
              <a:rPr lang="en-US" dirty="0"/>
              <a:t>What are we</a:t>
            </a:r>
            <a:br>
              <a:rPr lang="en-US" dirty="0"/>
            </a:br>
            <a:r>
              <a:rPr lang="en-US" dirty="0"/>
              <a:t>Delivering?</a:t>
            </a:r>
          </a:p>
        </p:txBody>
      </p:sp>
    </p:spTree>
    <p:extLst>
      <p:ext uri="{BB962C8B-B14F-4D97-AF65-F5344CB8AC3E}">
        <p14:creationId xmlns:p14="http://schemas.microsoft.com/office/powerpoint/2010/main" val="2789865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8B02D1-8551-9F49-88AC-6369BA98015B}"/>
              </a:ext>
            </a:extLst>
          </p:cNvPr>
          <p:cNvGrpSpPr>
            <a:grpSpLocks noChangeAspect="1"/>
          </p:cNvGrpSpPr>
          <p:nvPr/>
        </p:nvGrpSpPr>
        <p:grpSpPr>
          <a:xfrm>
            <a:off x="1521981" y="1249662"/>
            <a:ext cx="7151441" cy="3238134"/>
            <a:chOff x="1845602" y="1025209"/>
            <a:chExt cx="7909561" cy="3581407"/>
          </a:xfrm>
        </p:grpSpPr>
        <p:sp>
          <p:nvSpPr>
            <p:cNvPr id="300" name="Rectangle: Top Corners Rounded 69">
              <a:extLst>
                <a:ext uri="{FF2B5EF4-FFF2-40B4-BE49-F238E27FC236}">
                  <a16:creationId xmlns:a16="http://schemas.microsoft.com/office/drawing/2014/main" id="{90C4D330-D7B0-1F47-8C34-D11A0FC56135}"/>
                </a:ext>
              </a:extLst>
            </p:cNvPr>
            <p:cNvSpPr/>
            <p:nvPr/>
          </p:nvSpPr>
          <p:spPr bwMode="auto">
            <a:xfrm rot="5400000">
              <a:off x="6501604" y="1353056"/>
              <a:ext cx="3581404" cy="2925715"/>
            </a:xfrm>
            <a:prstGeom prst="round2SameRect">
              <a:avLst>
                <a:gd name="adj1" fmla="val 3568"/>
                <a:gd name="adj2" fmla="val 0"/>
              </a:avLst>
            </a:prstGeom>
            <a:solidFill>
              <a:srgbClr val="005073"/>
            </a:solidFill>
            <a:ln w="12700" cap="flat">
              <a:noFill/>
              <a:miter lim="800000"/>
              <a:headEnd type="none" w="med" len="med"/>
              <a:tailEnd type="none" w="med" len="med"/>
            </a:ln>
          </p:spPr>
          <p:txBody>
            <a:bodyPr lIns="91440" tIns="45720" rIns="91440" bIns="45720"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mn-lt"/>
                <a:ea typeface="Arial" pitchFamily="-107" charset="0"/>
                <a:cs typeface="Arial" pitchFamily="-107" charset="0"/>
                <a:sym typeface="Arial" pitchFamily="-107" charset="0"/>
              </a:endParaRPr>
            </a:p>
          </p:txBody>
        </p:sp>
        <p:sp>
          <p:nvSpPr>
            <p:cNvPr id="301" name="TextBox 300">
              <a:extLst>
                <a:ext uri="{FF2B5EF4-FFF2-40B4-BE49-F238E27FC236}">
                  <a16:creationId xmlns:a16="http://schemas.microsoft.com/office/drawing/2014/main" id="{49821784-97EF-F34E-AF70-44AAE56CA729}"/>
                </a:ext>
              </a:extLst>
            </p:cNvPr>
            <p:cNvSpPr txBox="1"/>
            <p:nvPr/>
          </p:nvSpPr>
          <p:spPr>
            <a:xfrm rot="5400000">
              <a:off x="8566357" y="2716198"/>
              <a:ext cx="1734971" cy="33855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mn-lt"/>
                </a:rPr>
                <a:t>Cisco Tetration</a:t>
              </a:r>
            </a:p>
          </p:txBody>
        </p:sp>
        <p:grpSp>
          <p:nvGrpSpPr>
            <p:cNvPr id="295" name="Group 294">
              <a:extLst>
                <a:ext uri="{FF2B5EF4-FFF2-40B4-BE49-F238E27FC236}">
                  <a16:creationId xmlns:a16="http://schemas.microsoft.com/office/drawing/2014/main" id="{0FD4588A-63A1-A342-BD6E-1246628B312D}"/>
                </a:ext>
              </a:extLst>
            </p:cNvPr>
            <p:cNvGrpSpPr/>
            <p:nvPr/>
          </p:nvGrpSpPr>
          <p:grpSpPr>
            <a:xfrm>
              <a:off x="4359234" y="3495408"/>
              <a:ext cx="4745337" cy="1111206"/>
              <a:chOff x="5061961" y="1406544"/>
              <a:chExt cx="4745337" cy="1111206"/>
            </a:xfrm>
          </p:grpSpPr>
          <p:sp>
            <p:nvSpPr>
              <p:cNvPr id="296" name="Rectangle: Rounded Corners 53">
                <a:extLst>
                  <a:ext uri="{FF2B5EF4-FFF2-40B4-BE49-F238E27FC236}">
                    <a16:creationId xmlns:a16="http://schemas.microsoft.com/office/drawing/2014/main" id="{0EFAC55D-3CD4-0E4A-B944-B8B01B94246D}"/>
                  </a:ext>
                </a:extLst>
              </p:cNvPr>
              <p:cNvSpPr/>
              <p:nvPr/>
            </p:nvSpPr>
            <p:spPr bwMode="auto">
              <a:xfrm>
                <a:off x="5061961" y="1406544"/>
                <a:ext cx="2813861" cy="1111204"/>
              </a:xfrm>
              <a:prstGeom prst="roundRect">
                <a:avLst>
                  <a:gd name="adj" fmla="val 7710"/>
                </a:avLst>
              </a:prstGeom>
              <a:solidFill>
                <a:srgbClr val="00BCEB">
                  <a:lumMod val="20000"/>
                  <a:lumOff val="80000"/>
                </a:srgbClr>
              </a:solidFill>
              <a:ln w="12700" cap="flat">
                <a:noFill/>
                <a:miter lim="800000"/>
                <a:headEnd type="none" w="med" len="med"/>
                <a:tailEnd type="none" w="med" len="med"/>
              </a:ln>
            </p:spPr>
            <p:txBody>
              <a:bodyPr lIns="91440" tIns="45720" rIns="91440" bIns="45720"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005073"/>
                  </a:solidFill>
                  <a:effectLst/>
                  <a:uLnTx/>
                  <a:uFillTx/>
                  <a:latin typeface="+mn-lt"/>
                  <a:ea typeface="Arial" pitchFamily="-107" charset="0"/>
                  <a:cs typeface="Arial" pitchFamily="-107" charset="0"/>
                  <a:sym typeface="Arial" pitchFamily="-107" charset="0"/>
                </a:endParaRPr>
              </a:p>
            </p:txBody>
          </p:sp>
          <p:sp>
            <p:nvSpPr>
              <p:cNvPr id="297" name="Rectangle: Top Corners Rounded 54">
                <a:extLst>
                  <a:ext uri="{FF2B5EF4-FFF2-40B4-BE49-F238E27FC236}">
                    <a16:creationId xmlns:a16="http://schemas.microsoft.com/office/drawing/2014/main" id="{49489CB6-46B0-8245-8487-989349CD0DF2}"/>
                  </a:ext>
                </a:extLst>
              </p:cNvPr>
              <p:cNvSpPr/>
              <p:nvPr/>
            </p:nvSpPr>
            <p:spPr bwMode="auto">
              <a:xfrm rot="5400000">
                <a:off x="8114136" y="824588"/>
                <a:ext cx="1111203" cy="2275121"/>
              </a:xfrm>
              <a:prstGeom prst="round2SameRect">
                <a:avLst>
                  <a:gd name="adj1" fmla="val 7453"/>
                  <a:gd name="adj2" fmla="val 0"/>
                </a:avLst>
              </a:prstGeom>
              <a:solidFill>
                <a:srgbClr val="00BCEB"/>
              </a:solidFill>
              <a:ln w="12700" cap="flat">
                <a:noFill/>
                <a:miter lim="800000"/>
                <a:headEnd type="none" w="med" len="med"/>
                <a:tailEnd type="none" w="med" len="med"/>
              </a:ln>
            </p:spPr>
            <p:txBody>
              <a:bodyPr lIns="91440" tIns="45720" rIns="91440" bIns="45720"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mn-lt"/>
                  <a:ea typeface="Arial" pitchFamily="-107" charset="0"/>
                  <a:cs typeface="Arial" pitchFamily="-107" charset="0"/>
                  <a:sym typeface="Arial" pitchFamily="-107" charset="0"/>
                </a:endParaRPr>
              </a:p>
            </p:txBody>
          </p:sp>
          <p:sp>
            <p:nvSpPr>
              <p:cNvPr id="298" name="TextBox 297">
                <a:extLst>
                  <a:ext uri="{FF2B5EF4-FFF2-40B4-BE49-F238E27FC236}">
                    <a16:creationId xmlns:a16="http://schemas.microsoft.com/office/drawing/2014/main" id="{DC56CDEE-CD13-A142-9CB2-8E9F0CAE90A9}"/>
                  </a:ext>
                </a:extLst>
              </p:cNvPr>
              <p:cNvSpPr txBox="1"/>
              <p:nvPr/>
            </p:nvSpPr>
            <p:spPr>
              <a:xfrm>
                <a:off x="7532176" y="1677695"/>
                <a:ext cx="2275121" cy="531029"/>
              </a:xfrm>
              <a:prstGeom prst="rect">
                <a:avLst/>
              </a:prstGeom>
              <a:noFill/>
            </p:spPr>
            <p:txBody>
              <a:bodyPr wrap="square" rtlCol="0" anchor="ctr">
                <a:spAutoFit/>
              </a:bodyPr>
              <a:lstStyle/>
              <a:p>
                <a:pPr marL="0" marR="0" lvl="0" indent="0" algn="ctr" defTabSz="6858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mn-lt"/>
                  </a:rPr>
                  <a:t>Network Assurance Engine</a:t>
                </a:r>
              </a:p>
            </p:txBody>
          </p:sp>
        </p:grpSp>
        <p:grpSp>
          <p:nvGrpSpPr>
            <p:cNvPr id="195" name="Group 194">
              <a:extLst>
                <a:ext uri="{FF2B5EF4-FFF2-40B4-BE49-F238E27FC236}">
                  <a16:creationId xmlns:a16="http://schemas.microsoft.com/office/drawing/2014/main" id="{19E2B073-6F72-C847-BB2B-1247DA885652}"/>
                </a:ext>
              </a:extLst>
            </p:cNvPr>
            <p:cNvGrpSpPr/>
            <p:nvPr/>
          </p:nvGrpSpPr>
          <p:grpSpPr>
            <a:xfrm>
              <a:off x="4359234" y="1025209"/>
              <a:ext cx="4745337" cy="2438393"/>
              <a:chOff x="5061961" y="742949"/>
              <a:chExt cx="4745337" cy="2438393"/>
            </a:xfrm>
          </p:grpSpPr>
          <p:sp>
            <p:nvSpPr>
              <p:cNvPr id="196" name="Rectangle: Rounded Corners 68">
                <a:extLst>
                  <a:ext uri="{FF2B5EF4-FFF2-40B4-BE49-F238E27FC236}">
                    <a16:creationId xmlns:a16="http://schemas.microsoft.com/office/drawing/2014/main" id="{FF20115B-4C6D-0349-8D5A-72F63207A677}"/>
                  </a:ext>
                </a:extLst>
              </p:cNvPr>
              <p:cNvSpPr/>
              <p:nvPr/>
            </p:nvSpPr>
            <p:spPr bwMode="auto">
              <a:xfrm>
                <a:off x="5061961" y="742949"/>
                <a:ext cx="2813861" cy="2438393"/>
              </a:xfrm>
              <a:prstGeom prst="roundRect">
                <a:avLst>
                  <a:gd name="adj" fmla="val 4967"/>
                </a:avLst>
              </a:prstGeom>
              <a:solidFill>
                <a:srgbClr val="00BCEB">
                  <a:lumMod val="20000"/>
                  <a:lumOff val="80000"/>
                </a:srgbClr>
              </a:solidFill>
              <a:ln w="12700" cap="flat">
                <a:noFill/>
                <a:miter lim="800000"/>
                <a:headEnd type="none" w="med" len="med"/>
                <a:tailEnd type="none" w="med" len="med"/>
              </a:ln>
            </p:spPr>
            <p:txBody>
              <a:bodyPr lIns="91440" tIns="45720" rIns="91440" bIns="45720"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005073"/>
                  </a:solidFill>
                  <a:effectLst/>
                  <a:uLnTx/>
                  <a:uFillTx/>
                  <a:latin typeface="+mn-lt"/>
                  <a:ea typeface="Arial" pitchFamily="-107" charset="0"/>
                  <a:cs typeface="Arial" pitchFamily="-107" charset="0"/>
                  <a:sym typeface="Arial" pitchFamily="-107" charset="0"/>
                </a:endParaRPr>
              </a:p>
            </p:txBody>
          </p:sp>
          <p:sp>
            <p:nvSpPr>
              <p:cNvPr id="197" name="Rectangle: Top Corners Rounded 69">
                <a:extLst>
                  <a:ext uri="{FF2B5EF4-FFF2-40B4-BE49-F238E27FC236}">
                    <a16:creationId xmlns:a16="http://schemas.microsoft.com/office/drawing/2014/main" id="{B7731EC2-4791-B345-9613-49C5B03E8EDE}"/>
                  </a:ext>
                </a:extLst>
              </p:cNvPr>
              <p:cNvSpPr/>
              <p:nvPr/>
            </p:nvSpPr>
            <p:spPr bwMode="auto">
              <a:xfrm rot="5400000">
                <a:off x="7450540" y="824586"/>
                <a:ext cx="2438393" cy="2275119"/>
              </a:xfrm>
              <a:prstGeom prst="round2SameRect">
                <a:avLst>
                  <a:gd name="adj1" fmla="val 4752"/>
                  <a:gd name="adj2" fmla="val 0"/>
                </a:avLst>
              </a:prstGeom>
              <a:solidFill>
                <a:srgbClr val="00BCEB"/>
              </a:solidFill>
              <a:ln w="12700" cap="flat">
                <a:noFill/>
                <a:miter lim="800000"/>
                <a:headEnd type="none" w="med" len="med"/>
                <a:tailEnd type="none" w="med" len="med"/>
              </a:ln>
            </p:spPr>
            <p:txBody>
              <a:bodyPr lIns="91440" tIns="45720" rIns="91440" bIns="45720"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mn-lt"/>
                  <a:ea typeface="Arial" pitchFamily="-107" charset="0"/>
                  <a:cs typeface="Arial" pitchFamily="-107" charset="0"/>
                  <a:sym typeface="Arial" pitchFamily="-107" charset="0"/>
                </a:endParaRPr>
              </a:p>
            </p:txBody>
          </p:sp>
          <p:sp>
            <p:nvSpPr>
              <p:cNvPr id="198" name="TextBox 197">
                <a:extLst>
                  <a:ext uri="{FF2B5EF4-FFF2-40B4-BE49-F238E27FC236}">
                    <a16:creationId xmlns:a16="http://schemas.microsoft.com/office/drawing/2014/main" id="{18935F0F-28E2-F34F-B309-FA77396CAFB3}"/>
                  </a:ext>
                </a:extLst>
              </p:cNvPr>
              <p:cNvSpPr txBox="1"/>
              <p:nvPr/>
            </p:nvSpPr>
            <p:spPr>
              <a:xfrm>
                <a:off x="7592675" y="1680352"/>
                <a:ext cx="2214623" cy="646767"/>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mn-lt"/>
                  </a:rPr>
                  <a:t>Application-Centric Infrastructure</a:t>
                </a:r>
              </a:p>
            </p:txBody>
          </p:sp>
        </p:grpSp>
        <p:sp>
          <p:nvSpPr>
            <p:cNvPr id="234" name="TextBox 233">
              <a:extLst>
                <a:ext uri="{FF2B5EF4-FFF2-40B4-BE49-F238E27FC236}">
                  <a16:creationId xmlns:a16="http://schemas.microsoft.com/office/drawing/2014/main" id="{757B36F5-5556-3F41-B1F3-4A0FDB18886A}"/>
                </a:ext>
              </a:extLst>
            </p:cNvPr>
            <p:cNvSpPr txBox="1"/>
            <p:nvPr/>
          </p:nvSpPr>
          <p:spPr>
            <a:xfrm>
              <a:off x="4488637" y="2465920"/>
              <a:ext cx="2470990" cy="784830"/>
            </a:xfrm>
            <a:prstGeom prst="rect">
              <a:avLst/>
            </a:prstGeom>
            <a:noFill/>
          </p:spPr>
          <p:txBody>
            <a:bodyPr wrap="square" rtlCol="0" anchor="ctr">
              <a:spAutoFit/>
            </a:bodyPr>
            <a:lstStyle/>
            <a:p>
              <a:pPr marL="0" marR="0" lvl="0" indent="0" defTabSz="457147"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005073"/>
                  </a:solidFill>
                  <a:effectLst/>
                  <a:uLnTx/>
                  <a:uFillTx/>
                  <a:latin typeface="+mn-lt"/>
                  <a:cs typeface="CiscoSansTT" panose="020B0503020201020303" pitchFamily="34" charset="0"/>
                </a:rPr>
                <a:t>Activation</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9393B"/>
                  </a:solidFill>
                  <a:effectLst/>
                  <a:uLnTx/>
                  <a:uFillTx/>
                  <a:latin typeface="+mn-lt"/>
                </a:rPr>
                <a:t>Orchestrate policies and configure systems</a:t>
              </a:r>
            </a:p>
          </p:txBody>
        </p:sp>
        <p:sp>
          <p:nvSpPr>
            <p:cNvPr id="238" name="TextBox 237">
              <a:extLst>
                <a:ext uri="{FF2B5EF4-FFF2-40B4-BE49-F238E27FC236}">
                  <a16:creationId xmlns:a16="http://schemas.microsoft.com/office/drawing/2014/main" id="{88B003AE-F93E-3C47-BA03-9F864398D25D}"/>
                </a:ext>
              </a:extLst>
            </p:cNvPr>
            <p:cNvSpPr txBox="1"/>
            <p:nvPr/>
          </p:nvSpPr>
          <p:spPr>
            <a:xfrm>
              <a:off x="4488637" y="1222908"/>
              <a:ext cx="2317419" cy="784830"/>
            </a:xfrm>
            <a:prstGeom prst="rect">
              <a:avLst/>
            </a:prstGeom>
            <a:noFill/>
          </p:spPr>
          <p:txBody>
            <a:bodyPr wrap="square" rtlCol="0" anchor="t">
              <a:spAutoFit/>
            </a:bodyPr>
            <a:lstStyle/>
            <a:p>
              <a:pPr marL="0" marR="0" lvl="0" indent="0" defTabSz="457147"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005073"/>
                  </a:solidFill>
                  <a:effectLst/>
                  <a:uLnTx/>
                  <a:uFillTx/>
                  <a:latin typeface="+mn-lt"/>
                  <a:cs typeface="CiscoSansTT" panose="020B0503020201020303" pitchFamily="34" charset="0"/>
                </a:rPr>
                <a:t>Translation</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9393B"/>
                  </a:solidFill>
                  <a:effectLst/>
                  <a:uLnTx/>
                  <a:uFillTx/>
                  <a:latin typeface="+mn-lt"/>
                </a:rPr>
                <a:t>Capture intent, translate to policy, and check integrity</a:t>
              </a:r>
            </a:p>
          </p:txBody>
        </p:sp>
        <p:sp>
          <p:nvSpPr>
            <p:cNvPr id="242" name="TextBox 241">
              <a:extLst>
                <a:ext uri="{FF2B5EF4-FFF2-40B4-BE49-F238E27FC236}">
                  <a16:creationId xmlns:a16="http://schemas.microsoft.com/office/drawing/2014/main" id="{D012E81E-F6A8-B74A-B948-109704496912}"/>
                </a:ext>
              </a:extLst>
            </p:cNvPr>
            <p:cNvSpPr txBox="1"/>
            <p:nvPr/>
          </p:nvSpPr>
          <p:spPr>
            <a:xfrm>
              <a:off x="4488637" y="3522623"/>
              <a:ext cx="2267275" cy="969496"/>
            </a:xfrm>
            <a:prstGeom prst="rect">
              <a:avLst/>
            </a:prstGeom>
            <a:noFill/>
            <a:ln>
              <a:noFill/>
            </a:ln>
          </p:spPr>
          <p:txBody>
            <a:bodyPr wrap="square" rtlCol="0" anchor="t">
              <a:spAutoFit/>
            </a:bodyPr>
            <a:lstStyle/>
            <a:p>
              <a:pPr marL="0" marR="0" lvl="0" indent="0" defTabSz="457147"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005073"/>
                  </a:solidFill>
                  <a:effectLst/>
                  <a:uLnTx/>
                  <a:uFillTx/>
                  <a:latin typeface="+mn-lt"/>
                  <a:cs typeface="CiscoSansTT" panose="020B0503020201020303" pitchFamily="34" charset="0"/>
                </a:rPr>
                <a:t>Assurance</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9393B"/>
                  </a:solidFill>
                  <a:effectLst/>
                  <a:uLnTx/>
                  <a:uFillTx/>
                  <a:latin typeface="+mn-lt"/>
                </a:rPr>
                <a:t>Continuous verification, insights and visibility, and corrective actions</a:t>
              </a:r>
            </a:p>
          </p:txBody>
        </p:sp>
        <p:grpSp>
          <p:nvGrpSpPr>
            <p:cNvPr id="302" name="Group 301">
              <a:extLst>
                <a:ext uri="{FF2B5EF4-FFF2-40B4-BE49-F238E27FC236}">
                  <a16:creationId xmlns:a16="http://schemas.microsoft.com/office/drawing/2014/main" id="{4F5A2F6E-91B5-674C-B2F7-4F4AD36C2103}"/>
                </a:ext>
              </a:extLst>
            </p:cNvPr>
            <p:cNvGrpSpPr/>
            <p:nvPr/>
          </p:nvGrpSpPr>
          <p:grpSpPr>
            <a:xfrm>
              <a:off x="1845602" y="1289382"/>
              <a:ext cx="2513628" cy="3053058"/>
              <a:chOff x="2540972" y="1035733"/>
              <a:chExt cx="2513628" cy="3053058"/>
            </a:xfrm>
          </p:grpSpPr>
          <p:grpSp>
            <p:nvGrpSpPr>
              <p:cNvPr id="303" name="Group 302">
                <a:extLst>
                  <a:ext uri="{FF2B5EF4-FFF2-40B4-BE49-F238E27FC236}">
                    <a16:creationId xmlns:a16="http://schemas.microsoft.com/office/drawing/2014/main" id="{1177429B-E611-824E-BCAC-D2073C6E5050}"/>
                  </a:ext>
                </a:extLst>
              </p:cNvPr>
              <p:cNvGrpSpPr/>
              <p:nvPr/>
            </p:nvGrpSpPr>
            <p:grpSpPr>
              <a:xfrm>
                <a:off x="2812266" y="1765397"/>
                <a:ext cx="1606002" cy="1606002"/>
                <a:chOff x="4256546" y="3317177"/>
                <a:chExt cx="1572753" cy="1572753"/>
              </a:xfrm>
            </p:grpSpPr>
            <p:sp>
              <p:nvSpPr>
                <p:cNvPr id="313" name="Freeform 31">
                  <a:extLst>
                    <a:ext uri="{FF2B5EF4-FFF2-40B4-BE49-F238E27FC236}">
                      <a16:creationId xmlns:a16="http://schemas.microsoft.com/office/drawing/2014/main" id="{ACEEA350-B495-AD4C-A593-E23B5A78E72D}"/>
                    </a:ext>
                  </a:extLst>
                </p:cNvPr>
                <p:cNvSpPr>
                  <a:spLocks/>
                </p:cNvSpPr>
                <p:nvPr/>
              </p:nvSpPr>
              <p:spPr bwMode="auto">
                <a:xfrm>
                  <a:off x="4256546" y="3317177"/>
                  <a:ext cx="1572753" cy="1572753"/>
                </a:xfrm>
                <a:custGeom>
                  <a:avLst/>
                  <a:gdLst>
                    <a:gd name="T0" fmla="*/ 1025 w 1026"/>
                    <a:gd name="T1" fmla="*/ 539 h 1026"/>
                    <a:gd name="T2" fmla="*/ 1016 w 1026"/>
                    <a:gd name="T3" fmla="*/ 616 h 1026"/>
                    <a:gd name="T4" fmla="*/ 995 w 1026"/>
                    <a:gd name="T5" fmla="*/ 690 h 1026"/>
                    <a:gd name="T6" fmla="*/ 964 w 1026"/>
                    <a:gd name="T7" fmla="*/ 757 h 1026"/>
                    <a:gd name="T8" fmla="*/ 924 w 1026"/>
                    <a:gd name="T9" fmla="*/ 820 h 1026"/>
                    <a:gd name="T10" fmla="*/ 876 w 1026"/>
                    <a:gd name="T11" fmla="*/ 876 h 1026"/>
                    <a:gd name="T12" fmla="*/ 820 w 1026"/>
                    <a:gd name="T13" fmla="*/ 924 h 1026"/>
                    <a:gd name="T14" fmla="*/ 757 w 1026"/>
                    <a:gd name="T15" fmla="*/ 964 h 1026"/>
                    <a:gd name="T16" fmla="*/ 690 w 1026"/>
                    <a:gd name="T17" fmla="*/ 995 h 1026"/>
                    <a:gd name="T18" fmla="*/ 617 w 1026"/>
                    <a:gd name="T19" fmla="*/ 1016 h 1026"/>
                    <a:gd name="T20" fmla="*/ 539 w 1026"/>
                    <a:gd name="T21" fmla="*/ 1025 h 1026"/>
                    <a:gd name="T22" fmla="*/ 487 w 1026"/>
                    <a:gd name="T23" fmla="*/ 1025 h 1026"/>
                    <a:gd name="T24" fmla="*/ 410 w 1026"/>
                    <a:gd name="T25" fmla="*/ 1016 h 1026"/>
                    <a:gd name="T26" fmla="*/ 336 w 1026"/>
                    <a:gd name="T27" fmla="*/ 995 h 1026"/>
                    <a:gd name="T28" fmla="*/ 269 w 1026"/>
                    <a:gd name="T29" fmla="*/ 964 h 1026"/>
                    <a:gd name="T30" fmla="*/ 206 w 1026"/>
                    <a:gd name="T31" fmla="*/ 924 h 1026"/>
                    <a:gd name="T32" fmla="*/ 150 w 1026"/>
                    <a:gd name="T33" fmla="*/ 876 h 1026"/>
                    <a:gd name="T34" fmla="*/ 102 w 1026"/>
                    <a:gd name="T35" fmla="*/ 820 h 1026"/>
                    <a:gd name="T36" fmla="*/ 62 w 1026"/>
                    <a:gd name="T37" fmla="*/ 757 h 1026"/>
                    <a:gd name="T38" fmla="*/ 31 w 1026"/>
                    <a:gd name="T39" fmla="*/ 690 h 1026"/>
                    <a:gd name="T40" fmla="*/ 10 w 1026"/>
                    <a:gd name="T41" fmla="*/ 616 h 1026"/>
                    <a:gd name="T42" fmla="*/ 1 w 1026"/>
                    <a:gd name="T43" fmla="*/ 539 h 1026"/>
                    <a:gd name="T44" fmla="*/ 1 w 1026"/>
                    <a:gd name="T45" fmla="*/ 487 h 1026"/>
                    <a:gd name="T46" fmla="*/ 10 w 1026"/>
                    <a:gd name="T47" fmla="*/ 410 h 1026"/>
                    <a:gd name="T48" fmla="*/ 31 w 1026"/>
                    <a:gd name="T49" fmla="*/ 336 h 1026"/>
                    <a:gd name="T50" fmla="*/ 62 w 1026"/>
                    <a:gd name="T51" fmla="*/ 269 h 1026"/>
                    <a:gd name="T52" fmla="*/ 102 w 1026"/>
                    <a:gd name="T53" fmla="*/ 206 h 1026"/>
                    <a:gd name="T54" fmla="*/ 150 w 1026"/>
                    <a:gd name="T55" fmla="*/ 150 h 1026"/>
                    <a:gd name="T56" fmla="*/ 206 w 1026"/>
                    <a:gd name="T57" fmla="*/ 102 h 1026"/>
                    <a:gd name="T58" fmla="*/ 269 w 1026"/>
                    <a:gd name="T59" fmla="*/ 62 h 1026"/>
                    <a:gd name="T60" fmla="*/ 336 w 1026"/>
                    <a:gd name="T61" fmla="*/ 31 h 1026"/>
                    <a:gd name="T62" fmla="*/ 410 w 1026"/>
                    <a:gd name="T63" fmla="*/ 10 h 1026"/>
                    <a:gd name="T64" fmla="*/ 487 w 1026"/>
                    <a:gd name="T65" fmla="*/ 1 h 1026"/>
                    <a:gd name="T66" fmla="*/ 539 w 1026"/>
                    <a:gd name="T67" fmla="*/ 1 h 1026"/>
                    <a:gd name="T68" fmla="*/ 617 w 1026"/>
                    <a:gd name="T69" fmla="*/ 10 h 1026"/>
                    <a:gd name="T70" fmla="*/ 690 w 1026"/>
                    <a:gd name="T71" fmla="*/ 31 h 1026"/>
                    <a:gd name="T72" fmla="*/ 757 w 1026"/>
                    <a:gd name="T73" fmla="*/ 62 h 1026"/>
                    <a:gd name="T74" fmla="*/ 820 w 1026"/>
                    <a:gd name="T75" fmla="*/ 102 h 1026"/>
                    <a:gd name="T76" fmla="*/ 876 w 1026"/>
                    <a:gd name="T77" fmla="*/ 150 h 1026"/>
                    <a:gd name="T78" fmla="*/ 924 w 1026"/>
                    <a:gd name="T79" fmla="*/ 206 h 1026"/>
                    <a:gd name="T80" fmla="*/ 964 w 1026"/>
                    <a:gd name="T81" fmla="*/ 269 h 1026"/>
                    <a:gd name="T82" fmla="*/ 995 w 1026"/>
                    <a:gd name="T83" fmla="*/ 336 h 1026"/>
                    <a:gd name="T84" fmla="*/ 1016 w 1026"/>
                    <a:gd name="T85" fmla="*/ 410 h 1026"/>
                    <a:gd name="T86" fmla="*/ 1025 w 1026"/>
                    <a:gd name="T87" fmla="*/ 487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6" h="1026">
                      <a:moveTo>
                        <a:pt x="1026" y="513"/>
                      </a:moveTo>
                      <a:lnTo>
                        <a:pt x="1026" y="513"/>
                      </a:lnTo>
                      <a:lnTo>
                        <a:pt x="1025" y="539"/>
                      </a:lnTo>
                      <a:lnTo>
                        <a:pt x="1024" y="566"/>
                      </a:lnTo>
                      <a:lnTo>
                        <a:pt x="1020" y="591"/>
                      </a:lnTo>
                      <a:lnTo>
                        <a:pt x="1016" y="616"/>
                      </a:lnTo>
                      <a:lnTo>
                        <a:pt x="1010" y="641"/>
                      </a:lnTo>
                      <a:lnTo>
                        <a:pt x="1003" y="665"/>
                      </a:lnTo>
                      <a:lnTo>
                        <a:pt x="995" y="690"/>
                      </a:lnTo>
                      <a:lnTo>
                        <a:pt x="986" y="713"/>
                      </a:lnTo>
                      <a:lnTo>
                        <a:pt x="976" y="735"/>
                      </a:lnTo>
                      <a:lnTo>
                        <a:pt x="964" y="757"/>
                      </a:lnTo>
                      <a:lnTo>
                        <a:pt x="952" y="779"/>
                      </a:lnTo>
                      <a:lnTo>
                        <a:pt x="938" y="800"/>
                      </a:lnTo>
                      <a:lnTo>
                        <a:pt x="924" y="820"/>
                      </a:lnTo>
                      <a:lnTo>
                        <a:pt x="909" y="839"/>
                      </a:lnTo>
                      <a:lnTo>
                        <a:pt x="893" y="858"/>
                      </a:lnTo>
                      <a:lnTo>
                        <a:pt x="876" y="876"/>
                      </a:lnTo>
                      <a:lnTo>
                        <a:pt x="858" y="893"/>
                      </a:lnTo>
                      <a:lnTo>
                        <a:pt x="839" y="909"/>
                      </a:lnTo>
                      <a:lnTo>
                        <a:pt x="820" y="924"/>
                      </a:lnTo>
                      <a:lnTo>
                        <a:pt x="800" y="938"/>
                      </a:lnTo>
                      <a:lnTo>
                        <a:pt x="780" y="951"/>
                      </a:lnTo>
                      <a:lnTo>
                        <a:pt x="757" y="964"/>
                      </a:lnTo>
                      <a:lnTo>
                        <a:pt x="735" y="976"/>
                      </a:lnTo>
                      <a:lnTo>
                        <a:pt x="713" y="986"/>
                      </a:lnTo>
                      <a:lnTo>
                        <a:pt x="690" y="995"/>
                      </a:lnTo>
                      <a:lnTo>
                        <a:pt x="665" y="1003"/>
                      </a:lnTo>
                      <a:lnTo>
                        <a:pt x="641" y="1010"/>
                      </a:lnTo>
                      <a:lnTo>
                        <a:pt x="617" y="1016"/>
                      </a:lnTo>
                      <a:lnTo>
                        <a:pt x="591" y="1020"/>
                      </a:lnTo>
                      <a:lnTo>
                        <a:pt x="566" y="1023"/>
                      </a:lnTo>
                      <a:lnTo>
                        <a:pt x="539" y="1025"/>
                      </a:lnTo>
                      <a:lnTo>
                        <a:pt x="513" y="1026"/>
                      </a:lnTo>
                      <a:lnTo>
                        <a:pt x="513" y="1026"/>
                      </a:lnTo>
                      <a:lnTo>
                        <a:pt x="487" y="1025"/>
                      </a:lnTo>
                      <a:lnTo>
                        <a:pt x="460" y="1023"/>
                      </a:lnTo>
                      <a:lnTo>
                        <a:pt x="435" y="1020"/>
                      </a:lnTo>
                      <a:lnTo>
                        <a:pt x="410" y="1016"/>
                      </a:lnTo>
                      <a:lnTo>
                        <a:pt x="385" y="1010"/>
                      </a:lnTo>
                      <a:lnTo>
                        <a:pt x="361" y="1003"/>
                      </a:lnTo>
                      <a:lnTo>
                        <a:pt x="336" y="995"/>
                      </a:lnTo>
                      <a:lnTo>
                        <a:pt x="313" y="986"/>
                      </a:lnTo>
                      <a:lnTo>
                        <a:pt x="291" y="976"/>
                      </a:lnTo>
                      <a:lnTo>
                        <a:pt x="269" y="964"/>
                      </a:lnTo>
                      <a:lnTo>
                        <a:pt x="247" y="951"/>
                      </a:lnTo>
                      <a:lnTo>
                        <a:pt x="226" y="938"/>
                      </a:lnTo>
                      <a:lnTo>
                        <a:pt x="206" y="924"/>
                      </a:lnTo>
                      <a:lnTo>
                        <a:pt x="187" y="909"/>
                      </a:lnTo>
                      <a:lnTo>
                        <a:pt x="169" y="893"/>
                      </a:lnTo>
                      <a:lnTo>
                        <a:pt x="150" y="876"/>
                      </a:lnTo>
                      <a:lnTo>
                        <a:pt x="133" y="858"/>
                      </a:lnTo>
                      <a:lnTo>
                        <a:pt x="117" y="839"/>
                      </a:lnTo>
                      <a:lnTo>
                        <a:pt x="102" y="820"/>
                      </a:lnTo>
                      <a:lnTo>
                        <a:pt x="88" y="800"/>
                      </a:lnTo>
                      <a:lnTo>
                        <a:pt x="75" y="779"/>
                      </a:lnTo>
                      <a:lnTo>
                        <a:pt x="62" y="757"/>
                      </a:lnTo>
                      <a:lnTo>
                        <a:pt x="50" y="735"/>
                      </a:lnTo>
                      <a:lnTo>
                        <a:pt x="40" y="713"/>
                      </a:lnTo>
                      <a:lnTo>
                        <a:pt x="31" y="690"/>
                      </a:lnTo>
                      <a:lnTo>
                        <a:pt x="23" y="665"/>
                      </a:lnTo>
                      <a:lnTo>
                        <a:pt x="16" y="641"/>
                      </a:lnTo>
                      <a:lnTo>
                        <a:pt x="10" y="616"/>
                      </a:lnTo>
                      <a:lnTo>
                        <a:pt x="6" y="591"/>
                      </a:lnTo>
                      <a:lnTo>
                        <a:pt x="3" y="566"/>
                      </a:lnTo>
                      <a:lnTo>
                        <a:pt x="1" y="539"/>
                      </a:lnTo>
                      <a:lnTo>
                        <a:pt x="0" y="513"/>
                      </a:lnTo>
                      <a:lnTo>
                        <a:pt x="0" y="513"/>
                      </a:lnTo>
                      <a:lnTo>
                        <a:pt x="1" y="487"/>
                      </a:lnTo>
                      <a:lnTo>
                        <a:pt x="3" y="460"/>
                      </a:lnTo>
                      <a:lnTo>
                        <a:pt x="6" y="435"/>
                      </a:lnTo>
                      <a:lnTo>
                        <a:pt x="10" y="410"/>
                      </a:lnTo>
                      <a:lnTo>
                        <a:pt x="16" y="385"/>
                      </a:lnTo>
                      <a:lnTo>
                        <a:pt x="23" y="361"/>
                      </a:lnTo>
                      <a:lnTo>
                        <a:pt x="31" y="336"/>
                      </a:lnTo>
                      <a:lnTo>
                        <a:pt x="40" y="313"/>
                      </a:lnTo>
                      <a:lnTo>
                        <a:pt x="50" y="291"/>
                      </a:lnTo>
                      <a:lnTo>
                        <a:pt x="62" y="269"/>
                      </a:lnTo>
                      <a:lnTo>
                        <a:pt x="75" y="247"/>
                      </a:lnTo>
                      <a:lnTo>
                        <a:pt x="88" y="226"/>
                      </a:lnTo>
                      <a:lnTo>
                        <a:pt x="102" y="206"/>
                      </a:lnTo>
                      <a:lnTo>
                        <a:pt x="117" y="187"/>
                      </a:lnTo>
                      <a:lnTo>
                        <a:pt x="133" y="168"/>
                      </a:lnTo>
                      <a:lnTo>
                        <a:pt x="150" y="150"/>
                      </a:lnTo>
                      <a:lnTo>
                        <a:pt x="169" y="133"/>
                      </a:lnTo>
                      <a:lnTo>
                        <a:pt x="187" y="117"/>
                      </a:lnTo>
                      <a:lnTo>
                        <a:pt x="206" y="102"/>
                      </a:lnTo>
                      <a:lnTo>
                        <a:pt x="226" y="88"/>
                      </a:lnTo>
                      <a:lnTo>
                        <a:pt x="247" y="75"/>
                      </a:lnTo>
                      <a:lnTo>
                        <a:pt x="269" y="62"/>
                      </a:lnTo>
                      <a:lnTo>
                        <a:pt x="291" y="50"/>
                      </a:lnTo>
                      <a:lnTo>
                        <a:pt x="313" y="40"/>
                      </a:lnTo>
                      <a:lnTo>
                        <a:pt x="336" y="31"/>
                      </a:lnTo>
                      <a:lnTo>
                        <a:pt x="361" y="23"/>
                      </a:lnTo>
                      <a:lnTo>
                        <a:pt x="385" y="16"/>
                      </a:lnTo>
                      <a:lnTo>
                        <a:pt x="410" y="10"/>
                      </a:lnTo>
                      <a:lnTo>
                        <a:pt x="435" y="6"/>
                      </a:lnTo>
                      <a:lnTo>
                        <a:pt x="460" y="3"/>
                      </a:lnTo>
                      <a:lnTo>
                        <a:pt x="487" y="1"/>
                      </a:lnTo>
                      <a:lnTo>
                        <a:pt x="513" y="0"/>
                      </a:lnTo>
                      <a:lnTo>
                        <a:pt x="513" y="0"/>
                      </a:lnTo>
                      <a:lnTo>
                        <a:pt x="539" y="1"/>
                      </a:lnTo>
                      <a:lnTo>
                        <a:pt x="566" y="3"/>
                      </a:lnTo>
                      <a:lnTo>
                        <a:pt x="591" y="6"/>
                      </a:lnTo>
                      <a:lnTo>
                        <a:pt x="617" y="10"/>
                      </a:lnTo>
                      <a:lnTo>
                        <a:pt x="641" y="16"/>
                      </a:lnTo>
                      <a:lnTo>
                        <a:pt x="665" y="23"/>
                      </a:lnTo>
                      <a:lnTo>
                        <a:pt x="690" y="31"/>
                      </a:lnTo>
                      <a:lnTo>
                        <a:pt x="713" y="40"/>
                      </a:lnTo>
                      <a:lnTo>
                        <a:pt x="735" y="50"/>
                      </a:lnTo>
                      <a:lnTo>
                        <a:pt x="757" y="62"/>
                      </a:lnTo>
                      <a:lnTo>
                        <a:pt x="780" y="75"/>
                      </a:lnTo>
                      <a:lnTo>
                        <a:pt x="800" y="88"/>
                      </a:lnTo>
                      <a:lnTo>
                        <a:pt x="820" y="102"/>
                      </a:lnTo>
                      <a:lnTo>
                        <a:pt x="839" y="117"/>
                      </a:lnTo>
                      <a:lnTo>
                        <a:pt x="858" y="133"/>
                      </a:lnTo>
                      <a:lnTo>
                        <a:pt x="876" y="150"/>
                      </a:lnTo>
                      <a:lnTo>
                        <a:pt x="893" y="168"/>
                      </a:lnTo>
                      <a:lnTo>
                        <a:pt x="909" y="187"/>
                      </a:lnTo>
                      <a:lnTo>
                        <a:pt x="924" y="206"/>
                      </a:lnTo>
                      <a:lnTo>
                        <a:pt x="938" y="226"/>
                      </a:lnTo>
                      <a:lnTo>
                        <a:pt x="952" y="247"/>
                      </a:lnTo>
                      <a:lnTo>
                        <a:pt x="964" y="269"/>
                      </a:lnTo>
                      <a:lnTo>
                        <a:pt x="976" y="291"/>
                      </a:lnTo>
                      <a:lnTo>
                        <a:pt x="986" y="313"/>
                      </a:lnTo>
                      <a:lnTo>
                        <a:pt x="995" y="336"/>
                      </a:lnTo>
                      <a:lnTo>
                        <a:pt x="1003" y="361"/>
                      </a:lnTo>
                      <a:lnTo>
                        <a:pt x="1010" y="385"/>
                      </a:lnTo>
                      <a:lnTo>
                        <a:pt x="1016" y="410"/>
                      </a:lnTo>
                      <a:lnTo>
                        <a:pt x="1020" y="435"/>
                      </a:lnTo>
                      <a:lnTo>
                        <a:pt x="1024" y="460"/>
                      </a:lnTo>
                      <a:lnTo>
                        <a:pt x="1025" y="487"/>
                      </a:lnTo>
                      <a:lnTo>
                        <a:pt x="1026" y="513"/>
                      </a:lnTo>
                      <a:lnTo>
                        <a:pt x="1026" y="513"/>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14" name="Freeform: Shape 5">
                  <a:extLst>
                    <a:ext uri="{FF2B5EF4-FFF2-40B4-BE49-F238E27FC236}">
                      <a16:creationId xmlns:a16="http://schemas.microsoft.com/office/drawing/2014/main" id="{F187BEF6-2406-284C-ABBA-3F377FAFFA75}"/>
                    </a:ext>
                  </a:extLst>
                </p:cNvPr>
                <p:cNvSpPr>
                  <a:spLocks/>
                </p:cNvSpPr>
                <p:nvPr/>
              </p:nvSpPr>
              <p:spPr bwMode="auto">
                <a:xfrm>
                  <a:off x="4580547" y="3641178"/>
                  <a:ext cx="1248752" cy="1248752"/>
                </a:xfrm>
                <a:custGeom>
                  <a:avLst/>
                  <a:gdLst>
                    <a:gd name="connsiteX0" fmla="*/ 864970 w 1248752"/>
                    <a:gd name="connsiteY0" fmla="*/ 0 h 1248752"/>
                    <a:gd name="connsiteX1" fmla="*/ 1245607 w 1248752"/>
                    <a:gd name="connsiteY1" fmla="*/ 380637 h 1248752"/>
                    <a:gd name="connsiteX2" fmla="*/ 1245686 w 1248752"/>
                    <a:gd name="connsiteY2" fmla="*/ 381132 h 1248752"/>
                    <a:gd name="connsiteX3" fmla="*/ 1247219 w 1248752"/>
                    <a:gd name="connsiteY3" fmla="*/ 422520 h 1248752"/>
                    <a:gd name="connsiteX4" fmla="*/ 1248752 w 1248752"/>
                    <a:gd name="connsiteY4" fmla="*/ 462376 h 1248752"/>
                    <a:gd name="connsiteX5" fmla="*/ 1247219 w 1248752"/>
                    <a:gd name="connsiteY5" fmla="*/ 502231 h 1248752"/>
                    <a:gd name="connsiteX6" fmla="*/ 1245686 w 1248752"/>
                    <a:gd name="connsiteY6" fmla="*/ 543619 h 1248752"/>
                    <a:gd name="connsiteX7" fmla="*/ 1239555 w 1248752"/>
                    <a:gd name="connsiteY7" fmla="*/ 581942 h 1248752"/>
                    <a:gd name="connsiteX8" fmla="*/ 1233423 w 1248752"/>
                    <a:gd name="connsiteY8" fmla="*/ 620264 h 1248752"/>
                    <a:gd name="connsiteX9" fmla="*/ 1224226 w 1248752"/>
                    <a:gd name="connsiteY9" fmla="*/ 658587 h 1248752"/>
                    <a:gd name="connsiteX10" fmla="*/ 1213496 w 1248752"/>
                    <a:gd name="connsiteY10" fmla="*/ 695376 h 1248752"/>
                    <a:gd name="connsiteX11" fmla="*/ 1201232 w 1248752"/>
                    <a:gd name="connsiteY11" fmla="*/ 733699 h 1248752"/>
                    <a:gd name="connsiteX12" fmla="*/ 1187436 w 1248752"/>
                    <a:gd name="connsiteY12" fmla="*/ 768955 h 1248752"/>
                    <a:gd name="connsiteX13" fmla="*/ 1172107 w 1248752"/>
                    <a:gd name="connsiteY13" fmla="*/ 802679 h 1248752"/>
                    <a:gd name="connsiteX14" fmla="*/ 1153713 w 1248752"/>
                    <a:gd name="connsiteY14" fmla="*/ 836403 h 1248752"/>
                    <a:gd name="connsiteX15" fmla="*/ 1135318 w 1248752"/>
                    <a:gd name="connsiteY15" fmla="*/ 870126 h 1248752"/>
                    <a:gd name="connsiteX16" fmla="*/ 1113857 w 1248752"/>
                    <a:gd name="connsiteY16" fmla="*/ 902317 h 1248752"/>
                    <a:gd name="connsiteX17" fmla="*/ 1092397 w 1248752"/>
                    <a:gd name="connsiteY17" fmla="*/ 932975 h 1248752"/>
                    <a:gd name="connsiteX18" fmla="*/ 1069403 w 1248752"/>
                    <a:gd name="connsiteY18" fmla="*/ 962100 h 1248752"/>
                    <a:gd name="connsiteX19" fmla="*/ 1044877 w 1248752"/>
                    <a:gd name="connsiteY19" fmla="*/ 991225 h 1248752"/>
                    <a:gd name="connsiteX20" fmla="*/ 1018818 w 1248752"/>
                    <a:gd name="connsiteY20" fmla="*/ 1018818 h 1248752"/>
                    <a:gd name="connsiteX21" fmla="*/ 991225 w 1248752"/>
                    <a:gd name="connsiteY21" fmla="*/ 1044877 h 1248752"/>
                    <a:gd name="connsiteX22" fmla="*/ 962100 w 1248752"/>
                    <a:gd name="connsiteY22" fmla="*/ 1069403 h 1248752"/>
                    <a:gd name="connsiteX23" fmla="*/ 932975 w 1248752"/>
                    <a:gd name="connsiteY23" fmla="*/ 1092397 h 1248752"/>
                    <a:gd name="connsiteX24" fmla="*/ 902317 w 1248752"/>
                    <a:gd name="connsiteY24" fmla="*/ 1113857 h 1248752"/>
                    <a:gd name="connsiteX25" fmla="*/ 871659 w 1248752"/>
                    <a:gd name="connsiteY25" fmla="*/ 1133785 h 1248752"/>
                    <a:gd name="connsiteX26" fmla="*/ 836403 w 1248752"/>
                    <a:gd name="connsiteY26" fmla="*/ 1153713 h 1248752"/>
                    <a:gd name="connsiteX27" fmla="*/ 802679 w 1248752"/>
                    <a:gd name="connsiteY27" fmla="*/ 1172107 h 1248752"/>
                    <a:gd name="connsiteX28" fmla="*/ 768955 w 1248752"/>
                    <a:gd name="connsiteY28" fmla="*/ 1187436 h 1248752"/>
                    <a:gd name="connsiteX29" fmla="*/ 733699 w 1248752"/>
                    <a:gd name="connsiteY29" fmla="*/ 1201232 h 1248752"/>
                    <a:gd name="connsiteX30" fmla="*/ 695376 w 1248752"/>
                    <a:gd name="connsiteY30" fmla="*/ 1213496 h 1248752"/>
                    <a:gd name="connsiteX31" fmla="*/ 658587 w 1248752"/>
                    <a:gd name="connsiteY31" fmla="*/ 1224226 h 1248752"/>
                    <a:gd name="connsiteX32" fmla="*/ 621797 w 1248752"/>
                    <a:gd name="connsiteY32" fmla="*/ 1233423 h 1248752"/>
                    <a:gd name="connsiteX33" fmla="*/ 581942 w 1248752"/>
                    <a:gd name="connsiteY33" fmla="*/ 1239555 h 1248752"/>
                    <a:gd name="connsiteX34" fmla="*/ 543619 w 1248752"/>
                    <a:gd name="connsiteY34" fmla="*/ 1244153 h 1248752"/>
                    <a:gd name="connsiteX35" fmla="*/ 502231 w 1248752"/>
                    <a:gd name="connsiteY35" fmla="*/ 1247219 h 1248752"/>
                    <a:gd name="connsiteX36" fmla="*/ 462376 w 1248752"/>
                    <a:gd name="connsiteY36" fmla="*/ 1248752 h 1248752"/>
                    <a:gd name="connsiteX37" fmla="*/ 422520 w 1248752"/>
                    <a:gd name="connsiteY37" fmla="*/ 1247219 h 1248752"/>
                    <a:gd name="connsiteX38" fmla="*/ 381132 w 1248752"/>
                    <a:gd name="connsiteY38" fmla="*/ 1244153 h 1248752"/>
                    <a:gd name="connsiteX39" fmla="*/ 378918 w 1248752"/>
                    <a:gd name="connsiteY39" fmla="*/ 1243888 h 1248752"/>
                    <a:gd name="connsiteX40" fmla="*/ 0 w 1248752"/>
                    <a:gd name="connsiteY40" fmla="*/ 864970 h 124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48752" h="1248752">
                      <a:moveTo>
                        <a:pt x="864970" y="0"/>
                      </a:moveTo>
                      <a:lnTo>
                        <a:pt x="1245607" y="380637"/>
                      </a:lnTo>
                      <a:lnTo>
                        <a:pt x="1245686" y="381132"/>
                      </a:lnTo>
                      <a:lnTo>
                        <a:pt x="1247219" y="422520"/>
                      </a:lnTo>
                      <a:lnTo>
                        <a:pt x="1248752" y="462376"/>
                      </a:lnTo>
                      <a:lnTo>
                        <a:pt x="1247219" y="502231"/>
                      </a:lnTo>
                      <a:lnTo>
                        <a:pt x="1245686" y="543619"/>
                      </a:lnTo>
                      <a:lnTo>
                        <a:pt x="1239555" y="581942"/>
                      </a:lnTo>
                      <a:lnTo>
                        <a:pt x="1233423" y="620264"/>
                      </a:lnTo>
                      <a:lnTo>
                        <a:pt x="1224226" y="658587"/>
                      </a:lnTo>
                      <a:lnTo>
                        <a:pt x="1213496" y="695376"/>
                      </a:lnTo>
                      <a:lnTo>
                        <a:pt x="1201232" y="733699"/>
                      </a:lnTo>
                      <a:lnTo>
                        <a:pt x="1187436" y="768955"/>
                      </a:lnTo>
                      <a:lnTo>
                        <a:pt x="1172107" y="802679"/>
                      </a:lnTo>
                      <a:lnTo>
                        <a:pt x="1153713" y="836403"/>
                      </a:lnTo>
                      <a:lnTo>
                        <a:pt x="1135318" y="870126"/>
                      </a:lnTo>
                      <a:lnTo>
                        <a:pt x="1113857" y="902317"/>
                      </a:lnTo>
                      <a:lnTo>
                        <a:pt x="1092397" y="932975"/>
                      </a:lnTo>
                      <a:lnTo>
                        <a:pt x="1069403" y="962100"/>
                      </a:lnTo>
                      <a:lnTo>
                        <a:pt x="1044877" y="991225"/>
                      </a:lnTo>
                      <a:lnTo>
                        <a:pt x="1018818" y="1018818"/>
                      </a:lnTo>
                      <a:lnTo>
                        <a:pt x="991225" y="1044877"/>
                      </a:lnTo>
                      <a:lnTo>
                        <a:pt x="962100" y="1069403"/>
                      </a:lnTo>
                      <a:lnTo>
                        <a:pt x="932975" y="1092397"/>
                      </a:lnTo>
                      <a:lnTo>
                        <a:pt x="902317" y="1113857"/>
                      </a:lnTo>
                      <a:lnTo>
                        <a:pt x="871659" y="1133785"/>
                      </a:lnTo>
                      <a:lnTo>
                        <a:pt x="836403" y="1153713"/>
                      </a:lnTo>
                      <a:lnTo>
                        <a:pt x="802679" y="1172107"/>
                      </a:lnTo>
                      <a:lnTo>
                        <a:pt x="768955" y="1187436"/>
                      </a:lnTo>
                      <a:lnTo>
                        <a:pt x="733699" y="1201232"/>
                      </a:lnTo>
                      <a:lnTo>
                        <a:pt x="695376" y="1213496"/>
                      </a:lnTo>
                      <a:lnTo>
                        <a:pt x="658587" y="1224226"/>
                      </a:lnTo>
                      <a:lnTo>
                        <a:pt x="621797" y="1233423"/>
                      </a:lnTo>
                      <a:lnTo>
                        <a:pt x="581942" y="1239555"/>
                      </a:lnTo>
                      <a:lnTo>
                        <a:pt x="543619" y="1244153"/>
                      </a:lnTo>
                      <a:lnTo>
                        <a:pt x="502231" y="1247219"/>
                      </a:lnTo>
                      <a:lnTo>
                        <a:pt x="462376" y="1248752"/>
                      </a:lnTo>
                      <a:lnTo>
                        <a:pt x="422520" y="1247219"/>
                      </a:lnTo>
                      <a:lnTo>
                        <a:pt x="381132" y="1244153"/>
                      </a:lnTo>
                      <a:lnTo>
                        <a:pt x="378918" y="1243888"/>
                      </a:lnTo>
                      <a:lnTo>
                        <a:pt x="0" y="864970"/>
                      </a:lnTo>
                      <a:close/>
                    </a:path>
                  </a:pathLst>
                </a:custGeom>
                <a:solidFill>
                  <a:srgbClr val="00A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grpSp>
              <p:nvGrpSpPr>
                <p:cNvPr id="315" name="Group 314">
                  <a:extLst>
                    <a:ext uri="{FF2B5EF4-FFF2-40B4-BE49-F238E27FC236}">
                      <a16:creationId xmlns:a16="http://schemas.microsoft.com/office/drawing/2014/main" id="{90ADAF46-C2F2-2A41-919C-8C54CE15AF8B}"/>
                    </a:ext>
                  </a:extLst>
                </p:cNvPr>
                <p:cNvGrpSpPr/>
                <p:nvPr/>
              </p:nvGrpSpPr>
              <p:grpSpPr>
                <a:xfrm>
                  <a:off x="4431296" y="3494259"/>
                  <a:ext cx="1218654" cy="1218654"/>
                  <a:chOff x="4431296" y="3494259"/>
                  <a:chExt cx="1218654" cy="1218654"/>
                </a:xfrm>
              </p:grpSpPr>
              <p:sp>
                <p:nvSpPr>
                  <p:cNvPr id="316" name="Freeform 32">
                    <a:extLst>
                      <a:ext uri="{FF2B5EF4-FFF2-40B4-BE49-F238E27FC236}">
                        <a16:creationId xmlns:a16="http://schemas.microsoft.com/office/drawing/2014/main" id="{A15DE2A5-AAA2-A54C-84B3-46F2A0DAA3EB}"/>
                      </a:ext>
                    </a:extLst>
                  </p:cNvPr>
                  <p:cNvSpPr>
                    <a:spLocks/>
                  </p:cNvSpPr>
                  <p:nvPr/>
                </p:nvSpPr>
                <p:spPr bwMode="auto">
                  <a:xfrm>
                    <a:off x="4431296" y="3494259"/>
                    <a:ext cx="1218654" cy="1218654"/>
                  </a:xfrm>
                  <a:custGeom>
                    <a:avLst/>
                    <a:gdLst>
                      <a:gd name="T0" fmla="*/ 796 w 796"/>
                      <a:gd name="T1" fmla="*/ 418 h 796"/>
                      <a:gd name="T2" fmla="*/ 788 w 796"/>
                      <a:gd name="T3" fmla="*/ 478 h 796"/>
                      <a:gd name="T4" fmla="*/ 772 w 796"/>
                      <a:gd name="T5" fmla="*/ 535 h 796"/>
                      <a:gd name="T6" fmla="*/ 748 w 796"/>
                      <a:gd name="T7" fmla="*/ 588 h 796"/>
                      <a:gd name="T8" fmla="*/ 717 w 796"/>
                      <a:gd name="T9" fmla="*/ 636 h 796"/>
                      <a:gd name="T10" fmla="*/ 680 w 796"/>
                      <a:gd name="T11" fmla="*/ 680 h 796"/>
                      <a:gd name="T12" fmla="*/ 636 w 796"/>
                      <a:gd name="T13" fmla="*/ 717 h 796"/>
                      <a:gd name="T14" fmla="*/ 588 w 796"/>
                      <a:gd name="T15" fmla="*/ 748 h 796"/>
                      <a:gd name="T16" fmla="*/ 535 w 796"/>
                      <a:gd name="T17" fmla="*/ 772 h 796"/>
                      <a:gd name="T18" fmla="*/ 479 w 796"/>
                      <a:gd name="T19" fmla="*/ 788 h 796"/>
                      <a:gd name="T20" fmla="*/ 418 w 796"/>
                      <a:gd name="T21" fmla="*/ 796 h 796"/>
                      <a:gd name="T22" fmla="*/ 378 w 796"/>
                      <a:gd name="T23" fmla="*/ 796 h 796"/>
                      <a:gd name="T24" fmla="*/ 318 w 796"/>
                      <a:gd name="T25" fmla="*/ 788 h 796"/>
                      <a:gd name="T26" fmla="*/ 262 w 796"/>
                      <a:gd name="T27" fmla="*/ 772 h 796"/>
                      <a:gd name="T28" fmla="*/ 208 w 796"/>
                      <a:gd name="T29" fmla="*/ 748 h 796"/>
                      <a:gd name="T30" fmla="*/ 160 w 796"/>
                      <a:gd name="T31" fmla="*/ 717 h 796"/>
                      <a:gd name="T32" fmla="*/ 116 w 796"/>
                      <a:gd name="T33" fmla="*/ 680 h 796"/>
                      <a:gd name="T34" fmla="*/ 79 w 796"/>
                      <a:gd name="T35" fmla="*/ 636 h 796"/>
                      <a:gd name="T36" fmla="*/ 49 w 796"/>
                      <a:gd name="T37" fmla="*/ 588 h 796"/>
                      <a:gd name="T38" fmla="*/ 24 w 796"/>
                      <a:gd name="T39" fmla="*/ 535 h 796"/>
                      <a:gd name="T40" fmla="*/ 8 w 796"/>
                      <a:gd name="T41" fmla="*/ 478 h 796"/>
                      <a:gd name="T42" fmla="*/ 0 w 796"/>
                      <a:gd name="T43" fmla="*/ 418 h 796"/>
                      <a:gd name="T44" fmla="*/ 0 w 796"/>
                      <a:gd name="T45" fmla="*/ 378 h 796"/>
                      <a:gd name="T46" fmla="*/ 8 w 796"/>
                      <a:gd name="T47" fmla="*/ 318 h 796"/>
                      <a:gd name="T48" fmla="*/ 24 w 796"/>
                      <a:gd name="T49" fmla="*/ 261 h 796"/>
                      <a:gd name="T50" fmla="*/ 49 w 796"/>
                      <a:gd name="T51" fmla="*/ 208 h 796"/>
                      <a:gd name="T52" fmla="*/ 79 w 796"/>
                      <a:gd name="T53" fmla="*/ 160 h 796"/>
                      <a:gd name="T54" fmla="*/ 116 w 796"/>
                      <a:gd name="T55" fmla="*/ 116 h 796"/>
                      <a:gd name="T56" fmla="*/ 160 w 796"/>
                      <a:gd name="T57" fmla="*/ 79 h 796"/>
                      <a:gd name="T58" fmla="*/ 208 w 796"/>
                      <a:gd name="T59" fmla="*/ 48 h 796"/>
                      <a:gd name="T60" fmla="*/ 262 w 796"/>
                      <a:gd name="T61" fmla="*/ 24 h 796"/>
                      <a:gd name="T62" fmla="*/ 318 w 796"/>
                      <a:gd name="T63" fmla="*/ 8 h 796"/>
                      <a:gd name="T64" fmla="*/ 378 w 796"/>
                      <a:gd name="T65" fmla="*/ 0 h 796"/>
                      <a:gd name="T66" fmla="*/ 418 w 796"/>
                      <a:gd name="T67" fmla="*/ 0 h 796"/>
                      <a:gd name="T68" fmla="*/ 479 w 796"/>
                      <a:gd name="T69" fmla="*/ 8 h 796"/>
                      <a:gd name="T70" fmla="*/ 535 w 796"/>
                      <a:gd name="T71" fmla="*/ 24 h 796"/>
                      <a:gd name="T72" fmla="*/ 588 w 796"/>
                      <a:gd name="T73" fmla="*/ 48 h 796"/>
                      <a:gd name="T74" fmla="*/ 636 w 796"/>
                      <a:gd name="T75" fmla="*/ 79 h 796"/>
                      <a:gd name="T76" fmla="*/ 680 w 796"/>
                      <a:gd name="T77" fmla="*/ 116 h 796"/>
                      <a:gd name="T78" fmla="*/ 717 w 796"/>
                      <a:gd name="T79" fmla="*/ 160 h 796"/>
                      <a:gd name="T80" fmla="*/ 748 w 796"/>
                      <a:gd name="T81" fmla="*/ 208 h 796"/>
                      <a:gd name="T82" fmla="*/ 772 w 796"/>
                      <a:gd name="T83" fmla="*/ 261 h 796"/>
                      <a:gd name="T84" fmla="*/ 788 w 796"/>
                      <a:gd name="T85" fmla="*/ 318 h 796"/>
                      <a:gd name="T86" fmla="*/ 796 w 796"/>
                      <a:gd name="T87" fmla="*/ 37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6" h="796">
                        <a:moveTo>
                          <a:pt x="796" y="398"/>
                        </a:moveTo>
                        <a:lnTo>
                          <a:pt x="796" y="398"/>
                        </a:lnTo>
                        <a:lnTo>
                          <a:pt x="796" y="418"/>
                        </a:lnTo>
                        <a:lnTo>
                          <a:pt x="794" y="438"/>
                        </a:lnTo>
                        <a:lnTo>
                          <a:pt x="792" y="459"/>
                        </a:lnTo>
                        <a:lnTo>
                          <a:pt x="788" y="478"/>
                        </a:lnTo>
                        <a:lnTo>
                          <a:pt x="784" y="498"/>
                        </a:lnTo>
                        <a:lnTo>
                          <a:pt x="779" y="516"/>
                        </a:lnTo>
                        <a:lnTo>
                          <a:pt x="772" y="535"/>
                        </a:lnTo>
                        <a:lnTo>
                          <a:pt x="765" y="553"/>
                        </a:lnTo>
                        <a:lnTo>
                          <a:pt x="756" y="571"/>
                        </a:lnTo>
                        <a:lnTo>
                          <a:pt x="748" y="588"/>
                        </a:lnTo>
                        <a:lnTo>
                          <a:pt x="738" y="604"/>
                        </a:lnTo>
                        <a:lnTo>
                          <a:pt x="728" y="620"/>
                        </a:lnTo>
                        <a:lnTo>
                          <a:pt x="717" y="636"/>
                        </a:lnTo>
                        <a:lnTo>
                          <a:pt x="705" y="651"/>
                        </a:lnTo>
                        <a:lnTo>
                          <a:pt x="693" y="666"/>
                        </a:lnTo>
                        <a:lnTo>
                          <a:pt x="680" y="680"/>
                        </a:lnTo>
                        <a:lnTo>
                          <a:pt x="666" y="693"/>
                        </a:lnTo>
                        <a:lnTo>
                          <a:pt x="651" y="705"/>
                        </a:lnTo>
                        <a:lnTo>
                          <a:pt x="636" y="717"/>
                        </a:lnTo>
                        <a:lnTo>
                          <a:pt x="621" y="728"/>
                        </a:lnTo>
                        <a:lnTo>
                          <a:pt x="605" y="738"/>
                        </a:lnTo>
                        <a:lnTo>
                          <a:pt x="588" y="748"/>
                        </a:lnTo>
                        <a:lnTo>
                          <a:pt x="571" y="756"/>
                        </a:lnTo>
                        <a:lnTo>
                          <a:pt x="554" y="765"/>
                        </a:lnTo>
                        <a:lnTo>
                          <a:pt x="535" y="772"/>
                        </a:lnTo>
                        <a:lnTo>
                          <a:pt x="516" y="778"/>
                        </a:lnTo>
                        <a:lnTo>
                          <a:pt x="498" y="784"/>
                        </a:lnTo>
                        <a:lnTo>
                          <a:pt x="479" y="788"/>
                        </a:lnTo>
                        <a:lnTo>
                          <a:pt x="459" y="792"/>
                        </a:lnTo>
                        <a:lnTo>
                          <a:pt x="438" y="794"/>
                        </a:lnTo>
                        <a:lnTo>
                          <a:pt x="418" y="796"/>
                        </a:lnTo>
                        <a:lnTo>
                          <a:pt x="398" y="796"/>
                        </a:lnTo>
                        <a:lnTo>
                          <a:pt x="398" y="796"/>
                        </a:lnTo>
                        <a:lnTo>
                          <a:pt x="378" y="796"/>
                        </a:lnTo>
                        <a:lnTo>
                          <a:pt x="358" y="794"/>
                        </a:lnTo>
                        <a:lnTo>
                          <a:pt x="337" y="792"/>
                        </a:lnTo>
                        <a:lnTo>
                          <a:pt x="318" y="788"/>
                        </a:lnTo>
                        <a:lnTo>
                          <a:pt x="299" y="784"/>
                        </a:lnTo>
                        <a:lnTo>
                          <a:pt x="280" y="778"/>
                        </a:lnTo>
                        <a:lnTo>
                          <a:pt x="262" y="772"/>
                        </a:lnTo>
                        <a:lnTo>
                          <a:pt x="243" y="765"/>
                        </a:lnTo>
                        <a:lnTo>
                          <a:pt x="225" y="756"/>
                        </a:lnTo>
                        <a:lnTo>
                          <a:pt x="208" y="748"/>
                        </a:lnTo>
                        <a:lnTo>
                          <a:pt x="192" y="738"/>
                        </a:lnTo>
                        <a:lnTo>
                          <a:pt x="176" y="728"/>
                        </a:lnTo>
                        <a:lnTo>
                          <a:pt x="160" y="717"/>
                        </a:lnTo>
                        <a:lnTo>
                          <a:pt x="145" y="705"/>
                        </a:lnTo>
                        <a:lnTo>
                          <a:pt x="130" y="693"/>
                        </a:lnTo>
                        <a:lnTo>
                          <a:pt x="116" y="680"/>
                        </a:lnTo>
                        <a:lnTo>
                          <a:pt x="103" y="666"/>
                        </a:lnTo>
                        <a:lnTo>
                          <a:pt x="91" y="651"/>
                        </a:lnTo>
                        <a:lnTo>
                          <a:pt x="79" y="636"/>
                        </a:lnTo>
                        <a:lnTo>
                          <a:pt x="68" y="620"/>
                        </a:lnTo>
                        <a:lnTo>
                          <a:pt x="58" y="604"/>
                        </a:lnTo>
                        <a:lnTo>
                          <a:pt x="49" y="588"/>
                        </a:lnTo>
                        <a:lnTo>
                          <a:pt x="40" y="571"/>
                        </a:lnTo>
                        <a:lnTo>
                          <a:pt x="31" y="553"/>
                        </a:lnTo>
                        <a:lnTo>
                          <a:pt x="24" y="535"/>
                        </a:lnTo>
                        <a:lnTo>
                          <a:pt x="18" y="516"/>
                        </a:lnTo>
                        <a:lnTo>
                          <a:pt x="12" y="498"/>
                        </a:lnTo>
                        <a:lnTo>
                          <a:pt x="8" y="478"/>
                        </a:lnTo>
                        <a:lnTo>
                          <a:pt x="4" y="459"/>
                        </a:lnTo>
                        <a:lnTo>
                          <a:pt x="2" y="438"/>
                        </a:lnTo>
                        <a:lnTo>
                          <a:pt x="0" y="418"/>
                        </a:lnTo>
                        <a:lnTo>
                          <a:pt x="0" y="398"/>
                        </a:lnTo>
                        <a:lnTo>
                          <a:pt x="0" y="398"/>
                        </a:lnTo>
                        <a:lnTo>
                          <a:pt x="0" y="378"/>
                        </a:lnTo>
                        <a:lnTo>
                          <a:pt x="2" y="358"/>
                        </a:lnTo>
                        <a:lnTo>
                          <a:pt x="4" y="337"/>
                        </a:lnTo>
                        <a:lnTo>
                          <a:pt x="8" y="318"/>
                        </a:lnTo>
                        <a:lnTo>
                          <a:pt x="12" y="298"/>
                        </a:lnTo>
                        <a:lnTo>
                          <a:pt x="18" y="280"/>
                        </a:lnTo>
                        <a:lnTo>
                          <a:pt x="24" y="261"/>
                        </a:lnTo>
                        <a:lnTo>
                          <a:pt x="31" y="243"/>
                        </a:lnTo>
                        <a:lnTo>
                          <a:pt x="40" y="225"/>
                        </a:lnTo>
                        <a:lnTo>
                          <a:pt x="49" y="208"/>
                        </a:lnTo>
                        <a:lnTo>
                          <a:pt x="58" y="192"/>
                        </a:lnTo>
                        <a:lnTo>
                          <a:pt x="68" y="176"/>
                        </a:lnTo>
                        <a:lnTo>
                          <a:pt x="79" y="160"/>
                        </a:lnTo>
                        <a:lnTo>
                          <a:pt x="91" y="145"/>
                        </a:lnTo>
                        <a:lnTo>
                          <a:pt x="103" y="130"/>
                        </a:lnTo>
                        <a:lnTo>
                          <a:pt x="116" y="116"/>
                        </a:lnTo>
                        <a:lnTo>
                          <a:pt x="130" y="103"/>
                        </a:lnTo>
                        <a:lnTo>
                          <a:pt x="145" y="91"/>
                        </a:lnTo>
                        <a:lnTo>
                          <a:pt x="160" y="79"/>
                        </a:lnTo>
                        <a:lnTo>
                          <a:pt x="176" y="68"/>
                        </a:lnTo>
                        <a:lnTo>
                          <a:pt x="192" y="58"/>
                        </a:lnTo>
                        <a:lnTo>
                          <a:pt x="208" y="48"/>
                        </a:lnTo>
                        <a:lnTo>
                          <a:pt x="225" y="40"/>
                        </a:lnTo>
                        <a:lnTo>
                          <a:pt x="243" y="31"/>
                        </a:lnTo>
                        <a:lnTo>
                          <a:pt x="262" y="24"/>
                        </a:lnTo>
                        <a:lnTo>
                          <a:pt x="280" y="18"/>
                        </a:lnTo>
                        <a:lnTo>
                          <a:pt x="299" y="12"/>
                        </a:lnTo>
                        <a:lnTo>
                          <a:pt x="318" y="8"/>
                        </a:lnTo>
                        <a:lnTo>
                          <a:pt x="337" y="4"/>
                        </a:lnTo>
                        <a:lnTo>
                          <a:pt x="358" y="2"/>
                        </a:lnTo>
                        <a:lnTo>
                          <a:pt x="378" y="0"/>
                        </a:lnTo>
                        <a:lnTo>
                          <a:pt x="398" y="0"/>
                        </a:lnTo>
                        <a:lnTo>
                          <a:pt x="398" y="0"/>
                        </a:lnTo>
                        <a:lnTo>
                          <a:pt x="418" y="0"/>
                        </a:lnTo>
                        <a:lnTo>
                          <a:pt x="438" y="2"/>
                        </a:lnTo>
                        <a:lnTo>
                          <a:pt x="459" y="4"/>
                        </a:lnTo>
                        <a:lnTo>
                          <a:pt x="479" y="8"/>
                        </a:lnTo>
                        <a:lnTo>
                          <a:pt x="498" y="12"/>
                        </a:lnTo>
                        <a:lnTo>
                          <a:pt x="516" y="18"/>
                        </a:lnTo>
                        <a:lnTo>
                          <a:pt x="535" y="24"/>
                        </a:lnTo>
                        <a:lnTo>
                          <a:pt x="554" y="31"/>
                        </a:lnTo>
                        <a:lnTo>
                          <a:pt x="571" y="40"/>
                        </a:lnTo>
                        <a:lnTo>
                          <a:pt x="588" y="48"/>
                        </a:lnTo>
                        <a:lnTo>
                          <a:pt x="605" y="58"/>
                        </a:lnTo>
                        <a:lnTo>
                          <a:pt x="621" y="68"/>
                        </a:lnTo>
                        <a:lnTo>
                          <a:pt x="636" y="79"/>
                        </a:lnTo>
                        <a:lnTo>
                          <a:pt x="651" y="91"/>
                        </a:lnTo>
                        <a:lnTo>
                          <a:pt x="666" y="103"/>
                        </a:lnTo>
                        <a:lnTo>
                          <a:pt x="680" y="116"/>
                        </a:lnTo>
                        <a:lnTo>
                          <a:pt x="693" y="130"/>
                        </a:lnTo>
                        <a:lnTo>
                          <a:pt x="705" y="145"/>
                        </a:lnTo>
                        <a:lnTo>
                          <a:pt x="717" y="160"/>
                        </a:lnTo>
                        <a:lnTo>
                          <a:pt x="728" y="176"/>
                        </a:lnTo>
                        <a:lnTo>
                          <a:pt x="738" y="192"/>
                        </a:lnTo>
                        <a:lnTo>
                          <a:pt x="748" y="208"/>
                        </a:lnTo>
                        <a:lnTo>
                          <a:pt x="756" y="225"/>
                        </a:lnTo>
                        <a:lnTo>
                          <a:pt x="765" y="243"/>
                        </a:lnTo>
                        <a:lnTo>
                          <a:pt x="772" y="261"/>
                        </a:lnTo>
                        <a:lnTo>
                          <a:pt x="779" y="280"/>
                        </a:lnTo>
                        <a:lnTo>
                          <a:pt x="784" y="298"/>
                        </a:lnTo>
                        <a:lnTo>
                          <a:pt x="788" y="318"/>
                        </a:lnTo>
                        <a:lnTo>
                          <a:pt x="792" y="337"/>
                        </a:lnTo>
                        <a:lnTo>
                          <a:pt x="794" y="358"/>
                        </a:lnTo>
                        <a:lnTo>
                          <a:pt x="796" y="378"/>
                        </a:lnTo>
                        <a:lnTo>
                          <a:pt x="796" y="398"/>
                        </a:lnTo>
                        <a:lnTo>
                          <a:pt x="796" y="3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a:endParaRPr>
                  </a:p>
                </p:txBody>
              </p:sp>
              <p:grpSp>
                <p:nvGrpSpPr>
                  <p:cNvPr id="317" name="Group 316">
                    <a:extLst>
                      <a:ext uri="{FF2B5EF4-FFF2-40B4-BE49-F238E27FC236}">
                        <a16:creationId xmlns:a16="http://schemas.microsoft.com/office/drawing/2014/main" id="{44E6348A-8710-2B40-A6AA-0797269E961B}"/>
                      </a:ext>
                    </a:extLst>
                  </p:cNvPr>
                  <p:cNvGrpSpPr/>
                  <p:nvPr/>
                </p:nvGrpSpPr>
                <p:grpSpPr>
                  <a:xfrm>
                    <a:off x="4449690" y="3496527"/>
                    <a:ext cx="1177267" cy="1214054"/>
                    <a:chOff x="4567238" y="3695701"/>
                    <a:chExt cx="406401" cy="419100"/>
                  </a:xfrm>
                  <a:solidFill>
                    <a:srgbClr val="00BCEB"/>
                  </a:solidFill>
                </p:grpSpPr>
                <p:sp>
                  <p:nvSpPr>
                    <p:cNvPr id="318" name="Freeform 33">
                      <a:extLst>
                        <a:ext uri="{FF2B5EF4-FFF2-40B4-BE49-F238E27FC236}">
                          <a16:creationId xmlns:a16="http://schemas.microsoft.com/office/drawing/2014/main" id="{30C9795E-4100-5144-8472-95E63B4262FD}"/>
                        </a:ext>
                      </a:extLst>
                    </p:cNvPr>
                    <p:cNvSpPr>
                      <a:spLocks/>
                    </p:cNvSpPr>
                    <p:nvPr/>
                  </p:nvSpPr>
                  <p:spPr bwMode="auto">
                    <a:xfrm>
                      <a:off x="4703763" y="3819526"/>
                      <a:ext cx="47625" cy="47625"/>
                    </a:xfrm>
                    <a:custGeom>
                      <a:avLst/>
                      <a:gdLst>
                        <a:gd name="T0" fmla="*/ 66 w 89"/>
                        <a:gd name="T1" fmla="*/ 6 h 89"/>
                        <a:gd name="T2" fmla="*/ 66 w 89"/>
                        <a:gd name="T3" fmla="*/ 6 h 89"/>
                        <a:gd name="T4" fmla="*/ 73 w 89"/>
                        <a:gd name="T5" fmla="*/ 12 h 89"/>
                        <a:gd name="T6" fmla="*/ 80 w 89"/>
                        <a:gd name="T7" fmla="*/ 18 h 89"/>
                        <a:gd name="T8" fmla="*/ 84 w 89"/>
                        <a:gd name="T9" fmla="*/ 26 h 89"/>
                        <a:gd name="T10" fmla="*/ 87 w 89"/>
                        <a:gd name="T11" fmla="*/ 34 h 89"/>
                        <a:gd name="T12" fmla="*/ 89 w 89"/>
                        <a:gd name="T13" fmla="*/ 42 h 89"/>
                        <a:gd name="T14" fmla="*/ 89 w 89"/>
                        <a:gd name="T15" fmla="*/ 51 h 89"/>
                        <a:gd name="T16" fmla="*/ 87 w 89"/>
                        <a:gd name="T17" fmla="*/ 59 h 89"/>
                        <a:gd name="T18" fmla="*/ 83 w 89"/>
                        <a:gd name="T19" fmla="*/ 67 h 89"/>
                        <a:gd name="T20" fmla="*/ 83 w 89"/>
                        <a:gd name="T21" fmla="*/ 67 h 89"/>
                        <a:gd name="T22" fmla="*/ 78 w 89"/>
                        <a:gd name="T23" fmla="*/ 74 h 89"/>
                        <a:gd name="T24" fmla="*/ 70 w 89"/>
                        <a:gd name="T25" fmla="*/ 80 h 89"/>
                        <a:gd name="T26" fmla="*/ 63 w 89"/>
                        <a:gd name="T27" fmla="*/ 85 h 89"/>
                        <a:gd name="T28" fmla="*/ 55 w 89"/>
                        <a:gd name="T29" fmla="*/ 88 h 89"/>
                        <a:gd name="T30" fmla="*/ 47 w 89"/>
                        <a:gd name="T31" fmla="*/ 89 h 89"/>
                        <a:gd name="T32" fmla="*/ 38 w 89"/>
                        <a:gd name="T33" fmla="*/ 89 h 89"/>
                        <a:gd name="T34" fmla="*/ 30 w 89"/>
                        <a:gd name="T35" fmla="*/ 87 h 89"/>
                        <a:gd name="T36" fmla="*/ 22 w 89"/>
                        <a:gd name="T37" fmla="*/ 83 h 89"/>
                        <a:gd name="T38" fmla="*/ 22 w 89"/>
                        <a:gd name="T39" fmla="*/ 83 h 89"/>
                        <a:gd name="T40" fmla="*/ 14 w 89"/>
                        <a:gd name="T41" fmla="*/ 78 h 89"/>
                        <a:gd name="T42" fmla="*/ 8 w 89"/>
                        <a:gd name="T43" fmla="*/ 72 h 89"/>
                        <a:gd name="T44" fmla="*/ 4 w 89"/>
                        <a:gd name="T45" fmla="*/ 64 h 89"/>
                        <a:gd name="T46" fmla="*/ 1 w 89"/>
                        <a:gd name="T47" fmla="*/ 56 h 89"/>
                        <a:gd name="T48" fmla="*/ 0 w 89"/>
                        <a:gd name="T49" fmla="*/ 48 h 89"/>
                        <a:gd name="T50" fmla="*/ 0 w 89"/>
                        <a:gd name="T51" fmla="*/ 40 h 89"/>
                        <a:gd name="T52" fmla="*/ 2 w 89"/>
                        <a:gd name="T53" fmla="*/ 31 h 89"/>
                        <a:gd name="T54" fmla="*/ 5 w 89"/>
                        <a:gd name="T55" fmla="*/ 23 h 89"/>
                        <a:gd name="T56" fmla="*/ 5 w 89"/>
                        <a:gd name="T57" fmla="*/ 23 h 89"/>
                        <a:gd name="T58" fmla="*/ 11 w 89"/>
                        <a:gd name="T59" fmla="*/ 16 h 89"/>
                        <a:gd name="T60" fmla="*/ 17 w 89"/>
                        <a:gd name="T61" fmla="*/ 10 h 89"/>
                        <a:gd name="T62" fmla="*/ 24 w 89"/>
                        <a:gd name="T63" fmla="*/ 4 h 89"/>
                        <a:gd name="T64" fmla="*/ 32 w 89"/>
                        <a:gd name="T65" fmla="*/ 1 h 89"/>
                        <a:gd name="T66" fmla="*/ 41 w 89"/>
                        <a:gd name="T67" fmla="*/ 0 h 89"/>
                        <a:gd name="T68" fmla="*/ 49 w 89"/>
                        <a:gd name="T69" fmla="*/ 0 h 89"/>
                        <a:gd name="T70" fmla="*/ 58 w 89"/>
                        <a:gd name="T71" fmla="*/ 2 h 89"/>
                        <a:gd name="T72" fmla="*/ 66 w 89"/>
                        <a:gd name="T73" fmla="*/ 6 h 89"/>
                        <a:gd name="T74" fmla="*/ 66 w 89"/>
                        <a:gd name="T75" fmla="*/ 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89">
                          <a:moveTo>
                            <a:pt x="66" y="6"/>
                          </a:moveTo>
                          <a:lnTo>
                            <a:pt x="66" y="6"/>
                          </a:lnTo>
                          <a:lnTo>
                            <a:pt x="73" y="12"/>
                          </a:lnTo>
                          <a:lnTo>
                            <a:pt x="80" y="18"/>
                          </a:lnTo>
                          <a:lnTo>
                            <a:pt x="84" y="26"/>
                          </a:lnTo>
                          <a:lnTo>
                            <a:pt x="87" y="34"/>
                          </a:lnTo>
                          <a:lnTo>
                            <a:pt x="89" y="42"/>
                          </a:lnTo>
                          <a:lnTo>
                            <a:pt x="89" y="51"/>
                          </a:lnTo>
                          <a:lnTo>
                            <a:pt x="87" y="59"/>
                          </a:lnTo>
                          <a:lnTo>
                            <a:pt x="83" y="67"/>
                          </a:lnTo>
                          <a:lnTo>
                            <a:pt x="83" y="67"/>
                          </a:lnTo>
                          <a:lnTo>
                            <a:pt x="78" y="74"/>
                          </a:lnTo>
                          <a:lnTo>
                            <a:pt x="70" y="80"/>
                          </a:lnTo>
                          <a:lnTo>
                            <a:pt x="63" y="85"/>
                          </a:lnTo>
                          <a:lnTo>
                            <a:pt x="55" y="88"/>
                          </a:lnTo>
                          <a:lnTo>
                            <a:pt x="47" y="89"/>
                          </a:lnTo>
                          <a:lnTo>
                            <a:pt x="38" y="89"/>
                          </a:lnTo>
                          <a:lnTo>
                            <a:pt x="30" y="87"/>
                          </a:lnTo>
                          <a:lnTo>
                            <a:pt x="22" y="83"/>
                          </a:lnTo>
                          <a:lnTo>
                            <a:pt x="22" y="83"/>
                          </a:lnTo>
                          <a:lnTo>
                            <a:pt x="14" y="78"/>
                          </a:lnTo>
                          <a:lnTo>
                            <a:pt x="8" y="72"/>
                          </a:lnTo>
                          <a:lnTo>
                            <a:pt x="4" y="64"/>
                          </a:lnTo>
                          <a:lnTo>
                            <a:pt x="1" y="56"/>
                          </a:lnTo>
                          <a:lnTo>
                            <a:pt x="0" y="48"/>
                          </a:lnTo>
                          <a:lnTo>
                            <a:pt x="0" y="40"/>
                          </a:lnTo>
                          <a:lnTo>
                            <a:pt x="2" y="31"/>
                          </a:lnTo>
                          <a:lnTo>
                            <a:pt x="5" y="23"/>
                          </a:lnTo>
                          <a:lnTo>
                            <a:pt x="5" y="23"/>
                          </a:lnTo>
                          <a:lnTo>
                            <a:pt x="11" y="16"/>
                          </a:lnTo>
                          <a:lnTo>
                            <a:pt x="17" y="10"/>
                          </a:lnTo>
                          <a:lnTo>
                            <a:pt x="24" y="4"/>
                          </a:lnTo>
                          <a:lnTo>
                            <a:pt x="32" y="1"/>
                          </a:lnTo>
                          <a:lnTo>
                            <a:pt x="41" y="0"/>
                          </a:lnTo>
                          <a:lnTo>
                            <a:pt x="49" y="0"/>
                          </a:lnTo>
                          <a:lnTo>
                            <a:pt x="58" y="2"/>
                          </a:lnTo>
                          <a:lnTo>
                            <a:pt x="66" y="6"/>
                          </a:lnTo>
                          <a:lnTo>
                            <a:pt x="6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19" name="Freeform 34">
                      <a:extLst>
                        <a:ext uri="{FF2B5EF4-FFF2-40B4-BE49-F238E27FC236}">
                          <a16:creationId xmlns:a16="http://schemas.microsoft.com/office/drawing/2014/main" id="{50355855-7CDF-5D4A-9120-35474FF8F46B}"/>
                        </a:ext>
                      </a:extLst>
                    </p:cNvPr>
                    <p:cNvSpPr>
                      <a:spLocks/>
                    </p:cNvSpPr>
                    <p:nvPr/>
                  </p:nvSpPr>
                  <p:spPr bwMode="auto">
                    <a:xfrm>
                      <a:off x="4722813" y="4000501"/>
                      <a:ext cx="47625" cy="46038"/>
                    </a:xfrm>
                    <a:custGeom>
                      <a:avLst/>
                      <a:gdLst>
                        <a:gd name="T0" fmla="*/ 68 w 90"/>
                        <a:gd name="T1" fmla="*/ 6 h 89"/>
                        <a:gd name="T2" fmla="*/ 68 w 90"/>
                        <a:gd name="T3" fmla="*/ 6 h 89"/>
                        <a:gd name="T4" fmla="*/ 75 w 90"/>
                        <a:gd name="T5" fmla="*/ 11 h 89"/>
                        <a:gd name="T6" fmla="*/ 81 w 90"/>
                        <a:gd name="T7" fmla="*/ 17 h 89"/>
                        <a:gd name="T8" fmla="*/ 85 w 90"/>
                        <a:gd name="T9" fmla="*/ 25 h 89"/>
                        <a:gd name="T10" fmla="*/ 88 w 90"/>
                        <a:gd name="T11" fmla="*/ 32 h 89"/>
                        <a:gd name="T12" fmla="*/ 90 w 90"/>
                        <a:gd name="T13" fmla="*/ 41 h 89"/>
                        <a:gd name="T14" fmla="*/ 89 w 90"/>
                        <a:gd name="T15" fmla="*/ 49 h 89"/>
                        <a:gd name="T16" fmla="*/ 88 w 90"/>
                        <a:gd name="T17" fmla="*/ 58 h 89"/>
                        <a:gd name="T18" fmla="*/ 84 w 90"/>
                        <a:gd name="T19" fmla="*/ 66 h 89"/>
                        <a:gd name="T20" fmla="*/ 84 w 90"/>
                        <a:gd name="T21" fmla="*/ 66 h 89"/>
                        <a:gd name="T22" fmla="*/ 79 w 90"/>
                        <a:gd name="T23" fmla="*/ 73 h 89"/>
                        <a:gd name="T24" fmla="*/ 72 w 90"/>
                        <a:gd name="T25" fmla="*/ 80 h 89"/>
                        <a:gd name="T26" fmla="*/ 65 w 90"/>
                        <a:gd name="T27" fmla="*/ 85 h 89"/>
                        <a:gd name="T28" fmla="*/ 57 w 90"/>
                        <a:gd name="T29" fmla="*/ 88 h 89"/>
                        <a:gd name="T30" fmla="*/ 49 w 90"/>
                        <a:gd name="T31" fmla="*/ 89 h 89"/>
                        <a:gd name="T32" fmla="*/ 39 w 90"/>
                        <a:gd name="T33" fmla="*/ 89 h 89"/>
                        <a:gd name="T34" fmla="*/ 31 w 90"/>
                        <a:gd name="T35" fmla="*/ 87 h 89"/>
                        <a:gd name="T36" fmla="*/ 22 w 90"/>
                        <a:gd name="T37" fmla="*/ 83 h 89"/>
                        <a:gd name="T38" fmla="*/ 22 w 90"/>
                        <a:gd name="T39" fmla="*/ 83 h 89"/>
                        <a:gd name="T40" fmla="*/ 15 w 90"/>
                        <a:gd name="T41" fmla="*/ 78 h 89"/>
                        <a:gd name="T42" fmla="*/ 9 w 90"/>
                        <a:gd name="T43" fmla="*/ 71 h 89"/>
                        <a:gd name="T44" fmla="*/ 5 w 90"/>
                        <a:gd name="T45" fmla="*/ 63 h 89"/>
                        <a:gd name="T46" fmla="*/ 2 w 90"/>
                        <a:gd name="T47" fmla="*/ 55 h 89"/>
                        <a:gd name="T48" fmla="*/ 0 w 90"/>
                        <a:gd name="T49" fmla="*/ 47 h 89"/>
                        <a:gd name="T50" fmla="*/ 1 w 90"/>
                        <a:gd name="T51" fmla="*/ 38 h 89"/>
                        <a:gd name="T52" fmla="*/ 3 w 90"/>
                        <a:gd name="T53" fmla="*/ 30 h 89"/>
                        <a:gd name="T54" fmla="*/ 6 w 90"/>
                        <a:gd name="T55" fmla="*/ 22 h 89"/>
                        <a:gd name="T56" fmla="*/ 6 w 90"/>
                        <a:gd name="T57" fmla="*/ 22 h 89"/>
                        <a:gd name="T58" fmla="*/ 11 w 90"/>
                        <a:gd name="T59" fmla="*/ 15 h 89"/>
                        <a:gd name="T60" fmla="*/ 18 w 90"/>
                        <a:gd name="T61" fmla="*/ 9 h 89"/>
                        <a:gd name="T62" fmla="*/ 25 w 90"/>
                        <a:gd name="T63" fmla="*/ 4 h 89"/>
                        <a:gd name="T64" fmla="*/ 33 w 90"/>
                        <a:gd name="T65" fmla="*/ 1 h 89"/>
                        <a:gd name="T66" fmla="*/ 41 w 90"/>
                        <a:gd name="T67" fmla="*/ 0 h 89"/>
                        <a:gd name="T68" fmla="*/ 51 w 90"/>
                        <a:gd name="T69" fmla="*/ 0 h 89"/>
                        <a:gd name="T70" fmla="*/ 60 w 90"/>
                        <a:gd name="T71" fmla="*/ 2 h 89"/>
                        <a:gd name="T72" fmla="*/ 68 w 90"/>
                        <a:gd name="T73" fmla="*/ 6 h 89"/>
                        <a:gd name="T74" fmla="*/ 68 w 90"/>
                        <a:gd name="T75" fmla="*/ 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89">
                          <a:moveTo>
                            <a:pt x="68" y="6"/>
                          </a:moveTo>
                          <a:lnTo>
                            <a:pt x="68" y="6"/>
                          </a:lnTo>
                          <a:lnTo>
                            <a:pt x="75" y="11"/>
                          </a:lnTo>
                          <a:lnTo>
                            <a:pt x="81" y="17"/>
                          </a:lnTo>
                          <a:lnTo>
                            <a:pt x="85" y="25"/>
                          </a:lnTo>
                          <a:lnTo>
                            <a:pt x="88" y="32"/>
                          </a:lnTo>
                          <a:lnTo>
                            <a:pt x="90" y="41"/>
                          </a:lnTo>
                          <a:lnTo>
                            <a:pt x="89" y="49"/>
                          </a:lnTo>
                          <a:lnTo>
                            <a:pt x="88" y="58"/>
                          </a:lnTo>
                          <a:lnTo>
                            <a:pt x="84" y="66"/>
                          </a:lnTo>
                          <a:lnTo>
                            <a:pt x="84" y="66"/>
                          </a:lnTo>
                          <a:lnTo>
                            <a:pt x="79" y="73"/>
                          </a:lnTo>
                          <a:lnTo>
                            <a:pt x="72" y="80"/>
                          </a:lnTo>
                          <a:lnTo>
                            <a:pt x="65" y="85"/>
                          </a:lnTo>
                          <a:lnTo>
                            <a:pt x="57" y="88"/>
                          </a:lnTo>
                          <a:lnTo>
                            <a:pt x="49" y="89"/>
                          </a:lnTo>
                          <a:lnTo>
                            <a:pt x="39" y="89"/>
                          </a:lnTo>
                          <a:lnTo>
                            <a:pt x="31" y="87"/>
                          </a:lnTo>
                          <a:lnTo>
                            <a:pt x="22" y="83"/>
                          </a:lnTo>
                          <a:lnTo>
                            <a:pt x="22" y="83"/>
                          </a:lnTo>
                          <a:lnTo>
                            <a:pt x="15" y="78"/>
                          </a:lnTo>
                          <a:lnTo>
                            <a:pt x="9" y="71"/>
                          </a:lnTo>
                          <a:lnTo>
                            <a:pt x="5" y="63"/>
                          </a:lnTo>
                          <a:lnTo>
                            <a:pt x="2" y="55"/>
                          </a:lnTo>
                          <a:lnTo>
                            <a:pt x="0" y="47"/>
                          </a:lnTo>
                          <a:lnTo>
                            <a:pt x="1" y="38"/>
                          </a:lnTo>
                          <a:lnTo>
                            <a:pt x="3" y="30"/>
                          </a:lnTo>
                          <a:lnTo>
                            <a:pt x="6" y="22"/>
                          </a:lnTo>
                          <a:lnTo>
                            <a:pt x="6" y="22"/>
                          </a:lnTo>
                          <a:lnTo>
                            <a:pt x="11" y="15"/>
                          </a:lnTo>
                          <a:lnTo>
                            <a:pt x="18" y="9"/>
                          </a:lnTo>
                          <a:lnTo>
                            <a:pt x="25" y="4"/>
                          </a:lnTo>
                          <a:lnTo>
                            <a:pt x="33" y="1"/>
                          </a:lnTo>
                          <a:lnTo>
                            <a:pt x="41" y="0"/>
                          </a:lnTo>
                          <a:lnTo>
                            <a:pt x="51" y="0"/>
                          </a:lnTo>
                          <a:lnTo>
                            <a:pt x="60" y="2"/>
                          </a:lnTo>
                          <a:lnTo>
                            <a:pt x="68" y="6"/>
                          </a:lnTo>
                          <a:lnTo>
                            <a:pt x="6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20" name="Freeform 35">
                      <a:extLst>
                        <a:ext uri="{FF2B5EF4-FFF2-40B4-BE49-F238E27FC236}">
                          <a16:creationId xmlns:a16="http://schemas.microsoft.com/office/drawing/2014/main" id="{059243F8-2158-4B4D-BD92-FE5D50B558AF}"/>
                        </a:ext>
                      </a:extLst>
                    </p:cNvPr>
                    <p:cNvSpPr>
                      <a:spLocks/>
                    </p:cNvSpPr>
                    <p:nvPr/>
                  </p:nvSpPr>
                  <p:spPr bwMode="auto">
                    <a:xfrm>
                      <a:off x="4614863" y="3925888"/>
                      <a:ext cx="47625" cy="47625"/>
                    </a:xfrm>
                    <a:custGeom>
                      <a:avLst/>
                      <a:gdLst>
                        <a:gd name="T0" fmla="*/ 68 w 90"/>
                        <a:gd name="T1" fmla="*/ 6 h 90"/>
                        <a:gd name="T2" fmla="*/ 68 w 90"/>
                        <a:gd name="T3" fmla="*/ 6 h 90"/>
                        <a:gd name="T4" fmla="*/ 75 w 90"/>
                        <a:gd name="T5" fmla="*/ 12 h 90"/>
                        <a:gd name="T6" fmla="*/ 81 w 90"/>
                        <a:gd name="T7" fmla="*/ 19 h 90"/>
                        <a:gd name="T8" fmla="*/ 85 w 90"/>
                        <a:gd name="T9" fmla="*/ 26 h 90"/>
                        <a:gd name="T10" fmla="*/ 88 w 90"/>
                        <a:gd name="T11" fmla="*/ 34 h 90"/>
                        <a:gd name="T12" fmla="*/ 90 w 90"/>
                        <a:gd name="T13" fmla="*/ 42 h 90"/>
                        <a:gd name="T14" fmla="*/ 89 w 90"/>
                        <a:gd name="T15" fmla="*/ 51 h 90"/>
                        <a:gd name="T16" fmla="*/ 87 w 90"/>
                        <a:gd name="T17" fmla="*/ 59 h 90"/>
                        <a:gd name="T18" fmla="*/ 84 w 90"/>
                        <a:gd name="T19" fmla="*/ 68 h 90"/>
                        <a:gd name="T20" fmla="*/ 84 w 90"/>
                        <a:gd name="T21" fmla="*/ 68 h 90"/>
                        <a:gd name="T22" fmla="*/ 78 w 90"/>
                        <a:gd name="T23" fmla="*/ 75 h 90"/>
                        <a:gd name="T24" fmla="*/ 72 w 90"/>
                        <a:gd name="T25" fmla="*/ 81 h 90"/>
                        <a:gd name="T26" fmla="*/ 65 w 90"/>
                        <a:gd name="T27" fmla="*/ 85 h 90"/>
                        <a:gd name="T28" fmla="*/ 57 w 90"/>
                        <a:gd name="T29" fmla="*/ 88 h 90"/>
                        <a:gd name="T30" fmla="*/ 48 w 90"/>
                        <a:gd name="T31" fmla="*/ 90 h 90"/>
                        <a:gd name="T32" fmla="*/ 39 w 90"/>
                        <a:gd name="T33" fmla="*/ 89 h 90"/>
                        <a:gd name="T34" fmla="*/ 30 w 90"/>
                        <a:gd name="T35" fmla="*/ 88 h 90"/>
                        <a:gd name="T36" fmla="*/ 22 w 90"/>
                        <a:gd name="T37" fmla="*/ 84 h 90"/>
                        <a:gd name="T38" fmla="*/ 22 w 90"/>
                        <a:gd name="T39" fmla="*/ 84 h 90"/>
                        <a:gd name="T40" fmla="*/ 15 w 90"/>
                        <a:gd name="T41" fmla="*/ 79 h 90"/>
                        <a:gd name="T42" fmla="*/ 9 w 90"/>
                        <a:gd name="T43" fmla="*/ 72 h 90"/>
                        <a:gd name="T44" fmla="*/ 5 w 90"/>
                        <a:gd name="T45" fmla="*/ 65 h 90"/>
                        <a:gd name="T46" fmla="*/ 2 w 90"/>
                        <a:gd name="T47" fmla="*/ 57 h 90"/>
                        <a:gd name="T48" fmla="*/ 0 w 90"/>
                        <a:gd name="T49" fmla="*/ 49 h 90"/>
                        <a:gd name="T50" fmla="*/ 0 w 90"/>
                        <a:gd name="T51" fmla="*/ 40 h 90"/>
                        <a:gd name="T52" fmla="*/ 2 w 90"/>
                        <a:gd name="T53" fmla="*/ 32 h 90"/>
                        <a:gd name="T54" fmla="*/ 6 w 90"/>
                        <a:gd name="T55" fmla="*/ 23 h 90"/>
                        <a:gd name="T56" fmla="*/ 6 w 90"/>
                        <a:gd name="T57" fmla="*/ 23 h 90"/>
                        <a:gd name="T58" fmla="*/ 11 w 90"/>
                        <a:gd name="T59" fmla="*/ 16 h 90"/>
                        <a:gd name="T60" fmla="*/ 18 w 90"/>
                        <a:gd name="T61" fmla="*/ 9 h 90"/>
                        <a:gd name="T62" fmla="*/ 25 w 90"/>
                        <a:gd name="T63" fmla="*/ 5 h 90"/>
                        <a:gd name="T64" fmla="*/ 33 w 90"/>
                        <a:gd name="T65" fmla="*/ 2 h 90"/>
                        <a:gd name="T66" fmla="*/ 42 w 90"/>
                        <a:gd name="T67" fmla="*/ 0 h 90"/>
                        <a:gd name="T68" fmla="*/ 51 w 90"/>
                        <a:gd name="T69" fmla="*/ 1 h 90"/>
                        <a:gd name="T70" fmla="*/ 59 w 90"/>
                        <a:gd name="T71" fmla="*/ 3 h 90"/>
                        <a:gd name="T72" fmla="*/ 68 w 90"/>
                        <a:gd name="T73" fmla="*/ 6 h 90"/>
                        <a:gd name="T74" fmla="*/ 68 w 90"/>
                        <a:gd name="T75"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90">
                          <a:moveTo>
                            <a:pt x="68" y="6"/>
                          </a:moveTo>
                          <a:lnTo>
                            <a:pt x="68" y="6"/>
                          </a:lnTo>
                          <a:lnTo>
                            <a:pt x="75" y="12"/>
                          </a:lnTo>
                          <a:lnTo>
                            <a:pt x="81" y="19"/>
                          </a:lnTo>
                          <a:lnTo>
                            <a:pt x="85" y="26"/>
                          </a:lnTo>
                          <a:lnTo>
                            <a:pt x="88" y="34"/>
                          </a:lnTo>
                          <a:lnTo>
                            <a:pt x="90" y="42"/>
                          </a:lnTo>
                          <a:lnTo>
                            <a:pt x="89" y="51"/>
                          </a:lnTo>
                          <a:lnTo>
                            <a:pt x="87" y="59"/>
                          </a:lnTo>
                          <a:lnTo>
                            <a:pt x="84" y="68"/>
                          </a:lnTo>
                          <a:lnTo>
                            <a:pt x="84" y="68"/>
                          </a:lnTo>
                          <a:lnTo>
                            <a:pt x="78" y="75"/>
                          </a:lnTo>
                          <a:lnTo>
                            <a:pt x="72" y="81"/>
                          </a:lnTo>
                          <a:lnTo>
                            <a:pt x="65" y="85"/>
                          </a:lnTo>
                          <a:lnTo>
                            <a:pt x="57" y="88"/>
                          </a:lnTo>
                          <a:lnTo>
                            <a:pt x="48" y="90"/>
                          </a:lnTo>
                          <a:lnTo>
                            <a:pt x="39" y="89"/>
                          </a:lnTo>
                          <a:lnTo>
                            <a:pt x="30" y="88"/>
                          </a:lnTo>
                          <a:lnTo>
                            <a:pt x="22" y="84"/>
                          </a:lnTo>
                          <a:lnTo>
                            <a:pt x="22" y="84"/>
                          </a:lnTo>
                          <a:lnTo>
                            <a:pt x="15" y="79"/>
                          </a:lnTo>
                          <a:lnTo>
                            <a:pt x="9" y="72"/>
                          </a:lnTo>
                          <a:lnTo>
                            <a:pt x="5" y="65"/>
                          </a:lnTo>
                          <a:lnTo>
                            <a:pt x="2" y="57"/>
                          </a:lnTo>
                          <a:lnTo>
                            <a:pt x="0" y="49"/>
                          </a:lnTo>
                          <a:lnTo>
                            <a:pt x="0" y="40"/>
                          </a:lnTo>
                          <a:lnTo>
                            <a:pt x="2" y="32"/>
                          </a:lnTo>
                          <a:lnTo>
                            <a:pt x="6" y="23"/>
                          </a:lnTo>
                          <a:lnTo>
                            <a:pt x="6" y="23"/>
                          </a:lnTo>
                          <a:lnTo>
                            <a:pt x="11" y="16"/>
                          </a:lnTo>
                          <a:lnTo>
                            <a:pt x="18" y="9"/>
                          </a:lnTo>
                          <a:lnTo>
                            <a:pt x="25" y="5"/>
                          </a:lnTo>
                          <a:lnTo>
                            <a:pt x="33" y="2"/>
                          </a:lnTo>
                          <a:lnTo>
                            <a:pt x="42" y="0"/>
                          </a:lnTo>
                          <a:lnTo>
                            <a:pt x="51" y="1"/>
                          </a:lnTo>
                          <a:lnTo>
                            <a:pt x="59" y="3"/>
                          </a:lnTo>
                          <a:lnTo>
                            <a:pt x="68" y="6"/>
                          </a:lnTo>
                          <a:lnTo>
                            <a:pt x="6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21" name="Freeform 36">
                      <a:extLst>
                        <a:ext uri="{FF2B5EF4-FFF2-40B4-BE49-F238E27FC236}">
                          <a16:creationId xmlns:a16="http://schemas.microsoft.com/office/drawing/2014/main" id="{A00CCBE9-D4B7-5648-91F4-F194B930EBE2}"/>
                        </a:ext>
                      </a:extLst>
                    </p:cNvPr>
                    <p:cNvSpPr>
                      <a:spLocks/>
                    </p:cNvSpPr>
                    <p:nvPr/>
                  </p:nvSpPr>
                  <p:spPr bwMode="auto">
                    <a:xfrm>
                      <a:off x="4746626" y="3716338"/>
                      <a:ext cx="46038" cy="46038"/>
                    </a:xfrm>
                    <a:custGeom>
                      <a:avLst/>
                      <a:gdLst>
                        <a:gd name="T0" fmla="*/ 66 w 88"/>
                        <a:gd name="T1" fmla="*/ 6 h 88"/>
                        <a:gd name="T2" fmla="*/ 66 w 88"/>
                        <a:gd name="T3" fmla="*/ 6 h 88"/>
                        <a:gd name="T4" fmla="*/ 73 w 88"/>
                        <a:gd name="T5" fmla="*/ 11 h 88"/>
                        <a:gd name="T6" fmla="*/ 79 w 88"/>
                        <a:gd name="T7" fmla="*/ 17 h 88"/>
                        <a:gd name="T8" fmla="*/ 84 w 88"/>
                        <a:gd name="T9" fmla="*/ 24 h 88"/>
                        <a:gd name="T10" fmla="*/ 87 w 88"/>
                        <a:gd name="T11" fmla="*/ 32 h 88"/>
                        <a:gd name="T12" fmla="*/ 88 w 88"/>
                        <a:gd name="T13" fmla="*/ 41 h 88"/>
                        <a:gd name="T14" fmla="*/ 88 w 88"/>
                        <a:gd name="T15" fmla="*/ 49 h 88"/>
                        <a:gd name="T16" fmla="*/ 86 w 88"/>
                        <a:gd name="T17" fmla="*/ 58 h 88"/>
                        <a:gd name="T18" fmla="*/ 82 w 88"/>
                        <a:gd name="T19" fmla="*/ 66 h 88"/>
                        <a:gd name="T20" fmla="*/ 82 w 88"/>
                        <a:gd name="T21" fmla="*/ 66 h 88"/>
                        <a:gd name="T22" fmla="*/ 77 w 88"/>
                        <a:gd name="T23" fmla="*/ 73 h 88"/>
                        <a:gd name="T24" fmla="*/ 71 w 88"/>
                        <a:gd name="T25" fmla="*/ 79 h 88"/>
                        <a:gd name="T26" fmla="*/ 63 w 88"/>
                        <a:gd name="T27" fmla="*/ 84 h 88"/>
                        <a:gd name="T28" fmla="*/ 55 w 88"/>
                        <a:gd name="T29" fmla="*/ 87 h 88"/>
                        <a:gd name="T30" fmla="*/ 47 w 88"/>
                        <a:gd name="T31" fmla="*/ 88 h 88"/>
                        <a:gd name="T32" fmla="*/ 38 w 88"/>
                        <a:gd name="T33" fmla="*/ 88 h 88"/>
                        <a:gd name="T34" fmla="*/ 30 w 88"/>
                        <a:gd name="T35" fmla="*/ 86 h 88"/>
                        <a:gd name="T36" fmla="*/ 22 w 88"/>
                        <a:gd name="T37" fmla="*/ 82 h 88"/>
                        <a:gd name="T38" fmla="*/ 22 w 88"/>
                        <a:gd name="T39" fmla="*/ 82 h 88"/>
                        <a:gd name="T40" fmla="*/ 14 w 88"/>
                        <a:gd name="T41" fmla="*/ 77 h 88"/>
                        <a:gd name="T42" fmla="*/ 9 w 88"/>
                        <a:gd name="T43" fmla="*/ 71 h 88"/>
                        <a:gd name="T44" fmla="*/ 4 w 88"/>
                        <a:gd name="T45" fmla="*/ 63 h 88"/>
                        <a:gd name="T46" fmla="*/ 1 w 88"/>
                        <a:gd name="T47" fmla="*/ 55 h 88"/>
                        <a:gd name="T48" fmla="*/ 0 w 88"/>
                        <a:gd name="T49" fmla="*/ 47 h 88"/>
                        <a:gd name="T50" fmla="*/ 0 w 88"/>
                        <a:gd name="T51" fmla="*/ 38 h 88"/>
                        <a:gd name="T52" fmla="*/ 2 w 88"/>
                        <a:gd name="T53" fmla="*/ 30 h 88"/>
                        <a:gd name="T54" fmla="*/ 5 w 88"/>
                        <a:gd name="T55" fmla="*/ 22 h 88"/>
                        <a:gd name="T56" fmla="*/ 5 w 88"/>
                        <a:gd name="T57" fmla="*/ 22 h 88"/>
                        <a:gd name="T58" fmla="*/ 11 w 88"/>
                        <a:gd name="T59" fmla="*/ 14 h 88"/>
                        <a:gd name="T60" fmla="*/ 17 w 88"/>
                        <a:gd name="T61" fmla="*/ 9 h 88"/>
                        <a:gd name="T62" fmla="*/ 24 w 88"/>
                        <a:gd name="T63" fmla="*/ 4 h 88"/>
                        <a:gd name="T64" fmla="*/ 32 w 88"/>
                        <a:gd name="T65" fmla="*/ 1 h 88"/>
                        <a:gd name="T66" fmla="*/ 41 w 88"/>
                        <a:gd name="T67" fmla="*/ 0 h 88"/>
                        <a:gd name="T68" fmla="*/ 49 w 88"/>
                        <a:gd name="T69" fmla="*/ 0 h 88"/>
                        <a:gd name="T70" fmla="*/ 58 w 88"/>
                        <a:gd name="T71" fmla="*/ 2 h 88"/>
                        <a:gd name="T72" fmla="*/ 66 w 88"/>
                        <a:gd name="T73" fmla="*/ 6 h 88"/>
                        <a:gd name="T74" fmla="*/ 66 w 88"/>
                        <a:gd name="T75" fmla="*/ 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88">
                          <a:moveTo>
                            <a:pt x="66" y="6"/>
                          </a:moveTo>
                          <a:lnTo>
                            <a:pt x="66" y="6"/>
                          </a:lnTo>
                          <a:lnTo>
                            <a:pt x="73" y="11"/>
                          </a:lnTo>
                          <a:lnTo>
                            <a:pt x="79" y="17"/>
                          </a:lnTo>
                          <a:lnTo>
                            <a:pt x="84" y="24"/>
                          </a:lnTo>
                          <a:lnTo>
                            <a:pt x="87" y="32"/>
                          </a:lnTo>
                          <a:lnTo>
                            <a:pt x="88" y="41"/>
                          </a:lnTo>
                          <a:lnTo>
                            <a:pt x="88" y="49"/>
                          </a:lnTo>
                          <a:lnTo>
                            <a:pt x="86" y="58"/>
                          </a:lnTo>
                          <a:lnTo>
                            <a:pt x="82" y="66"/>
                          </a:lnTo>
                          <a:lnTo>
                            <a:pt x="82" y="66"/>
                          </a:lnTo>
                          <a:lnTo>
                            <a:pt x="77" y="73"/>
                          </a:lnTo>
                          <a:lnTo>
                            <a:pt x="71" y="79"/>
                          </a:lnTo>
                          <a:lnTo>
                            <a:pt x="63" y="84"/>
                          </a:lnTo>
                          <a:lnTo>
                            <a:pt x="55" y="87"/>
                          </a:lnTo>
                          <a:lnTo>
                            <a:pt x="47" y="88"/>
                          </a:lnTo>
                          <a:lnTo>
                            <a:pt x="38" y="88"/>
                          </a:lnTo>
                          <a:lnTo>
                            <a:pt x="30" y="86"/>
                          </a:lnTo>
                          <a:lnTo>
                            <a:pt x="22" y="82"/>
                          </a:lnTo>
                          <a:lnTo>
                            <a:pt x="22" y="82"/>
                          </a:lnTo>
                          <a:lnTo>
                            <a:pt x="14" y="77"/>
                          </a:lnTo>
                          <a:lnTo>
                            <a:pt x="9" y="71"/>
                          </a:lnTo>
                          <a:lnTo>
                            <a:pt x="4" y="63"/>
                          </a:lnTo>
                          <a:lnTo>
                            <a:pt x="1" y="55"/>
                          </a:lnTo>
                          <a:lnTo>
                            <a:pt x="0" y="47"/>
                          </a:lnTo>
                          <a:lnTo>
                            <a:pt x="0" y="38"/>
                          </a:lnTo>
                          <a:lnTo>
                            <a:pt x="2" y="30"/>
                          </a:lnTo>
                          <a:lnTo>
                            <a:pt x="5" y="22"/>
                          </a:lnTo>
                          <a:lnTo>
                            <a:pt x="5" y="22"/>
                          </a:lnTo>
                          <a:lnTo>
                            <a:pt x="11" y="14"/>
                          </a:lnTo>
                          <a:lnTo>
                            <a:pt x="17" y="9"/>
                          </a:lnTo>
                          <a:lnTo>
                            <a:pt x="24" y="4"/>
                          </a:lnTo>
                          <a:lnTo>
                            <a:pt x="32" y="1"/>
                          </a:lnTo>
                          <a:lnTo>
                            <a:pt x="41" y="0"/>
                          </a:lnTo>
                          <a:lnTo>
                            <a:pt x="49" y="0"/>
                          </a:lnTo>
                          <a:lnTo>
                            <a:pt x="58" y="2"/>
                          </a:lnTo>
                          <a:lnTo>
                            <a:pt x="66" y="6"/>
                          </a:lnTo>
                          <a:lnTo>
                            <a:pt x="6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22" name="Freeform 37">
                      <a:extLst>
                        <a:ext uri="{FF2B5EF4-FFF2-40B4-BE49-F238E27FC236}">
                          <a16:creationId xmlns:a16="http://schemas.microsoft.com/office/drawing/2014/main" id="{D6A524D5-23C1-B744-98AB-5F32CFD08850}"/>
                        </a:ext>
                      </a:extLst>
                    </p:cNvPr>
                    <p:cNvSpPr>
                      <a:spLocks/>
                    </p:cNvSpPr>
                    <p:nvPr/>
                  </p:nvSpPr>
                  <p:spPr bwMode="auto">
                    <a:xfrm>
                      <a:off x="4843463" y="3767138"/>
                      <a:ext cx="47625" cy="47625"/>
                    </a:xfrm>
                    <a:custGeom>
                      <a:avLst/>
                      <a:gdLst>
                        <a:gd name="T0" fmla="*/ 68 w 90"/>
                        <a:gd name="T1" fmla="*/ 7 h 90"/>
                        <a:gd name="T2" fmla="*/ 68 w 90"/>
                        <a:gd name="T3" fmla="*/ 7 h 90"/>
                        <a:gd name="T4" fmla="*/ 75 w 90"/>
                        <a:gd name="T5" fmla="*/ 12 h 90"/>
                        <a:gd name="T6" fmla="*/ 81 w 90"/>
                        <a:gd name="T7" fmla="*/ 19 h 90"/>
                        <a:gd name="T8" fmla="*/ 85 w 90"/>
                        <a:gd name="T9" fmla="*/ 26 h 90"/>
                        <a:gd name="T10" fmla="*/ 88 w 90"/>
                        <a:gd name="T11" fmla="*/ 34 h 90"/>
                        <a:gd name="T12" fmla="*/ 90 w 90"/>
                        <a:gd name="T13" fmla="*/ 42 h 90"/>
                        <a:gd name="T14" fmla="*/ 90 w 90"/>
                        <a:gd name="T15" fmla="*/ 51 h 90"/>
                        <a:gd name="T16" fmla="*/ 88 w 90"/>
                        <a:gd name="T17" fmla="*/ 59 h 90"/>
                        <a:gd name="T18" fmla="*/ 84 w 90"/>
                        <a:gd name="T19" fmla="*/ 68 h 90"/>
                        <a:gd name="T20" fmla="*/ 84 w 90"/>
                        <a:gd name="T21" fmla="*/ 68 h 90"/>
                        <a:gd name="T22" fmla="*/ 79 w 90"/>
                        <a:gd name="T23" fmla="*/ 75 h 90"/>
                        <a:gd name="T24" fmla="*/ 72 w 90"/>
                        <a:gd name="T25" fmla="*/ 81 h 90"/>
                        <a:gd name="T26" fmla="*/ 65 w 90"/>
                        <a:gd name="T27" fmla="*/ 85 h 90"/>
                        <a:gd name="T28" fmla="*/ 57 w 90"/>
                        <a:gd name="T29" fmla="*/ 88 h 90"/>
                        <a:gd name="T30" fmla="*/ 49 w 90"/>
                        <a:gd name="T31" fmla="*/ 90 h 90"/>
                        <a:gd name="T32" fmla="*/ 40 w 90"/>
                        <a:gd name="T33" fmla="*/ 89 h 90"/>
                        <a:gd name="T34" fmla="*/ 32 w 90"/>
                        <a:gd name="T35" fmla="*/ 87 h 90"/>
                        <a:gd name="T36" fmla="*/ 24 w 90"/>
                        <a:gd name="T37" fmla="*/ 84 h 90"/>
                        <a:gd name="T38" fmla="*/ 24 w 90"/>
                        <a:gd name="T39" fmla="*/ 84 h 90"/>
                        <a:gd name="T40" fmla="*/ 15 w 90"/>
                        <a:gd name="T41" fmla="*/ 78 h 90"/>
                        <a:gd name="T42" fmla="*/ 9 w 90"/>
                        <a:gd name="T43" fmla="*/ 72 h 90"/>
                        <a:gd name="T44" fmla="*/ 5 w 90"/>
                        <a:gd name="T45" fmla="*/ 65 h 90"/>
                        <a:gd name="T46" fmla="*/ 2 w 90"/>
                        <a:gd name="T47" fmla="*/ 57 h 90"/>
                        <a:gd name="T48" fmla="*/ 0 w 90"/>
                        <a:gd name="T49" fmla="*/ 48 h 90"/>
                        <a:gd name="T50" fmla="*/ 1 w 90"/>
                        <a:gd name="T51" fmla="*/ 40 h 90"/>
                        <a:gd name="T52" fmla="*/ 3 w 90"/>
                        <a:gd name="T53" fmla="*/ 31 h 90"/>
                        <a:gd name="T54" fmla="*/ 6 w 90"/>
                        <a:gd name="T55" fmla="*/ 23 h 90"/>
                        <a:gd name="T56" fmla="*/ 6 w 90"/>
                        <a:gd name="T57" fmla="*/ 23 h 90"/>
                        <a:gd name="T58" fmla="*/ 12 w 90"/>
                        <a:gd name="T59" fmla="*/ 16 h 90"/>
                        <a:gd name="T60" fmla="*/ 18 w 90"/>
                        <a:gd name="T61" fmla="*/ 10 h 90"/>
                        <a:gd name="T62" fmla="*/ 26 w 90"/>
                        <a:gd name="T63" fmla="*/ 6 h 90"/>
                        <a:gd name="T64" fmla="*/ 34 w 90"/>
                        <a:gd name="T65" fmla="*/ 2 h 90"/>
                        <a:gd name="T66" fmla="*/ 43 w 90"/>
                        <a:gd name="T67" fmla="*/ 0 h 90"/>
                        <a:gd name="T68" fmla="*/ 51 w 90"/>
                        <a:gd name="T69" fmla="*/ 0 h 90"/>
                        <a:gd name="T70" fmla="*/ 60 w 90"/>
                        <a:gd name="T71" fmla="*/ 2 h 90"/>
                        <a:gd name="T72" fmla="*/ 68 w 90"/>
                        <a:gd name="T73" fmla="*/ 7 h 90"/>
                        <a:gd name="T74" fmla="*/ 68 w 90"/>
                        <a:gd name="T75"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90">
                          <a:moveTo>
                            <a:pt x="68" y="7"/>
                          </a:moveTo>
                          <a:lnTo>
                            <a:pt x="68" y="7"/>
                          </a:lnTo>
                          <a:lnTo>
                            <a:pt x="75" y="12"/>
                          </a:lnTo>
                          <a:lnTo>
                            <a:pt x="81" y="19"/>
                          </a:lnTo>
                          <a:lnTo>
                            <a:pt x="85" y="26"/>
                          </a:lnTo>
                          <a:lnTo>
                            <a:pt x="88" y="34"/>
                          </a:lnTo>
                          <a:lnTo>
                            <a:pt x="90" y="42"/>
                          </a:lnTo>
                          <a:lnTo>
                            <a:pt x="90" y="51"/>
                          </a:lnTo>
                          <a:lnTo>
                            <a:pt x="88" y="59"/>
                          </a:lnTo>
                          <a:lnTo>
                            <a:pt x="84" y="68"/>
                          </a:lnTo>
                          <a:lnTo>
                            <a:pt x="84" y="68"/>
                          </a:lnTo>
                          <a:lnTo>
                            <a:pt x="79" y="75"/>
                          </a:lnTo>
                          <a:lnTo>
                            <a:pt x="72" y="81"/>
                          </a:lnTo>
                          <a:lnTo>
                            <a:pt x="65" y="85"/>
                          </a:lnTo>
                          <a:lnTo>
                            <a:pt x="57" y="88"/>
                          </a:lnTo>
                          <a:lnTo>
                            <a:pt x="49" y="90"/>
                          </a:lnTo>
                          <a:lnTo>
                            <a:pt x="40" y="89"/>
                          </a:lnTo>
                          <a:lnTo>
                            <a:pt x="32" y="87"/>
                          </a:lnTo>
                          <a:lnTo>
                            <a:pt x="24" y="84"/>
                          </a:lnTo>
                          <a:lnTo>
                            <a:pt x="24" y="84"/>
                          </a:lnTo>
                          <a:lnTo>
                            <a:pt x="15" y="78"/>
                          </a:lnTo>
                          <a:lnTo>
                            <a:pt x="9" y="72"/>
                          </a:lnTo>
                          <a:lnTo>
                            <a:pt x="5" y="65"/>
                          </a:lnTo>
                          <a:lnTo>
                            <a:pt x="2" y="57"/>
                          </a:lnTo>
                          <a:lnTo>
                            <a:pt x="0" y="48"/>
                          </a:lnTo>
                          <a:lnTo>
                            <a:pt x="1" y="40"/>
                          </a:lnTo>
                          <a:lnTo>
                            <a:pt x="3" y="31"/>
                          </a:lnTo>
                          <a:lnTo>
                            <a:pt x="6" y="23"/>
                          </a:lnTo>
                          <a:lnTo>
                            <a:pt x="6" y="23"/>
                          </a:lnTo>
                          <a:lnTo>
                            <a:pt x="12" y="16"/>
                          </a:lnTo>
                          <a:lnTo>
                            <a:pt x="18" y="10"/>
                          </a:lnTo>
                          <a:lnTo>
                            <a:pt x="26" y="6"/>
                          </a:lnTo>
                          <a:lnTo>
                            <a:pt x="34" y="2"/>
                          </a:lnTo>
                          <a:lnTo>
                            <a:pt x="43" y="0"/>
                          </a:lnTo>
                          <a:lnTo>
                            <a:pt x="51" y="0"/>
                          </a:lnTo>
                          <a:lnTo>
                            <a:pt x="60" y="2"/>
                          </a:lnTo>
                          <a:lnTo>
                            <a:pt x="68" y="7"/>
                          </a:lnTo>
                          <a:lnTo>
                            <a:pt x="6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23" name="Freeform 38">
                      <a:extLst>
                        <a:ext uri="{FF2B5EF4-FFF2-40B4-BE49-F238E27FC236}">
                          <a16:creationId xmlns:a16="http://schemas.microsoft.com/office/drawing/2014/main" id="{478D5AFE-F9C9-6841-A130-344EA05823EC}"/>
                        </a:ext>
                      </a:extLst>
                    </p:cNvPr>
                    <p:cNvSpPr>
                      <a:spLocks/>
                    </p:cNvSpPr>
                    <p:nvPr/>
                  </p:nvSpPr>
                  <p:spPr bwMode="auto">
                    <a:xfrm>
                      <a:off x="4638676" y="3840163"/>
                      <a:ext cx="79375" cy="109538"/>
                    </a:xfrm>
                    <a:custGeom>
                      <a:avLst/>
                      <a:gdLst>
                        <a:gd name="T0" fmla="*/ 143 w 152"/>
                        <a:gd name="T1" fmla="*/ 46 h 206"/>
                        <a:gd name="T2" fmla="*/ 143 w 152"/>
                        <a:gd name="T3" fmla="*/ 46 h 206"/>
                        <a:gd name="T4" fmla="*/ 147 w 152"/>
                        <a:gd name="T5" fmla="*/ 23 h 206"/>
                        <a:gd name="T6" fmla="*/ 152 w 152"/>
                        <a:gd name="T7" fmla="*/ 0 h 206"/>
                        <a:gd name="T8" fmla="*/ 152 w 152"/>
                        <a:gd name="T9" fmla="*/ 0 h 206"/>
                        <a:gd name="T10" fmla="*/ 128 w 152"/>
                        <a:gd name="T11" fmla="*/ 20 h 206"/>
                        <a:gd name="T12" fmla="*/ 105 w 152"/>
                        <a:gd name="T13" fmla="*/ 41 h 206"/>
                        <a:gd name="T14" fmla="*/ 83 w 152"/>
                        <a:gd name="T15" fmla="*/ 63 h 206"/>
                        <a:gd name="T16" fmla="*/ 63 w 152"/>
                        <a:gd name="T17" fmla="*/ 87 h 206"/>
                        <a:gd name="T18" fmla="*/ 45 w 152"/>
                        <a:gd name="T19" fmla="*/ 110 h 206"/>
                        <a:gd name="T20" fmla="*/ 29 w 152"/>
                        <a:gd name="T21" fmla="*/ 134 h 206"/>
                        <a:gd name="T22" fmla="*/ 14 w 152"/>
                        <a:gd name="T23" fmla="*/ 158 h 206"/>
                        <a:gd name="T24" fmla="*/ 0 w 152"/>
                        <a:gd name="T25" fmla="*/ 182 h 206"/>
                        <a:gd name="T26" fmla="*/ 0 w 152"/>
                        <a:gd name="T27" fmla="*/ 182 h 206"/>
                        <a:gd name="T28" fmla="*/ 21 w 152"/>
                        <a:gd name="T29" fmla="*/ 206 h 206"/>
                        <a:gd name="T30" fmla="*/ 21 w 152"/>
                        <a:gd name="T31" fmla="*/ 206 h 206"/>
                        <a:gd name="T32" fmla="*/ 33 w 152"/>
                        <a:gd name="T33" fmla="*/ 186 h 206"/>
                        <a:gd name="T34" fmla="*/ 45 w 152"/>
                        <a:gd name="T35" fmla="*/ 164 h 206"/>
                        <a:gd name="T36" fmla="*/ 58 w 152"/>
                        <a:gd name="T37" fmla="*/ 144 h 206"/>
                        <a:gd name="T38" fmla="*/ 73 w 152"/>
                        <a:gd name="T39" fmla="*/ 124 h 206"/>
                        <a:gd name="T40" fmla="*/ 88 w 152"/>
                        <a:gd name="T41" fmla="*/ 104 h 206"/>
                        <a:gd name="T42" fmla="*/ 106 w 152"/>
                        <a:gd name="T43" fmla="*/ 84 h 206"/>
                        <a:gd name="T44" fmla="*/ 124 w 152"/>
                        <a:gd name="T45" fmla="*/ 64 h 206"/>
                        <a:gd name="T46" fmla="*/ 143 w 152"/>
                        <a:gd name="T47" fmla="*/ 46 h 206"/>
                        <a:gd name="T48" fmla="*/ 143 w 152"/>
                        <a:gd name="T49" fmla="*/ 4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206">
                          <a:moveTo>
                            <a:pt x="143" y="46"/>
                          </a:moveTo>
                          <a:lnTo>
                            <a:pt x="143" y="46"/>
                          </a:lnTo>
                          <a:lnTo>
                            <a:pt x="147" y="23"/>
                          </a:lnTo>
                          <a:lnTo>
                            <a:pt x="152" y="0"/>
                          </a:lnTo>
                          <a:lnTo>
                            <a:pt x="152" y="0"/>
                          </a:lnTo>
                          <a:lnTo>
                            <a:pt x="128" y="20"/>
                          </a:lnTo>
                          <a:lnTo>
                            <a:pt x="105" y="41"/>
                          </a:lnTo>
                          <a:lnTo>
                            <a:pt x="83" y="63"/>
                          </a:lnTo>
                          <a:lnTo>
                            <a:pt x="63" y="87"/>
                          </a:lnTo>
                          <a:lnTo>
                            <a:pt x="45" y="110"/>
                          </a:lnTo>
                          <a:lnTo>
                            <a:pt x="29" y="134"/>
                          </a:lnTo>
                          <a:lnTo>
                            <a:pt x="14" y="158"/>
                          </a:lnTo>
                          <a:lnTo>
                            <a:pt x="0" y="182"/>
                          </a:lnTo>
                          <a:lnTo>
                            <a:pt x="0" y="182"/>
                          </a:lnTo>
                          <a:lnTo>
                            <a:pt x="21" y="206"/>
                          </a:lnTo>
                          <a:lnTo>
                            <a:pt x="21" y="206"/>
                          </a:lnTo>
                          <a:lnTo>
                            <a:pt x="33" y="186"/>
                          </a:lnTo>
                          <a:lnTo>
                            <a:pt x="45" y="164"/>
                          </a:lnTo>
                          <a:lnTo>
                            <a:pt x="58" y="144"/>
                          </a:lnTo>
                          <a:lnTo>
                            <a:pt x="73" y="124"/>
                          </a:lnTo>
                          <a:lnTo>
                            <a:pt x="88" y="104"/>
                          </a:lnTo>
                          <a:lnTo>
                            <a:pt x="106" y="84"/>
                          </a:lnTo>
                          <a:lnTo>
                            <a:pt x="124" y="64"/>
                          </a:lnTo>
                          <a:lnTo>
                            <a:pt x="143" y="46"/>
                          </a:lnTo>
                          <a:lnTo>
                            <a:pt x="143"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24" name="Freeform 39">
                      <a:extLst>
                        <a:ext uri="{FF2B5EF4-FFF2-40B4-BE49-F238E27FC236}">
                          <a16:creationId xmlns:a16="http://schemas.microsoft.com/office/drawing/2014/main" id="{52760790-A8E0-114D-A7B2-A788B5C44004}"/>
                        </a:ext>
                      </a:extLst>
                    </p:cNvPr>
                    <p:cNvSpPr>
                      <a:spLocks/>
                    </p:cNvSpPr>
                    <p:nvPr/>
                  </p:nvSpPr>
                  <p:spPr bwMode="auto">
                    <a:xfrm>
                      <a:off x="4732338" y="3786188"/>
                      <a:ext cx="131763" cy="63500"/>
                    </a:xfrm>
                    <a:custGeom>
                      <a:avLst/>
                      <a:gdLst>
                        <a:gd name="T0" fmla="*/ 11 w 247"/>
                        <a:gd name="T1" fmla="*/ 76 h 119"/>
                        <a:gd name="T2" fmla="*/ 11 w 247"/>
                        <a:gd name="T3" fmla="*/ 76 h 119"/>
                        <a:gd name="T4" fmla="*/ 5 w 247"/>
                        <a:gd name="T5" fmla="*/ 97 h 119"/>
                        <a:gd name="T6" fmla="*/ 0 w 247"/>
                        <a:gd name="T7" fmla="*/ 119 h 119"/>
                        <a:gd name="T8" fmla="*/ 0 w 247"/>
                        <a:gd name="T9" fmla="*/ 119 h 119"/>
                        <a:gd name="T10" fmla="*/ 14 w 247"/>
                        <a:gd name="T11" fmla="*/ 109 h 119"/>
                        <a:gd name="T12" fmla="*/ 30 w 247"/>
                        <a:gd name="T13" fmla="*/ 100 h 119"/>
                        <a:gd name="T14" fmla="*/ 45 w 247"/>
                        <a:gd name="T15" fmla="*/ 91 h 119"/>
                        <a:gd name="T16" fmla="*/ 61 w 247"/>
                        <a:gd name="T17" fmla="*/ 83 h 119"/>
                        <a:gd name="T18" fmla="*/ 92 w 247"/>
                        <a:gd name="T19" fmla="*/ 67 h 119"/>
                        <a:gd name="T20" fmla="*/ 123 w 247"/>
                        <a:gd name="T21" fmla="*/ 55 h 119"/>
                        <a:gd name="T22" fmla="*/ 156 w 247"/>
                        <a:gd name="T23" fmla="*/ 45 h 119"/>
                        <a:gd name="T24" fmla="*/ 187 w 247"/>
                        <a:gd name="T25" fmla="*/ 36 h 119"/>
                        <a:gd name="T26" fmla="*/ 217 w 247"/>
                        <a:gd name="T27" fmla="*/ 30 h 119"/>
                        <a:gd name="T28" fmla="*/ 247 w 247"/>
                        <a:gd name="T29" fmla="*/ 25 h 119"/>
                        <a:gd name="T30" fmla="*/ 247 w 247"/>
                        <a:gd name="T31" fmla="*/ 25 h 119"/>
                        <a:gd name="T32" fmla="*/ 232 w 247"/>
                        <a:gd name="T33" fmla="*/ 12 h 119"/>
                        <a:gd name="T34" fmla="*/ 214 w 247"/>
                        <a:gd name="T35" fmla="*/ 0 h 119"/>
                        <a:gd name="T36" fmla="*/ 214 w 247"/>
                        <a:gd name="T37" fmla="*/ 0 h 119"/>
                        <a:gd name="T38" fmla="*/ 190 w 247"/>
                        <a:gd name="T39" fmla="*/ 5 h 119"/>
                        <a:gd name="T40" fmla="*/ 165 w 247"/>
                        <a:gd name="T41" fmla="*/ 11 h 119"/>
                        <a:gd name="T42" fmla="*/ 140 w 247"/>
                        <a:gd name="T43" fmla="*/ 18 h 119"/>
                        <a:gd name="T44" fmla="*/ 113 w 247"/>
                        <a:gd name="T45" fmla="*/ 27 h 119"/>
                        <a:gd name="T46" fmla="*/ 88 w 247"/>
                        <a:gd name="T47" fmla="*/ 37 h 119"/>
                        <a:gd name="T48" fmla="*/ 62 w 247"/>
                        <a:gd name="T49" fmla="*/ 48 h 119"/>
                        <a:gd name="T50" fmla="*/ 37 w 247"/>
                        <a:gd name="T51" fmla="*/ 61 h 119"/>
                        <a:gd name="T52" fmla="*/ 11 w 247"/>
                        <a:gd name="T53" fmla="*/ 76 h 119"/>
                        <a:gd name="T54" fmla="*/ 11 w 247"/>
                        <a:gd name="T55" fmla="*/ 7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7" h="119">
                          <a:moveTo>
                            <a:pt x="11" y="76"/>
                          </a:moveTo>
                          <a:lnTo>
                            <a:pt x="11" y="76"/>
                          </a:lnTo>
                          <a:lnTo>
                            <a:pt x="5" y="97"/>
                          </a:lnTo>
                          <a:lnTo>
                            <a:pt x="0" y="119"/>
                          </a:lnTo>
                          <a:lnTo>
                            <a:pt x="0" y="119"/>
                          </a:lnTo>
                          <a:lnTo>
                            <a:pt x="14" y="109"/>
                          </a:lnTo>
                          <a:lnTo>
                            <a:pt x="30" y="100"/>
                          </a:lnTo>
                          <a:lnTo>
                            <a:pt x="45" y="91"/>
                          </a:lnTo>
                          <a:lnTo>
                            <a:pt x="61" y="83"/>
                          </a:lnTo>
                          <a:lnTo>
                            <a:pt x="92" y="67"/>
                          </a:lnTo>
                          <a:lnTo>
                            <a:pt x="123" y="55"/>
                          </a:lnTo>
                          <a:lnTo>
                            <a:pt x="156" y="45"/>
                          </a:lnTo>
                          <a:lnTo>
                            <a:pt x="187" y="36"/>
                          </a:lnTo>
                          <a:lnTo>
                            <a:pt x="217" y="30"/>
                          </a:lnTo>
                          <a:lnTo>
                            <a:pt x="247" y="25"/>
                          </a:lnTo>
                          <a:lnTo>
                            <a:pt x="247" y="25"/>
                          </a:lnTo>
                          <a:lnTo>
                            <a:pt x="232" y="12"/>
                          </a:lnTo>
                          <a:lnTo>
                            <a:pt x="214" y="0"/>
                          </a:lnTo>
                          <a:lnTo>
                            <a:pt x="214" y="0"/>
                          </a:lnTo>
                          <a:lnTo>
                            <a:pt x="190" y="5"/>
                          </a:lnTo>
                          <a:lnTo>
                            <a:pt x="165" y="11"/>
                          </a:lnTo>
                          <a:lnTo>
                            <a:pt x="140" y="18"/>
                          </a:lnTo>
                          <a:lnTo>
                            <a:pt x="113" y="27"/>
                          </a:lnTo>
                          <a:lnTo>
                            <a:pt x="88" y="37"/>
                          </a:lnTo>
                          <a:lnTo>
                            <a:pt x="62" y="48"/>
                          </a:lnTo>
                          <a:lnTo>
                            <a:pt x="37" y="61"/>
                          </a:lnTo>
                          <a:lnTo>
                            <a:pt x="11" y="76"/>
                          </a:lnTo>
                          <a:lnTo>
                            <a:pt x="11"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25" name="Freeform 40">
                      <a:extLst>
                        <a:ext uri="{FF2B5EF4-FFF2-40B4-BE49-F238E27FC236}">
                          <a16:creationId xmlns:a16="http://schemas.microsoft.com/office/drawing/2014/main" id="{B172C9F7-3D50-8741-A134-1CE672E1F8E2}"/>
                        </a:ext>
                      </a:extLst>
                    </p:cNvPr>
                    <p:cNvSpPr>
                      <a:spLocks/>
                    </p:cNvSpPr>
                    <p:nvPr/>
                  </p:nvSpPr>
                  <p:spPr bwMode="auto">
                    <a:xfrm>
                      <a:off x="4868863" y="3778251"/>
                      <a:ext cx="82550" cy="19050"/>
                    </a:xfrm>
                    <a:custGeom>
                      <a:avLst/>
                      <a:gdLst>
                        <a:gd name="T0" fmla="*/ 0 w 158"/>
                        <a:gd name="T1" fmla="*/ 7 h 34"/>
                        <a:gd name="T2" fmla="*/ 0 w 158"/>
                        <a:gd name="T3" fmla="*/ 7 h 34"/>
                        <a:gd name="T4" fmla="*/ 20 w 158"/>
                        <a:gd name="T5" fmla="*/ 25 h 34"/>
                        <a:gd name="T6" fmla="*/ 20 w 158"/>
                        <a:gd name="T7" fmla="*/ 25 h 34"/>
                        <a:gd name="T8" fmla="*/ 30 w 158"/>
                        <a:gd name="T9" fmla="*/ 34 h 34"/>
                        <a:gd name="T10" fmla="*/ 30 w 158"/>
                        <a:gd name="T11" fmla="*/ 34 h 34"/>
                        <a:gd name="T12" fmla="*/ 52 w 158"/>
                        <a:gd name="T13" fmla="*/ 32 h 34"/>
                        <a:gd name="T14" fmla="*/ 73 w 158"/>
                        <a:gd name="T15" fmla="*/ 31 h 34"/>
                        <a:gd name="T16" fmla="*/ 110 w 158"/>
                        <a:gd name="T17" fmla="*/ 30 h 34"/>
                        <a:gd name="T18" fmla="*/ 138 w 158"/>
                        <a:gd name="T19" fmla="*/ 30 h 34"/>
                        <a:gd name="T20" fmla="*/ 158 w 158"/>
                        <a:gd name="T21" fmla="*/ 32 h 34"/>
                        <a:gd name="T22" fmla="*/ 158 w 158"/>
                        <a:gd name="T23" fmla="*/ 32 h 34"/>
                        <a:gd name="T24" fmla="*/ 147 w 158"/>
                        <a:gd name="T25" fmla="*/ 16 h 34"/>
                        <a:gd name="T26" fmla="*/ 137 w 158"/>
                        <a:gd name="T27" fmla="*/ 1 h 34"/>
                        <a:gd name="T28" fmla="*/ 137 w 158"/>
                        <a:gd name="T29" fmla="*/ 1 h 34"/>
                        <a:gd name="T30" fmla="*/ 111 w 158"/>
                        <a:gd name="T31" fmla="*/ 0 h 34"/>
                        <a:gd name="T32" fmla="*/ 79 w 158"/>
                        <a:gd name="T33" fmla="*/ 1 h 34"/>
                        <a:gd name="T34" fmla="*/ 41 w 158"/>
                        <a:gd name="T35" fmla="*/ 3 h 34"/>
                        <a:gd name="T36" fmla="*/ 0 w 158"/>
                        <a:gd name="T37" fmla="*/ 7 h 34"/>
                        <a:gd name="T38" fmla="*/ 0 w 158"/>
                        <a:gd name="T39"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8" h="34">
                          <a:moveTo>
                            <a:pt x="0" y="7"/>
                          </a:moveTo>
                          <a:lnTo>
                            <a:pt x="0" y="7"/>
                          </a:lnTo>
                          <a:lnTo>
                            <a:pt x="20" y="25"/>
                          </a:lnTo>
                          <a:lnTo>
                            <a:pt x="20" y="25"/>
                          </a:lnTo>
                          <a:lnTo>
                            <a:pt x="30" y="34"/>
                          </a:lnTo>
                          <a:lnTo>
                            <a:pt x="30" y="34"/>
                          </a:lnTo>
                          <a:lnTo>
                            <a:pt x="52" y="32"/>
                          </a:lnTo>
                          <a:lnTo>
                            <a:pt x="73" y="31"/>
                          </a:lnTo>
                          <a:lnTo>
                            <a:pt x="110" y="30"/>
                          </a:lnTo>
                          <a:lnTo>
                            <a:pt x="138" y="30"/>
                          </a:lnTo>
                          <a:lnTo>
                            <a:pt x="158" y="32"/>
                          </a:lnTo>
                          <a:lnTo>
                            <a:pt x="158" y="32"/>
                          </a:lnTo>
                          <a:lnTo>
                            <a:pt x="147" y="16"/>
                          </a:lnTo>
                          <a:lnTo>
                            <a:pt x="137" y="1"/>
                          </a:lnTo>
                          <a:lnTo>
                            <a:pt x="137" y="1"/>
                          </a:lnTo>
                          <a:lnTo>
                            <a:pt x="111" y="0"/>
                          </a:lnTo>
                          <a:lnTo>
                            <a:pt x="79" y="1"/>
                          </a:lnTo>
                          <a:lnTo>
                            <a:pt x="41" y="3"/>
                          </a:lnTo>
                          <a:lnTo>
                            <a:pt x="0" y="7"/>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26" name="Freeform 41">
                      <a:extLst>
                        <a:ext uri="{FF2B5EF4-FFF2-40B4-BE49-F238E27FC236}">
                          <a16:creationId xmlns:a16="http://schemas.microsoft.com/office/drawing/2014/main" id="{0818FB9E-5F2D-8444-843F-425D4455FC1D}"/>
                        </a:ext>
                      </a:extLst>
                    </p:cNvPr>
                    <p:cNvSpPr>
                      <a:spLocks/>
                    </p:cNvSpPr>
                    <p:nvPr/>
                  </p:nvSpPr>
                  <p:spPr bwMode="auto">
                    <a:xfrm>
                      <a:off x="4599771" y="3951288"/>
                      <a:ext cx="41275" cy="93663"/>
                    </a:xfrm>
                    <a:custGeom>
                      <a:avLst/>
                      <a:gdLst>
                        <a:gd name="T0" fmla="*/ 54 w 77"/>
                        <a:gd name="T1" fmla="*/ 0 h 175"/>
                        <a:gd name="T2" fmla="*/ 54 w 77"/>
                        <a:gd name="T3" fmla="*/ 0 h 175"/>
                        <a:gd name="T4" fmla="*/ 44 w 77"/>
                        <a:gd name="T5" fmla="*/ 21 h 175"/>
                        <a:gd name="T6" fmla="*/ 35 w 77"/>
                        <a:gd name="T7" fmla="*/ 42 h 175"/>
                        <a:gd name="T8" fmla="*/ 20 w 77"/>
                        <a:gd name="T9" fmla="*/ 81 h 175"/>
                        <a:gd name="T10" fmla="*/ 9 w 77"/>
                        <a:gd name="T11" fmla="*/ 116 h 175"/>
                        <a:gd name="T12" fmla="*/ 0 w 77"/>
                        <a:gd name="T13" fmla="*/ 144 h 175"/>
                        <a:gd name="T14" fmla="*/ 0 w 77"/>
                        <a:gd name="T15" fmla="*/ 144 h 175"/>
                        <a:gd name="T16" fmla="*/ 12 w 77"/>
                        <a:gd name="T17" fmla="*/ 159 h 175"/>
                        <a:gd name="T18" fmla="*/ 24 w 77"/>
                        <a:gd name="T19" fmla="*/ 175 h 175"/>
                        <a:gd name="T20" fmla="*/ 24 w 77"/>
                        <a:gd name="T21" fmla="*/ 175 h 175"/>
                        <a:gd name="T22" fmla="*/ 30 w 77"/>
                        <a:gd name="T23" fmla="*/ 148 h 175"/>
                        <a:gd name="T24" fmla="*/ 41 w 77"/>
                        <a:gd name="T25" fmla="*/ 114 h 175"/>
                        <a:gd name="T26" fmla="*/ 48 w 77"/>
                        <a:gd name="T27" fmla="*/ 93 h 175"/>
                        <a:gd name="T28" fmla="*/ 56 w 77"/>
                        <a:gd name="T29" fmla="*/ 72 h 175"/>
                        <a:gd name="T30" fmla="*/ 65 w 77"/>
                        <a:gd name="T31" fmla="*/ 48 h 175"/>
                        <a:gd name="T32" fmla="*/ 77 w 77"/>
                        <a:gd name="T33" fmla="*/ 24 h 175"/>
                        <a:gd name="T34" fmla="*/ 77 w 77"/>
                        <a:gd name="T35" fmla="*/ 24 h 175"/>
                        <a:gd name="T36" fmla="*/ 54 w 77"/>
                        <a:gd name="T37" fmla="*/ 0 h 175"/>
                        <a:gd name="T38" fmla="*/ 54 w 77"/>
                        <a:gd name="T3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175">
                          <a:moveTo>
                            <a:pt x="54" y="0"/>
                          </a:moveTo>
                          <a:lnTo>
                            <a:pt x="54" y="0"/>
                          </a:lnTo>
                          <a:lnTo>
                            <a:pt x="44" y="21"/>
                          </a:lnTo>
                          <a:lnTo>
                            <a:pt x="35" y="42"/>
                          </a:lnTo>
                          <a:lnTo>
                            <a:pt x="20" y="81"/>
                          </a:lnTo>
                          <a:lnTo>
                            <a:pt x="9" y="116"/>
                          </a:lnTo>
                          <a:lnTo>
                            <a:pt x="0" y="144"/>
                          </a:lnTo>
                          <a:lnTo>
                            <a:pt x="0" y="144"/>
                          </a:lnTo>
                          <a:lnTo>
                            <a:pt x="12" y="159"/>
                          </a:lnTo>
                          <a:lnTo>
                            <a:pt x="24" y="175"/>
                          </a:lnTo>
                          <a:lnTo>
                            <a:pt x="24" y="175"/>
                          </a:lnTo>
                          <a:lnTo>
                            <a:pt x="30" y="148"/>
                          </a:lnTo>
                          <a:lnTo>
                            <a:pt x="41" y="114"/>
                          </a:lnTo>
                          <a:lnTo>
                            <a:pt x="48" y="93"/>
                          </a:lnTo>
                          <a:lnTo>
                            <a:pt x="56" y="72"/>
                          </a:lnTo>
                          <a:lnTo>
                            <a:pt x="65" y="48"/>
                          </a:lnTo>
                          <a:lnTo>
                            <a:pt x="77" y="24"/>
                          </a:lnTo>
                          <a:lnTo>
                            <a:pt x="77" y="24"/>
                          </a:lnTo>
                          <a:lnTo>
                            <a:pt x="54" y="0"/>
                          </a:lnTo>
                          <a:lnTo>
                            <a:pt x="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27" name="Freeform 42">
                      <a:extLst>
                        <a:ext uri="{FF2B5EF4-FFF2-40B4-BE49-F238E27FC236}">
                          <a16:creationId xmlns:a16="http://schemas.microsoft.com/office/drawing/2014/main" id="{5D2B5D5C-29E3-8145-8AA4-80EA75C32114}"/>
                        </a:ext>
                      </a:extLst>
                    </p:cNvPr>
                    <p:cNvSpPr>
                      <a:spLocks/>
                    </p:cNvSpPr>
                    <p:nvPr/>
                  </p:nvSpPr>
                  <p:spPr bwMode="auto">
                    <a:xfrm>
                      <a:off x="4718051" y="3743326"/>
                      <a:ext cx="55563" cy="96838"/>
                    </a:xfrm>
                    <a:custGeom>
                      <a:avLst/>
                      <a:gdLst>
                        <a:gd name="T0" fmla="*/ 38 w 105"/>
                        <a:gd name="T1" fmla="*/ 156 h 182"/>
                        <a:gd name="T2" fmla="*/ 38 w 105"/>
                        <a:gd name="T3" fmla="*/ 156 h 182"/>
                        <a:gd name="T4" fmla="*/ 45 w 105"/>
                        <a:gd name="T5" fmla="*/ 135 h 182"/>
                        <a:gd name="T6" fmla="*/ 53 w 105"/>
                        <a:gd name="T7" fmla="*/ 115 h 182"/>
                        <a:gd name="T8" fmla="*/ 61 w 105"/>
                        <a:gd name="T9" fmla="*/ 96 h 182"/>
                        <a:gd name="T10" fmla="*/ 70 w 105"/>
                        <a:gd name="T11" fmla="*/ 77 h 182"/>
                        <a:gd name="T12" fmla="*/ 87 w 105"/>
                        <a:gd name="T13" fmla="*/ 41 h 182"/>
                        <a:gd name="T14" fmla="*/ 105 w 105"/>
                        <a:gd name="T15" fmla="*/ 10 h 182"/>
                        <a:gd name="T16" fmla="*/ 105 w 105"/>
                        <a:gd name="T17" fmla="*/ 10 h 182"/>
                        <a:gd name="T18" fmla="*/ 76 w 105"/>
                        <a:gd name="T19" fmla="*/ 0 h 182"/>
                        <a:gd name="T20" fmla="*/ 76 w 105"/>
                        <a:gd name="T21" fmla="*/ 0 h 182"/>
                        <a:gd name="T22" fmla="*/ 65 w 105"/>
                        <a:gd name="T23" fmla="*/ 19 h 182"/>
                        <a:gd name="T24" fmla="*/ 54 w 105"/>
                        <a:gd name="T25" fmla="*/ 39 h 182"/>
                        <a:gd name="T26" fmla="*/ 43 w 105"/>
                        <a:gd name="T27" fmla="*/ 61 h 182"/>
                        <a:gd name="T28" fmla="*/ 33 w 105"/>
                        <a:gd name="T29" fmla="*/ 84 h 182"/>
                        <a:gd name="T30" fmla="*/ 23 w 105"/>
                        <a:gd name="T31" fmla="*/ 107 h 182"/>
                        <a:gd name="T32" fmla="*/ 15 w 105"/>
                        <a:gd name="T33" fmla="*/ 131 h 182"/>
                        <a:gd name="T34" fmla="*/ 7 w 105"/>
                        <a:gd name="T35" fmla="*/ 157 h 182"/>
                        <a:gd name="T36" fmla="*/ 0 w 105"/>
                        <a:gd name="T37" fmla="*/ 182 h 182"/>
                        <a:gd name="T38" fmla="*/ 0 w 105"/>
                        <a:gd name="T39" fmla="*/ 182 h 182"/>
                        <a:gd name="T40" fmla="*/ 4 w 105"/>
                        <a:gd name="T41" fmla="*/ 179 h 182"/>
                        <a:gd name="T42" fmla="*/ 4 w 105"/>
                        <a:gd name="T43" fmla="*/ 179 h 182"/>
                        <a:gd name="T44" fmla="*/ 21 w 105"/>
                        <a:gd name="T45" fmla="*/ 167 h 182"/>
                        <a:gd name="T46" fmla="*/ 38 w 105"/>
                        <a:gd name="T47" fmla="*/ 156 h 182"/>
                        <a:gd name="T48" fmla="*/ 38 w 105"/>
                        <a:gd name="T49" fmla="*/ 15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5" h="182">
                          <a:moveTo>
                            <a:pt x="38" y="156"/>
                          </a:moveTo>
                          <a:lnTo>
                            <a:pt x="38" y="156"/>
                          </a:lnTo>
                          <a:lnTo>
                            <a:pt x="45" y="135"/>
                          </a:lnTo>
                          <a:lnTo>
                            <a:pt x="53" y="115"/>
                          </a:lnTo>
                          <a:lnTo>
                            <a:pt x="61" y="96"/>
                          </a:lnTo>
                          <a:lnTo>
                            <a:pt x="70" y="77"/>
                          </a:lnTo>
                          <a:lnTo>
                            <a:pt x="87" y="41"/>
                          </a:lnTo>
                          <a:lnTo>
                            <a:pt x="105" y="10"/>
                          </a:lnTo>
                          <a:lnTo>
                            <a:pt x="105" y="10"/>
                          </a:lnTo>
                          <a:lnTo>
                            <a:pt x="76" y="0"/>
                          </a:lnTo>
                          <a:lnTo>
                            <a:pt x="76" y="0"/>
                          </a:lnTo>
                          <a:lnTo>
                            <a:pt x="65" y="19"/>
                          </a:lnTo>
                          <a:lnTo>
                            <a:pt x="54" y="39"/>
                          </a:lnTo>
                          <a:lnTo>
                            <a:pt x="43" y="61"/>
                          </a:lnTo>
                          <a:lnTo>
                            <a:pt x="33" y="84"/>
                          </a:lnTo>
                          <a:lnTo>
                            <a:pt x="23" y="107"/>
                          </a:lnTo>
                          <a:lnTo>
                            <a:pt x="15" y="131"/>
                          </a:lnTo>
                          <a:lnTo>
                            <a:pt x="7" y="157"/>
                          </a:lnTo>
                          <a:lnTo>
                            <a:pt x="0" y="182"/>
                          </a:lnTo>
                          <a:lnTo>
                            <a:pt x="0" y="182"/>
                          </a:lnTo>
                          <a:lnTo>
                            <a:pt x="4" y="179"/>
                          </a:lnTo>
                          <a:lnTo>
                            <a:pt x="4" y="179"/>
                          </a:lnTo>
                          <a:lnTo>
                            <a:pt x="21" y="167"/>
                          </a:lnTo>
                          <a:lnTo>
                            <a:pt x="38" y="156"/>
                          </a:lnTo>
                          <a:lnTo>
                            <a:pt x="38"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28" name="Freeform 43">
                      <a:extLst>
                        <a:ext uri="{FF2B5EF4-FFF2-40B4-BE49-F238E27FC236}">
                          <a16:creationId xmlns:a16="http://schemas.microsoft.com/office/drawing/2014/main" id="{92901D12-0022-EE46-99BD-06FB3A6B750F}"/>
                        </a:ext>
                      </a:extLst>
                    </p:cNvPr>
                    <p:cNvSpPr>
                      <a:spLocks/>
                    </p:cNvSpPr>
                    <p:nvPr/>
                  </p:nvSpPr>
                  <p:spPr bwMode="auto">
                    <a:xfrm>
                      <a:off x="4767263" y="3695701"/>
                      <a:ext cx="42863" cy="39688"/>
                    </a:xfrm>
                    <a:custGeom>
                      <a:avLst/>
                      <a:gdLst>
                        <a:gd name="T0" fmla="*/ 29 w 82"/>
                        <a:gd name="T1" fmla="*/ 75 h 75"/>
                        <a:gd name="T2" fmla="*/ 29 w 82"/>
                        <a:gd name="T3" fmla="*/ 75 h 75"/>
                        <a:gd name="T4" fmla="*/ 44 w 82"/>
                        <a:gd name="T5" fmla="*/ 53 h 75"/>
                        <a:gd name="T6" fmla="*/ 58 w 82"/>
                        <a:gd name="T7" fmla="*/ 33 h 75"/>
                        <a:gd name="T8" fmla="*/ 82 w 82"/>
                        <a:gd name="T9" fmla="*/ 4 h 75"/>
                        <a:gd name="T10" fmla="*/ 82 w 82"/>
                        <a:gd name="T11" fmla="*/ 4 h 75"/>
                        <a:gd name="T12" fmla="*/ 64 w 82"/>
                        <a:gd name="T13" fmla="*/ 2 h 75"/>
                        <a:gd name="T14" fmla="*/ 46 w 82"/>
                        <a:gd name="T15" fmla="*/ 0 h 75"/>
                        <a:gd name="T16" fmla="*/ 46 w 82"/>
                        <a:gd name="T17" fmla="*/ 0 h 75"/>
                        <a:gd name="T18" fmla="*/ 25 w 82"/>
                        <a:gd name="T19" fmla="*/ 28 h 75"/>
                        <a:gd name="T20" fmla="*/ 13 w 82"/>
                        <a:gd name="T21" fmla="*/ 46 h 75"/>
                        <a:gd name="T22" fmla="*/ 0 w 82"/>
                        <a:gd name="T23" fmla="*/ 65 h 75"/>
                        <a:gd name="T24" fmla="*/ 0 w 82"/>
                        <a:gd name="T25" fmla="*/ 65 h 75"/>
                        <a:gd name="T26" fmla="*/ 29 w 82"/>
                        <a:gd name="T27" fmla="*/ 75 h 75"/>
                        <a:gd name="T28" fmla="*/ 29 w 82"/>
                        <a:gd name="T2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75">
                          <a:moveTo>
                            <a:pt x="29" y="75"/>
                          </a:moveTo>
                          <a:lnTo>
                            <a:pt x="29" y="75"/>
                          </a:lnTo>
                          <a:lnTo>
                            <a:pt x="44" y="53"/>
                          </a:lnTo>
                          <a:lnTo>
                            <a:pt x="58" y="33"/>
                          </a:lnTo>
                          <a:lnTo>
                            <a:pt x="82" y="4"/>
                          </a:lnTo>
                          <a:lnTo>
                            <a:pt x="82" y="4"/>
                          </a:lnTo>
                          <a:lnTo>
                            <a:pt x="64" y="2"/>
                          </a:lnTo>
                          <a:lnTo>
                            <a:pt x="46" y="0"/>
                          </a:lnTo>
                          <a:lnTo>
                            <a:pt x="46" y="0"/>
                          </a:lnTo>
                          <a:lnTo>
                            <a:pt x="25" y="28"/>
                          </a:lnTo>
                          <a:lnTo>
                            <a:pt x="13" y="46"/>
                          </a:lnTo>
                          <a:lnTo>
                            <a:pt x="0" y="65"/>
                          </a:lnTo>
                          <a:lnTo>
                            <a:pt x="0" y="65"/>
                          </a:lnTo>
                          <a:lnTo>
                            <a:pt x="29" y="75"/>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29" name="Freeform 44">
                      <a:extLst>
                        <a:ext uri="{FF2B5EF4-FFF2-40B4-BE49-F238E27FC236}">
                          <a16:creationId xmlns:a16="http://schemas.microsoft.com/office/drawing/2014/main" id="{65A14852-8794-A742-B3CA-46D41FFB2B9C}"/>
                        </a:ext>
                      </a:extLst>
                    </p:cNvPr>
                    <p:cNvSpPr>
                      <a:spLocks/>
                    </p:cNvSpPr>
                    <p:nvPr/>
                  </p:nvSpPr>
                  <p:spPr bwMode="auto">
                    <a:xfrm>
                      <a:off x="4710113" y="3849688"/>
                      <a:ext cx="42863" cy="168275"/>
                    </a:xfrm>
                    <a:custGeom>
                      <a:avLst/>
                      <a:gdLst>
                        <a:gd name="T0" fmla="*/ 6 w 80"/>
                        <a:gd name="T1" fmla="*/ 29 h 320"/>
                        <a:gd name="T2" fmla="*/ 6 w 80"/>
                        <a:gd name="T3" fmla="*/ 29 h 320"/>
                        <a:gd name="T4" fmla="*/ 3 w 80"/>
                        <a:gd name="T5" fmla="*/ 47 h 320"/>
                        <a:gd name="T6" fmla="*/ 2 w 80"/>
                        <a:gd name="T7" fmla="*/ 66 h 320"/>
                        <a:gd name="T8" fmla="*/ 1 w 80"/>
                        <a:gd name="T9" fmla="*/ 85 h 320"/>
                        <a:gd name="T10" fmla="*/ 0 w 80"/>
                        <a:gd name="T11" fmla="*/ 104 h 320"/>
                        <a:gd name="T12" fmla="*/ 0 w 80"/>
                        <a:gd name="T13" fmla="*/ 104 h 320"/>
                        <a:gd name="T14" fmla="*/ 1 w 80"/>
                        <a:gd name="T15" fmla="*/ 131 h 320"/>
                        <a:gd name="T16" fmla="*/ 3 w 80"/>
                        <a:gd name="T17" fmla="*/ 158 h 320"/>
                        <a:gd name="T18" fmla="*/ 7 w 80"/>
                        <a:gd name="T19" fmla="*/ 184 h 320"/>
                        <a:gd name="T20" fmla="*/ 11 w 80"/>
                        <a:gd name="T21" fmla="*/ 209 h 320"/>
                        <a:gd name="T22" fmla="*/ 17 w 80"/>
                        <a:gd name="T23" fmla="*/ 233 h 320"/>
                        <a:gd name="T24" fmla="*/ 24 w 80"/>
                        <a:gd name="T25" fmla="*/ 257 h 320"/>
                        <a:gd name="T26" fmla="*/ 32 w 80"/>
                        <a:gd name="T27" fmla="*/ 282 h 320"/>
                        <a:gd name="T28" fmla="*/ 40 w 80"/>
                        <a:gd name="T29" fmla="*/ 304 h 320"/>
                        <a:gd name="T30" fmla="*/ 40 w 80"/>
                        <a:gd name="T31" fmla="*/ 304 h 320"/>
                        <a:gd name="T32" fmla="*/ 60 w 80"/>
                        <a:gd name="T33" fmla="*/ 312 h 320"/>
                        <a:gd name="T34" fmla="*/ 80 w 80"/>
                        <a:gd name="T35" fmla="*/ 320 h 320"/>
                        <a:gd name="T36" fmla="*/ 80 w 80"/>
                        <a:gd name="T37" fmla="*/ 320 h 320"/>
                        <a:gd name="T38" fmla="*/ 70 w 80"/>
                        <a:gd name="T39" fmla="*/ 296 h 320"/>
                        <a:gd name="T40" fmla="*/ 60 w 80"/>
                        <a:gd name="T41" fmla="*/ 271 h 320"/>
                        <a:gd name="T42" fmla="*/ 51 w 80"/>
                        <a:gd name="T43" fmla="*/ 244 h 320"/>
                        <a:gd name="T44" fmla="*/ 44 w 80"/>
                        <a:gd name="T45" fmla="*/ 218 h 320"/>
                        <a:gd name="T46" fmla="*/ 38 w 80"/>
                        <a:gd name="T47" fmla="*/ 190 h 320"/>
                        <a:gd name="T48" fmla="*/ 34 w 80"/>
                        <a:gd name="T49" fmla="*/ 162 h 320"/>
                        <a:gd name="T50" fmla="*/ 31 w 80"/>
                        <a:gd name="T51" fmla="*/ 133 h 320"/>
                        <a:gd name="T52" fmla="*/ 30 w 80"/>
                        <a:gd name="T53" fmla="*/ 104 h 320"/>
                        <a:gd name="T54" fmla="*/ 30 w 80"/>
                        <a:gd name="T55" fmla="*/ 104 h 320"/>
                        <a:gd name="T56" fmla="*/ 30 w 80"/>
                        <a:gd name="T57" fmla="*/ 77 h 320"/>
                        <a:gd name="T58" fmla="*/ 33 w 80"/>
                        <a:gd name="T59" fmla="*/ 51 h 320"/>
                        <a:gd name="T60" fmla="*/ 37 w 80"/>
                        <a:gd name="T61" fmla="*/ 25 h 320"/>
                        <a:gd name="T62" fmla="*/ 42 w 80"/>
                        <a:gd name="T63" fmla="*/ 0 h 320"/>
                        <a:gd name="T64" fmla="*/ 42 w 80"/>
                        <a:gd name="T65" fmla="*/ 0 h 320"/>
                        <a:gd name="T66" fmla="*/ 36 w 80"/>
                        <a:gd name="T67" fmla="*/ 4 h 320"/>
                        <a:gd name="T68" fmla="*/ 36 w 80"/>
                        <a:gd name="T69" fmla="*/ 4 h 320"/>
                        <a:gd name="T70" fmla="*/ 21 w 80"/>
                        <a:gd name="T71" fmla="*/ 16 h 320"/>
                        <a:gd name="T72" fmla="*/ 6 w 80"/>
                        <a:gd name="T73" fmla="*/ 29 h 320"/>
                        <a:gd name="T74" fmla="*/ 6 w 80"/>
                        <a:gd name="T75" fmla="*/ 2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320">
                          <a:moveTo>
                            <a:pt x="6" y="29"/>
                          </a:moveTo>
                          <a:lnTo>
                            <a:pt x="6" y="29"/>
                          </a:lnTo>
                          <a:lnTo>
                            <a:pt x="3" y="47"/>
                          </a:lnTo>
                          <a:lnTo>
                            <a:pt x="2" y="66"/>
                          </a:lnTo>
                          <a:lnTo>
                            <a:pt x="1" y="85"/>
                          </a:lnTo>
                          <a:lnTo>
                            <a:pt x="0" y="104"/>
                          </a:lnTo>
                          <a:lnTo>
                            <a:pt x="0" y="104"/>
                          </a:lnTo>
                          <a:lnTo>
                            <a:pt x="1" y="131"/>
                          </a:lnTo>
                          <a:lnTo>
                            <a:pt x="3" y="158"/>
                          </a:lnTo>
                          <a:lnTo>
                            <a:pt x="7" y="184"/>
                          </a:lnTo>
                          <a:lnTo>
                            <a:pt x="11" y="209"/>
                          </a:lnTo>
                          <a:lnTo>
                            <a:pt x="17" y="233"/>
                          </a:lnTo>
                          <a:lnTo>
                            <a:pt x="24" y="257"/>
                          </a:lnTo>
                          <a:lnTo>
                            <a:pt x="32" y="282"/>
                          </a:lnTo>
                          <a:lnTo>
                            <a:pt x="40" y="304"/>
                          </a:lnTo>
                          <a:lnTo>
                            <a:pt x="40" y="304"/>
                          </a:lnTo>
                          <a:lnTo>
                            <a:pt x="60" y="312"/>
                          </a:lnTo>
                          <a:lnTo>
                            <a:pt x="80" y="320"/>
                          </a:lnTo>
                          <a:lnTo>
                            <a:pt x="80" y="320"/>
                          </a:lnTo>
                          <a:lnTo>
                            <a:pt x="70" y="296"/>
                          </a:lnTo>
                          <a:lnTo>
                            <a:pt x="60" y="271"/>
                          </a:lnTo>
                          <a:lnTo>
                            <a:pt x="51" y="244"/>
                          </a:lnTo>
                          <a:lnTo>
                            <a:pt x="44" y="218"/>
                          </a:lnTo>
                          <a:lnTo>
                            <a:pt x="38" y="190"/>
                          </a:lnTo>
                          <a:lnTo>
                            <a:pt x="34" y="162"/>
                          </a:lnTo>
                          <a:lnTo>
                            <a:pt x="31" y="133"/>
                          </a:lnTo>
                          <a:lnTo>
                            <a:pt x="30" y="104"/>
                          </a:lnTo>
                          <a:lnTo>
                            <a:pt x="30" y="104"/>
                          </a:lnTo>
                          <a:lnTo>
                            <a:pt x="30" y="77"/>
                          </a:lnTo>
                          <a:lnTo>
                            <a:pt x="33" y="51"/>
                          </a:lnTo>
                          <a:lnTo>
                            <a:pt x="37" y="25"/>
                          </a:lnTo>
                          <a:lnTo>
                            <a:pt x="42" y="0"/>
                          </a:lnTo>
                          <a:lnTo>
                            <a:pt x="42" y="0"/>
                          </a:lnTo>
                          <a:lnTo>
                            <a:pt x="36" y="4"/>
                          </a:lnTo>
                          <a:lnTo>
                            <a:pt x="36" y="4"/>
                          </a:lnTo>
                          <a:lnTo>
                            <a:pt x="21" y="16"/>
                          </a:lnTo>
                          <a:lnTo>
                            <a:pt x="6" y="29"/>
                          </a:lnTo>
                          <a:lnTo>
                            <a:pt x="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30" name="Freeform 45">
                      <a:extLst>
                        <a:ext uri="{FF2B5EF4-FFF2-40B4-BE49-F238E27FC236}">
                          <a16:creationId xmlns:a16="http://schemas.microsoft.com/office/drawing/2014/main" id="{395C3006-060C-7445-8742-1CCA7E1344BB}"/>
                        </a:ext>
                      </a:extLst>
                    </p:cNvPr>
                    <p:cNvSpPr>
                      <a:spLocks/>
                    </p:cNvSpPr>
                    <p:nvPr/>
                  </p:nvSpPr>
                  <p:spPr bwMode="auto">
                    <a:xfrm>
                      <a:off x="4740276" y="4030663"/>
                      <a:ext cx="71438" cy="84138"/>
                    </a:xfrm>
                    <a:custGeom>
                      <a:avLst/>
                      <a:gdLst>
                        <a:gd name="T0" fmla="*/ 0 w 135"/>
                        <a:gd name="T1" fmla="*/ 0 h 159"/>
                        <a:gd name="T2" fmla="*/ 0 w 135"/>
                        <a:gd name="T3" fmla="*/ 0 h 159"/>
                        <a:gd name="T4" fmla="*/ 14 w 135"/>
                        <a:gd name="T5" fmla="*/ 27 h 159"/>
                        <a:gd name="T6" fmla="*/ 27 w 135"/>
                        <a:gd name="T7" fmla="*/ 51 h 159"/>
                        <a:gd name="T8" fmla="*/ 40 w 135"/>
                        <a:gd name="T9" fmla="*/ 74 h 159"/>
                        <a:gd name="T10" fmla="*/ 54 w 135"/>
                        <a:gd name="T11" fmla="*/ 95 h 159"/>
                        <a:gd name="T12" fmla="*/ 66 w 135"/>
                        <a:gd name="T13" fmla="*/ 114 h 159"/>
                        <a:gd name="T14" fmla="*/ 78 w 135"/>
                        <a:gd name="T15" fmla="*/ 132 h 159"/>
                        <a:gd name="T16" fmla="*/ 100 w 135"/>
                        <a:gd name="T17" fmla="*/ 159 h 159"/>
                        <a:gd name="T18" fmla="*/ 100 w 135"/>
                        <a:gd name="T19" fmla="*/ 159 h 159"/>
                        <a:gd name="T20" fmla="*/ 118 w 135"/>
                        <a:gd name="T21" fmla="*/ 157 h 159"/>
                        <a:gd name="T22" fmla="*/ 135 w 135"/>
                        <a:gd name="T23" fmla="*/ 154 h 159"/>
                        <a:gd name="T24" fmla="*/ 135 w 135"/>
                        <a:gd name="T25" fmla="*/ 154 h 159"/>
                        <a:gd name="T26" fmla="*/ 118 w 135"/>
                        <a:gd name="T27" fmla="*/ 133 h 159"/>
                        <a:gd name="T28" fmla="*/ 94 w 135"/>
                        <a:gd name="T29" fmla="*/ 101 h 159"/>
                        <a:gd name="T30" fmla="*/ 81 w 135"/>
                        <a:gd name="T31" fmla="*/ 83 h 159"/>
                        <a:gd name="T32" fmla="*/ 68 w 135"/>
                        <a:gd name="T33" fmla="*/ 62 h 159"/>
                        <a:gd name="T34" fmla="*/ 54 w 135"/>
                        <a:gd name="T35" fmla="*/ 39 h 159"/>
                        <a:gd name="T36" fmla="*/ 41 w 135"/>
                        <a:gd name="T37" fmla="*/ 13 h 159"/>
                        <a:gd name="T38" fmla="*/ 41 w 135"/>
                        <a:gd name="T39" fmla="*/ 13 h 159"/>
                        <a:gd name="T40" fmla="*/ 21 w 135"/>
                        <a:gd name="T41" fmla="*/ 7 h 159"/>
                        <a:gd name="T42" fmla="*/ 0 w 135"/>
                        <a:gd name="T43" fmla="*/ 0 h 159"/>
                        <a:gd name="T44" fmla="*/ 0 w 135"/>
                        <a:gd name="T4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 h="159">
                          <a:moveTo>
                            <a:pt x="0" y="0"/>
                          </a:moveTo>
                          <a:lnTo>
                            <a:pt x="0" y="0"/>
                          </a:lnTo>
                          <a:lnTo>
                            <a:pt x="14" y="27"/>
                          </a:lnTo>
                          <a:lnTo>
                            <a:pt x="27" y="51"/>
                          </a:lnTo>
                          <a:lnTo>
                            <a:pt x="40" y="74"/>
                          </a:lnTo>
                          <a:lnTo>
                            <a:pt x="54" y="95"/>
                          </a:lnTo>
                          <a:lnTo>
                            <a:pt x="66" y="114"/>
                          </a:lnTo>
                          <a:lnTo>
                            <a:pt x="78" y="132"/>
                          </a:lnTo>
                          <a:lnTo>
                            <a:pt x="100" y="159"/>
                          </a:lnTo>
                          <a:lnTo>
                            <a:pt x="100" y="159"/>
                          </a:lnTo>
                          <a:lnTo>
                            <a:pt x="118" y="157"/>
                          </a:lnTo>
                          <a:lnTo>
                            <a:pt x="135" y="154"/>
                          </a:lnTo>
                          <a:lnTo>
                            <a:pt x="135" y="154"/>
                          </a:lnTo>
                          <a:lnTo>
                            <a:pt x="118" y="133"/>
                          </a:lnTo>
                          <a:lnTo>
                            <a:pt x="94" y="101"/>
                          </a:lnTo>
                          <a:lnTo>
                            <a:pt x="81" y="83"/>
                          </a:lnTo>
                          <a:lnTo>
                            <a:pt x="68" y="62"/>
                          </a:lnTo>
                          <a:lnTo>
                            <a:pt x="54" y="39"/>
                          </a:lnTo>
                          <a:lnTo>
                            <a:pt x="41" y="13"/>
                          </a:lnTo>
                          <a:lnTo>
                            <a:pt x="41" y="13"/>
                          </a:lnTo>
                          <a:lnTo>
                            <a:pt x="21" y="7"/>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31" name="Freeform 46">
                      <a:extLst>
                        <a:ext uri="{FF2B5EF4-FFF2-40B4-BE49-F238E27FC236}">
                          <a16:creationId xmlns:a16="http://schemas.microsoft.com/office/drawing/2014/main" id="{F0900ACC-B6A4-6B49-9825-8CFB9F8BC9C6}"/>
                        </a:ext>
                      </a:extLst>
                    </p:cNvPr>
                    <p:cNvSpPr>
                      <a:spLocks/>
                    </p:cNvSpPr>
                    <p:nvPr/>
                  </p:nvSpPr>
                  <p:spPr bwMode="auto">
                    <a:xfrm>
                      <a:off x="4713288" y="3825876"/>
                      <a:ext cx="25400" cy="38100"/>
                    </a:xfrm>
                    <a:custGeom>
                      <a:avLst/>
                      <a:gdLst>
                        <a:gd name="T0" fmla="*/ 13 w 47"/>
                        <a:gd name="T1" fmla="*/ 23 h 72"/>
                        <a:gd name="T2" fmla="*/ 13 w 47"/>
                        <a:gd name="T3" fmla="*/ 23 h 72"/>
                        <a:gd name="T4" fmla="*/ 9 w 47"/>
                        <a:gd name="T5" fmla="*/ 26 h 72"/>
                        <a:gd name="T6" fmla="*/ 9 w 47"/>
                        <a:gd name="T7" fmla="*/ 26 h 72"/>
                        <a:gd name="T8" fmla="*/ 4 w 47"/>
                        <a:gd name="T9" fmla="*/ 49 h 72"/>
                        <a:gd name="T10" fmla="*/ 0 w 47"/>
                        <a:gd name="T11" fmla="*/ 72 h 72"/>
                        <a:gd name="T12" fmla="*/ 0 w 47"/>
                        <a:gd name="T13" fmla="*/ 72 h 72"/>
                        <a:gd name="T14" fmla="*/ 15 w 47"/>
                        <a:gd name="T15" fmla="*/ 59 h 72"/>
                        <a:gd name="T16" fmla="*/ 30 w 47"/>
                        <a:gd name="T17" fmla="*/ 47 h 72"/>
                        <a:gd name="T18" fmla="*/ 30 w 47"/>
                        <a:gd name="T19" fmla="*/ 47 h 72"/>
                        <a:gd name="T20" fmla="*/ 36 w 47"/>
                        <a:gd name="T21" fmla="*/ 43 h 72"/>
                        <a:gd name="T22" fmla="*/ 36 w 47"/>
                        <a:gd name="T23" fmla="*/ 43 h 72"/>
                        <a:gd name="T24" fmla="*/ 41 w 47"/>
                        <a:gd name="T25" fmla="*/ 21 h 72"/>
                        <a:gd name="T26" fmla="*/ 47 w 47"/>
                        <a:gd name="T27" fmla="*/ 0 h 72"/>
                        <a:gd name="T28" fmla="*/ 47 w 47"/>
                        <a:gd name="T29" fmla="*/ 0 h 72"/>
                        <a:gd name="T30" fmla="*/ 30 w 47"/>
                        <a:gd name="T31" fmla="*/ 11 h 72"/>
                        <a:gd name="T32" fmla="*/ 13 w 47"/>
                        <a:gd name="T33" fmla="*/ 23 h 72"/>
                        <a:gd name="T34" fmla="*/ 13 w 47"/>
                        <a:gd name="T35"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72">
                          <a:moveTo>
                            <a:pt x="13" y="23"/>
                          </a:moveTo>
                          <a:lnTo>
                            <a:pt x="13" y="23"/>
                          </a:lnTo>
                          <a:lnTo>
                            <a:pt x="9" y="26"/>
                          </a:lnTo>
                          <a:lnTo>
                            <a:pt x="9" y="26"/>
                          </a:lnTo>
                          <a:lnTo>
                            <a:pt x="4" y="49"/>
                          </a:lnTo>
                          <a:lnTo>
                            <a:pt x="0" y="72"/>
                          </a:lnTo>
                          <a:lnTo>
                            <a:pt x="0" y="72"/>
                          </a:lnTo>
                          <a:lnTo>
                            <a:pt x="15" y="59"/>
                          </a:lnTo>
                          <a:lnTo>
                            <a:pt x="30" y="47"/>
                          </a:lnTo>
                          <a:lnTo>
                            <a:pt x="30" y="47"/>
                          </a:lnTo>
                          <a:lnTo>
                            <a:pt x="36" y="43"/>
                          </a:lnTo>
                          <a:lnTo>
                            <a:pt x="36" y="43"/>
                          </a:lnTo>
                          <a:lnTo>
                            <a:pt x="41" y="21"/>
                          </a:lnTo>
                          <a:lnTo>
                            <a:pt x="47" y="0"/>
                          </a:lnTo>
                          <a:lnTo>
                            <a:pt x="47" y="0"/>
                          </a:lnTo>
                          <a:lnTo>
                            <a:pt x="30" y="11"/>
                          </a:lnTo>
                          <a:lnTo>
                            <a:pt x="13" y="23"/>
                          </a:lnTo>
                          <a:lnTo>
                            <a:pt x="13"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32" name="Freeform 47">
                      <a:extLst>
                        <a:ext uri="{FF2B5EF4-FFF2-40B4-BE49-F238E27FC236}">
                          <a16:creationId xmlns:a16="http://schemas.microsoft.com/office/drawing/2014/main" id="{B760748F-94C4-5F4F-B92A-D06973801231}"/>
                        </a:ext>
                      </a:extLst>
                    </p:cNvPr>
                    <p:cNvSpPr>
                      <a:spLocks/>
                    </p:cNvSpPr>
                    <p:nvPr/>
                  </p:nvSpPr>
                  <p:spPr bwMode="auto">
                    <a:xfrm>
                      <a:off x="4752976" y="4017963"/>
                      <a:ext cx="190500" cy="33338"/>
                    </a:xfrm>
                    <a:custGeom>
                      <a:avLst/>
                      <a:gdLst>
                        <a:gd name="T0" fmla="*/ 0 w 361"/>
                        <a:gd name="T1" fmla="*/ 0 h 62"/>
                        <a:gd name="T2" fmla="*/ 0 w 361"/>
                        <a:gd name="T3" fmla="*/ 0 h 62"/>
                        <a:gd name="T4" fmla="*/ 9 w 361"/>
                        <a:gd name="T5" fmla="*/ 18 h 62"/>
                        <a:gd name="T6" fmla="*/ 18 w 361"/>
                        <a:gd name="T7" fmla="*/ 36 h 62"/>
                        <a:gd name="T8" fmla="*/ 18 w 361"/>
                        <a:gd name="T9" fmla="*/ 36 h 62"/>
                        <a:gd name="T10" fmla="*/ 42 w 361"/>
                        <a:gd name="T11" fmla="*/ 44 h 62"/>
                        <a:gd name="T12" fmla="*/ 66 w 361"/>
                        <a:gd name="T13" fmla="*/ 49 h 62"/>
                        <a:gd name="T14" fmla="*/ 90 w 361"/>
                        <a:gd name="T15" fmla="*/ 53 h 62"/>
                        <a:gd name="T16" fmla="*/ 113 w 361"/>
                        <a:gd name="T17" fmla="*/ 56 h 62"/>
                        <a:gd name="T18" fmla="*/ 136 w 361"/>
                        <a:gd name="T19" fmla="*/ 59 h 62"/>
                        <a:gd name="T20" fmla="*/ 158 w 361"/>
                        <a:gd name="T21" fmla="*/ 60 h 62"/>
                        <a:gd name="T22" fmla="*/ 180 w 361"/>
                        <a:gd name="T23" fmla="*/ 61 h 62"/>
                        <a:gd name="T24" fmla="*/ 202 w 361"/>
                        <a:gd name="T25" fmla="*/ 62 h 62"/>
                        <a:gd name="T26" fmla="*/ 202 w 361"/>
                        <a:gd name="T27" fmla="*/ 62 h 62"/>
                        <a:gd name="T28" fmla="*/ 242 w 361"/>
                        <a:gd name="T29" fmla="*/ 61 h 62"/>
                        <a:gd name="T30" fmla="*/ 277 w 361"/>
                        <a:gd name="T31" fmla="*/ 58 h 62"/>
                        <a:gd name="T32" fmla="*/ 309 w 361"/>
                        <a:gd name="T33" fmla="*/ 54 h 62"/>
                        <a:gd name="T34" fmla="*/ 334 w 361"/>
                        <a:gd name="T35" fmla="*/ 51 h 62"/>
                        <a:gd name="T36" fmla="*/ 334 w 361"/>
                        <a:gd name="T37" fmla="*/ 51 h 62"/>
                        <a:gd name="T38" fmla="*/ 348 w 361"/>
                        <a:gd name="T39" fmla="*/ 33 h 62"/>
                        <a:gd name="T40" fmla="*/ 361 w 361"/>
                        <a:gd name="T41" fmla="*/ 15 h 62"/>
                        <a:gd name="T42" fmla="*/ 361 w 361"/>
                        <a:gd name="T43" fmla="*/ 14 h 62"/>
                        <a:gd name="T44" fmla="*/ 361 w 361"/>
                        <a:gd name="T45" fmla="*/ 14 h 62"/>
                        <a:gd name="T46" fmla="*/ 352 w 361"/>
                        <a:gd name="T47" fmla="*/ 16 h 62"/>
                        <a:gd name="T48" fmla="*/ 328 w 361"/>
                        <a:gd name="T49" fmla="*/ 20 h 62"/>
                        <a:gd name="T50" fmla="*/ 291 w 361"/>
                        <a:gd name="T51" fmla="*/ 25 h 62"/>
                        <a:gd name="T52" fmla="*/ 269 w 361"/>
                        <a:gd name="T53" fmla="*/ 28 h 62"/>
                        <a:gd name="T54" fmla="*/ 245 w 361"/>
                        <a:gd name="T55" fmla="*/ 29 h 62"/>
                        <a:gd name="T56" fmla="*/ 219 w 361"/>
                        <a:gd name="T57" fmla="*/ 30 h 62"/>
                        <a:gd name="T58" fmla="*/ 191 w 361"/>
                        <a:gd name="T59" fmla="*/ 30 h 62"/>
                        <a:gd name="T60" fmla="*/ 160 w 361"/>
                        <a:gd name="T61" fmla="*/ 29 h 62"/>
                        <a:gd name="T62" fmla="*/ 130 w 361"/>
                        <a:gd name="T63" fmla="*/ 27 h 62"/>
                        <a:gd name="T64" fmla="*/ 98 w 361"/>
                        <a:gd name="T65" fmla="*/ 23 h 62"/>
                        <a:gd name="T66" fmla="*/ 65 w 361"/>
                        <a:gd name="T67" fmla="*/ 17 h 62"/>
                        <a:gd name="T68" fmla="*/ 33 w 361"/>
                        <a:gd name="T69" fmla="*/ 10 h 62"/>
                        <a:gd name="T70" fmla="*/ 0 w 361"/>
                        <a:gd name="T71" fmla="*/ 0 h 62"/>
                        <a:gd name="T72" fmla="*/ 0 w 361"/>
                        <a:gd name="T7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1" h="62">
                          <a:moveTo>
                            <a:pt x="0" y="0"/>
                          </a:moveTo>
                          <a:lnTo>
                            <a:pt x="0" y="0"/>
                          </a:lnTo>
                          <a:lnTo>
                            <a:pt x="9" y="18"/>
                          </a:lnTo>
                          <a:lnTo>
                            <a:pt x="18" y="36"/>
                          </a:lnTo>
                          <a:lnTo>
                            <a:pt x="18" y="36"/>
                          </a:lnTo>
                          <a:lnTo>
                            <a:pt x="42" y="44"/>
                          </a:lnTo>
                          <a:lnTo>
                            <a:pt x="66" y="49"/>
                          </a:lnTo>
                          <a:lnTo>
                            <a:pt x="90" y="53"/>
                          </a:lnTo>
                          <a:lnTo>
                            <a:pt x="113" y="56"/>
                          </a:lnTo>
                          <a:lnTo>
                            <a:pt x="136" y="59"/>
                          </a:lnTo>
                          <a:lnTo>
                            <a:pt x="158" y="60"/>
                          </a:lnTo>
                          <a:lnTo>
                            <a:pt x="180" y="61"/>
                          </a:lnTo>
                          <a:lnTo>
                            <a:pt x="202" y="62"/>
                          </a:lnTo>
                          <a:lnTo>
                            <a:pt x="202" y="62"/>
                          </a:lnTo>
                          <a:lnTo>
                            <a:pt x="242" y="61"/>
                          </a:lnTo>
                          <a:lnTo>
                            <a:pt x="277" y="58"/>
                          </a:lnTo>
                          <a:lnTo>
                            <a:pt x="309" y="54"/>
                          </a:lnTo>
                          <a:lnTo>
                            <a:pt x="334" y="51"/>
                          </a:lnTo>
                          <a:lnTo>
                            <a:pt x="334" y="51"/>
                          </a:lnTo>
                          <a:lnTo>
                            <a:pt x="348" y="33"/>
                          </a:lnTo>
                          <a:lnTo>
                            <a:pt x="361" y="15"/>
                          </a:lnTo>
                          <a:lnTo>
                            <a:pt x="361" y="14"/>
                          </a:lnTo>
                          <a:lnTo>
                            <a:pt x="361" y="14"/>
                          </a:lnTo>
                          <a:lnTo>
                            <a:pt x="352" y="16"/>
                          </a:lnTo>
                          <a:lnTo>
                            <a:pt x="328" y="20"/>
                          </a:lnTo>
                          <a:lnTo>
                            <a:pt x="291" y="25"/>
                          </a:lnTo>
                          <a:lnTo>
                            <a:pt x="269" y="28"/>
                          </a:lnTo>
                          <a:lnTo>
                            <a:pt x="245" y="29"/>
                          </a:lnTo>
                          <a:lnTo>
                            <a:pt x="219" y="30"/>
                          </a:lnTo>
                          <a:lnTo>
                            <a:pt x="191" y="30"/>
                          </a:lnTo>
                          <a:lnTo>
                            <a:pt x="160" y="29"/>
                          </a:lnTo>
                          <a:lnTo>
                            <a:pt x="130" y="27"/>
                          </a:lnTo>
                          <a:lnTo>
                            <a:pt x="98" y="23"/>
                          </a:lnTo>
                          <a:lnTo>
                            <a:pt x="65" y="17"/>
                          </a:lnTo>
                          <a:lnTo>
                            <a:pt x="33" y="1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33" name="Freeform 48">
                      <a:extLst>
                        <a:ext uri="{FF2B5EF4-FFF2-40B4-BE49-F238E27FC236}">
                          <a16:creationId xmlns:a16="http://schemas.microsoft.com/office/drawing/2014/main" id="{8F713E69-5EFC-7049-84A5-7DD267341F10}"/>
                        </a:ext>
                      </a:extLst>
                    </p:cNvPr>
                    <p:cNvSpPr>
                      <a:spLocks/>
                    </p:cNvSpPr>
                    <p:nvPr/>
                  </p:nvSpPr>
                  <p:spPr bwMode="auto">
                    <a:xfrm>
                      <a:off x="4567238" y="3829051"/>
                      <a:ext cx="71438" cy="122238"/>
                    </a:xfrm>
                    <a:custGeom>
                      <a:avLst/>
                      <a:gdLst>
                        <a:gd name="T0" fmla="*/ 133 w 133"/>
                        <a:gd name="T1" fmla="*/ 202 h 231"/>
                        <a:gd name="T2" fmla="*/ 133 w 133"/>
                        <a:gd name="T3" fmla="*/ 202 h 231"/>
                        <a:gd name="T4" fmla="*/ 109 w 133"/>
                        <a:gd name="T5" fmla="*/ 172 h 231"/>
                        <a:gd name="T6" fmla="*/ 89 w 133"/>
                        <a:gd name="T7" fmla="*/ 143 h 231"/>
                        <a:gd name="T8" fmla="*/ 71 w 133"/>
                        <a:gd name="T9" fmla="*/ 114 h 231"/>
                        <a:gd name="T10" fmla="*/ 55 w 133"/>
                        <a:gd name="T11" fmla="*/ 86 h 231"/>
                        <a:gd name="T12" fmla="*/ 42 w 133"/>
                        <a:gd name="T13" fmla="*/ 60 h 231"/>
                        <a:gd name="T14" fmla="*/ 31 w 133"/>
                        <a:gd name="T15" fmla="*/ 37 h 231"/>
                        <a:gd name="T16" fmla="*/ 21 w 133"/>
                        <a:gd name="T17" fmla="*/ 17 h 231"/>
                        <a:gd name="T18" fmla="*/ 14 w 133"/>
                        <a:gd name="T19" fmla="*/ 0 h 231"/>
                        <a:gd name="T20" fmla="*/ 14 w 133"/>
                        <a:gd name="T21" fmla="*/ 0 h 231"/>
                        <a:gd name="T22" fmla="*/ 7 w 133"/>
                        <a:gd name="T23" fmla="*/ 22 h 231"/>
                        <a:gd name="T24" fmla="*/ 0 w 133"/>
                        <a:gd name="T25" fmla="*/ 44 h 231"/>
                        <a:gd name="T26" fmla="*/ 0 w 133"/>
                        <a:gd name="T27" fmla="*/ 44 h 231"/>
                        <a:gd name="T28" fmla="*/ 9 w 133"/>
                        <a:gd name="T29" fmla="*/ 63 h 231"/>
                        <a:gd name="T30" fmla="*/ 19 w 133"/>
                        <a:gd name="T31" fmla="*/ 84 h 231"/>
                        <a:gd name="T32" fmla="*/ 32 w 133"/>
                        <a:gd name="T33" fmla="*/ 107 h 231"/>
                        <a:gd name="T34" fmla="*/ 46 w 133"/>
                        <a:gd name="T35" fmla="*/ 131 h 231"/>
                        <a:gd name="T36" fmla="*/ 61 w 133"/>
                        <a:gd name="T37" fmla="*/ 155 h 231"/>
                        <a:gd name="T38" fmla="*/ 78 w 133"/>
                        <a:gd name="T39" fmla="*/ 180 h 231"/>
                        <a:gd name="T40" fmla="*/ 97 w 133"/>
                        <a:gd name="T41" fmla="*/ 206 h 231"/>
                        <a:gd name="T42" fmla="*/ 117 w 133"/>
                        <a:gd name="T43" fmla="*/ 231 h 231"/>
                        <a:gd name="T44" fmla="*/ 117 w 133"/>
                        <a:gd name="T45" fmla="*/ 231 h 231"/>
                        <a:gd name="T46" fmla="*/ 133 w 133"/>
                        <a:gd name="T47" fmla="*/ 202 h 231"/>
                        <a:gd name="T48" fmla="*/ 133 w 133"/>
                        <a:gd name="T49" fmla="*/ 20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3" h="231">
                          <a:moveTo>
                            <a:pt x="133" y="202"/>
                          </a:moveTo>
                          <a:lnTo>
                            <a:pt x="133" y="202"/>
                          </a:lnTo>
                          <a:lnTo>
                            <a:pt x="109" y="172"/>
                          </a:lnTo>
                          <a:lnTo>
                            <a:pt x="89" y="143"/>
                          </a:lnTo>
                          <a:lnTo>
                            <a:pt x="71" y="114"/>
                          </a:lnTo>
                          <a:lnTo>
                            <a:pt x="55" y="86"/>
                          </a:lnTo>
                          <a:lnTo>
                            <a:pt x="42" y="60"/>
                          </a:lnTo>
                          <a:lnTo>
                            <a:pt x="31" y="37"/>
                          </a:lnTo>
                          <a:lnTo>
                            <a:pt x="21" y="17"/>
                          </a:lnTo>
                          <a:lnTo>
                            <a:pt x="14" y="0"/>
                          </a:lnTo>
                          <a:lnTo>
                            <a:pt x="14" y="0"/>
                          </a:lnTo>
                          <a:lnTo>
                            <a:pt x="7" y="22"/>
                          </a:lnTo>
                          <a:lnTo>
                            <a:pt x="0" y="44"/>
                          </a:lnTo>
                          <a:lnTo>
                            <a:pt x="0" y="44"/>
                          </a:lnTo>
                          <a:lnTo>
                            <a:pt x="9" y="63"/>
                          </a:lnTo>
                          <a:lnTo>
                            <a:pt x="19" y="84"/>
                          </a:lnTo>
                          <a:lnTo>
                            <a:pt x="32" y="107"/>
                          </a:lnTo>
                          <a:lnTo>
                            <a:pt x="46" y="131"/>
                          </a:lnTo>
                          <a:lnTo>
                            <a:pt x="61" y="155"/>
                          </a:lnTo>
                          <a:lnTo>
                            <a:pt x="78" y="180"/>
                          </a:lnTo>
                          <a:lnTo>
                            <a:pt x="97" y="206"/>
                          </a:lnTo>
                          <a:lnTo>
                            <a:pt x="117" y="231"/>
                          </a:lnTo>
                          <a:lnTo>
                            <a:pt x="117" y="231"/>
                          </a:lnTo>
                          <a:lnTo>
                            <a:pt x="133" y="202"/>
                          </a:lnTo>
                          <a:lnTo>
                            <a:pt x="133" y="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34" name="Freeform 49">
                      <a:extLst>
                        <a:ext uri="{FF2B5EF4-FFF2-40B4-BE49-F238E27FC236}">
                          <a16:creationId xmlns:a16="http://schemas.microsoft.com/office/drawing/2014/main" id="{95B10FFE-48FD-2B4D-A79C-0C92DC2AD24A}"/>
                        </a:ext>
                      </a:extLst>
                    </p:cNvPr>
                    <p:cNvSpPr>
                      <a:spLocks/>
                    </p:cNvSpPr>
                    <p:nvPr/>
                  </p:nvSpPr>
                  <p:spPr bwMode="auto">
                    <a:xfrm>
                      <a:off x="4641851" y="3949701"/>
                      <a:ext cx="98425" cy="80963"/>
                    </a:xfrm>
                    <a:custGeom>
                      <a:avLst/>
                      <a:gdLst>
                        <a:gd name="T0" fmla="*/ 135 w 187"/>
                        <a:gd name="T1" fmla="*/ 97 h 154"/>
                        <a:gd name="T2" fmla="*/ 135 w 187"/>
                        <a:gd name="T3" fmla="*/ 97 h 154"/>
                        <a:gd name="T4" fmla="*/ 118 w 187"/>
                        <a:gd name="T5" fmla="*/ 87 h 154"/>
                        <a:gd name="T6" fmla="*/ 101 w 187"/>
                        <a:gd name="T7" fmla="*/ 76 h 154"/>
                        <a:gd name="T8" fmla="*/ 84 w 187"/>
                        <a:gd name="T9" fmla="*/ 64 h 154"/>
                        <a:gd name="T10" fmla="*/ 69 w 187"/>
                        <a:gd name="T11" fmla="*/ 52 h 154"/>
                        <a:gd name="T12" fmla="*/ 55 w 187"/>
                        <a:gd name="T13" fmla="*/ 40 h 154"/>
                        <a:gd name="T14" fmla="*/ 41 w 187"/>
                        <a:gd name="T15" fmla="*/ 27 h 154"/>
                        <a:gd name="T16" fmla="*/ 27 w 187"/>
                        <a:gd name="T17" fmla="*/ 14 h 154"/>
                        <a:gd name="T18" fmla="*/ 14 w 187"/>
                        <a:gd name="T19" fmla="*/ 0 h 154"/>
                        <a:gd name="T20" fmla="*/ 14 w 187"/>
                        <a:gd name="T21" fmla="*/ 0 h 154"/>
                        <a:gd name="T22" fmla="*/ 0 w 187"/>
                        <a:gd name="T23" fmla="*/ 29 h 154"/>
                        <a:gd name="T24" fmla="*/ 0 w 187"/>
                        <a:gd name="T25" fmla="*/ 29 h 154"/>
                        <a:gd name="T26" fmla="*/ 13 w 187"/>
                        <a:gd name="T27" fmla="*/ 42 h 154"/>
                        <a:gd name="T28" fmla="*/ 26 w 187"/>
                        <a:gd name="T29" fmla="*/ 54 h 154"/>
                        <a:gd name="T30" fmla="*/ 40 w 187"/>
                        <a:gd name="T31" fmla="*/ 67 h 154"/>
                        <a:gd name="T32" fmla="*/ 55 w 187"/>
                        <a:gd name="T33" fmla="*/ 80 h 154"/>
                        <a:gd name="T34" fmla="*/ 70 w 187"/>
                        <a:gd name="T35" fmla="*/ 91 h 154"/>
                        <a:gd name="T36" fmla="*/ 86 w 187"/>
                        <a:gd name="T37" fmla="*/ 103 h 154"/>
                        <a:gd name="T38" fmla="*/ 103 w 187"/>
                        <a:gd name="T39" fmla="*/ 113 h 154"/>
                        <a:gd name="T40" fmla="*/ 120 w 187"/>
                        <a:gd name="T41" fmla="*/ 123 h 154"/>
                        <a:gd name="T42" fmla="*/ 120 w 187"/>
                        <a:gd name="T43" fmla="*/ 123 h 154"/>
                        <a:gd name="T44" fmla="*/ 137 w 187"/>
                        <a:gd name="T45" fmla="*/ 132 h 154"/>
                        <a:gd name="T46" fmla="*/ 153 w 187"/>
                        <a:gd name="T47" fmla="*/ 140 h 154"/>
                        <a:gd name="T48" fmla="*/ 170 w 187"/>
                        <a:gd name="T49" fmla="*/ 147 h 154"/>
                        <a:gd name="T50" fmla="*/ 187 w 187"/>
                        <a:gd name="T51" fmla="*/ 154 h 154"/>
                        <a:gd name="T52" fmla="*/ 187 w 187"/>
                        <a:gd name="T53" fmla="*/ 154 h 154"/>
                        <a:gd name="T54" fmla="*/ 178 w 187"/>
                        <a:gd name="T55" fmla="*/ 135 h 154"/>
                        <a:gd name="T56" fmla="*/ 170 w 187"/>
                        <a:gd name="T57" fmla="*/ 115 h 154"/>
                        <a:gd name="T58" fmla="*/ 170 w 187"/>
                        <a:gd name="T59" fmla="*/ 115 h 154"/>
                        <a:gd name="T60" fmla="*/ 152 w 187"/>
                        <a:gd name="T61" fmla="*/ 107 h 154"/>
                        <a:gd name="T62" fmla="*/ 135 w 187"/>
                        <a:gd name="T63" fmla="*/ 97 h 154"/>
                        <a:gd name="T64" fmla="*/ 135 w 187"/>
                        <a:gd name="T65" fmla="*/ 9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7" h="154">
                          <a:moveTo>
                            <a:pt x="135" y="97"/>
                          </a:moveTo>
                          <a:lnTo>
                            <a:pt x="135" y="97"/>
                          </a:lnTo>
                          <a:lnTo>
                            <a:pt x="118" y="87"/>
                          </a:lnTo>
                          <a:lnTo>
                            <a:pt x="101" y="76"/>
                          </a:lnTo>
                          <a:lnTo>
                            <a:pt x="84" y="64"/>
                          </a:lnTo>
                          <a:lnTo>
                            <a:pt x="69" y="52"/>
                          </a:lnTo>
                          <a:lnTo>
                            <a:pt x="55" y="40"/>
                          </a:lnTo>
                          <a:lnTo>
                            <a:pt x="41" y="27"/>
                          </a:lnTo>
                          <a:lnTo>
                            <a:pt x="27" y="14"/>
                          </a:lnTo>
                          <a:lnTo>
                            <a:pt x="14" y="0"/>
                          </a:lnTo>
                          <a:lnTo>
                            <a:pt x="14" y="0"/>
                          </a:lnTo>
                          <a:lnTo>
                            <a:pt x="0" y="29"/>
                          </a:lnTo>
                          <a:lnTo>
                            <a:pt x="0" y="29"/>
                          </a:lnTo>
                          <a:lnTo>
                            <a:pt x="13" y="42"/>
                          </a:lnTo>
                          <a:lnTo>
                            <a:pt x="26" y="54"/>
                          </a:lnTo>
                          <a:lnTo>
                            <a:pt x="40" y="67"/>
                          </a:lnTo>
                          <a:lnTo>
                            <a:pt x="55" y="80"/>
                          </a:lnTo>
                          <a:lnTo>
                            <a:pt x="70" y="91"/>
                          </a:lnTo>
                          <a:lnTo>
                            <a:pt x="86" y="103"/>
                          </a:lnTo>
                          <a:lnTo>
                            <a:pt x="103" y="113"/>
                          </a:lnTo>
                          <a:lnTo>
                            <a:pt x="120" y="123"/>
                          </a:lnTo>
                          <a:lnTo>
                            <a:pt x="120" y="123"/>
                          </a:lnTo>
                          <a:lnTo>
                            <a:pt x="137" y="132"/>
                          </a:lnTo>
                          <a:lnTo>
                            <a:pt x="153" y="140"/>
                          </a:lnTo>
                          <a:lnTo>
                            <a:pt x="170" y="147"/>
                          </a:lnTo>
                          <a:lnTo>
                            <a:pt x="187" y="154"/>
                          </a:lnTo>
                          <a:lnTo>
                            <a:pt x="187" y="154"/>
                          </a:lnTo>
                          <a:lnTo>
                            <a:pt x="178" y="135"/>
                          </a:lnTo>
                          <a:lnTo>
                            <a:pt x="170" y="115"/>
                          </a:lnTo>
                          <a:lnTo>
                            <a:pt x="170" y="115"/>
                          </a:lnTo>
                          <a:lnTo>
                            <a:pt x="152" y="107"/>
                          </a:lnTo>
                          <a:lnTo>
                            <a:pt x="135" y="97"/>
                          </a:lnTo>
                          <a:lnTo>
                            <a:pt x="135" y="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35" name="Freeform 50">
                      <a:extLst>
                        <a:ext uri="{FF2B5EF4-FFF2-40B4-BE49-F238E27FC236}">
                          <a16:creationId xmlns:a16="http://schemas.microsoft.com/office/drawing/2014/main" id="{54BE49C2-65F4-5F49-A483-D276999F7B39}"/>
                        </a:ext>
                      </a:extLst>
                    </p:cNvPr>
                    <p:cNvSpPr>
                      <a:spLocks/>
                    </p:cNvSpPr>
                    <p:nvPr/>
                  </p:nvSpPr>
                  <p:spPr bwMode="auto">
                    <a:xfrm>
                      <a:off x="4629151" y="3937001"/>
                      <a:ext cx="20638" cy="26988"/>
                    </a:xfrm>
                    <a:custGeom>
                      <a:avLst/>
                      <a:gdLst>
                        <a:gd name="T0" fmla="*/ 16 w 37"/>
                        <a:gd name="T1" fmla="*/ 0 h 53"/>
                        <a:gd name="T2" fmla="*/ 16 w 37"/>
                        <a:gd name="T3" fmla="*/ 0 h 53"/>
                        <a:gd name="T4" fmla="*/ 0 w 37"/>
                        <a:gd name="T5" fmla="*/ 29 h 53"/>
                        <a:gd name="T6" fmla="*/ 0 w 37"/>
                        <a:gd name="T7" fmla="*/ 29 h 53"/>
                        <a:gd name="T8" fmla="*/ 23 w 37"/>
                        <a:gd name="T9" fmla="*/ 53 h 53"/>
                        <a:gd name="T10" fmla="*/ 23 w 37"/>
                        <a:gd name="T11" fmla="*/ 53 h 53"/>
                        <a:gd name="T12" fmla="*/ 37 w 37"/>
                        <a:gd name="T13" fmla="*/ 24 h 53"/>
                        <a:gd name="T14" fmla="*/ 37 w 37"/>
                        <a:gd name="T15" fmla="*/ 24 h 53"/>
                        <a:gd name="T16" fmla="*/ 16 w 37"/>
                        <a:gd name="T17" fmla="*/ 0 h 53"/>
                        <a:gd name="T18" fmla="*/ 16 w 37"/>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53">
                          <a:moveTo>
                            <a:pt x="16" y="0"/>
                          </a:moveTo>
                          <a:lnTo>
                            <a:pt x="16" y="0"/>
                          </a:lnTo>
                          <a:lnTo>
                            <a:pt x="0" y="29"/>
                          </a:lnTo>
                          <a:lnTo>
                            <a:pt x="0" y="29"/>
                          </a:lnTo>
                          <a:lnTo>
                            <a:pt x="23" y="53"/>
                          </a:lnTo>
                          <a:lnTo>
                            <a:pt x="23" y="53"/>
                          </a:lnTo>
                          <a:lnTo>
                            <a:pt x="37" y="24"/>
                          </a:lnTo>
                          <a:lnTo>
                            <a:pt x="37" y="24"/>
                          </a:lnTo>
                          <a:lnTo>
                            <a:pt x="16" y="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36" name="Freeform 51">
                      <a:extLst>
                        <a:ext uri="{FF2B5EF4-FFF2-40B4-BE49-F238E27FC236}">
                          <a16:creationId xmlns:a16="http://schemas.microsoft.com/office/drawing/2014/main" id="{EF39E0CF-1423-3A4C-A256-8CA259626573}"/>
                        </a:ext>
                      </a:extLst>
                    </p:cNvPr>
                    <p:cNvSpPr>
                      <a:spLocks/>
                    </p:cNvSpPr>
                    <p:nvPr/>
                  </p:nvSpPr>
                  <p:spPr bwMode="auto">
                    <a:xfrm>
                      <a:off x="4732338" y="4010026"/>
                      <a:ext cx="30163" cy="26988"/>
                    </a:xfrm>
                    <a:custGeom>
                      <a:avLst/>
                      <a:gdLst>
                        <a:gd name="T0" fmla="*/ 17 w 58"/>
                        <a:gd name="T1" fmla="*/ 39 h 52"/>
                        <a:gd name="T2" fmla="*/ 17 w 58"/>
                        <a:gd name="T3" fmla="*/ 39 h 52"/>
                        <a:gd name="T4" fmla="*/ 38 w 58"/>
                        <a:gd name="T5" fmla="*/ 46 h 52"/>
                        <a:gd name="T6" fmla="*/ 58 w 58"/>
                        <a:gd name="T7" fmla="*/ 52 h 52"/>
                        <a:gd name="T8" fmla="*/ 58 w 58"/>
                        <a:gd name="T9" fmla="*/ 52 h 52"/>
                        <a:gd name="T10" fmla="*/ 49 w 58"/>
                        <a:gd name="T11" fmla="*/ 34 h 52"/>
                        <a:gd name="T12" fmla="*/ 40 w 58"/>
                        <a:gd name="T13" fmla="*/ 16 h 52"/>
                        <a:gd name="T14" fmla="*/ 40 w 58"/>
                        <a:gd name="T15" fmla="*/ 16 h 52"/>
                        <a:gd name="T16" fmla="*/ 20 w 58"/>
                        <a:gd name="T17" fmla="*/ 8 h 52"/>
                        <a:gd name="T18" fmla="*/ 0 w 58"/>
                        <a:gd name="T19" fmla="*/ 0 h 52"/>
                        <a:gd name="T20" fmla="*/ 0 w 58"/>
                        <a:gd name="T21" fmla="*/ 0 h 52"/>
                        <a:gd name="T22" fmla="*/ 8 w 58"/>
                        <a:gd name="T23" fmla="*/ 20 h 52"/>
                        <a:gd name="T24" fmla="*/ 17 w 58"/>
                        <a:gd name="T25" fmla="*/ 39 h 52"/>
                        <a:gd name="T26" fmla="*/ 17 w 58"/>
                        <a:gd name="T27"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2">
                          <a:moveTo>
                            <a:pt x="17" y="39"/>
                          </a:moveTo>
                          <a:lnTo>
                            <a:pt x="17" y="39"/>
                          </a:lnTo>
                          <a:lnTo>
                            <a:pt x="38" y="46"/>
                          </a:lnTo>
                          <a:lnTo>
                            <a:pt x="58" y="52"/>
                          </a:lnTo>
                          <a:lnTo>
                            <a:pt x="58" y="52"/>
                          </a:lnTo>
                          <a:lnTo>
                            <a:pt x="49" y="34"/>
                          </a:lnTo>
                          <a:lnTo>
                            <a:pt x="40" y="16"/>
                          </a:lnTo>
                          <a:lnTo>
                            <a:pt x="40" y="16"/>
                          </a:lnTo>
                          <a:lnTo>
                            <a:pt x="20" y="8"/>
                          </a:lnTo>
                          <a:lnTo>
                            <a:pt x="0" y="0"/>
                          </a:lnTo>
                          <a:lnTo>
                            <a:pt x="0" y="0"/>
                          </a:lnTo>
                          <a:lnTo>
                            <a:pt x="8" y="20"/>
                          </a:lnTo>
                          <a:lnTo>
                            <a:pt x="17" y="39"/>
                          </a:lnTo>
                          <a:lnTo>
                            <a:pt x="17"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37" name="Freeform 52">
                      <a:extLst>
                        <a:ext uri="{FF2B5EF4-FFF2-40B4-BE49-F238E27FC236}">
                          <a16:creationId xmlns:a16="http://schemas.microsoft.com/office/drawing/2014/main" id="{FF545FB1-EA3C-BE42-9052-FC8191A62875}"/>
                        </a:ext>
                      </a:extLst>
                    </p:cNvPr>
                    <p:cNvSpPr>
                      <a:spLocks/>
                    </p:cNvSpPr>
                    <p:nvPr/>
                  </p:nvSpPr>
                  <p:spPr bwMode="auto">
                    <a:xfrm>
                      <a:off x="4864101" y="3797301"/>
                      <a:ext cx="109538" cy="196850"/>
                    </a:xfrm>
                    <a:custGeom>
                      <a:avLst/>
                      <a:gdLst>
                        <a:gd name="T0" fmla="*/ 39 w 208"/>
                        <a:gd name="T1" fmla="*/ 0 h 373"/>
                        <a:gd name="T2" fmla="*/ 39 w 208"/>
                        <a:gd name="T3" fmla="*/ 0 h 373"/>
                        <a:gd name="T4" fmla="*/ 0 w 208"/>
                        <a:gd name="T5" fmla="*/ 5 h 373"/>
                        <a:gd name="T6" fmla="*/ 0 w 208"/>
                        <a:gd name="T7" fmla="*/ 5 h 373"/>
                        <a:gd name="T8" fmla="*/ 9 w 208"/>
                        <a:gd name="T9" fmla="*/ 13 h 373"/>
                        <a:gd name="T10" fmla="*/ 9 w 208"/>
                        <a:gd name="T11" fmla="*/ 13 h 373"/>
                        <a:gd name="T12" fmla="*/ 31 w 208"/>
                        <a:gd name="T13" fmla="*/ 34 h 373"/>
                        <a:gd name="T14" fmla="*/ 52 w 208"/>
                        <a:gd name="T15" fmla="*/ 58 h 373"/>
                        <a:gd name="T16" fmla="*/ 70 w 208"/>
                        <a:gd name="T17" fmla="*/ 81 h 373"/>
                        <a:gd name="T18" fmla="*/ 88 w 208"/>
                        <a:gd name="T19" fmla="*/ 106 h 373"/>
                        <a:gd name="T20" fmla="*/ 103 w 208"/>
                        <a:gd name="T21" fmla="*/ 130 h 373"/>
                        <a:gd name="T22" fmla="*/ 117 w 208"/>
                        <a:gd name="T23" fmla="*/ 156 h 373"/>
                        <a:gd name="T24" fmla="*/ 129 w 208"/>
                        <a:gd name="T25" fmla="*/ 181 h 373"/>
                        <a:gd name="T26" fmla="*/ 140 w 208"/>
                        <a:gd name="T27" fmla="*/ 206 h 373"/>
                        <a:gd name="T28" fmla="*/ 150 w 208"/>
                        <a:gd name="T29" fmla="*/ 231 h 373"/>
                        <a:gd name="T30" fmla="*/ 158 w 208"/>
                        <a:gd name="T31" fmla="*/ 254 h 373"/>
                        <a:gd name="T32" fmla="*/ 165 w 208"/>
                        <a:gd name="T33" fmla="*/ 278 h 373"/>
                        <a:gd name="T34" fmla="*/ 172 w 208"/>
                        <a:gd name="T35" fmla="*/ 300 h 373"/>
                        <a:gd name="T36" fmla="*/ 181 w 208"/>
                        <a:gd name="T37" fmla="*/ 340 h 373"/>
                        <a:gd name="T38" fmla="*/ 188 w 208"/>
                        <a:gd name="T39" fmla="*/ 373 h 373"/>
                        <a:gd name="T40" fmla="*/ 188 w 208"/>
                        <a:gd name="T41" fmla="*/ 373 h 373"/>
                        <a:gd name="T42" fmla="*/ 199 w 208"/>
                        <a:gd name="T43" fmla="*/ 347 h 373"/>
                        <a:gd name="T44" fmla="*/ 208 w 208"/>
                        <a:gd name="T45" fmla="*/ 320 h 373"/>
                        <a:gd name="T46" fmla="*/ 208 w 208"/>
                        <a:gd name="T47" fmla="*/ 320 h 373"/>
                        <a:gd name="T48" fmla="*/ 200 w 208"/>
                        <a:gd name="T49" fmla="*/ 286 h 373"/>
                        <a:gd name="T50" fmla="*/ 188 w 208"/>
                        <a:gd name="T51" fmla="*/ 247 h 373"/>
                        <a:gd name="T52" fmla="*/ 180 w 208"/>
                        <a:gd name="T53" fmla="*/ 227 h 373"/>
                        <a:gd name="T54" fmla="*/ 173 w 208"/>
                        <a:gd name="T55" fmla="*/ 207 h 373"/>
                        <a:gd name="T56" fmla="*/ 164 w 208"/>
                        <a:gd name="T57" fmla="*/ 186 h 373"/>
                        <a:gd name="T58" fmla="*/ 154 w 208"/>
                        <a:gd name="T59" fmla="*/ 165 h 373"/>
                        <a:gd name="T60" fmla="*/ 144 w 208"/>
                        <a:gd name="T61" fmla="*/ 143 h 373"/>
                        <a:gd name="T62" fmla="*/ 132 w 208"/>
                        <a:gd name="T63" fmla="*/ 122 h 373"/>
                        <a:gd name="T64" fmla="*/ 120 w 208"/>
                        <a:gd name="T65" fmla="*/ 100 h 373"/>
                        <a:gd name="T66" fmla="*/ 106 w 208"/>
                        <a:gd name="T67" fmla="*/ 80 h 373"/>
                        <a:gd name="T68" fmla="*/ 91 w 208"/>
                        <a:gd name="T69" fmla="*/ 59 h 373"/>
                        <a:gd name="T70" fmla="*/ 75 w 208"/>
                        <a:gd name="T71" fmla="*/ 38 h 373"/>
                        <a:gd name="T72" fmla="*/ 57 w 208"/>
                        <a:gd name="T73" fmla="*/ 19 h 373"/>
                        <a:gd name="T74" fmla="*/ 39 w 208"/>
                        <a:gd name="T75" fmla="*/ 0 h 373"/>
                        <a:gd name="T76" fmla="*/ 39 w 208"/>
                        <a:gd name="T77"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8" h="373">
                          <a:moveTo>
                            <a:pt x="39" y="0"/>
                          </a:moveTo>
                          <a:lnTo>
                            <a:pt x="39" y="0"/>
                          </a:lnTo>
                          <a:lnTo>
                            <a:pt x="0" y="5"/>
                          </a:lnTo>
                          <a:lnTo>
                            <a:pt x="0" y="5"/>
                          </a:lnTo>
                          <a:lnTo>
                            <a:pt x="9" y="13"/>
                          </a:lnTo>
                          <a:lnTo>
                            <a:pt x="9" y="13"/>
                          </a:lnTo>
                          <a:lnTo>
                            <a:pt x="31" y="34"/>
                          </a:lnTo>
                          <a:lnTo>
                            <a:pt x="52" y="58"/>
                          </a:lnTo>
                          <a:lnTo>
                            <a:pt x="70" y="81"/>
                          </a:lnTo>
                          <a:lnTo>
                            <a:pt x="88" y="106"/>
                          </a:lnTo>
                          <a:lnTo>
                            <a:pt x="103" y="130"/>
                          </a:lnTo>
                          <a:lnTo>
                            <a:pt x="117" y="156"/>
                          </a:lnTo>
                          <a:lnTo>
                            <a:pt x="129" y="181"/>
                          </a:lnTo>
                          <a:lnTo>
                            <a:pt x="140" y="206"/>
                          </a:lnTo>
                          <a:lnTo>
                            <a:pt x="150" y="231"/>
                          </a:lnTo>
                          <a:lnTo>
                            <a:pt x="158" y="254"/>
                          </a:lnTo>
                          <a:lnTo>
                            <a:pt x="165" y="278"/>
                          </a:lnTo>
                          <a:lnTo>
                            <a:pt x="172" y="300"/>
                          </a:lnTo>
                          <a:lnTo>
                            <a:pt x="181" y="340"/>
                          </a:lnTo>
                          <a:lnTo>
                            <a:pt x="188" y="373"/>
                          </a:lnTo>
                          <a:lnTo>
                            <a:pt x="188" y="373"/>
                          </a:lnTo>
                          <a:lnTo>
                            <a:pt x="199" y="347"/>
                          </a:lnTo>
                          <a:lnTo>
                            <a:pt x="208" y="320"/>
                          </a:lnTo>
                          <a:lnTo>
                            <a:pt x="208" y="320"/>
                          </a:lnTo>
                          <a:lnTo>
                            <a:pt x="200" y="286"/>
                          </a:lnTo>
                          <a:lnTo>
                            <a:pt x="188" y="247"/>
                          </a:lnTo>
                          <a:lnTo>
                            <a:pt x="180" y="227"/>
                          </a:lnTo>
                          <a:lnTo>
                            <a:pt x="173" y="207"/>
                          </a:lnTo>
                          <a:lnTo>
                            <a:pt x="164" y="186"/>
                          </a:lnTo>
                          <a:lnTo>
                            <a:pt x="154" y="165"/>
                          </a:lnTo>
                          <a:lnTo>
                            <a:pt x="144" y="143"/>
                          </a:lnTo>
                          <a:lnTo>
                            <a:pt x="132" y="122"/>
                          </a:lnTo>
                          <a:lnTo>
                            <a:pt x="120" y="100"/>
                          </a:lnTo>
                          <a:lnTo>
                            <a:pt x="106" y="80"/>
                          </a:lnTo>
                          <a:lnTo>
                            <a:pt x="91" y="59"/>
                          </a:lnTo>
                          <a:lnTo>
                            <a:pt x="75" y="38"/>
                          </a:lnTo>
                          <a:lnTo>
                            <a:pt x="57" y="19"/>
                          </a:lnTo>
                          <a:lnTo>
                            <a:pt x="39" y="0"/>
                          </a:ln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38" name="Freeform 53">
                      <a:extLst>
                        <a:ext uri="{FF2B5EF4-FFF2-40B4-BE49-F238E27FC236}">
                          <a16:creationId xmlns:a16="http://schemas.microsoft.com/office/drawing/2014/main" id="{03E9A7B5-AC45-5E4E-9ECF-6B7FE129F5B4}"/>
                        </a:ext>
                      </a:extLst>
                    </p:cNvPr>
                    <p:cNvSpPr>
                      <a:spLocks/>
                    </p:cNvSpPr>
                    <p:nvPr/>
                  </p:nvSpPr>
                  <p:spPr bwMode="auto">
                    <a:xfrm>
                      <a:off x="4659313" y="3713163"/>
                      <a:ext cx="107950" cy="30163"/>
                    </a:xfrm>
                    <a:custGeom>
                      <a:avLst/>
                      <a:gdLst>
                        <a:gd name="T0" fmla="*/ 204 w 204"/>
                        <a:gd name="T1" fmla="*/ 32 h 58"/>
                        <a:gd name="T2" fmla="*/ 204 w 204"/>
                        <a:gd name="T3" fmla="*/ 32 h 58"/>
                        <a:gd name="T4" fmla="*/ 182 w 204"/>
                        <a:gd name="T5" fmla="*/ 25 h 58"/>
                        <a:gd name="T6" fmla="*/ 160 w 204"/>
                        <a:gd name="T7" fmla="*/ 20 h 58"/>
                        <a:gd name="T8" fmla="*/ 120 w 204"/>
                        <a:gd name="T9" fmla="*/ 11 h 58"/>
                        <a:gd name="T10" fmla="*/ 83 w 204"/>
                        <a:gd name="T11" fmla="*/ 5 h 58"/>
                        <a:gd name="T12" fmla="*/ 49 w 204"/>
                        <a:gd name="T13" fmla="*/ 0 h 58"/>
                        <a:gd name="T14" fmla="*/ 49 w 204"/>
                        <a:gd name="T15" fmla="*/ 0 h 58"/>
                        <a:gd name="T16" fmla="*/ 24 w 204"/>
                        <a:gd name="T17" fmla="*/ 13 h 58"/>
                        <a:gd name="T18" fmla="*/ 0 w 204"/>
                        <a:gd name="T19" fmla="*/ 27 h 58"/>
                        <a:gd name="T20" fmla="*/ 0 w 204"/>
                        <a:gd name="T21" fmla="*/ 27 h 58"/>
                        <a:gd name="T22" fmla="*/ 32 w 204"/>
                        <a:gd name="T23" fmla="*/ 29 h 58"/>
                        <a:gd name="T24" fmla="*/ 52 w 204"/>
                        <a:gd name="T25" fmla="*/ 31 h 58"/>
                        <a:gd name="T26" fmla="*/ 76 w 204"/>
                        <a:gd name="T27" fmla="*/ 34 h 58"/>
                        <a:gd name="T28" fmla="*/ 102 w 204"/>
                        <a:gd name="T29" fmla="*/ 38 h 58"/>
                        <a:gd name="T30" fmla="*/ 129 w 204"/>
                        <a:gd name="T31" fmla="*/ 43 h 58"/>
                        <a:gd name="T32" fmla="*/ 157 w 204"/>
                        <a:gd name="T33" fmla="*/ 50 h 58"/>
                        <a:gd name="T34" fmla="*/ 188 w 204"/>
                        <a:gd name="T35" fmla="*/ 58 h 58"/>
                        <a:gd name="T36" fmla="*/ 188 w 204"/>
                        <a:gd name="T37" fmla="*/ 58 h 58"/>
                        <a:gd name="T38" fmla="*/ 204 w 204"/>
                        <a:gd name="T39" fmla="*/ 32 h 58"/>
                        <a:gd name="T40" fmla="*/ 204 w 204"/>
                        <a:gd name="T41" fmla="*/ 3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 h="58">
                          <a:moveTo>
                            <a:pt x="204" y="32"/>
                          </a:moveTo>
                          <a:lnTo>
                            <a:pt x="204" y="32"/>
                          </a:lnTo>
                          <a:lnTo>
                            <a:pt x="182" y="25"/>
                          </a:lnTo>
                          <a:lnTo>
                            <a:pt x="160" y="20"/>
                          </a:lnTo>
                          <a:lnTo>
                            <a:pt x="120" y="11"/>
                          </a:lnTo>
                          <a:lnTo>
                            <a:pt x="83" y="5"/>
                          </a:lnTo>
                          <a:lnTo>
                            <a:pt x="49" y="0"/>
                          </a:lnTo>
                          <a:lnTo>
                            <a:pt x="49" y="0"/>
                          </a:lnTo>
                          <a:lnTo>
                            <a:pt x="24" y="13"/>
                          </a:lnTo>
                          <a:lnTo>
                            <a:pt x="0" y="27"/>
                          </a:lnTo>
                          <a:lnTo>
                            <a:pt x="0" y="27"/>
                          </a:lnTo>
                          <a:lnTo>
                            <a:pt x="32" y="29"/>
                          </a:lnTo>
                          <a:lnTo>
                            <a:pt x="52" y="31"/>
                          </a:lnTo>
                          <a:lnTo>
                            <a:pt x="76" y="34"/>
                          </a:lnTo>
                          <a:lnTo>
                            <a:pt x="102" y="38"/>
                          </a:lnTo>
                          <a:lnTo>
                            <a:pt x="129" y="43"/>
                          </a:lnTo>
                          <a:lnTo>
                            <a:pt x="157" y="50"/>
                          </a:lnTo>
                          <a:lnTo>
                            <a:pt x="188" y="58"/>
                          </a:lnTo>
                          <a:lnTo>
                            <a:pt x="188" y="58"/>
                          </a:lnTo>
                          <a:lnTo>
                            <a:pt x="204" y="32"/>
                          </a:lnTo>
                          <a:lnTo>
                            <a:pt x="20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39" name="Freeform 54">
                      <a:extLst>
                        <a:ext uri="{FF2B5EF4-FFF2-40B4-BE49-F238E27FC236}">
                          <a16:creationId xmlns:a16="http://schemas.microsoft.com/office/drawing/2014/main" id="{5C73EA11-122B-534F-A681-A9F3EA27FB15}"/>
                        </a:ext>
                      </a:extLst>
                    </p:cNvPr>
                    <p:cNvSpPr>
                      <a:spLocks/>
                    </p:cNvSpPr>
                    <p:nvPr/>
                  </p:nvSpPr>
                  <p:spPr bwMode="auto">
                    <a:xfrm>
                      <a:off x="4773613" y="3735388"/>
                      <a:ext cx="95250" cy="50800"/>
                    </a:xfrm>
                    <a:custGeom>
                      <a:avLst/>
                      <a:gdLst>
                        <a:gd name="T0" fmla="*/ 136 w 178"/>
                        <a:gd name="T1" fmla="*/ 96 h 96"/>
                        <a:gd name="T2" fmla="*/ 136 w 178"/>
                        <a:gd name="T3" fmla="*/ 96 h 96"/>
                        <a:gd name="T4" fmla="*/ 178 w 178"/>
                        <a:gd name="T5" fmla="*/ 89 h 96"/>
                        <a:gd name="T6" fmla="*/ 178 w 178"/>
                        <a:gd name="T7" fmla="*/ 89 h 96"/>
                        <a:gd name="T8" fmla="*/ 159 w 178"/>
                        <a:gd name="T9" fmla="*/ 74 h 96"/>
                        <a:gd name="T10" fmla="*/ 138 w 178"/>
                        <a:gd name="T11" fmla="*/ 60 h 96"/>
                        <a:gd name="T12" fmla="*/ 118 w 178"/>
                        <a:gd name="T13" fmla="*/ 47 h 96"/>
                        <a:gd name="T14" fmla="*/ 98 w 178"/>
                        <a:gd name="T15" fmla="*/ 36 h 96"/>
                        <a:gd name="T16" fmla="*/ 78 w 178"/>
                        <a:gd name="T17" fmla="*/ 26 h 96"/>
                        <a:gd name="T18" fmla="*/ 58 w 178"/>
                        <a:gd name="T19" fmla="*/ 16 h 96"/>
                        <a:gd name="T20" fmla="*/ 37 w 178"/>
                        <a:gd name="T21" fmla="*/ 7 h 96"/>
                        <a:gd name="T22" fmla="*/ 16 w 178"/>
                        <a:gd name="T23" fmla="*/ 0 h 96"/>
                        <a:gd name="T24" fmla="*/ 16 w 178"/>
                        <a:gd name="T25" fmla="*/ 0 h 96"/>
                        <a:gd name="T26" fmla="*/ 0 w 178"/>
                        <a:gd name="T27" fmla="*/ 26 h 96"/>
                        <a:gd name="T28" fmla="*/ 0 w 178"/>
                        <a:gd name="T29" fmla="*/ 26 h 96"/>
                        <a:gd name="T30" fmla="*/ 34 w 178"/>
                        <a:gd name="T31" fmla="*/ 39 h 96"/>
                        <a:gd name="T32" fmla="*/ 52 w 178"/>
                        <a:gd name="T33" fmla="*/ 46 h 96"/>
                        <a:gd name="T34" fmla="*/ 70 w 178"/>
                        <a:gd name="T35" fmla="*/ 55 h 96"/>
                        <a:gd name="T36" fmla="*/ 87 w 178"/>
                        <a:gd name="T37" fmla="*/ 65 h 96"/>
                        <a:gd name="T38" fmla="*/ 103 w 178"/>
                        <a:gd name="T39" fmla="*/ 74 h 96"/>
                        <a:gd name="T40" fmla="*/ 120 w 178"/>
                        <a:gd name="T41" fmla="*/ 84 h 96"/>
                        <a:gd name="T42" fmla="*/ 136 w 178"/>
                        <a:gd name="T43" fmla="*/ 96 h 96"/>
                        <a:gd name="T44" fmla="*/ 136 w 178"/>
                        <a:gd name="T4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8" h="96">
                          <a:moveTo>
                            <a:pt x="136" y="96"/>
                          </a:moveTo>
                          <a:lnTo>
                            <a:pt x="136" y="96"/>
                          </a:lnTo>
                          <a:lnTo>
                            <a:pt x="178" y="89"/>
                          </a:lnTo>
                          <a:lnTo>
                            <a:pt x="178" y="89"/>
                          </a:lnTo>
                          <a:lnTo>
                            <a:pt x="159" y="74"/>
                          </a:lnTo>
                          <a:lnTo>
                            <a:pt x="138" y="60"/>
                          </a:lnTo>
                          <a:lnTo>
                            <a:pt x="118" y="47"/>
                          </a:lnTo>
                          <a:lnTo>
                            <a:pt x="98" y="36"/>
                          </a:lnTo>
                          <a:lnTo>
                            <a:pt x="78" y="26"/>
                          </a:lnTo>
                          <a:lnTo>
                            <a:pt x="58" y="16"/>
                          </a:lnTo>
                          <a:lnTo>
                            <a:pt x="37" y="7"/>
                          </a:lnTo>
                          <a:lnTo>
                            <a:pt x="16" y="0"/>
                          </a:lnTo>
                          <a:lnTo>
                            <a:pt x="16" y="0"/>
                          </a:lnTo>
                          <a:lnTo>
                            <a:pt x="0" y="26"/>
                          </a:lnTo>
                          <a:lnTo>
                            <a:pt x="0" y="26"/>
                          </a:lnTo>
                          <a:lnTo>
                            <a:pt x="34" y="39"/>
                          </a:lnTo>
                          <a:lnTo>
                            <a:pt x="52" y="46"/>
                          </a:lnTo>
                          <a:lnTo>
                            <a:pt x="70" y="55"/>
                          </a:lnTo>
                          <a:lnTo>
                            <a:pt x="87" y="65"/>
                          </a:lnTo>
                          <a:lnTo>
                            <a:pt x="103" y="74"/>
                          </a:lnTo>
                          <a:lnTo>
                            <a:pt x="120" y="84"/>
                          </a:lnTo>
                          <a:lnTo>
                            <a:pt x="136" y="96"/>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40" name="Freeform 55">
                      <a:extLst>
                        <a:ext uri="{FF2B5EF4-FFF2-40B4-BE49-F238E27FC236}">
                          <a16:creationId xmlns:a16="http://schemas.microsoft.com/office/drawing/2014/main" id="{C321512B-C296-5841-8734-5E3D1A1C5A73}"/>
                        </a:ext>
                      </a:extLst>
                    </p:cNvPr>
                    <p:cNvSpPr>
                      <a:spLocks/>
                    </p:cNvSpPr>
                    <p:nvPr/>
                  </p:nvSpPr>
                  <p:spPr bwMode="auto">
                    <a:xfrm>
                      <a:off x="4846638" y="3783013"/>
                      <a:ext cx="38100" cy="15875"/>
                    </a:xfrm>
                    <a:custGeom>
                      <a:avLst/>
                      <a:gdLst>
                        <a:gd name="T0" fmla="*/ 42 w 72"/>
                        <a:gd name="T1" fmla="*/ 0 h 32"/>
                        <a:gd name="T2" fmla="*/ 42 w 72"/>
                        <a:gd name="T3" fmla="*/ 0 h 32"/>
                        <a:gd name="T4" fmla="*/ 0 w 72"/>
                        <a:gd name="T5" fmla="*/ 7 h 32"/>
                        <a:gd name="T6" fmla="*/ 0 w 72"/>
                        <a:gd name="T7" fmla="*/ 7 h 32"/>
                        <a:gd name="T8" fmla="*/ 18 w 72"/>
                        <a:gd name="T9" fmla="*/ 19 h 32"/>
                        <a:gd name="T10" fmla="*/ 33 w 72"/>
                        <a:gd name="T11" fmla="*/ 32 h 32"/>
                        <a:gd name="T12" fmla="*/ 33 w 72"/>
                        <a:gd name="T13" fmla="*/ 32 h 32"/>
                        <a:gd name="T14" fmla="*/ 72 w 72"/>
                        <a:gd name="T15" fmla="*/ 27 h 32"/>
                        <a:gd name="T16" fmla="*/ 72 w 72"/>
                        <a:gd name="T17" fmla="*/ 27 h 32"/>
                        <a:gd name="T18" fmla="*/ 62 w 72"/>
                        <a:gd name="T19" fmla="*/ 18 h 32"/>
                        <a:gd name="T20" fmla="*/ 62 w 72"/>
                        <a:gd name="T21" fmla="*/ 18 h 32"/>
                        <a:gd name="T22" fmla="*/ 42 w 72"/>
                        <a:gd name="T23" fmla="*/ 0 h 32"/>
                        <a:gd name="T24" fmla="*/ 42 w 72"/>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32">
                          <a:moveTo>
                            <a:pt x="42" y="0"/>
                          </a:moveTo>
                          <a:lnTo>
                            <a:pt x="42" y="0"/>
                          </a:lnTo>
                          <a:lnTo>
                            <a:pt x="0" y="7"/>
                          </a:lnTo>
                          <a:lnTo>
                            <a:pt x="0" y="7"/>
                          </a:lnTo>
                          <a:lnTo>
                            <a:pt x="18" y="19"/>
                          </a:lnTo>
                          <a:lnTo>
                            <a:pt x="33" y="32"/>
                          </a:lnTo>
                          <a:lnTo>
                            <a:pt x="33" y="32"/>
                          </a:lnTo>
                          <a:lnTo>
                            <a:pt x="72" y="27"/>
                          </a:lnTo>
                          <a:lnTo>
                            <a:pt x="72" y="27"/>
                          </a:lnTo>
                          <a:lnTo>
                            <a:pt x="62" y="18"/>
                          </a:lnTo>
                          <a:lnTo>
                            <a:pt x="62" y="18"/>
                          </a:lnTo>
                          <a:lnTo>
                            <a:pt x="42" y="0"/>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sp>
                  <p:nvSpPr>
                    <p:cNvPr id="341" name="Freeform 56">
                      <a:extLst>
                        <a:ext uri="{FF2B5EF4-FFF2-40B4-BE49-F238E27FC236}">
                          <a16:creationId xmlns:a16="http://schemas.microsoft.com/office/drawing/2014/main" id="{9085339F-949A-074F-A032-ABDBA2B2FFF3}"/>
                        </a:ext>
                      </a:extLst>
                    </p:cNvPr>
                    <p:cNvSpPr>
                      <a:spLocks/>
                    </p:cNvSpPr>
                    <p:nvPr/>
                  </p:nvSpPr>
                  <p:spPr bwMode="auto">
                    <a:xfrm>
                      <a:off x="4759326" y="3730626"/>
                      <a:ext cx="23813" cy="19050"/>
                    </a:xfrm>
                    <a:custGeom>
                      <a:avLst/>
                      <a:gdLst>
                        <a:gd name="T0" fmla="*/ 45 w 45"/>
                        <a:gd name="T1" fmla="*/ 10 h 36"/>
                        <a:gd name="T2" fmla="*/ 45 w 45"/>
                        <a:gd name="T3" fmla="*/ 10 h 36"/>
                        <a:gd name="T4" fmla="*/ 16 w 45"/>
                        <a:gd name="T5" fmla="*/ 0 h 36"/>
                        <a:gd name="T6" fmla="*/ 16 w 45"/>
                        <a:gd name="T7" fmla="*/ 0 h 36"/>
                        <a:gd name="T8" fmla="*/ 0 w 45"/>
                        <a:gd name="T9" fmla="*/ 26 h 36"/>
                        <a:gd name="T10" fmla="*/ 0 w 45"/>
                        <a:gd name="T11" fmla="*/ 26 h 36"/>
                        <a:gd name="T12" fmla="*/ 29 w 45"/>
                        <a:gd name="T13" fmla="*/ 36 h 36"/>
                        <a:gd name="T14" fmla="*/ 29 w 45"/>
                        <a:gd name="T15" fmla="*/ 36 h 36"/>
                        <a:gd name="T16" fmla="*/ 45 w 45"/>
                        <a:gd name="T17" fmla="*/ 10 h 36"/>
                        <a:gd name="T18" fmla="*/ 45 w 45"/>
                        <a:gd name="T19"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6">
                          <a:moveTo>
                            <a:pt x="45" y="10"/>
                          </a:moveTo>
                          <a:lnTo>
                            <a:pt x="45" y="10"/>
                          </a:lnTo>
                          <a:lnTo>
                            <a:pt x="16" y="0"/>
                          </a:lnTo>
                          <a:lnTo>
                            <a:pt x="16" y="0"/>
                          </a:lnTo>
                          <a:lnTo>
                            <a:pt x="0" y="26"/>
                          </a:lnTo>
                          <a:lnTo>
                            <a:pt x="0" y="26"/>
                          </a:lnTo>
                          <a:lnTo>
                            <a:pt x="29" y="36"/>
                          </a:lnTo>
                          <a:lnTo>
                            <a:pt x="29" y="36"/>
                          </a:lnTo>
                          <a:lnTo>
                            <a:pt x="45" y="10"/>
                          </a:lnTo>
                          <a:lnTo>
                            <a:pt x="4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grpSp>
            </p:grpSp>
          </p:grpSp>
          <p:sp>
            <p:nvSpPr>
              <p:cNvPr id="304" name="Arc 303">
                <a:extLst>
                  <a:ext uri="{FF2B5EF4-FFF2-40B4-BE49-F238E27FC236}">
                    <a16:creationId xmlns:a16="http://schemas.microsoft.com/office/drawing/2014/main" id="{1F0CDDD4-7D26-3943-B897-779DC8FC315F}"/>
                  </a:ext>
                </a:extLst>
              </p:cNvPr>
              <p:cNvSpPr/>
              <p:nvPr/>
            </p:nvSpPr>
            <p:spPr>
              <a:xfrm>
                <a:off x="2540972" y="1494103"/>
                <a:ext cx="2148590" cy="2148590"/>
              </a:xfrm>
              <a:prstGeom prst="arc">
                <a:avLst>
                  <a:gd name="adj1" fmla="val 16200000"/>
                  <a:gd name="adj2" fmla="val 19087683"/>
                </a:avLst>
              </a:prstGeom>
              <a:noFill/>
              <a:ln w="76200" cap="rnd">
                <a:solidFill>
                  <a:schemeClr val="bg1"/>
                </a:solidFill>
                <a:prstDash val="solid"/>
                <a:round/>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39393B"/>
                  </a:solidFill>
                  <a:effectLst/>
                  <a:uLnTx/>
                  <a:uFillTx/>
                  <a:latin typeface="Arial"/>
                </a:endParaRPr>
              </a:p>
            </p:txBody>
          </p:sp>
          <p:sp>
            <p:nvSpPr>
              <p:cNvPr id="305" name="Arc 304">
                <a:extLst>
                  <a:ext uri="{FF2B5EF4-FFF2-40B4-BE49-F238E27FC236}">
                    <a16:creationId xmlns:a16="http://schemas.microsoft.com/office/drawing/2014/main" id="{D35E6FDA-8518-B545-8072-CF060F881793}"/>
                  </a:ext>
                </a:extLst>
              </p:cNvPr>
              <p:cNvSpPr/>
              <p:nvPr/>
            </p:nvSpPr>
            <p:spPr>
              <a:xfrm>
                <a:off x="2540972" y="1494103"/>
                <a:ext cx="2148590" cy="2148590"/>
              </a:xfrm>
              <a:prstGeom prst="arc">
                <a:avLst>
                  <a:gd name="adj1" fmla="val 20236964"/>
                  <a:gd name="adj2" fmla="val 1508866"/>
                </a:avLst>
              </a:prstGeom>
              <a:noFill/>
              <a:ln w="76200" cap="rnd">
                <a:solidFill>
                  <a:schemeClr val="bg1"/>
                </a:solidFill>
                <a:prstDash val="solid"/>
                <a:round/>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39393B"/>
                  </a:solidFill>
                  <a:effectLst/>
                  <a:uLnTx/>
                  <a:uFillTx/>
                  <a:latin typeface="Arial"/>
                </a:endParaRPr>
              </a:p>
            </p:txBody>
          </p:sp>
          <p:sp>
            <p:nvSpPr>
              <p:cNvPr id="306" name="Arc 305">
                <a:extLst>
                  <a:ext uri="{FF2B5EF4-FFF2-40B4-BE49-F238E27FC236}">
                    <a16:creationId xmlns:a16="http://schemas.microsoft.com/office/drawing/2014/main" id="{5A2E6252-DBB7-0F49-9DAC-E0A5B0AE0B68}"/>
                  </a:ext>
                </a:extLst>
              </p:cNvPr>
              <p:cNvSpPr/>
              <p:nvPr/>
            </p:nvSpPr>
            <p:spPr>
              <a:xfrm flipV="1">
                <a:off x="2540972" y="1494103"/>
                <a:ext cx="2148590" cy="2148590"/>
              </a:xfrm>
              <a:prstGeom prst="arc">
                <a:avLst>
                  <a:gd name="adj1" fmla="val 16200000"/>
                  <a:gd name="adj2" fmla="val 19087683"/>
                </a:avLst>
              </a:prstGeom>
              <a:noFill/>
              <a:ln w="76200" cap="rnd">
                <a:solidFill>
                  <a:schemeClr val="bg1"/>
                </a:solidFill>
                <a:prstDash val="solid"/>
                <a:round/>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39393B"/>
                  </a:solidFill>
                  <a:effectLst/>
                  <a:uLnTx/>
                  <a:uFillTx/>
                  <a:latin typeface="Arial"/>
                </a:endParaRPr>
              </a:p>
            </p:txBody>
          </p:sp>
          <p:cxnSp>
            <p:nvCxnSpPr>
              <p:cNvPr id="307" name="Straight Connector 306">
                <a:extLst>
                  <a:ext uri="{FF2B5EF4-FFF2-40B4-BE49-F238E27FC236}">
                    <a16:creationId xmlns:a16="http://schemas.microsoft.com/office/drawing/2014/main" id="{8E753152-9D5A-0641-8937-680111116149}"/>
                  </a:ext>
                </a:extLst>
              </p:cNvPr>
              <p:cNvCxnSpPr>
                <a:cxnSpLocks/>
              </p:cNvCxnSpPr>
              <p:nvPr/>
            </p:nvCxnSpPr>
            <p:spPr>
              <a:xfrm>
                <a:off x="5054275" y="2248358"/>
                <a:ext cx="0" cy="640080"/>
              </a:xfrm>
              <a:prstGeom prst="line">
                <a:avLst/>
              </a:prstGeom>
              <a:noFill/>
              <a:ln w="19050" cap="rnd">
                <a:solidFill>
                  <a:schemeClr val="bg1"/>
                </a:solidFill>
                <a:round/>
                <a:headEnd/>
                <a:tailEnd/>
              </a:ln>
              <a:effectLst/>
            </p:spPr>
          </p:cxnSp>
          <p:cxnSp>
            <p:nvCxnSpPr>
              <p:cNvPr id="308" name="Straight Connector 307">
                <a:extLst>
                  <a:ext uri="{FF2B5EF4-FFF2-40B4-BE49-F238E27FC236}">
                    <a16:creationId xmlns:a16="http://schemas.microsoft.com/office/drawing/2014/main" id="{570AFCFF-BD05-6647-AB08-AC224EEB7BCF}"/>
                  </a:ext>
                </a:extLst>
              </p:cNvPr>
              <p:cNvCxnSpPr>
                <a:cxnSpLocks/>
              </p:cNvCxnSpPr>
              <p:nvPr/>
            </p:nvCxnSpPr>
            <p:spPr>
              <a:xfrm flipH="1">
                <a:off x="4723606" y="2568398"/>
                <a:ext cx="330670" cy="0"/>
              </a:xfrm>
              <a:prstGeom prst="line">
                <a:avLst/>
              </a:prstGeom>
              <a:noFill/>
              <a:ln w="19050" cap="rnd">
                <a:solidFill>
                  <a:schemeClr val="bg1"/>
                </a:solidFill>
                <a:round/>
                <a:headEnd/>
                <a:tailEnd/>
              </a:ln>
              <a:effectLst/>
            </p:spPr>
          </p:cxnSp>
          <p:cxnSp>
            <p:nvCxnSpPr>
              <p:cNvPr id="309" name="Straight Connector 308">
                <a:extLst>
                  <a:ext uri="{FF2B5EF4-FFF2-40B4-BE49-F238E27FC236}">
                    <a16:creationId xmlns:a16="http://schemas.microsoft.com/office/drawing/2014/main" id="{67250390-6C66-9745-B821-782D00A5AE59}"/>
                  </a:ext>
                </a:extLst>
              </p:cNvPr>
              <p:cNvCxnSpPr/>
              <p:nvPr/>
            </p:nvCxnSpPr>
            <p:spPr>
              <a:xfrm>
                <a:off x="5054275" y="1035733"/>
                <a:ext cx="0" cy="640080"/>
              </a:xfrm>
              <a:prstGeom prst="line">
                <a:avLst/>
              </a:prstGeom>
              <a:noFill/>
              <a:ln w="19050" cap="rnd">
                <a:solidFill>
                  <a:schemeClr val="bg1"/>
                </a:solidFill>
                <a:round/>
                <a:headEnd/>
                <a:tailEnd/>
              </a:ln>
              <a:effectLst/>
            </p:spPr>
          </p:cxnSp>
          <p:sp>
            <p:nvSpPr>
              <p:cNvPr id="310" name="Freeform: Shape 84">
                <a:extLst>
                  <a:ext uri="{FF2B5EF4-FFF2-40B4-BE49-F238E27FC236}">
                    <a16:creationId xmlns:a16="http://schemas.microsoft.com/office/drawing/2014/main" id="{02219143-E2DE-0846-B4D1-73E1920690D1}"/>
                  </a:ext>
                </a:extLst>
              </p:cNvPr>
              <p:cNvSpPr/>
              <p:nvPr/>
            </p:nvSpPr>
            <p:spPr>
              <a:xfrm>
                <a:off x="4114740" y="1355773"/>
                <a:ext cx="939860" cy="219407"/>
              </a:xfrm>
              <a:custGeom>
                <a:avLst/>
                <a:gdLst>
                  <a:gd name="connsiteX0" fmla="*/ 0 w 985837"/>
                  <a:gd name="connsiteY0" fmla="*/ 238125 h 238125"/>
                  <a:gd name="connsiteX1" fmla="*/ 238125 w 985837"/>
                  <a:gd name="connsiteY1" fmla="*/ 0 h 238125"/>
                  <a:gd name="connsiteX2" fmla="*/ 985837 w 985837"/>
                  <a:gd name="connsiteY2" fmla="*/ 0 h 238125"/>
                </a:gdLst>
                <a:ahLst/>
                <a:cxnLst>
                  <a:cxn ang="0">
                    <a:pos x="connsiteX0" y="connsiteY0"/>
                  </a:cxn>
                  <a:cxn ang="0">
                    <a:pos x="connsiteX1" y="connsiteY1"/>
                  </a:cxn>
                  <a:cxn ang="0">
                    <a:pos x="connsiteX2" y="connsiteY2"/>
                  </a:cxn>
                </a:cxnLst>
                <a:rect l="l" t="t" r="r" b="b"/>
                <a:pathLst>
                  <a:path w="985837" h="238125">
                    <a:moveTo>
                      <a:pt x="0" y="238125"/>
                    </a:moveTo>
                    <a:lnTo>
                      <a:pt x="238125" y="0"/>
                    </a:lnTo>
                    <a:lnTo>
                      <a:pt x="985837" y="0"/>
                    </a:lnTo>
                  </a:path>
                </a:pathLst>
              </a:custGeom>
              <a:noFill/>
              <a:ln w="19050" cap="rnd">
                <a:solidFill>
                  <a:schemeClr val="bg1"/>
                </a:solidFill>
                <a:round/>
                <a:headEnd/>
                <a:tailEn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39393B"/>
                  </a:solidFill>
                  <a:effectLst/>
                  <a:uLnTx/>
                  <a:uFillTx/>
                  <a:latin typeface="+mn-lt"/>
                </a:endParaRPr>
              </a:p>
            </p:txBody>
          </p:sp>
          <p:cxnSp>
            <p:nvCxnSpPr>
              <p:cNvPr id="311" name="Straight Connector 310">
                <a:extLst>
                  <a:ext uri="{FF2B5EF4-FFF2-40B4-BE49-F238E27FC236}">
                    <a16:creationId xmlns:a16="http://schemas.microsoft.com/office/drawing/2014/main" id="{DEC0625F-CEBC-D64C-BB49-7D45AB582576}"/>
                  </a:ext>
                </a:extLst>
              </p:cNvPr>
              <p:cNvCxnSpPr>
                <a:cxnSpLocks/>
              </p:cNvCxnSpPr>
              <p:nvPr/>
            </p:nvCxnSpPr>
            <p:spPr>
              <a:xfrm>
                <a:off x="5054275" y="3448711"/>
                <a:ext cx="0" cy="640080"/>
              </a:xfrm>
              <a:prstGeom prst="line">
                <a:avLst/>
              </a:prstGeom>
              <a:noFill/>
              <a:ln w="19050" cap="rnd">
                <a:solidFill>
                  <a:schemeClr val="bg1"/>
                </a:solidFill>
                <a:round/>
                <a:headEnd/>
                <a:tailEnd/>
              </a:ln>
              <a:effectLst/>
            </p:spPr>
          </p:cxnSp>
          <p:sp>
            <p:nvSpPr>
              <p:cNvPr id="312" name="Freeform: Shape 88">
                <a:extLst>
                  <a:ext uri="{FF2B5EF4-FFF2-40B4-BE49-F238E27FC236}">
                    <a16:creationId xmlns:a16="http://schemas.microsoft.com/office/drawing/2014/main" id="{BE8A76FA-3E14-1F43-86F9-860AD3DE4EC3}"/>
                  </a:ext>
                </a:extLst>
              </p:cNvPr>
              <p:cNvSpPr/>
              <p:nvPr/>
            </p:nvSpPr>
            <p:spPr>
              <a:xfrm flipV="1">
                <a:off x="4114740" y="3549344"/>
                <a:ext cx="939860" cy="219407"/>
              </a:xfrm>
              <a:custGeom>
                <a:avLst/>
                <a:gdLst>
                  <a:gd name="connsiteX0" fmla="*/ 0 w 985837"/>
                  <a:gd name="connsiteY0" fmla="*/ 238125 h 238125"/>
                  <a:gd name="connsiteX1" fmla="*/ 238125 w 985837"/>
                  <a:gd name="connsiteY1" fmla="*/ 0 h 238125"/>
                  <a:gd name="connsiteX2" fmla="*/ 985837 w 985837"/>
                  <a:gd name="connsiteY2" fmla="*/ 0 h 238125"/>
                </a:gdLst>
                <a:ahLst/>
                <a:cxnLst>
                  <a:cxn ang="0">
                    <a:pos x="connsiteX0" y="connsiteY0"/>
                  </a:cxn>
                  <a:cxn ang="0">
                    <a:pos x="connsiteX1" y="connsiteY1"/>
                  </a:cxn>
                  <a:cxn ang="0">
                    <a:pos x="connsiteX2" y="connsiteY2"/>
                  </a:cxn>
                </a:cxnLst>
                <a:rect l="l" t="t" r="r" b="b"/>
                <a:pathLst>
                  <a:path w="985837" h="238125">
                    <a:moveTo>
                      <a:pt x="0" y="238125"/>
                    </a:moveTo>
                    <a:lnTo>
                      <a:pt x="238125" y="0"/>
                    </a:lnTo>
                    <a:lnTo>
                      <a:pt x="985837" y="0"/>
                    </a:lnTo>
                  </a:path>
                </a:pathLst>
              </a:custGeom>
              <a:noFill/>
              <a:ln w="19050" cap="rnd">
                <a:solidFill>
                  <a:schemeClr val="bg1"/>
                </a:solidFill>
                <a:round/>
                <a:headEnd/>
                <a:tailEn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mn-lt"/>
                </a:endParaRPr>
              </a:p>
            </p:txBody>
          </p:sp>
        </p:grpSp>
      </p:grpSp>
      <p:sp>
        <p:nvSpPr>
          <p:cNvPr id="342" name="Title 3">
            <a:extLst>
              <a:ext uri="{FF2B5EF4-FFF2-40B4-BE49-F238E27FC236}">
                <a16:creationId xmlns:a16="http://schemas.microsoft.com/office/drawing/2014/main" id="{1A66E161-025F-F34C-AC03-5EF1C41D41EF}"/>
              </a:ext>
            </a:extLst>
          </p:cNvPr>
          <p:cNvSpPr>
            <a:spLocks noGrp="1"/>
          </p:cNvSpPr>
          <p:nvPr>
            <p:ph type="title"/>
          </p:nvPr>
        </p:nvSpPr>
        <p:spPr>
          <a:xfrm>
            <a:off x="437766" y="341313"/>
            <a:ext cx="8345488" cy="731837"/>
          </a:xfrm>
        </p:spPr>
        <p:txBody>
          <a:bodyPr/>
          <a:lstStyle/>
          <a:p>
            <a:r>
              <a:rPr lang="en-US" dirty="0"/>
              <a:t>Intent-Based Networking is the future</a:t>
            </a:r>
          </a:p>
        </p:txBody>
      </p:sp>
      <p:sp>
        <p:nvSpPr>
          <p:cNvPr id="3" name="TextBox 2">
            <a:extLst>
              <a:ext uri="{FF2B5EF4-FFF2-40B4-BE49-F238E27FC236}">
                <a16:creationId xmlns:a16="http://schemas.microsoft.com/office/drawing/2014/main" id="{AC24E09B-78A3-F546-91C1-7D109ADE3D5F}"/>
              </a:ext>
            </a:extLst>
          </p:cNvPr>
          <p:cNvSpPr txBox="1"/>
          <p:nvPr/>
        </p:nvSpPr>
        <p:spPr>
          <a:xfrm>
            <a:off x="322294" y="1758080"/>
            <a:ext cx="2731461" cy="923330"/>
          </a:xfrm>
          <a:prstGeom prst="rect">
            <a:avLst/>
          </a:prstGeom>
          <a:noFill/>
        </p:spPr>
        <p:txBody>
          <a:bodyPr wrap="square" rtlCol="0">
            <a:spAutoFit/>
          </a:bodyPr>
          <a:lstStyle/>
          <a:p>
            <a:r>
              <a:rPr lang="en-US" dirty="0">
                <a:latin typeface="+mn-lt"/>
              </a:rPr>
              <a:t>Cisco Data Center</a:t>
            </a:r>
          </a:p>
          <a:p>
            <a:r>
              <a:rPr lang="en-US" dirty="0">
                <a:latin typeface="+mn-lt"/>
              </a:rPr>
              <a:t>Intent-Based </a:t>
            </a:r>
          </a:p>
          <a:p>
            <a:r>
              <a:rPr lang="en-US" dirty="0">
                <a:latin typeface="+mn-lt"/>
              </a:rPr>
              <a:t>Networking</a:t>
            </a:r>
          </a:p>
        </p:txBody>
      </p:sp>
    </p:spTree>
    <p:extLst>
      <p:ext uri="{BB962C8B-B14F-4D97-AF65-F5344CB8AC3E}">
        <p14:creationId xmlns:p14="http://schemas.microsoft.com/office/powerpoint/2010/main" val="664984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18947"/>
            <a:ext cx="6384798" cy="351069"/>
          </a:xfrm>
        </p:spPr>
        <p:txBody>
          <a:bodyPr/>
          <a:lstStyle/>
          <a:p>
            <a:r>
              <a:rPr lang="en-US" dirty="0"/>
              <a:t>The Autonomous Vehicle</a:t>
            </a:r>
          </a:p>
        </p:txBody>
      </p:sp>
      <p:pic>
        <p:nvPicPr>
          <p:cNvPr id="13" name="Picture 12"/>
          <p:cNvPicPr>
            <a:picLocks noChangeAspect="1"/>
          </p:cNvPicPr>
          <p:nvPr/>
        </p:nvPicPr>
        <p:blipFill>
          <a:blip r:embed="rId3"/>
          <a:stretch>
            <a:fillRect/>
          </a:stretch>
        </p:blipFill>
        <p:spPr>
          <a:xfrm>
            <a:off x="958092" y="673488"/>
            <a:ext cx="6858000" cy="4089761"/>
          </a:xfrm>
          <a:prstGeom prst="rect">
            <a:avLst/>
          </a:prstGeom>
        </p:spPr>
      </p:pic>
    </p:spTree>
    <p:extLst>
      <p:ext uri="{BB962C8B-B14F-4D97-AF65-F5344CB8AC3E}">
        <p14:creationId xmlns:p14="http://schemas.microsoft.com/office/powerpoint/2010/main" val="739421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36358" y="341313"/>
            <a:ext cx="8646896" cy="1143340"/>
          </a:xfrm>
        </p:spPr>
        <p:txBody>
          <a:bodyPr/>
          <a:lstStyle/>
          <a:p>
            <a:r>
              <a:rPr lang="en-US" sz="2400" b="1" dirty="0"/>
              <a:t>Intent-Based Networking</a:t>
            </a:r>
            <a:br>
              <a:rPr lang="en-US" sz="2400" b="1" dirty="0"/>
            </a:br>
            <a:r>
              <a:rPr lang="en-US" sz="2400" b="1" dirty="0"/>
              <a:t>for the Data Center</a:t>
            </a:r>
          </a:p>
        </p:txBody>
      </p:sp>
      <p:grpSp>
        <p:nvGrpSpPr>
          <p:cNvPr id="56" name="Group 55">
            <a:extLst>
              <a:ext uri="{FF2B5EF4-FFF2-40B4-BE49-F238E27FC236}">
                <a16:creationId xmlns:a16="http://schemas.microsoft.com/office/drawing/2014/main" id="{D3CC99D8-7EA2-DB4F-B5BE-9194FD5BF299}"/>
              </a:ext>
            </a:extLst>
          </p:cNvPr>
          <p:cNvGrpSpPr/>
          <p:nvPr/>
        </p:nvGrpSpPr>
        <p:grpSpPr>
          <a:xfrm>
            <a:off x="3274416" y="1641073"/>
            <a:ext cx="2643692" cy="2643692"/>
            <a:chOff x="3187978" y="1752717"/>
            <a:chExt cx="2643692" cy="2643692"/>
          </a:xfrm>
        </p:grpSpPr>
        <p:sp>
          <p:nvSpPr>
            <p:cNvPr id="57" name="Oval 56">
              <a:extLst>
                <a:ext uri="{FF2B5EF4-FFF2-40B4-BE49-F238E27FC236}">
                  <a16:creationId xmlns:a16="http://schemas.microsoft.com/office/drawing/2014/main" id="{A3C535AA-67FD-E742-951D-414AB1CE6BAE}"/>
                </a:ext>
              </a:extLst>
            </p:cNvPr>
            <p:cNvSpPr/>
            <p:nvPr/>
          </p:nvSpPr>
          <p:spPr>
            <a:xfrm>
              <a:off x="3187978" y="1752717"/>
              <a:ext cx="2643692" cy="2643692"/>
            </a:xfrm>
            <a:prstGeom prst="ellipse">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ndParaRPr>
            </a:p>
          </p:txBody>
        </p:sp>
        <p:grpSp>
          <p:nvGrpSpPr>
            <p:cNvPr id="58" name="Group 57">
              <a:extLst>
                <a:ext uri="{FF2B5EF4-FFF2-40B4-BE49-F238E27FC236}">
                  <a16:creationId xmlns:a16="http://schemas.microsoft.com/office/drawing/2014/main" id="{40296BB6-0D71-AA4F-85AA-95D4533627D7}"/>
                </a:ext>
              </a:extLst>
            </p:cNvPr>
            <p:cNvGrpSpPr/>
            <p:nvPr/>
          </p:nvGrpSpPr>
          <p:grpSpPr>
            <a:xfrm>
              <a:off x="3371299" y="2708210"/>
              <a:ext cx="2235704" cy="768744"/>
              <a:chOff x="3382951" y="2568410"/>
              <a:chExt cx="2235704" cy="768744"/>
            </a:xfrm>
          </p:grpSpPr>
          <p:grpSp>
            <p:nvGrpSpPr>
              <p:cNvPr id="59" name="Group 58">
                <a:extLst>
                  <a:ext uri="{FF2B5EF4-FFF2-40B4-BE49-F238E27FC236}">
                    <a16:creationId xmlns:a16="http://schemas.microsoft.com/office/drawing/2014/main" id="{BE7015EF-85C9-7E47-BB68-CBC92BB0542B}"/>
                  </a:ext>
                </a:extLst>
              </p:cNvPr>
              <p:cNvGrpSpPr/>
              <p:nvPr/>
            </p:nvGrpSpPr>
            <p:grpSpPr>
              <a:xfrm>
                <a:off x="3634082" y="2894390"/>
                <a:ext cx="1823239" cy="160637"/>
                <a:chOff x="5344633" y="4636977"/>
                <a:chExt cx="5832388" cy="384770"/>
              </a:xfrm>
            </p:grpSpPr>
            <p:grpSp>
              <p:nvGrpSpPr>
                <p:cNvPr id="282" name="Group 281">
                  <a:extLst>
                    <a:ext uri="{FF2B5EF4-FFF2-40B4-BE49-F238E27FC236}">
                      <a16:creationId xmlns:a16="http://schemas.microsoft.com/office/drawing/2014/main" id="{D3C9E00C-8E5A-0D4D-8914-0E43B7162F9E}"/>
                    </a:ext>
                  </a:extLst>
                </p:cNvPr>
                <p:cNvGrpSpPr/>
                <p:nvPr/>
              </p:nvGrpSpPr>
              <p:grpSpPr>
                <a:xfrm>
                  <a:off x="5344634" y="4636977"/>
                  <a:ext cx="5832387" cy="381431"/>
                  <a:chOff x="1856748" y="4521199"/>
                  <a:chExt cx="4949076" cy="323663"/>
                </a:xfrm>
              </p:grpSpPr>
              <p:cxnSp>
                <p:nvCxnSpPr>
                  <p:cNvPr id="304" name="Straight Connector 303">
                    <a:extLst>
                      <a:ext uri="{FF2B5EF4-FFF2-40B4-BE49-F238E27FC236}">
                        <a16:creationId xmlns:a16="http://schemas.microsoft.com/office/drawing/2014/main" id="{7283258A-44B2-CE4E-80CC-73612CC3A1CF}"/>
                      </a:ext>
                    </a:extLst>
                  </p:cNvPr>
                  <p:cNvCxnSpPr/>
                  <p:nvPr/>
                </p:nvCxnSpPr>
                <p:spPr>
                  <a:xfrm>
                    <a:off x="2688974" y="4521199"/>
                    <a:ext cx="157589" cy="323663"/>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945DDA4E-823A-DF4C-A8FC-B71519304213}"/>
                      </a:ext>
                    </a:extLst>
                  </p:cNvPr>
                  <p:cNvCxnSpPr/>
                  <p:nvPr/>
                </p:nvCxnSpPr>
                <p:spPr>
                  <a:xfrm flipH="1">
                    <a:off x="1856748" y="4521200"/>
                    <a:ext cx="832227"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D96B01C3-083D-AD4B-83CC-CF4DB7289A35}"/>
                      </a:ext>
                    </a:extLst>
                  </p:cNvPr>
                  <p:cNvCxnSpPr/>
                  <p:nvPr/>
                </p:nvCxnSpPr>
                <p:spPr>
                  <a:xfrm>
                    <a:off x="2688976" y="4521200"/>
                    <a:ext cx="1147402"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FA15127-05AE-D14B-B2AC-B6C75C2E4AC4}"/>
                      </a:ext>
                    </a:extLst>
                  </p:cNvPr>
                  <p:cNvCxnSpPr/>
                  <p:nvPr/>
                </p:nvCxnSpPr>
                <p:spPr>
                  <a:xfrm>
                    <a:off x="2688975" y="4521200"/>
                    <a:ext cx="2137218"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9B386CC8-9027-F64F-8F45-3E30C82A9059}"/>
                      </a:ext>
                    </a:extLst>
                  </p:cNvPr>
                  <p:cNvCxnSpPr/>
                  <p:nvPr/>
                </p:nvCxnSpPr>
                <p:spPr>
                  <a:xfrm>
                    <a:off x="2688975" y="4521200"/>
                    <a:ext cx="3127033"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0A16D4EA-3A0B-0247-ADA2-500A0354FB64}"/>
                      </a:ext>
                    </a:extLst>
                  </p:cNvPr>
                  <p:cNvCxnSpPr/>
                  <p:nvPr/>
                </p:nvCxnSpPr>
                <p:spPr>
                  <a:xfrm>
                    <a:off x="2688975" y="4521200"/>
                    <a:ext cx="4116849"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889C9AE4-7DB4-1C44-BCA9-5B3F10822538}"/>
                    </a:ext>
                  </a:extLst>
                </p:cNvPr>
                <p:cNvGrpSpPr/>
                <p:nvPr/>
              </p:nvGrpSpPr>
              <p:grpSpPr>
                <a:xfrm flipH="1">
                  <a:off x="5344634" y="4636977"/>
                  <a:ext cx="5832387" cy="381431"/>
                  <a:chOff x="1856748" y="4521199"/>
                  <a:chExt cx="4949076" cy="323663"/>
                </a:xfrm>
              </p:grpSpPr>
              <p:cxnSp>
                <p:nvCxnSpPr>
                  <p:cNvPr id="298" name="Straight Connector 297">
                    <a:extLst>
                      <a:ext uri="{FF2B5EF4-FFF2-40B4-BE49-F238E27FC236}">
                        <a16:creationId xmlns:a16="http://schemas.microsoft.com/office/drawing/2014/main" id="{AE4225E1-1DE5-A54D-AC57-5CE92470BF3A}"/>
                      </a:ext>
                    </a:extLst>
                  </p:cNvPr>
                  <p:cNvCxnSpPr/>
                  <p:nvPr/>
                </p:nvCxnSpPr>
                <p:spPr>
                  <a:xfrm>
                    <a:off x="2688974" y="4521199"/>
                    <a:ext cx="157589" cy="323663"/>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4D581F03-200A-8744-8645-F7F5B927D1D1}"/>
                      </a:ext>
                    </a:extLst>
                  </p:cNvPr>
                  <p:cNvCxnSpPr/>
                  <p:nvPr/>
                </p:nvCxnSpPr>
                <p:spPr>
                  <a:xfrm flipH="1">
                    <a:off x="1856748" y="4521200"/>
                    <a:ext cx="832227"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47494E1-18E0-C44C-B137-2DE6A22E9DC3}"/>
                      </a:ext>
                    </a:extLst>
                  </p:cNvPr>
                  <p:cNvCxnSpPr/>
                  <p:nvPr/>
                </p:nvCxnSpPr>
                <p:spPr>
                  <a:xfrm>
                    <a:off x="2688976" y="4521200"/>
                    <a:ext cx="1147402"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6A482AA8-D3B4-5844-9936-8EB2257D9E59}"/>
                      </a:ext>
                    </a:extLst>
                  </p:cNvPr>
                  <p:cNvCxnSpPr/>
                  <p:nvPr/>
                </p:nvCxnSpPr>
                <p:spPr>
                  <a:xfrm>
                    <a:off x="2688975" y="4521200"/>
                    <a:ext cx="2137218"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2FA79582-EF5C-D441-977C-2B8798B55044}"/>
                      </a:ext>
                    </a:extLst>
                  </p:cNvPr>
                  <p:cNvCxnSpPr/>
                  <p:nvPr/>
                </p:nvCxnSpPr>
                <p:spPr>
                  <a:xfrm>
                    <a:off x="2688975" y="4521200"/>
                    <a:ext cx="3127033"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38948DE3-FEA7-CC49-8222-49346EED466E}"/>
                      </a:ext>
                    </a:extLst>
                  </p:cNvPr>
                  <p:cNvCxnSpPr/>
                  <p:nvPr/>
                </p:nvCxnSpPr>
                <p:spPr>
                  <a:xfrm>
                    <a:off x="2688975" y="4521200"/>
                    <a:ext cx="4116849"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84" name="Group 283">
                  <a:extLst>
                    <a:ext uri="{FF2B5EF4-FFF2-40B4-BE49-F238E27FC236}">
                      <a16:creationId xmlns:a16="http://schemas.microsoft.com/office/drawing/2014/main" id="{702DF903-F1EB-2841-9F12-0AC1DFBFDDB8}"/>
                    </a:ext>
                  </a:extLst>
                </p:cNvPr>
                <p:cNvGrpSpPr/>
                <p:nvPr/>
              </p:nvGrpSpPr>
              <p:grpSpPr>
                <a:xfrm>
                  <a:off x="5344634" y="4636978"/>
                  <a:ext cx="5832387" cy="381430"/>
                  <a:chOff x="1856748" y="4521200"/>
                  <a:chExt cx="4949076" cy="323662"/>
                </a:xfrm>
              </p:grpSpPr>
              <p:cxnSp>
                <p:nvCxnSpPr>
                  <p:cNvPr id="292" name="Straight Connector 291">
                    <a:extLst>
                      <a:ext uri="{FF2B5EF4-FFF2-40B4-BE49-F238E27FC236}">
                        <a16:creationId xmlns:a16="http://schemas.microsoft.com/office/drawing/2014/main" id="{E781D039-26B4-8D45-A4A3-DB5CD1B235BA}"/>
                      </a:ext>
                    </a:extLst>
                  </p:cNvPr>
                  <p:cNvCxnSpPr/>
                  <p:nvPr/>
                </p:nvCxnSpPr>
                <p:spPr>
                  <a:xfrm flipH="1">
                    <a:off x="2846563" y="4521200"/>
                    <a:ext cx="937286"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1D79E112-FB1B-B84A-84E7-B14624B2309C}"/>
                      </a:ext>
                    </a:extLst>
                  </p:cNvPr>
                  <p:cNvCxnSpPr/>
                  <p:nvPr/>
                </p:nvCxnSpPr>
                <p:spPr>
                  <a:xfrm flipH="1">
                    <a:off x="1856748" y="4521200"/>
                    <a:ext cx="1927101"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BF534408-D680-5142-BDBB-9A7198E65389}"/>
                      </a:ext>
                    </a:extLst>
                  </p:cNvPr>
                  <p:cNvCxnSpPr/>
                  <p:nvPr/>
                </p:nvCxnSpPr>
                <p:spPr>
                  <a:xfrm>
                    <a:off x="3783849" y="4521200"/>
                    <a:ext cx="52529"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51E578CA-819E-874A-9873-7DACBA32D853}"/>
                      </a:ext>
                    </a:extLst>
                  </p:cNvPr>
                  <p:cNvCxnSpPr/>
                  <p:nvPr/>
                </p:nvCxnSpPr>
                <p:spPr>
                  <a:xfrm>
                    <a:off x="3783849" y="4521200"/>
                    <a:ext cx="1042344"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638CD488-5378-3545-BEC1-5C701CA4E914}"/>
                      </a:ext>
                    </a:extLst>
                  </p:cNvPr>
                  <p:cNvCxnSpPr/>
                  <p:nvPr/>
                </p:nvCxnSpPr>
                <p:spPr>
                  <a:xfrm>
                    <a:off x="3783849" y="4521200"/>
                    <a:ext cx="2032159"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9065E98D-FD1A-594B-87B1-33172C6823F4}"/>
                      </a:ext>
                    </a:extLst>
                  </p:cNvPr>
                  <p:cNvCxnSpPr/>
                  <p:nvPr/>
                </p:nvCxnSpPr>
                <p:spPr>
                  <a:xfrm>
                    <a:off x="3783849" y="4521200"/>
                    <a:ext cx="3021975"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85" name="Group 284">
                  <a:extLst>
                    <a:ext uri="{FF2B5EF4-FFF2-40B4-BE49-F238E27FC236}">
                      <a16:creationId xmlns:a16="http://schemas.microsoft.com/office/drawing/2014/main" id="{FCEAE19F-6235-E144-AB67-EEBC0FF0E384}"/>
                    </a:ext>
                  </a:extLst>
                </p:cNvPr>
                <p:cNvGrpSpPr/>
                <p:nvPr/>
              </p:nvGrpSpPr>
              <p:grpSpPr>
                <a:xfrm flipH="1">
                  <a:off x="5344633" y="4640317"/>
                  <a:ext cx="5832387" cy="381430"/>
                  <a:chOff x="1856748" y="4521200"/>
                  <a:chExt cx="4949076" cy="323662"/>
                </a:xfrm>
              </p:grpSpPr>
              <p:cxnSp>
                <p:nvCxnSpPr>
                  <p:cNvPr id="286" name="Straight Connector 285">
                    <a:extLst>
                      <a:ext uri="{FF2B5EF4-FFF2-40B4-BE49-F238E27FC236}">
                        <a16:creationId xmlns:a16="http://schemas.microsoft.com/office/drawing/2014/main" id="{48512E64-2BAA-F344-9666-0C80B4B2C0CD}"/>
                      </a:ext>
                    </a:extLst>
                  </p:cNvPr>
                  <p:cNvCxnSpPr/>
                  <p:nvPr/>
                </p:nvCxnSpPr>
                <p:spPr>
                  <a:xfrm flipH="1">
                    <a:off x="2846563" y="4521200"/>
                    <a:ext cx="937286"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3E6E5234-94FF-8643-AB19-7DEB92FB7773}"/>
                      </a:ext>
                    </a:extLst>
                  </p:cNvPr>
                  <p:cNvCxnSpPr/>
                  <p:nvPr/>
                </p:nvCxnSpPr>
                <p:spPr>
                  <a:xfrm flipH="1">
                    <a:off x="1856748" y="4521200"/>
                    <a:ext cx="1927101"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26CCF97D-3106-5F49-9FD6-B8BA8653D925}"/>
                      </a:ext>
                    </a:extLst>
                  </p:cNvPr>
                  <p:cNvCxnSpPr/>
                  <p:nvPr/>
                </p:nvCxnSpPr>
                <p:spPr>
                  <a:xfrm>
                    <a:off x="3783849" y="4521200"/>
                    <a:ext cx="52529"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0A3967AA-B776-B946-9EA9-03ED57C9B981}"/>
                      </a:ext>
                    </a:extLst>
                  </p:cNvPr>
                  <p:cNvCxnSpPr/>
                  <p:nvPr/>
                </p:nvCxnSpPr>
                <p:spPr>
                  <a:xfrm>
                    <a:off x="3783849" y="4521200"/>
                    <a:ext cx="1042344"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E32D1DD-8C82-2E41-B0F9-285350925824}"/>
                      </a:ext>
                    </a:extLst>
                  </p:cNvPr>
                  <p:cNvCxnSpPr/>
                  <p:nvPr/>
                </p:nvCxnSpPr>
                <p:spPr>
                  <a:xfrm>
                    <a:off x="3783849" y="4521200"/>
                    <a:ext cx="2032159"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8999D049-D094-AB4B-A34F-B6A7F82DEAA8}"/>
                      </a:ext>
                    </a:extLst>
                  </p:cNvPr>
                  <p:cNvCxnSpPr/>
                  <p:nvPr/>
                </p:nvCxnSpPr>
                <p:spPr>
                  <a:xfrm>
                    <a:off x="3783849" y="4521200"/>
                    <a:ext cx="3021975"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3135AE0F-41BB-E340-8FD5-BC8627EEDF9B}"/>
                  </a:ext>
                </a:extLst>
              </p:cNvPr>
              <p:cNvGrpSpPr/>
              <p:nvPr/>
            </p:nvGrpSpPr>
            <p:grpSpPr>
              <a:xfrm>
                <a:off x="3466839" y="2741297"/>
                <a:ext cx="215922" cy="341443"/>
                <a:chOff x="6946318" y="3380147"/>
                <a:chExt cx="678136" cy="1072352"/>
              </a:xfrm>
              <a:solidFill>
                <a:schemeClr val="bg1">
                  <a:lumMod val="50000"/>
                </a:schemeClr>
              </a:solidFill>
            </p:grpSpPr>
            <p:sp>
              <p:nvSpPr>
                <p:cNvPr id="273" name="Freeform 51">
                  <a:extLst>
                    <a:ext uri="{FF2B5EF4-FFF2-40B4-BE49-F238E27FC236}">
                      <a16:creationId xmlns:a16="http://schemas.microsoft.com/office/drawing/2014/main" id="{6D42B4C9-DAA3-B04D-B1E7-C967F0602C33}"/>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4" name="Freeform 52">
                  <a:extLst>
                    <a:ext uri="{FF2B5EF4-FFF2-40B4-BE49-F238E27FC236}">
                      <a16:creationId xmlns:a16="http://schemas.microsoft.com/office/drawing/2014/main" id="{F7B21FB0-8BDD-BF4C-A14B-967F257AA011}"/>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5" name="Freeform 53">
                  <a:extLst>
                    <a:ext uri="{FF2B5EF4-FFF2-40B4-BE49-F238E27FC236}">
                      <a16:creationId xmlns:a16="http://schemas.microsoft.com/office/drawing/2014/main" id="{703CB0D2-22EB-F044-AB28-EE7DA7A6BD45}"/>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6" name="Freeform 54">
                  <a:extLst>
                    <a:ext uri="{FF2B5EF4-FFF2-40B4-BE49-F238E27FC236}">
                      <a16:creationId xmlns:a16="http://schemas.microsoft.com/office/drawing/2014/main" id="{6A7CD04F-0FE0-CC4D-87DC-C397A4535E21}"/>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7" name="Freeform 55">
                  <a:extLst>
                    <a:ext uri="{FF2B5EF4-FFF2-40B4-BE49-F238E27FC236}">
                      <a16:creationId xmlns:a16="http://schemas.microsoft.com/office/drawing/2014/main" id="{9BE81C35-8EF8-254D-9E42-601CB47B8D30}"/>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8" name="Freeform 56">
                  <a:extLst>
                    <a:ext uri="{FF2B5EF4-FFF2-40B4-BE49-F238E27FC236}">
                      <a16:creationId xmlns:a16="http://schemas.microsoft.com/office/drawing/2014/main" id="{3E224E37-0023-8844-9DCC-6FC8B9334408}"/>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9" name="Freeform 57">
                  <a:extLst>
                    <a:ext uri="{FF2B5EF4-FFF2-40B4-BE49-F238E27FC236}">
                      <a16:creationId xmlns:a16="http://schemas.microsoft.com/office/drawing/2014/main" id="{61C4BD44-EE15-9643-9B0D-DF438B73FE7D}"/>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80" name="Freeform 58">
                  <a:extLst>
                    <a:ext uri="{FF2B5EF4-FFF2-40B4-BE49-F238E27FC236}">
                      <a16:creationId xmlns:a16="http://schemas.microsoft.com/office/drawing/2014/main" id="{87ADDFF9-00E9-9246-8A6B-A2E870513A32}"/>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81" name="Freeform 59">
                  <a:extLst>
                    <a:ext uri="{FF2B5EF4-FFF2-40B4-BE49-F238E27FC236}">
                      <a16:creationId xmlns:a16="http://schemas.microsoft.com/office/drawing/2014/main" id="{ADEC7EE8-1554-F149-B43E-411570B96F9C}"/>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grpSp>
            <p:nvGrpSpPr>
              <p:cNvPr id="61" name="Group 60">
                <a:extLst>
                  <a:ext uri="{FF2B5EF4-FFF2-40B4-BE49-F238E27FC236}">
                    <a16:creationId xmlns:a16="http://schemas.microsoft.com/office/drawing/2014/main" id="{195A1D95-5C67-2545-AC00-197735B2EC4F}"/>
                  </a:ext>
                </a:extLst>
              </p:cNvPr>
              <p:cNvGrpSpPr/>
              <p:nvPr/>
            </p:nvGrpSpPr>
            <p:grpSpPr>
              <a:xfrm>
                <a:off x="5402733" y="2741297"/>
                <a:ext cx="215922" cy="341443"/>
                <a:chOff x="6946318" y="3380147"/>
                <a:chExt cx="678136" cy="1072352"/>
              </a:xfrm>
              <a:solidFill>
                <a:schemeClr val="bg1">
                  <a:lumMod val="50000"/>
                </a:schemeClr>
              </a:solidFill>
            </p:grpSpPr>
            <p:sp>
              <p:nvSpPr>
                <p:cNvPr id="264" name="Freeform 51">
                  <a:extLst>
                    <a:ext uri="{FF2B5EF4-FFF2-40B4-BE49-F238E27FC236}">
                      <a16:creationId xmlns:a16="http://schemas.microsoft.com/office/drawing/2014/main" id="{F85BA9D8-3B15-9047-9D21-27ADD8D65A97}"/>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5" name="Freeform 52">
                  <a:extLst>
                    <a:ext uri="{FF2B5EF4-FFF2-40B4-BE49-F238E27FC236}">
                      <a16:creationId xmlns:a16="http://schemas.microsoft.com/office/drawing/2014/main" id="{24923B67-DA15-BB45-A133-996365C36D75}"/>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6" name="Freeform 53">
                  <a:extLst>
                    <a:ext uri="{FF2B5EF4-FFF2-40B4-BE49-F238E27FC236}">
                      <a16:creationId xmlns:a16="http://schemas.microsoft.com/office/drawing/2014/main" id="{FA7662C7-BDAA-8F40-964D-751B8E636826}"/>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7" name="Freeform 54">
                  <a:extLst>
                    <a:ext uri="{FF2B5EF4-FFF2-40B4-BE49-F238E27FC236}">
                      <a16:creationId xmlns:a16="http://schemas.microsoft.com/office/drawing/2014/main" id="{418A327B-FADC-F842-B3ED-FF2FF215979E}"/>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8" name="Freeform 55">
                  <a:extLst>
                    <a:ext uri="{FF2B5EF4-FFF2-40B4-BE49-F238E27FC236}">
                      <a16:creationId xmlns:a16="http://schemas.microsoft.com/office/drawing/2014/main" id="{0BDB51CA-1612-A242-B1BC-13F35A6CE9AE}"/>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9" name="Freeform 56">
                  <a:extLst>
                    <a:ext uri="{FF2B5EF4-FFF2-40B4-BE49-F238E27FC236}">
                      <a16:creationId xmlns:a16="http://schemas.microsoft.com/office/drawing/2014/main" id="{C8DA0046-BDC4-2745-A7D8-D9C3DBE7F8AE}"/>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0" name="Freeform 57">
                  <a:extLst>
                    <a:ext uri="{FF2B5EF4-FFF2-40B4-BE49-F238E27FC236}">
                      <a16:creationId xmlns:a16="http://schemas.microsoft.com/office/drawing/2014/main" id="{16FA293F-038C-6D4B-BD74-9A73851BFE54}"/>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1" name="Freeform 58">
                  <a:extLst>
                    <a:ext uri="{FF2B5EF4-FFF2-40B4-BE49-F238E27FC236}">
                      <a16:creationId xmlns:a16="http://schemas.microsoft.com/office/drawing/2014/main" id="{22DA07CB-282D-AC4B-A21F-82ED0009E48F}"/>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2" name="Freeform 59">
                  <a:extLst>
                    <a:ext uri="{FF2B5EF4-FFF2-40B4-BE49-F238E27FC236}">
                      <a16:creationId xmlns:a16="http://schemas.microsoft.com/office/drawing/2014/main" id="{27F86B4B-0AFC-024F-A58A-78D30D367EFB}"/>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grpSp>
            <p:nvGrpSpPr>
              <p:cNvPr id="62" name="Group 61">
                <a:extLst>
                  <a:ext uri="{FF2B5EF4-FFF2-40B4-BE49-F238E27FC236}">
                    <a16:creationId xmlns:a16="http://schemas.microsoft.com/office/drawing/2014/main" id="{888FE1EA-ED62-0940-9F2C-3F9A7FD284EF}"/>
                  </a:ext>
                </a:extLst>
              </p:cNvPr>
              <p:cNvGrpSpPr/>
              <p:nvPr/>
            </p:nvGrpSpPr>
            <p:grpSpPr>
              <a:xfrm>
                <a:off x="3843291" y="2568410"/>
                <a:ext cx="215922" cy="341443"/>
                <a:chOff x="6946318" y="3380147"/>
                <a:chExt cx="678136" cy="1072352"/>
              </a:xfrm>
              <a:solidFill>
                <a:schemeClr val="bg1">
                  <a:lumMod val="50000"/>
                </a:schemeClr>
              </a:solidFill>
            </p:grpSpPr>
            <p:sp>
              <p:nvSpPr>
                <p:cNvPr id="255" name="Freeform 51">
                  <a:extLst>
                    <a:ext uri="{FF2B5EF4-FFF2-40B4-BE49-F238E27FC236}">
                      <a16:creationId xmlns:a16="http://schemas.microsoft.com/office/drawing/2014/main" id="{65522034-F7EF-8946-A167-E8886C653E91}"/>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6" name="Freeform 52">
                  <a:extLst>
                    <a:ext uri="{FF2B5EF4-FFF2-40B4-BE49-F238E27FC236}">
                      <a16:creationId xmlns:a16="http://schemas.microsoft.com/office/drawing/2014/main" id="{23868DDF-AE83-E746-8D06-F74792467984}"/>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7" name="Freeform 53">
                  <a:extLst>
                    <a:ext uri="{FF2B5EF4-FFF2-40B4-BE49-F238E27FC236}">
                      <a16:creationId xmlns:a16="http://schemas.microsoft.com/office/drawing/2014/main" id="{31124540-36EA-034B-8E68-389EB5073DAD}"/>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8" name="Freeform 54">
                  <a:extLst>
                    <a:ext uri="{FF2B5EF4-FFF2-40B4-BE49-F238E27FC236}">
                      <a16:creationId xmlns:a16="http://schemas.microsoft.com/office/drawing/2014/main" id="{7EBF8657-6E4F-2442-A1E7-8AEDE84E5A33}"/>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9" name="Freeform 55">
                  <a:extLst>
                    <a:ext uri="{FF2B5EF4-FFF2-40B4-BE49-F238E27FC236}">
                      <a16:creationId xmlns:a16="http://schemas.microsoft.com/office/drawing/2014/main" id="{7EB28D78-62F2-6C4F-8EEE-89B603B5696D}"/>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0" name="Freeform 56">
                  <a:extLst>
                    <a:ext uri="{FF2B5EF4-FFF2-40B4-BE49-F238E27FC236}">
                      <a16:creationId xmlns:a16="http://schemas.microsoft.com/office/drawing/2014/main" id="{BE5AA648-1349-614C-A9C8-9955537C5D61}"/>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1" name="Freeform 57">
                  <a:extLst>
                    <a:ext uri="{FF2B5EF4-FFF2-40B4-BE49-F238E27FC236}">
                      <a16:creationId xmlns:a16="http://schemas.microsoft.com/office/drawing/2014/main" id="{C2690928-ACEE-2A48-8DA4-C8D4F8AC7E14}"/>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2" name="Freeform 58">
                  <a:extLst>
                    <a:ext uri="{FF2B5EF4-FFF2-40B4-BE49-F238E27FC236}">
                      <a16:creationId xmlns:a16="http://schemas.microsoft.com/office/drawing/2014/main" id="{807B6C91-5E9F-1940-9D71-8776AE8D5898}"/>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3" name="Freeform 59">
                  <a:extLst>
                    <a:ext uri="{FF2B5EF4-FFF2-40B4-BE49-F238E27FC236}">
                      <a16:creationId xmlns:a16="http://schemas.microsoft.com/office/drawing/2014/main" id="{F6FE49A7-F1EC-4243-9214-CA9C94D87779}"/>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63" name="Freeform 7">
                <a:extLst>
                  <a:ext uri="{FF2B5EF4-FFF2-40B4-BE49-F238E27FC236}">
                    <a16:creationId xmlns:a16="http://schemas.microsoft.com/office/drawing/2014/main" id="{11F98659-E493-8947-BEC1-3668FF363DF1}"/>
                  </a:ext>
                </a:extLst>
              </p:cNvPr>
              <p:cNvSpPr>
                <a:spLocks noEditPoints="1"/>
              </p:cNvSpPr>
              <p:nvPr/>
            </p:nvSpPr>
            <p:spPr bwMode="auto">
              <a:xfrm>
                <a:off x="3794322" y="3004181"/>
                <a:ext cx="313859" cy="63021"/>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64" name="Group 63">
                <a:extLst>
                  <a:ext uri="{FF2B5EF4-FFF2-40B4-BE49-F238E27FC236}">
                    <a16:creationId xmlns:a16="http://schemas.microsoft.com/office/drawing/2014/main" id="{19659951-9F91-D446-925F-679D0456E415}"/>
                  </a:ext>
                </a:extLst>
              </p:cNvPr>
              <p:cNvGrpSpPr/>
              <p:nvPr/>
            </p:nvGrpSpPr>
            <p:grpSpPr>
              <a:xfrm>
                <a:off x="3887469" y="3215971"/>
                <a:ext cx="76634" cy="121183"/>
                <a:chOff x="6946318" y="3380147"/>
                <a:chExt cx="678136" cy="1072352"/>
              </a:xfrm>
              <a:solidFill>
                <a:schemeClr val="bg1">
                  <a:lumMod val="50000"/>
                </a:schemeClr>
              </a:solidFill>
            </p:grpSpPr>
            <p:sp>
              <p:nvSpPr>
                <p:cNvPr id="246" name="Freeform 51">
                  <a:extLst>
                    <a:ext uri="{FF2B5EF4-FFF2-40B4-BE49-F238E27FC236}">
                      <a16:creationId xmlns:a16="http://schemas.microsoft.com/office/drawing/2014/main" id="{63C8FF81-9F82-E74C-B7C5-9498ABB85BAC}"/>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7" name="Freeform 52">
                  <a:extLst>
                    <a:ext uri="{FF2B5EF4-FFF2-40B4-BE49-F238E27FC236}">
                      <a16:creationId xmlns:a16="http://schemas.microsoft.com/office/drawing/2014/main" id="{3027543B-6861-8B48-AEEC-254EC4724480}"/>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8" name="Freeform 53">
                  <a:extLst>
                    <a:ext uri="{FF2B5EF4-FFF2-40B4-BE49-F238E27FC236}">
                      <a16:creationId xmlns:a16="http://schemas.microsoft.com/office/drawing/2014/main" id="{385B2E32-F6A3-BD4A-BE25-1DD02E2297C0}"/>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9" name="Freeform 54">
                  <a:extLst>
                    <a:ext uri="{FF2B5EF4-FFF2-40B4-BE49-F238E27FC236}">
                      <a16:creationId xmlns:a16="http://schemas.microsoft.com/office/drawing/2014/main" id="{34436D24-35A0-5144-8ACC-BEBD6DC0FA4C}"/>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0" name="Freeform 55">
                  <a:extLst>
                    <a:ext uri="{FF2B5EF4-FFF2-40B4-BE49-F238E27FC236}">
                      <a16:creationId xmlns:a16="http://schemas.microsoft.com/office/drawing/2014/main" id="{8596100A-DBB0-D945-813A-A33945A72BD4}"/>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1" name="Freeform 56">
                  <a:extLst>
                    <a:ext uri="{FF2B5EF4-FFF2-40B4-BE49-F238E27FC236}">
                      <a16:creationId xmlns:a16="http://schemas.microsoft.com/office/drawing/2014/main" id="{CF64EB00-0817-CA49-B646-88B64845AE47}"/>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2" name="Freeform 57">
                  <a:extLst>
                    <a:ext uri="{FF2B5EF4-FFF2-40B4-BE49-F238E27FC236}">
                      <a16:creationId xmlns:a16="http://schemas.microsoft.com/office/drawing/2014/main" id="{E466EF83-8FF6-314E-8889-9398F71998BF}"/>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3" name="Freeform 58">
                  <a:extLst>
                    <a:ext uri="{FF2B5EF4-FFF2-40B4-BE49-F238E27FC236}">
                      <a16:creationId xmlns:a16="http://schemas.microsoft.com/office/drawing/2014/main" id="{412CE958-D0FA-4849-B25F-B74754A510E3}"/>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4" name="Freeform 59">
                  <a:extLst>
                    <a:ext uri="{FF2B5EF4-FFF2-40B4-BE49-F238E27FC236}">
                      <a16:creationId xmlns:a16="http://schemas.microsoft.com/office/drawing/2014/main" id="{B72294AB-3EF2-6245-8254-8F8E8C0ECB2A}"/>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65" name="Freeform 27">
                <a:extLst>
                  <a:ext uri="{FF2B5EF4-FFF2-40B4-BE49-F238E27FC236}">
                    <a16:creationId xmlns:a16="http://schemas.microsoft.com/office/drawing/2014/main" id="{7C85ADB6-A6A5-CF4D-ACD7-FF792C106CF2}"/>
                  </a:ext>
                </a:extLst>
              </p:cNvPr>
              <p:cNvSpPr>
                <a:spLocks noEditPoints="1"/>
              </p:cNvSpPr>
              <p:nvPr/>
            </p:nvSpPr>
            <p:spPr bwMode="auto">
              <a:xfrm rot="5400000">
                <a:off x="3805774" y="3243476"/>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cxnSp>
            <p:nvCxnSpPr>
              <p:cNvPr id="66" name="Straight Arrow Connector 65">
                <a:extLst>
                  <a:ext uri="{FF2B5EF4-FFF2-40B4-BE49-F238E27FC236}">
                    <a16:creationId xmlns:a16="http://schemas.microsoft.com/office/drawing/2014/main" id="{F43DC4CF-762E-E842-853B-F29F12F634C7}"/>
                  </a:ext>
                </a:extLst>
              </p:cNvPr>
              <p:cNvCxnSpPr/>
              <p:nvPr/>
            </p:nvCxnSpPr>
            <p:spPr>
              <a:xfrm>
                <a:off x="3846768" y="3102354"/>
                <a:ext cx="0" cy="122379"/>
              </a:xfrm>
              <a:prstGeom prst="straightConnector1">
                <a:avLst/>
              </a:prstGeom>
              <a:ln w="9525">
                <a:solidFill>
                  <a:schemeClr val="accent5"/>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5EC1288F-10EC-A248-8BA3-03C08AC601DA}"/>
                  </a:ext>
                </a:extLst>
              </p:cNvPr>
              <p:cNvGrpSpPr/>
              <p:nvPr/>
            </p:nvGrpSpPr>
            <p:grpSpPr>
              <a:xfrm>
                <a:off x="3992101" y="3215971"/>
                <a:ext cx="76634" cy="121183"/>
                <a:chOff x="6946318" y="3380147"/>
                <a:chExt cx="678136" cy="1072352"/>
              </a:xfrm>
              <a:solidFill>
                <a:schemeClr val="bg1">
                  <a:lumMod val="50000"/>
                </a:schemeClr>
              </a:solidFill>
            </p:grpSpPr>
            <p:sp>
              <p:nvSpPr>
                <p:cNvPr id="237" name="Freeform 51">
                  <a:extLst>
                    <a:ext uri="{FF2B5EF4-FFF2-40B4-BE49-F238E27FC236}">
                      <a16:creationId xmlns:a16="http://schemas.microsoft.com/office/drawing/2014/main" id="{98099A47-EC36-404C-B581-1A5FB0917084}"/>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8" name="Freeform 52">
                  <a:extLst>
                    <a:ext uri="{FF2B5EF4-FFF2-40B4-BE49-F238E27FC236}">
                      <a16:creationId xmlns:a16="http://schemas.microsoft.com/office/drawing/2014/main" id="{48E63E45-4B7C-6145-908E-7AD999E2BF9E}"/>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9" name="Freeform 53">
                  <a:extLst>
                    <a:ext uri="{FF2B5EF4-FFF2-40B4-BE49-F238E27FC236}">
                      <a16:creationId xmlns:a16="http://schemas.microsoft.com/office/drawing/2014/main" id="{649D37DE-4A20-A04B-B14C-D9AEF078B80F}"/>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0" name="Freeform 54">
                  <a:extLst>
                    <a:ext uri="{FF2B5EF4-FFF2-40B4-BE49-F238E27FC236}">
                      <a16:creationId xmlns:a16="http://schemas.microsoft.com/office/drawing/2014/main" id="{5D591DEF-0A00-D548-B2E5-E282EDE55316}"/>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1" name="Freeform 55">
                  <a:extLst>
                    <a:ext uri="{FF2B5EF4-FFF2-40B4-BE49-F238E27FC236}">
                      <a16:creationId xmlns:a16="http://schemas.microsoft.com/office/drawing/2014/main" id="{D9A72102-1AAC-1440-97CE-D15E802A8E3B}"/>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2" name="Freeform 56">
                  <a:extLst>
                    <a:ext uri="{FF2B5EF4-FFF2-40B4-BE49-F238E27FC236}">
                      <a16:creationId xmlns:a16="http://schemas.microsoft.com/office/drawing/2014/main" id="{2EE5BAF9-C98B-8048-ACF8-69AB5007099A}"/>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3" name="Freeform 57">
                  <a:extLst>
                    <a:ext uri="{FF2B5EF4-FFF2-40B4-BE49-F238E27FC236}">
                      <a16:creationId xmlns:a16="http://schemas.microsoft.com/office/drawing/2014/main" id="{71F15CA1-7412-184F-9DDC-954B5F9B9ADF}"/>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4" name="Freeform 58">
                  <a:extLst>
                    <a:ext uri="{FF2B5EF4-FFF2-40B4-BE49-F238E27FC236}">
                      <a16:creationId xmlns:a16="http://schemas.microsoft.com/office/drawing/2014/main" id="{D67E9380-2FDA-4145-8A65-248AD60AB786}"/>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5" name="Freeform 59">
                  <a:extLst>
                    <a:ext uri="{FF2B5EF4-FFF2-40B4-BE49-F238E27FC236}">
                      <a16:creationId xmlns:a16="http://schemas.microsoft.com/office/drawing/2014/main" id="{63C320E2-4A3E-D144-92EE-BE3BF9A39CC1}"/>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68" name="Freeform 27">
                <a:extLst>
                  <a:ext uri="{FF2B5EF4-FFF2-40B4-BE49-F238E27FC236}">
                    <a16:creationId xmlns:a16="http://schemas.microsoft.com/office/drawing/2014/main" id="{C044D5BA-096D-2E43-91C5-9D36C8B9C975}"/>
                  </a:ext>
                </a:extLst>
              </p:cNvPr>
              <p:cNvSpPr>
                <a:spLocks noEditPoints="1"/>
              </p:cNvSpPr>
              <p:nvPr/>
            </p:nvSpPr>
            <p:spPr bwMode="auto">
              <a:xfrm rot="5400000">
                <a:off x="3711936" y="3007660"/>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69" name="Group 68">
                <a:extLst>
                  <a:ext uri="{FF2B5EF4-FFF2-40B4-BE49-F238E27FC236}">
                    <a16:creationId xmlns:a16="http://schemas.microsoft.com/office/drawing/2014/main" id="{72034029-3FE1-2448-9C21-A67FE999D879}"/>
                  </a:ext>
                </a:extLst>
              </p:cNvPr>
              <p:cNvGrpSpPr/>
              <p:nvPr/>
            </p:nvGrpSpPr>
            <p:grpSpPr>
              <a:xfrm>
                <a:off x="4244934" y="2568410"/>
                <a:ext cx="215922" cy="341443"/>
                <a:chOff x="6946318" y="3380147"/>
                <a:chExt cx="678136" cy="1072352"/>
              </a:xfrm>
              <a:solidFill>
                <a:schemeClr val="bg1">
                  <a:lumMod val="50000"/>
                </a:schemeClr>
              </a:solidFill>
            </p:grpSpPr>
            <p:sp>
              <p:nvSpPr>
                <p:cNvPr id="228" name="Freeform 51">
                  <a:extLst>
                    <a:ext uri="{FF2B5EF4-FFF2-40B4-BE49-F238E27FC236}">
                      <a16:creationId xmlns:a16="http://schemas.microsoft.com/office/drawing/2014/main" id="{EA40783D-56DB-7F46-8D9B-B5DF0BE1F6D7}"/>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9" name="Freeform 52">
                  <a:extLst>
                    <a:ext uri="{FF2B5EF4-FFF2-40B4-BE49-F238E27FC236}">
                      <a16:creationId xmlns:a16="http://schemas.microsoft.com/office/drawing/2014/main" id="{98200358-8B23-1E45-91EB-A8A105728836}"/>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0" name="Freeform 53">
                  <a:extLst>
                    <a:ext uri="{FF2B5EF4-FFF2-40B4-BE49-F238E27FC236}">
                      <a16:creationId xmlns:a16="http://schemas.microsoft.com/office/drawing/2014/main" id="{81FDF606-98C8-F747-9DAD-D561D4C0888D}"/>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1" name="Freeform 54">
                  <a:extLst>
                    <a:ext uri="{FF2B5EF4-FFF2-40B4-BE49-F238E27FC236}">
                      <a16:creationId xmlns:a16="http://schemas.microsoft.com/office/drawing/2014/main" id="{79080486-068E-A745-96D7-590431999B06}"/>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2" name="Freeform 55">
                  <a:extLst>
                    <a:ext uri="{FF2B5EF4-FFF2-40B4-BE49-F238E27FC236}">
                      <a16:creationId xmlns:a16="http://schemas.microsoft.com/office/drawing/2014/main" id="{57954C1F-90E8-6F4D-A456-DCC8449BE1A3}"/>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3" name="Freeform 56">
                  <a:extLst>
                    <a:ext uri="{FF2B5EF4-FFF2-40B4-BE49-F238E27FC236}">
                      <a16:creationId xmlns:a16="http://schemas.microsoft.com/office/drawing/2014/main" id="{3C3843A8-0E76-6349-86B7-27476B3A4F36}"/>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4" name="Freeform 57">
                  <a:extLst>
                    <a:ext uri="{FF2B5EF4-FFF2-40B4-BE49-F238E27FC236}">
                      <a16:creationId xmlns:a16="http://schemas.microsoft.com/office/drawing/2014/main" id="{EEA13961-2B6D-1C44-AB1C-97527667B4ED}"/>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5" name="Freeform 58">
                  <a:extLst>
                    <a:ext uri="{FF2B5EF4-FFF2-40B4-BE49-F238E27FC236}">
                      <a16:creationId xmlns:a16="http://schemas.microsoft.com/office/drawing/2014/main" id="{060724C1-45B1-9247-ACC1-77498B862199}"/>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6" name="Freeform 59">
                  <a:extLst>
                    <a:ext uri="{FF2B5EF4-FFF2-40B4-BE49-F238E27FC236}">
                      <a16:creationId xmlns:a16="http://schemas.microsoft.com/office/drawing/2014/main" id="{DB05ABFD-B8C0-DC4D-BC86-1DB1DD3E977A}"/>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70" name="Freeform 7">
                <a:extLst>
                  <a:ext uri="{FF2B5EF4-FFF2-40B4-BE49-F238E27FC236}">
                    <a16:creationId xmlns:a16="http://schemas.microsoft.com/office/drawing/2014/main" id="{25B3F71B-9901-9B4F-AC1F-730612A7E351}"/>
                  </a:ext>
                </a:extLst>
              </p:cNvPr>
              <p:cNvSpPr>
                <a:spLocks noEditPoints="1"/>
              </p:cNvSpPr>
              <p:nvPr/>
            </p:nvSpPr>
            <p:spPr bwMode="auto">
              <a:xfrm>
                <a:off x="4195965" y="3004181"/>
                <a:ext cx="313859" cy="63021"/>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71" name="Group 70">
                <a:extLst>
                  <a:ext uri="{FF2B5EF4-FFF2-40B4-BE49-F238E27FC236}">
                    <a16:creationId xmlns:a16="http://schemas.microsoft.com/office/drawing/2014/main" id="{EF346CDF-7D7A-0B40-A702-E69EAE799660}"/>
                  </a:ext>
                </a:extLst>
              </p:cNvPr>
              <p:cNvGrpSpPr/>
              <p:nvPr/>
            </p:nvGrpSpPr>
            <p:grpSpPr>
              <a:xfrm>
                <a:off x="4289113" y="3215971"/>
                <a:ext cx="76634" cy="121183"/>
                <a:chOff x="6946318" y="3380147"/>
                <a:chExt cx="678136" cy="1072352"/>
              </a:xfrm>
              <a:solidFill>
                <a:schemeClr val="bg1">
                  <a:lumMod val="50000"/>
                </a:schemeClr>
              </a:solidFill>
            </p:grpSpPr>
            <p:sp>
              <p:nvSpPr>
                <p:cNvPr id="219" name="Freeform 51">
                  <a:extLst>
                    <a:ext uri="{FF2B5EF4-FFF2-40B4-BE49-F238E27FC236}">
                      <a16:creationId xmlns:a16="http://schemas.microsoft.com/office/drawing/2014/main" id="{A21F25EE-1060-FB49-AA56-D456DF4E6482}"/>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0" name="Freeform 52">
                  <a:extLst>
                    <a:ext uri="{FF2B5EF4-FFF2-40B4-BE49-F238E27FC236}">
                      <a16:creationId xmlns:a16="http://schemas.microsoft.com/office/drawing/2014/main" id="{BA104912-7061-134F-96BE-20FC524F1143}"/>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1" name="Freeform 53">
                  <a:extLst>
                    <a:ext uri="{FF2B5EF4-FFF2-40B4-BE49-F238E27FC236}">
                      <a16:creationId xmlns:a16="http://schemas.microsoft.com/office/drawing/2014/main" id="{6699018A-171B-264F-9AA7-87E2E3D67D11}"/>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2" name="Freeform 54">
                  <a:extLst>
                    <a:ext uri="{FF2B5EF4-FFF2-40B4-BE49-F238E27FC236}">
                      <a16:creationId xmlns:a16="http://schemas.microsoft.com/office/drawing/2014/main" id="{E6A655C4-9C67-5240-8A0C-A1BD2335E62F}"/>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3" name="Freeform 55">
                  <a:extLst>
                    <a:ext uri="{FF2B5EF4-FFF2-40B4-BE49-F238E27FC236}">
                      <a16:creationId xmlns:a16="http://schemas.microsoft.com/office/drawing/2014/main" id="{3AB8B9DD-81EA-CA46-B619-82E1566E010B}"/>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4" name="Freeform 56">
                  <a:extLst>
                    <a:ext uri="{FF2B5EF4-FFF2-40B4-BE49-F238E27FC236}">
                      <a16:creationId xmlns:a16="http://schemas.microsoft.com/office/drawing/2014/main" id="{9FEBC142-012E-CA41-B9B7-E938BD9FBBD3}"/>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5" name="Freeform 57">
                  <a:extLst>
                    <a:ext uri="{FF2B5EF4-FFF2-40B4-BE49-F238E27FC236}">
                      <a16:creationId xmlns:a16="http://schemas.microsoft.com/office/drawing/2014/main" id="{97F908B3-755C-9F4A-8B82-7BB85DE5377B}"/>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6" name="Freeform 58">
                  <a:extLst>
                    <a:ext uri="{FF2B5EF4-FFF2-40B4-BE49-F238E27FC236}">
                      <a16:creationId xmlns:a16="http://schemas.microsoft.com/office/drawing/2014/main" id="{4D04DB03-5AA5-FF41-B516-9332CB4CC257}"/>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7" name="Freeform 59">
                  <a:extLst>
                    <a:ext uri="{FF2B5EF4-FFF2-40B4-BE49-F238E27FC236}">
                      <a16:creationId xmlns:a16="http://schemas.microsoft.com/office/drawing/2014/main" id="{FE276F55-4222-4846-8999-B9C54B4C4949}"/>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72" name="Freeform 27">
                <a:extLst>
                  <a:ext uri="{FF2B5EF4-FFF2-40B4-BE49-F238E27FC236}">
                    <a16:creationId xmlns:a16="http://schemas.microsoft.com/office/drawing/2014/main" id="{C3AE03B2-7546-B14C-B03E-A8A939D34ED1}"/>
                  </a:ext>
                </a:extLst>
              </p:cNvPr>
              <p:cNvSpPr>
                <a:spLocks noEditPoints="1"/>
              </p:cNvSpPr>
              <p:nvPr/>
            </p:nvSpPr>
            <p:spPr bwMode="auto">
              <a:xfrm rot="5400000">
                <a:off x="4207418" y="3243476"/>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73" name="Group 72">
                <a:extLst>
                  <a:ext uri="{FF2B5EF4-FFF2-40B4-BE49-F238E27FC236}">
                    <a16:creationId xmlns:a16="http://schemas.microsoft.com/office/drawing/2014/main" id="{A2EA5608-1F19-E844-85E0-D8264253BD1C}"/>
                  </a:ext>
                </a:extLst>
              </p:cNvPr>
              <p:cNvGrpSpPr/>
              <p:nvPr/>
            </p:nvGrpSpPr>
            <p:grpSpPr>
              <a:xfrm>
                <a:off x="4393744" y="3215971"/>
                <a:ext cx="76634" cy="121183"/>
                <a:chOff x="6946318" y="3380147"/>
                <a:chExt cx="678136" cy="1072352"/>
              </a:xfrm>
              <a:solidFill>
                <a:schemeClr val="bg1">
                  <a:lumMod val="50000"/>
                </a:schemeClr>
              </a:solidFill>
            </p:grpSpPr>
            <p:sp>
              <p:nvSpPr>
                <p:cNvPr id="210" name="Freeform 51">
                  <a:extLst>
                    <a:ext uri="{FF2B5EF4-FFF2-40B4-BE49-F238E27FC236}">
                      <a16:creationId xmlns:a16="http://schemas.microsoft.com/office/drawing/2014/main" id="{ABB540C4-20CD-7B46-AA75-7D5C2D61E5CC}"/>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11" name="Freeform 52">
                  <a:extLst>
                    <a:ext uri="{FF2B5EF4-FFF2-40B4-BE49-F238E27FC236}">
                      <a16:creationId xmlns:a16="http://schemas.microsoft.com/office/drawing/2014/main" id="{7651EF7E-C0BA-F144-A425-659A33AA8CAD}"/>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12" name="Freeform 53">
                  <a:extLst>
                    <a:ext uri="{FF2B5EF4-FFF2-40B4-BE49-F238E27FC236}">
                      <a16:creationId xmlns:a16="http://schemas.microsoft.com/office/drawing/2014/main" id="{A3AFC9AC-95F4-6A4A-89E9-256B527E1862}"/>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13" name="Freeform 54">
                  <a:extLst>
                    <a:ext uri="{FF2B5EF4-FFF2-40B4-BE49-F238E27FC236}">
                      <a16:creationId xmlns:a16="http://schemas.microsoft.com/office/drawing/2014/main" id="{69000068-D4C2-6F4F-BB07-0A66A883E9B9}"/>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14" name="Freeform 55">
                  <a:extLst>
                    <a:ext uri="{FF2B5EF4-FFF2-40B4-BE49-F238E27FC236}">
                      <a16:creationId xmlns:a16="http://schemas.microsoft.com/office/drawing/2014/main" id="{1B3A6770-3E1E-1F47-9978-9192F735EC95}"/>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15" name="Freeform 56">
                  <a:extLst>
                    <a:ext uri="{FF2B5EF4-FFF2-40B4-BE49-F238E27FC236}">
                      <a16:creationId xmlns:a16="http://schemas.microsoft.com/office/drawing/2014/main" id="{004D25F7-B9FD-E94E-A70C-8EEE976AA7A5}"/>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16" name="Freeform 57">
                  <a:extLst>
                    <a:ext uri="{FF2B5EF4-FFF2-40B4-BE49-F238E27FC236}">
                      <a16:creationId xmlns:a16="http://schemas.microsoft.com/office/drawing/2014/main" id="{FB4FD488-21D9-2848-B1F5-E778C247FB34}"/>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17" name="Freeform 58">
                  <a:extLst>
                    <a:ext uri="{FF2B5EF4-FFF2-40B4-BE49-F238E27FC236}">
                      <a16:creationId xmlns:a16="http://schemas.microsoft.com/office/drawing/2014/main" id="{DFA2FA3C-0C6E-C64E-A906-CB51EF1478A5}"/>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18" name="Freeform 59">
                  <a:extLst>
                    <a:ext uri="{FF2B5EF4-FFF2-40B4-BE49-F238E27FC236}">
                      <a16:creationId xmlns:a16="http://schemas.microsoft.com/office/drawing/2014/main" id="{DD599365-719C-F74E-8E47-25E7EA978E6E}"/>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74" name="Freeform 27">
                <a:extLst>
                  <a:ext uri="{FF2B5EF4-FFF2-40B4-BE49-F238E27FC236}">
                    <a16:creationId xmlns:a16="http://schemas.microsoft.com/office/drawing/2014/main" id="{3CF64EE9-8FE9-E340-8FC3-0978D7AD2F2F}"/>
                  </a:ext>
                </a:extLst>
              </p:cNvPr>
              <p:cNvSpPr>
                <a:spLocks noEditPoints="1"/>
              </p:cNvSpPr>
              <p:nvPr/>
            </p:nvSpPr>
            <p:spPr bwMode="auto">
              <a:xfrm rot="5400000">
                <a:off x="4113580" y="3007660"/>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75" name="Group 74">
                <a:extLst>
                  <a:ext uri="{FF2B5EF4-FFF2-40B4-BE49-F238E27FC236}">
                    <a16:creationId xmlns:a16="http://schemas.microsoft.com/office/drawing/2014/main" id="{07741BF3-79CC-E54D-90C5-D94D3ECA7F52}"/>
                  </a:ext>
                </a:extLst>
              </p:cNvPr>
              <p:cNvGrpSpPr/>
              <p:nvPr/>
            </p:nvGrpSpPr>
            <p:grpSpPr>
              <a:xfrm>
                <a:off x="4646578" y="2568410"/>
                <a:ext cx="215922" cy="341443"/>
                <a:chOff x="6946318" y="3380147"/>
                <a:chExt cx="678136" cy="1072352"/>
              </a:xfrm>
              <a:solidFill>
                <a:schemeClr val="bg1">
                  <a:lumMod val="50000"/>
                </a:schemeClr>
              </a:solidFill>
            </p:grpSpPr>
            <p:sp>
              <p:nvSpPr>
                <p:cNvPr id="201" name="Freeform 51">
                  <a:extLst>
                    <a:ext uri="{FF2B5EF4-FFF2-40B4-BE49-F238E27FC236}">
                      <a16:creationId xmlns:a16="http://schemas.microsoft.com/office/drawing/2014/main" id="{274B2ABA-7173-B64F-9672-4DB918CE7D4D}"/>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2" name="Freeform 52">
                  <a:extLst>
                    <a:ext uri="{FF2B5EF4-FFF2-40B4-BE49-F238E27FC236}">
                      <a16:creationId xmlns:a16="http://schemas.microsoft.com/office/drawing/2014/main" id="{A287FFD3-F9BD-D442-A61D-D657BA63AD64}"/>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3" name="Freeform 53">
                  <a:extLst>
                    <a:ext uri="{FF2B5EF4-FFF2-40B4-BE49-F238E27FC236}">
                      <a16:creationId xmlns:a16="http://schemas.microsoft.com/office/drawing/2014/main" id="{6272DAC1-E2C9-124C-A34A-A3168A4599F8}"/>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4" name="Freeform 54">
                  <a:extLst>
                    <a:ext uri="{FF2B5EF4-FFF2-40B4-BE49-F238E27FC236}">
                      <a16:creationId xmlns:a16="http://schemas.microsoft.com/office/drawing/2014/main" id="{E2A3E12B-742A-064C-BBDC-9A5BB6B3D522}"/>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5" name="Freeform 55">
                  <a:extLst>
                    <a:ext uri="{FF2B5EF4-FFF2-40B4-BE49-F238E27FC236}">
                      <a16:creationId xmlns:a16="http://schemas.microsoft.com/office/drawing/2014/main" id="{82F6CAF9-8C36-7649-A3C2-3725B5BB65B1}"/>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6" name="Freeform 56">
                  <a:extLst>
                    <a:ext uri="{FF2B5EF4-FFF2-40B4-BE49-F238E27FC236}">
                      <a16:creationId xmlns:a16="http://schemas.microsoft.com/office/drawing/2014/main" id="{5FA5A0DD-A3E3-604C-B451-1F1FE8A2B1BC}"/>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7" name="Freeform 57">
                  <a:extLst>
                    <a:ext uri="{FF2B5EF4-FFF2-40B4-BE49-F238E27FC236}">
                      <a16:creationId xmlns:a16="http://schemas.microsoft.com/office/drawing/2014/main" id="{6755C56A-8CA0-484F-883A-16F852CD2DE2}"/>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8" name="Freeform 58">
                  <a:extLst>
                    <a:ext uri="{FF2B5EF4-FFF2-40B4-BE49-F238E27FC236}">
                      <a16:creationId xmlns:a16="http://schemas.microsoft.com/office/drawing/2014/main" id="{56AD964C-681D-364A-AEDB-49F361951D8A}"/>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9" name="Freeform 59">
                  <a:extLst>
                    <a:ext uri="{FF2B5EF4-FFF2-40B4-BE49-F238E27FC236}">
                      <a16:creationId xmlns:a16="http://schemas.microsoft.com/office/drawing/2014/main" id="{E5B104BA-14A2-D943-B538-22BBD7A707F0}"/>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76" name="Freeform 7">
                <a:extLst>
                  <a:ext uri="{FF2B5EF4-FFF2-40B4-BE49-F238E27FC236}">
                    <a16:creationId xmlns:a16="http://schemas.microsoft.com/office/drawing/2014/main" id="{B87E0320-4F77-EB48-BB0E-A70500E8553F}"/>
                  </a:ext>
                </a:extLst>
              </p:cNvPr>
              <p:cNvSpPr>
                <a:spLocks noEditPoints="1"/>
              </p:cNvSpPr>
              <p:nvPr/>
            </p:nvSpPr>
            <p:spPr bwMode="auto">
              <a:xfrm>
                <a:off x="4597609" y="3004181"/>
                <a:ext cx="313859" cy="63021"/>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77" name="Group 76">
                <a:extLst>
                  <a:ext uri="{FF2B5EF4-FFF2-40B4-BE49-F238E27FC236}">
                    <a16:creationId xmlns:a16="http://schemas.microsoft.com/office/drawing/2014/main" id="{46A6427D-EB8C-604F-A3AE-13F3B98301B9}"/>
                  </a:ext>
                </a:extLst>
              </p:cNvPr>
              <p:cNvGrpSpPr/>
              <p:nvPr/>
            </p:nvGrpSpPr>
            <p:grpSpPr>
              <a:xfrm>
                <a:off x="4690756" y="3215971"/>
                <a:ext cx="76634" cy="121183"/>
                <a:chOff x="6946318" y="3380147"/>
                <a:chExt cx="678136" cy="1072352"/>
              </a:xfrm>
              <a:solidFill>
                <a:schemeClr val="bg1">
                  <a:lumMod val="50000"/>
                </a:schemeClr>
              </a:solidFill>
            </p:grpSpPr>
            <p:sp>
              <p:nvSpPr>
                <p:cNvPr id="192" name="Freeform 51">
                  <a:extLst>
                    <a:ext uri="{FF2B5EF4-FFF2-40B4-BE49-F238E27FC236}">
                      <a16:creationId xmlns:a16="http://schemas.microsoft.com/office/drawing/2014/main" id="{7955E905-E9CB-8143-BB40-D0F5FF54D1D4}"/>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3" name="Freeform 52">
                  <a:extLst>
                    <a:ext uri="{FF2B5EF4-FFF2-40B4-BE49-F238E27FC236}">
                      <a16:creationId xmlns:a16="http://schemas.microsoft.com/office/drawing/2014/main" id="{B78BA250-F94A-444B-BB8A-554DCFF8104B}"/>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4" name="Freeform 53">
                  <a:extLst>
                    <a:ext uri="{FF2B5EF4-FFF2-40B4-BE49-F238E27FC236}">
                      <a16:creationId xmlns:a16="http://schemas.microsoft.com/office/drawing/2014/main" id="{6EF77070-BCA7-244B-8FA2-0C43864BF34A}"/>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5" name="Freeform 54">
                  <a:extLst>
                    <a:ext uri="{FF2B5EF4-FFF2-40B4-BE49-F238E27FC236}">
                      <a16:creationId xmlns:a16="http://schemas.microsoft.com/office/drawing/2014/main" id="{F24D2C6F-7192-B247-9060-CFEF750B8EF4}"/>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6" name="Freeform 55">
                  <a:extLst>
                    <a:ext uri="{FF2B5EF4-FFF2-40B4-BE49-F238E27FC236}">
                      <a16:creationId xmlns:a16="http://schemas.microsoft.com/office/drawing/2014/main" id="{54F771F8-6DBD-8445-A45B-7C7A8EFBB7EC}"/>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7" name="Freeform 56">
                  <a:extLst>
                    <a:ext uri="{FF2B5EF4-FFF2-40B4-BE49-F238E27FC236}">
                      <a16:creationId xmlns:a16="http://schemas.microsoft.com/office/drawing/2014/main" id="{59302B3E-0D36-4F4D-8349-CD08E07C850E}"/>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8" name="Freeform 57">
                  <a:extLst>
                    <a:ext uri="{FF2B5EF4-FFF2-40B4-BE49-F238E27FC236}">
                      <a16:creationId xmlns:a16="http://schemas.microsoft.com/office/drawing/2014/main" id="{98C96F81-B343-894D-9B33-22A22D54A583}"/>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9" name="Freeform 58">
                  <a:extLst>
                    <a:ext uri="{FF2B5EF4-FFF2-40B4-BE49-F238E27FC236}">
                      <a16:creationId xmlns:a16="http://schemas.microsoft.com/office/drawing/2014/main" id="{C25C55E0-3D96-D34D-A60E-65110BB3D256}"/>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0" name="Freeform 59">
                  <a:extLst>
                    <a:ext uri="{FF2B5EF4-FFF2-40B4-BE49-F238E27FC236}">
                      <a16:creationId xmlns:a16="http://schemas.microsoft.com/office/drawing/2014/main" id="{C5FB23EA-F9CB-1649-B04F-2BD1AA2A6E49}"/>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78" name="Freeform 27">
                <a:extLst>
                  <a:ext uri="{FF2B5EF4-FFF2-40B4-BE49-F238E27FC236}">
                    <a16:creationId xmlns:a16="http://schemas.microsoft.com/office/drawing/2014/main" id="{305E81CA-3797-6947-8AA7-04501897220A}"/>
                  </a:ext>
                </a:extLst>
              </p:cNvPr>
              <p:cNvSpPr>
                <a:spLocks noEditPoints="1"/>
              </p:cNvSpPr>
              <p:nvPr/>
            </p:nvSpPr>
            <p:spPr bwMode="auto">
              <a:xfrm rot="5400000">
                <a:off x="4609061" y="3243476"/>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79" name="Group 78">
                <a:extLst>
                  <a:ext uri="{FF2B5EF4-FFF2-40B4-BE49-F238E27FC236}">
                    <a16:creationId xmlns:a16="http://schemas.microsoft.com/office/drawing/2014/main" id="{B4FA5B4F-469D-654F-9A51-3897AACB4CCD}"/>
                  </a:ext>
                </a:extLst>
              </p:cNvPr>
              <p:cNvGrpSpPr/>
              <p:nvPr/>
            </p:nvGrpSpPr>
            <p:grpSpPr>
              <a:xfrm>
                <a:off x="4795388" y="3215971"/>
                <a:ext cx="76634" cy="121183"/>
                <a:chOff x="6946318" y="3380147"/>
                <a:chExt cx="678136" cy="1072352"/>
              </a:xfrm>
              <a:solidFill>
                <a:schemeClr val="bg1">
                  <a:lumMod val="50000"/>
                </a:schemeClr>
              </a:solidFill>
            </p:grpSpPr>
            <p:sp>
              <p:nvSpPr>
                <p:cNvPr id="174" name="Freeform 51">
                  <a:extLst>
                    <a:ext uri="{FF2B5EF4-FFF2-40B4-BE49-F238E27FC236}">
                      <a16:creationId xmlns:a16="http://schemas.microsoft.com/office/drawing/2014/main" id="{3EEA0D36-90C9-FD4E-AC5B-19FE8ED607E4}"/>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75" name="Freeform 52">
                  <a:extLst>
                    <a:ext uri="{FF2B5EF4-FFF2-40B4-BE49-F238E27FC236}">
                      <a16:creationId xmlns:a16="http://schemas.microsoft.com/office/drawing/2014/main" id="{36B322D0-8454-2341-A3B8-5EB77BB34CF2}"/>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78" name="Freeform 53">
                  <a:extLst>
                    <a:ext uri="{FF2B5EF4-FFF2-40B4-BE49-F238E27FC236}">
                      <a16:creationId xmlns:a16="http://schemas.microsoft.com/office/drawing/2014/main" id="{6AFF6196-3017-AF47-9A3E-5081C0ECDF89}"/>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79" name="Freeform 54">
                  <a:extLst>
                    <a:ext uri="{FF2B5EF4-FFF2-40B4-BE49-F238E27FC236}">
                      <a16:creationId xmlns:a16="http://schemas.microsoft.com/office/drawing/2014/main" id="{C2D878A1-00C1-CB42-88F3-4BEAF07A4D58}"/>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83" name="Freeform 55">
                  <a:extLst>
                    <a:ext uri="{FF2B5EF4-FFF2-40B4-BE49-F238E27FC236}">
                      <a16:creationId xmlns:a16="http://schemas.microsoft.com/office/drawing/2014/main" id="{B71EC101-8816-0443-B6E9-3F55FE7F5318}"/>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87" name="Freeform 56">
                  <a:extLst>
                    <a:ext uri="{FF2B5EF4-FFF2-40B4-BE49-F238E27FC236}">
                      <a16:creationId xmlns:a16="http://schemas.microsoft.com/office/drawing/2014/main" id="{C55593B8-B58B-D14A-B243-F0693010EC25}"/>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89" name="Freeform 57">
                  <a:extLst>
                    <a:ext uri="{FF2B5EF4-FFF2-40B4-BE49-F238E27FC236}">
                      <a16:creationId xmlns:a16="http://schemas.microsoft.com/office/drawing/2014/main" id="{50E015C9-182C-E34F-960F-D8C8E67399E1}"/>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0" name="Freeform 58">
                  <a:extLst>
                    <a:ext uri="{FF2B5EF4-FFF2-40B4-BE49-F238E27FC236}">
                      <a16:creationId xmlns:a16="http://schemas.microsoft.com/office/drawing/2014/main" id="{E9C7977D-D2A0-E34C-A737-D1A0FC1F58F9}"/>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1" name="Freeform 59">
                  <a:extLst>
                    <a:ext uri="{FF2B5EF4-FFF2-40B4-BE49-F238E27FC236}">
                      <a16:creationId xmlns:a16="http://schemas.microsoft.com/office/drawing/2014/main" id="{8C701574-17BD-A44A-963F-C58A5F58F4CC}"/>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80" name="Freeform 27">
                <a:extLst>
                  <a:ext uri="{FF2B5EF4-FFF2-40B4-BE49-F238E27FC236}">
                    <a16:creationId xmlns:a16="http://schemas.microsoft.com/office/drawing/2014/main" id="{22E2C095-D2E0-AC48-9DBE-DAFC8A6FEEBB}"/>
                  </a:ext>
                </a:extLst>
              </p:cNvPr>
              <p:cNvSpPr>
                <a:spLocks noEditPoints="1"/>
              </p:cNvSpPr>
              <p:nvPr/>
            </p:nvSpPr>
            <p:spPr bwMode="auto">
              <a:xfrm rot="5400000">
                <a:off x="4515223" y="3007660"/>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81" name="Group 80">
                <a:extLst>
                  <a:ext uri="{FF2B5EF4-FFF2-40B4-BE49-F238E27FC236}">
                    <a16:creationId xmlns:a16="http://schemas.microsoft.com/office/drawing/2014/main" id="{BAD562C1-5497-C447-A4B7-42ED7B596443}"/>
                  </a:ext>
                </a:extLst>
              </p:cNvPr>
              <p:cNvGrpSpPr/>
              <p:nvPr/>
            </p:nvGrpSpPr>
            <p:grpSpPr>
              <a:xfrm>
                <a:off x="5048222" y="2568410"/>
                <a:ext cx="215922" cy="341443"/>
                <a:chOff x="6946318" y="3380147"/>
                <a:chExt cx="678136" cy="1072352"/>
              </a:xfrm>
              <a:solidFill>
                <a:schemeClr val="bg1">
                  <a:lumMod val="50000"/>
                </a:schemeClr>
              </a:solidFill>
            </p:grpSpPr>
            <p:sp>
              <p:nvSpPr>
                <p:cNvPr id="121" name="Freeform 51">
                  <a:extLst>
                    <a:ext uri="{FF2B5EF4-FFF2-40B4-BE49-F238E27FC236}">
                      <a16:creationId xmlns:a16="http://schemas.microsoft.com/office/drawing/2014/main" id="{8ECE54EF-18B4-5A49-84CF-C8D766332F68}"/>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22" name="Freeform 52">
                  <a:extLst>
                    <a:ext uri="{FF2B5EF4-FFF2-40B4-BE49-F238E27FC236}">
                      <a16:creationId xmlns:a16="http://schemas.microsoft.com/office/drawing/2014/main" id="{1756A2D1-3956-484A-95D0-D38741B6031E}"/>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23" name="Freeform 53">
                  <a:extLst>
                    <a:ext uri="{FF2B5EF4-FFF2-40B4-BE49-F238E27FC236}">
                      <a16:creationId xmlns:a16="http://schemas.microsoft.com/office/drawing/2014/main" id="{204BEBCC-A840-D64C-8DA4-03FB0F0038DE}"/>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24" name="Freeform 54">
                  <a:extLst>
                    <a:ext uri="{FF2B5EF4-FFF2-40B4-BE49-F238E27FC236}">
                      <a16:creationId xmlns:a16="http://schemas.microsoft.com/office/drawing/2014/main" id="{3D1DE922-6082-E340-87A6-3F1E904E2E88}"/>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25" name="Freeform 55">
                  <a:extLst>
                    <a:ext uri="{FF2B5EF4-FFF2-40B4-BE49-F238E27FC236}">
                      <a16:creationId xmlns:a16="http://schemas.microsoft.com/office/drawing/2014/main" id="{107BE0E8-DE45-B143-9713-6D73172B4531}"/>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26" name="Freeform 56">
                  <a:extLst>
                    <a:ext uri="{FF2B5EF4-FFF2-40B4-BE49-F238E27FC236}">
                      <a16:creationId xmlns:a16="http://schemas.microsoft.com/office/drawing/2014/main" id="{4B46F1DD-A18C-0B4D-B1BB-A2B6823819A9}"/>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27" name="Freeform 57">
                  <a:extLst>
                    <a:ext uri="{FF2B5EF4-FFF2-40B4-BE49-F238E27FC236}">
                      <a16:creationId xmlns:a16="http://schemas.microsoft.com/office/drawing/2014/main" id="{12A5D3B2-54C3-364E-B9F0-F03325965281}"/>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51" name="Freeform 58">
                  <a:extLst>
                    <a:ext uri="{FF2B5EF4-FFF2-40B4-BE49-F238E27FC236}">
                      <a16:creationId xmlns:a16="http://schemas.microsoft.com/office/drawing/2014/main" id="{2E458973-0691-C349-BD4A-17B5CC2538B1}"/>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54" name="Freeform 59">
                  <a:extLst>
                    <a:ext uri="{FF2B5EF4-FFF2-40B4-BE49-F238E27FC236}">
                      <a16:creationId xmlns:a16="http://schemas.microsoft.com/office/drawing/2014/main" id="{D787E95F-4490-0C4F-8402-F50484DF25F4}"/>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82" name="Freeform 7">
                <a:extLst>
                  <a:ext uri="{FF2B5EF4-FFF2-40B4-BE49-F238E27FC236}">
                    <a16:creationId xmlns:a16="http://schemas.microsoft.com/office/drawing/2014/main" id="{194A7609-381E-3340-8F14-24060ED2BFBC}"/>
                  </a:ext>
                </a:extLst>
              </p:cNvPr>
              <p:cNvSpPr>
                <a:spLocks noEditPoints="1"/>
              </p:cNvSpPr>
              <p:nvPr/>
            </p:nvSpPr>
            <p:spPr bwMode="auto">
              <a:xfrm>
                <a:off x="4999253" y="3004181"/>
                <a:ext cx="313859" cy="63021"/>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83" name="Group 82">
                <a:extLst>
                  <a:ext uri="{FF2B5EF4-FFF2-40B4-BE49-F238E27FC236}">
                    <a16:creationId xmlns:a16="http://schemas.microsoft.com/office/drawing/2014/main" id="{2C060194-44FF-C641-BDB5-DE36113887C5}"/>
                  </a:ext>
                </a:extLst>
              </p:cNvPr>
              <p:cNvGrpSpPr/>
              <p:nvPr/>
            </p:nvGrpSpPr>
            <p:grpSpPr>
              <a:xfrm>
                <a:off x="5092400" y="3215971"/>
                <a:ext cx="76634" cy="121183"/>
                <a:chOff x="6946318" y="3380147"/>
                <a:chExt cx="678136" cy="1072352"/>
              </a:xfrm>
              <a:solidFill>
                <a:schemeClr val="bg1">
                  <a:lumMod val="50000"/>
                </a:schemeClr>
              </a:solidFill>
            </p:grpSpPr>
            <p:sp>
              <p:nvSpPr>
                <p:cNvPr id="112" name="Freeform 51">
                  <a:extLst>
                    <a:ext uri="{FF2B5EF4-FFF2-40B4-BE49-F238E27FC236}">
                      <a16:creationId xmlns:a16="http://schemas.microsoft.com/office/drawing/2014/main" id="{02FA4E4E-2934-5A42-8E27-EBB9E864CAD6}"/>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3" name="Freeform 52">
                  <a:extLst>
                    <a:ext uri="{FF2B5EF4-FFF2-40B4-BE49-F238E27FC236}">
                      <a16:creationId xmlns:a16="http://schemas.microsoft.com/office/drawing/2014/main" id="{11EAB8B3-2556-4F4E-AC26-6C40F7CEDE21}"/>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4" name="Freeform 53">
                  <a:extLst>
                    <a:ext uri="{FF2B5EF4-FFF2-40B4-BE49-F238E27FC236}">
                      <a16:creationId xmlns:a16="http://schemas.microsoft.com/office/drawing/2014/main" id="{4A341437-093C-D346-87C8-176C55D5F54E}"/>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5" name="Freeform 54">
                  <a:extLst>
                    <a:ext uri="{FF2B5EF4-FFF2-40B4-BE49-F238E27FC236}">
                      <a16:creationId xmlns:a16="http://schemas.microsoft.com/office/drawing/2014/main" id="{49CF61B0-06C1-BA45-94C4-FEBD53A066AA}"/>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6" name="Freeform 55">
                  <a:extLst>
                    <a:ext uri="{FF2B5EF4-FFF2-40B4-BE49-F238E27FC236}">
                      <a16:creationId xmlns:a16="http://schemas.microsoft.com/office/drawing/2014/main" id="{AB39B0F5-054A-5948-9AF8-234CD9A2C688}"/>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7" name="Freeform 56">
                  <a:extLst>
                    <a:ext uri="{FF2B5EF4-FFF2-40B4-BE49-F238E27FC236}">
                      <a16:creationId xmlns:a16="http://schemas.microsoft.com/office/drawing/2014/main" id="{812F19FA-75CD-4D45-AB41-04058EF91A21}"/>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8" name="Freeform 57">
                  <a:extLst>
                    <a:ext uri="{FF2B5EF4-FFF2-40B4-BE49-F238E27FC236}">
                      <a16:creationId xmlns:a16="http://schemas.microsoft.com/office/drawing/2014/main" id="{E8B36C43-2F63-4E40-9CB0-D5C6FA3F277E}"/>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9" name="Freeform 58">
                  <a:extLst>
                    <a:ext uri="{FF2B5EF4-FFF2-40B4-BE49-F238E27FC236}">
                      <a16:creationId xmlns:a16="http://schemas.microsoft.com/office/drawing/2014/main" id="{F614768B-FCF7-D947-805C-4082258B180D}"/>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20" name="Freeform 59">
                  <a:extLst>
                    <a:ext uri="{FF2B5EF4-FFF2-40B4-BE49-F238E27FC236}">
                      <a16:creationId xmlns:a16="http://schemas.microsoft.com/office/drawing/2014/main" id="{C51BB2FB-B007-714E-8198-AE15FBF147D3}"/>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84" name="Freeform 27">
                <a:extLst>
                  <a:ext uri="{FF2B5EF4-FFF2-40B4-BE49-F238E27FC236}">
                    <a16:creationId xmlns:a16="http://schemas.microsoft.com/office/drawing/2014/main" id="{AD7E0F79-DEEF-904F-BFE9-0EE4ADDD976D}"/>
                  </a:ext>
                </a:extLst>
              </p:cNvPr>
              <p:cNvSpPr>
                <a:spLocks noEditPoints="1"/>
              </p:cNvSpPr>
              <p:nvPr/>
            </p:nvSpPr>
            <p:spPr bwMode="auto">
              <a:xfrm rot="5400000">
                <a:off x="5010706" y="3243476"/>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cxnSp>
            <p:nvCxnSpPr>
              <p:cNvPr id="85" name="Straight Arrow Connector 84">
                <a:extLst>
                  <a:ext uri="{FF2B5EF4-FFF2-40B4-BE49-F238E27FC236}">
                    <a16:creationId xmlns:a16="http://schemas.microsoft.com/office/drawing/2014/main" id="{EDA9CBF4-CBB1-3B44-92BE-7807171BBC58}"/>
                  </a:ext>
                </a:extLst>
              </p:cNvPr>
              <p:cNvCxnSpPr/>
              <p:nvPr/>
            </p:nvCxnSpPr>
            <p:spPr>
              <a:xfrm>
                <a:off x="5313112" y="3102354"/>
                <a:ext cx="0" cy="122379"/>
              </a:xfrm>
              <a:prstGeom prst="straightConnector1">
                <a:avLst/>
              </a:prstGeom>
              <a:ln w="9525">
                <a:solidFill>
                  <a:schemeClr val="accent5"/>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3D983613-E02B-A148-A6AC-06138EAA360B}"/>
                  </a:ext>
                </a:extLst>
              </p:cNvPr>
              <p:cNvGrpSpPr/>
              <p:nvPr/>
            </p:nvGrpSpPr>
            <p:grpSpPr>
              <a:xfrm>
                <a:off x="5197032" y="3215971"/>
                <a:ext cx="76634" cy="121183"/>
                <a:chOff x="6946318" y="3380147"/>
                <a:chExt cx="678136" cy="1072352"/>
              </a:xfrm>
              <a:solidFill>
                <a:schemeClr val="bg1">
                  <a:lumMod val="50000"/>
                </a:schemeClr>
              </a:solidFill>
            </p:grpSpPr>
            <p:sp>
              <p:nvSpPr>
                <p:cNvPr id="103" name="Freeform 51">
                  <a:extLst>
                    <a:ext uri="{FF2B5EF4-FFF2-40B4-BE49-F238E27FC236}">
                      <a16:creationId xmlns:a16="http://schemas.microsoft.com/office/drawing/2014/main" id="{0672CCAC-D78F-C744-8BE9-510E37B128E0}"/>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04" name="Freeform 52">
                  <a:extLst>
                    <a:ext uri="{FF2B5EF4-FFF2-40B4-BE49-F238E27FC236}">
                      <a16:creationId xmlns:a16="http://schemas.microsoft.com/office/drawing/2014/main" id="{BF3CFE5B-34D0-8446-864D-183C5793F228}"/>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05" name="Freeform 53">
                  <a:extLst>
                    <a:ext uri="{FF2B5EF4-FFF2-40B4-BE49-F238E27FC236}">
                      <a16:creationId xmlns:a16="http://schemas.microsoft.com/office/drawing/2014/main" id="{F1930220-3FAC-D549-82DE-9709C042D698}"/>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06" name="Freeform 54">
                  <a:extLst>
                    <a:ext uri="{FF2B5EF4-FFF2-40B4-BE49-F238E27FC236}">
                      <a16:creationId xmlns:a16="http://schemas.microsoft.com/office/drawing/2014/main" id="{5428ED7D-392C-6B45-A464-5C23632DD0A1}"/>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07" name="Freeform 55">
                  <a:extLst>
                    <a:ext uri="{FF2B5EF4-FFF2-40B4-BE49-F238E27FC236}">
                      <a16:creationId xmlns:a16="http://schemas.microsoft.com/office/drawing/2014/main" id="{95FE616D-DC37-D543-95AF-34A6E7AEA2E0}"/>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08" name="Freeform 56">
                  <a:extLst>
                    <a:ext uri="{FF2B5EF4-FFF2-40B4-BE49-F238E27FC236}">
                      <a16:creationId xmlns:a16="http://schemas.microsoft.com/office/drawing/2014/main" id="{ED839BD7-1777-FF40-8CE9-A01BDE310016}"/>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09" name="Freeform 57">
                  <a:extLst>
                    <a:ext uri="{FF2B5EF4-FFF2-40B4-BE49-F238E27FC236}">
                      <a16:creationId xmlns:a16="http://schemas.microsoft.com/office/drawing/2014/main" id="{F568D3F6-AC1E-7140-A236-BF38DD850305}"/>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0" name="Freeform 58">
                  <a:extLst>
                    <a:ext uri="{FF2B5EF4-FFF2-40B4-BE49-F238E27FC236}">
                      <a16:creationId xmlns:a16="http://schemas.microsoft.com/office/drawing/2014/main" id="{99329DEE-BC12-7E47-A2F9-BB16FE592994}"/>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1" name="Freeform 59">
                  <a:extLst>
                    <a:ext uri="{FF2B5EF4-FFF2-40B4-BE49-F238E27FC236}">
                      <a16:creationId xmlns:a16="http://schemas.microsoft.com/office/drawing/2014/main" id="{185659D0-ED74-5543-8BD6-CABD0C7D6497}"/>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grpSp>
            <p:nvGrpSpPr>
              <p:cNvPr id="87" name="Group 86">
                <a:extLst>
                  <a:ext uri="{FF2B5EF4-FFF2-40B4-BE49-F238E27FC236}">
                    <a16:creationId xmlns:a16="http://schemas.microsoft.com/office/drawing/2014/main" id="{A974FBFC-81CA-9E43-8FF8-D6A787EB6D6B}"/>
                  </a:ext>
                </a:extLst>
              </p:cNvPr>
              <p:cNvGrpSpPr/>
              <p:nvPr/>
            </p:nvGrpSpPr>
            <p:grpSpPr>
              <a:xfrm>
                <a:off x="3925786" y="3055103"/>
                <a:ext cx="1309563" cy="160868"/>
                <a:chOff x="3925786" y="3055103"/>
                <a:chExt cx="1309563" cy="40502"/>
              </a:xfrm>
            </p:grpSpPr>
            <p:cxnSp>
              <p:nvCxnSpPr>
                <p:cNvPr id="95" name="Straight Arrow Connector 94">
                  <a:extLst>
                    <a:ext uri="{FF2B5EF4-FFF2-40B4-BE49-F238E27FC236}">
                      <a16:creationId xmlns:a16="http://schemas.microsoft.com/office/drawing/2014/main" id="{3F270AA2-DC7D-1F43-A6FD-C21C46FD712F}"/>
                    </a:ext>
                  </a:extLst>
                </p:cNvPr>
                <p:cNvCxnSpPr/>
                <p:nvPr/>
              </p:nvCxnSpPr>
              <p:spPr>
                <a:xfrm>
                  <a:off x="3925786" y="3055103"/>
                  <a:ext cx="0" cy="40502"/>
                </a:xfrm>
                <a:prstGeom prst="straightConnector1">
                  <a:avLst/>
                </a:prstGeom>
                <a:ln w="952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02D72AD-E281-9A48-BAB5-2CBB58017B59}"/>
                    </a:ext>
                  </a:extLst>
                </p:cNvPr>
                <p:cNvCxnSpPr/>
                <p:nvPr/>
              </p:nvCxnSpPr>
              <p:spPr>
                <a:xfrm>
                  <a:off x="4030417" y="3055103"/>
                  <a:ext cx="0" cy="40502"/>
                </a:xfrm>
                <a:prstGeom prst="straightConnector1">
                  <a:avLst/>
                </a:prstGeom>
                <a:ln w="952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4E300D3A-D689-5D45-9DDD-1FA660D121A1}"/>
                    </a:ext>
                  </a:extLst>
                </p:cNvPr>
                <p:cNvCxnSpPr/>
                <p:nvPr/>
              </p:nvCxnSpPr>
              <p:spPr>
                <a:xfrm>
                  <a:off x="4327429" y="3055103"/>
                  <a:ext cx="0" cy="40502"/>
                </a:xfrm>
                <a:prstGeom prst="straightConnector1">
                  <a:avLst/>
                </a:prstGeom>
                <a:ln w="952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9A950F82-AEEC-5D4D-A9C1-28E3941B3BCD}"/>
                    </a:ext>
                  </a:extLst>
                </p:cNvPr>
                <p:cNvCxnSpPr/>
                <p:nvPr/>
              </p:nvCxnSpPr>
              <p:spPr>
                <a:xfrm>
                  <a:off x="4432061" y="3055103"/>
                  <a:ext cx="0" cy="40502"/>
                </a:xfrm>
                <a:prstGeom prst="straightConnector1">
                  <a:avLst/>
                </a:prstGeom>
                <a:ln w="952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0DAEDC48-BBE5-334E-ABFE-D347912A6110}"/>
                    </a:ext>
                  </a:extLst>
                </p:cNvPr>
                <p:cNvCxnSpPr/>
                <p:nvPr/>
              </p:nvCxnSpPr>
              <p:spPr>
                <a:xfrm>
                  <a:off x="4729073" y="3055103"/>
                  <a:ext cx="0" cy="40502"/>
                </a:xfrm>
                <a:prstGeom prst="straightConnector1">
                  <a:avLst/>
                </a:prstGeom>
                <a:ln w="952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123ABEF-9D3E-DE47-BB23-6C0E4FE70D9F}"/>
                    </a:ext>
                  </a:extLst>
                </p:cNvPr>
                <p:cNvCxnSpPr/>
                <p:nvPr/>
              </p:nvCxnSpPr>
              <p:spPr>
                <a:xfrm>
                  <a:off x="4833704" y="3055103"/>
                  <a:ext cx="0" cy="40502"/>
                </a:xfrm>
                <a:prstGeom prst="straightConnector1">
                  <a:avLst/>
                </a:prstGeom>
                <a:ln w="952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11788B7E-BD4A-4344-AE62-DAA477584F7B}"/>
                    </a:ext>
                  </a:extLst>
                </p:cNvPr>
                <p:cNvCxnSpPr/>
                <p:nvPr/>
              </p:nvCxnSpPr>
              <p:spPr>
                <a:xfrm>
                  <a:off x="5130717" y="3055103"/>
                  <a:ext cx="0" cy="40502"/>
                </a:xfrm>
                <a:prstGeom prst="straightConnector1">
                  <a:avLst/>
                </a:prstGeom>
                <a:ln w="952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A83432E-4BA1-7248-B25C-CB915ACF6467}"/>
                    </a:ext>
                  </a:extLst>
                </p:cNvPr>
                <p:cNvCxnSpPr/>
                <p:nvPr/>
              </p:nvCxnSpPr>
              <p:spPr>
                <a:xfrm>
                  <a:off x="5235349" y="3055103"/>
                  <a:ext cx="0" cy="40502"/>
                </a:xfrm>
                <a:prstGeom prst="straightConnector1">
                  <a:avLst/>
                </a:prstGeom>
                <a:ln w="952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88" name="Freeform 27">
                <a:extLst>
                  <a:ext uri="{FF2B5EF4-FFF2-40B4-BE49-F238E27FC236}">
                    <a16:creationId xmlns:a16="http://schemas.microsoft.com/office/drawing/2014/main" id="{69F47697-8EDB-D34D-B512-B9D095831F0C}"/>
                  </a:ext>
                </a:extLst>
              </p:cNvPr>
              <p:cNvSpPr>
                <a:spLocks noEditPoints="1"/>
              </p:cNvSpPr>
              <p:nvPr/>
            </p:nvSpPr>
            <p:spPr bwMode="auto">
              <a:xfrm rot="5400000">
                <a:off x="4916868" y="3007660"/>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89" name="Freeform 27">
                <a:extLst>
                  <a:ext uri="{FF2B5EF4-FFF2-40B4-BE49-F238E27FC236}">
                    <a16:creationId xmlns:a16="http://schemas.microsoft.com/office/drawing/2014/main" id="{B7ADACB2-23CB-3E4C-8C3D-D30840B26358}"/>
                  </a:ext>
                </a:extLst>
              </p:cNvPr>
              <p:cNvSpPr>
                <a:spLocks noEditPoints="1"/>
              </p:cNvSpPr>
              <p:nvPr/>
            </p:nvSpPr>
            <p:spPr bwMode="auto">
              <a:xfrm rot="5400000">
                <a:off x="5308628" y="2761710"/>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90" name="Freeform 27">
                <a:extLst>
                  <a:ext uri="{FF2B5EF4-FFF2-40B4-BE49-F238E27FC236}">
                    <a16:creationId xmlns:a16="http://schemas.microsoft.com/office/drawing/2014/main" id="{E0040694-A4B2-7545-BFE0-2201C8BACDCE}"/>
                  </a:ext>
                </a:extLst>
              </p:cNvPr>
              <p:cNvSpPr>
                <a:spLocks noEditPoints="1"/>
              </p:cNvSpPr>
              <p:nvPr/>
            </p:nvSpPr>
            <p:spPr bwMode="auto">
              <a:xfrm rot="5400000">
                <a:off x="3370456" y="2761710"/>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91" name="Freeform 27">
                <a:extLst>
                  <a:ext uri="{FF2B5EF4-FFF2-40B4-BE49-F238E27FC236}">
                    <a16:creationId xmlns:a16="http://schemas.microsoft.com/office/drawing/2014/main" id="{4E647766-3095-A74A-8F1F-9333EC32E1FF}"/>
                  </a:ext>
                </a:extLst>
              </p:cNvPr>
              <p:cNvSpPr>
                <a:spLocks noEditPoints="1"/>
              </p:cNvSpPr>
              <p:nvPr/>
            </p:nvSpPr>
            <p:spPr bwMode="auto">
              <a:xfrm rot="5400000">
                <a:off x="4068481" y="3243477"/>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92" name="Freeform 27">
                <a:extLst>
                  <a:ext uri="{FF2B5EF4-FFF2-40B4-BE49-F238E27FC236}">
                    <a16:creationId xmlns:a16="http://schemas.microsoft.com/office/drawing/2014/main" id="{6F53F58B-3EE9-774E-A76E-E7B5AEDEA5F5}"/>
                  </a:ext>
                </a:extLst>
              </p:cNvPr>
              <p:cNvSpPr>
                <a:spLocks noEditPoints="1"/>
              </p:cNvSpPr>
              <p:nvPr/>
            </p:nvSpPr>
            <p:spPr bwMode="auto">
              <a:xfrm rot="5400000">
                <a:off x="4470124" y="3243478"/>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93" name="Freeform 27">
                <a:extLst>
                  <a:ext uri="{FF2B5EF4-FFF2-40B4-BE49-F238E27FC236}">
                    <a16:creationId xmlns:a16="http://schemas.microsoft.com/office/drawing/2014/main" id="{CF82B35E-5B30-F246-8D04-8DB61521C09E}"/>
                  </a:ext>
                </a:extLst>
              </p:cNvPr>
              <p:cNvSpPr>
                <a:spLocks noEditPoints="1"/>
              </p:cNvSpPr>
              <p:nvPr/>
            </p:nvSpPr>
            <p:spPr bwMode="auto">
              <a:xfrm rot="5400000">
                <a:off x="4871768" y="3243479"/>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94" name="Freeform 27">
                <a:extLst>
                  <a:ext uri="{FF2B5EF4-FFF2-40B4-BE49-F238E27FC236}">
                    <a16:creationId xmlns:a16="http://schemas.microsoft.com/office/drawing/2014/main" id="{4AEF8CD3-C246-9A45-A08C-89AC7CB05669}"/>
                  </a:ext>
                </a:extLst>
              </p:cNvPr>
              <p:cNvSpPr>
                <a:spLocks noEditPoints="1"/>
              </p:cNvSpPr>
              <p:nvPr/>
            </p:nvSpPr>
            <p:spPr bwMode="auto">
              <a:xfrm rot="5400000">
                <a:off x="5273412" y="3243477"/>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grpSp>
      <p:sp>
        <p:nvSpPr>
          <p:cNvPr id="310" name="Rectangle 309">
            <a:extLst>
              <a:ext uri="{FF2B5EF4-FFF2-40B4-BE49-F238E27FC236}">
                <a16:creationId xmlns:a16="http://schemas.microsoft.com/office/drawing/2014/main" id="{429128AF-2927-2C4C-AFA4-6D15C0325CFF}"/>
              </a:ext>
            </a:extLst>
          </p:cNvPr>
          <p:cNvSpPr/>
          <p:nvPr/>
        </p:nvSpPr>
        <p:spPr>
          <a:xfrm>
            <a:off x="3635675" y="253051"/>
            <a:ext cx="1750482" cy="500135"/>
          </a:xfrm>
          <a:prstGeom prst="rect">
            <a:avLst/>
          </a:prstGeom>
          <a:noFill/>
          <a:ln>
            <a:noFill/>
          </a:ln>
        </p:spPr>
        <p:txBody>
          <a:bodyPr wrap="square" lIns="68577" tIns="34289" rIns="68577" bIns="34289">
            <a:spAutoFit/>
          </a:bodyPr>
          <a:lstStyle/>
          <a:p>
            <a:pPr marL="0" marR="0" lvl="0" indent="0" algn="ctr" defTabSz="51439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5073"/>
                </a:solidFill>
                <a:effectLst/>
                <a:uLnTx/>
                <a:uFillTx/>
                <a:latin typeface="Arial" pitchFamily="34" charset="0"/>
                <a:ea typeface="ＭＳ Ｐゴシック" pitchFamily="34" charset="-128"/>
              </a:rPr>
              <a:t>Automation</a:t>
            </a:r>
          </a:p>
          <a:p>
            <a:pPr marL="0" marR="0" lvl="0" indent="0" algn="ctr" defTabSz="514397" rtl="0" eaLnBrk="1" fontAlgn="auto" latinLnBrk="0" hangingPunct="1">
              <a:lnSpc>
                <a:spcPct val="100000"/>
              </a:lnSpc>
              <a:spcBef>
                <a:spcPts val="0"/>
              </a:spcBef>
              <a:spcAft>
                <a:spcPts val="0"/>
              </a:spcAft>
              <a:buClrTx/>
              <a:buSzTx/>
              <a:buFontTx/>
              <a:buNone/>
              <a:tabLst/>
              <a:defRPr/>
            </a:pPr>
            <a:r>
              <a:rPr lang="en-US" sz="1200" kern="0" dirty="0">
                <a:solidFill>
                  <a:schemeClr val="tx1">
                    <a:lumMod val="75000"/>
                    <a:lumOff val="25000"/>
                  </a:schemeClr>
                </a:solidFill>
                <a:latin typeface="Arial" pitchFamily="34" charset="0"/>
                <a:ea typeface="ＭＳ Ｐゴシック" pitchFamily="34" charset="-128"/>
              </a:rPr>
              <a:t>Intent</a:t>
            </a:r>
            <a:endParaRPr kumimoji="0" lang="en-US" sz="1600" i="0" u="none" strike="noStrike" kern="0" cap="none" spc="0" normalizeH="0" baseline="0" noProof="0" dirty="0">
              <a:ln>
                <a:noFill/>
              </a:ln>
              <a:solidFill>
                <a:schemeClr val="tx1">
                  <a:lumMod val="75000"/>
                  <a:lumOff val="25000"/>
                </a:schemeClr>
              </a:solidFill>
              <a:effectLst/>
              <a:uLnTx/>
              <a:uFillTx/>
              <a:latin typeface="Arial" pitchFamily="34" charset="0"/>
              <a:ea typeface="ＭＳ Ｐゴシック" pitchFamily="34" charset="-128"/>
            </a:endParaRPr>
          </a:p>
        </p:txBody>
      </p:sp>
      <p:grpSp>
        <p:nvGrpSpPr>
          <p:cNvPr id="311" name="Group 310">
            <a:extLst>
              <a:ext uri="{FF2B5EF4-FFF2-40B4-BE49-F238E27FC236}">
                <a16:creationId xmlns:a16="http://schemas.microsoft.com/office/drawing/2014/main" id="{B0C1DEFD-67DD-8349-9555-FAF235124FAD}"/>
              </a:ext>
            </a:extLst>
          </p:cNvPr>
          <p:cNvGrpSpPr/>
          <p:nvPr/>
        </p:nvGrpSpPr>
        <p:grpSpPr>
          <a:xfrm>
            <a:off x="523469" y="3365312"/>
            <a:ext cx="2477928" cy="555655"/>
            <a:chOff x="366388" y="3793507"/>
            <a:chExt cx="2477928" cy="426344"/>
          </a:xfrm>
        </p:grpSpPr>
        <p:sp>
          <p:nvSpPr>
            <p:cNvPr id="312" name="Rectangle 311">
              <a:extLst>
                <a:ext uri="{FF2B5EF4-FFF2-40B4-BE49-F238E27FC236}">
                  <a16:creationId xmlns:a16="http://schemas.microsoft.com/office/drawing/2014/main" id="{EFFBA924-32FE-9543-9075-288122CD32A8}"/>
                </a:ext>
              </a:extLst>
            </p:cNvPr>
            <p:cNvSpPr/>
            <p:nvPr/>
          </p:nvSpPr>
          <p:spPr>
            <a:xfrm>
              <a:off x="943664" y="3793507"/>
              <a:ext cx="1185255" cy="242054"/>
            </a:xfrm>
            <a:prstGeom prst="rect">
              <a:avLst/>
            </a:prstGeom>
            <a:noFill/>
            <a:effectLst/>
          </p:spPr>
          <p:txBody>
            <a:bodyPr wrap="none" lIns="68577" tIns="34289" rIns="68577" bIns="34289">
              <a:spAutoFit/>
            </a:bodyPr>
            <a:lstStyle/>
            <a:p>
              <a:pPr marL="0" marR="0" lvl="0" indent="0" algn="ctr" defTabSz="51439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5073"/>
                  </a:solidFill>
                  <a:effectLst/>
                  <a:uLnTx/>
                  <a:uFillTx/>
                  <a:latin typeface="Arial" pitchFamily="34" charset="0"/>
                  <a:ea typeface="ＭＳ Ｐゴシック" pitchFamily="34" charset="-128"/>
                </a:rPr>
                <a:t>Assurance</a:t>
              </a:r>
            </a:p>
          </p:txBody>
        </p:sp>
        <p:sp>
          <p:nvSpPr>
            <p:cNvPr id="313" name="TextBox 312">
              <a:extLst>
                <a:ext uri="{FF2B5EF4-FFF2-40B4-BE49-F238E27FC236}">
                  <a16:creationId xmlns:a16="http://schemas.microsoft.com/office/drawing/2014/main" id="{6A16B6B1-10D8-3749-B867-74D9A1BDFD29}"/>
                </a:ext>
              </a:extLst>
            </p:cNvPr>
            <p:cNvSpPr txBox="1"/>
            <p:nvPr/>
          </p:nvSpPr>
          <p:spPr>
            <a:xfrm flipH="1">
              <a:off x="366388" y="4025027"/>
              <a:ext cx="2477928" cy="194824"/>
            </a:xfrm>
            <a:prstGeom prst="rect">
              <a:avLst/>
            </a:prstGeom>
          </p:spPr>
          <p:txBody>
            <a:bodyPr wrap="square" lIns="68577" tIns="34289" rIns="68577" bIns="34289" rtlCol="0">
              <a:spAutoFit/>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76767"/>
                  </a:solidFill>
                  <a:effectLst/>
                  <a:uLnTx/>
                  <a:uFillTx/>
                  <a:latin typeface="Arial" pitchFamily="34" charset="0"/>
                  <a:ea typeface="ＭＳ Ｐゴシック" pitchFamily="34" charset="-128"/>
                </a:rPr>
                <a:t>Configuration Analysis</a:t>
              </a:r>
            </a:p>
          </p:txBody>
        </p:sp>
      </p:grpSp>
      <p:grpSp>
        <p:nvGrpSpPr>
          <p:cNvPr id="314" name="Group 313">
            <a:extLst>
              <a:ext uri="{FF2B5EF4-FFF2-40B4-BE49-F238E27FC236}">
                <a16:creationId xmlns:a16="http://schemas.microsoft.com/office/drawing/2014/main" id="{8B72CBAD-0DD7-5E41-B6D2-5B80C2AF47F7}"/>
              </a:ext>
            </a:extLst>
          </p:cNvPr>
          <p:cNvGrpSpPr/>
          <p:nvPr/>
        </p:nvGrpSpPr>
        <p:grpSpPr>
          <a:xfrm>
            <a:off x="6084354" y="3366078"/>
            <a:ext cx="2602446" cy="739555"/>
            <a:chOff x="6209366" y="3817184"/>
            <a:chExt cx="2602446" cy="739555"/>
          </a:xfrm>
        </p:grpSpPr>
        <p:sp>
          <p:nvSpPr>
            <p:cNvPr id="315" name="Rectangle 314">
              <a:extLst>
                <a:ext uri="{FF2B5EF4-FFF2-40B4-BE49-F238E27FC236}">
                  <a16:creationId xmlns:a16="http://schemas.microsoft.com/office/drawing/2014/main" id="{B3749D82-5DDC-2C4A-B302-257B7A661B1D}"/>
                </a:ext>
              </a:extLst>
            </p:cNvPr>
            <p:cNvSpPr/>
            <p:nvPr/>
          </p:nvSpPr>
          <p:spPr>
            <a:xfrm>
              <a:off x="6972404" y="3817184"/>
              <a:ext cx="1050603" cy="315469"/>
            </a:xfrm>
            <a:prstGeom prst="rect">
              <a:avLst/>
            </a:prstGeom>
            <a:noFill/>
          </p:spPr>
          <p:txBody>
            <a:bodyPr wrap="none" lIns="68577" tIns="34289" rIns="68577" bIns="34289">
              <a:spAutoFit/>
            </a:bodyPr>
            <a:lstStyle/>
            <a:p>
              <a:pPr marL="0" marR="0" lvl="0" indent="0" algn="ctr" defTabSz="51439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5073"/>
                  </a:solidFill>
                  <a:effectLst/>
                  <a:uLnTx/>
                  <a:uFillTx/>
                  <a:latin typeface="Arial" pitchFamily="34" charset="0"/>
                  <a:ea typeface="ＭＳ Ｐゴシック" pitchFamily="34" charset="-128"/>
                </a:rPr>
                <a:t>Analytics</a:t>
              </a:r>
            </a:p>
          </p:txBody>
        </p:sp>
        <p:sp>
          <p:nvSpPr>
            <p:cNvPr id="316" name="TextBox 315">
              <a:extLst>
                <a:ext uri="{FF2B5EF4-FFF2-40B4-BE49-F238E27FC236}">
                  <a16:creationId xmlns:a16="http://schemas.microsoft.com/office/drawing/2014/main" id="{25ED8EAC-87A6-394C-991F-A342E973B811}"/>
                </a:ext>
              </a:extLst>
            </p:cNvPr>
            <p:cNvSpPr txBox="1"/>
            <p:nvPr/>
          </p:nvSpPr>
          <p:spPr>
            <a:xfrm flipH="1">
              <a:off x="6209366" y="4118159"/>
              <a:ext cx="2602446" cy="438580"/>
            </a:xfrm>
            <a:prstGeom prst="rect">
              <a:avLst/>
            </a:prstGeom>
          </p:spPr>
          <p:txBody>
            <a:bodyPr wrap="square" lIns="68577" tIns="34289" rIns="68577" bIns="34289" rtlCol="0">
              <a:spAutoFit/>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76767"/>
                  </a:solidFill>
                  <a:effectLst/>
                  <a:uLnTx/>
                  <a:uFillTx/>
                  <a:latin typeface="Arial" pitchFamily="34" charset="0"/>
                  <a:ea typeface="ＭＳ Ｐゴシック" pitchFamily="34" charset="-128"/>
                </a:rPr>
                <a:t>Traffic Analysis</a:t>
              </a:r>
            </a:p>
            <a:p>
              <a:pPr marL="0" marR="0" lvl="0" indent="0" algn="ctr" defTabSz="68577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76767"/>
                  </a:solidFill>
                  <a:effectLst/>
                  <a:uLnTx/>
                  <a:uFillTx/>
                  <a:latin typeface="Arial" pitchFamily="34" charset="0"/>
                  <a:ea typeface="ＭＳ Ｐゴシック" pitchFamily="34" charset="-128"/>
                </a:rPr>
                <a:t>“Lots of Data”</a:t>
              </a:r>
            </a:p>
          </p:txBody>
        </p:sp>
      </p:grpSp>
      <p:grpSp>
        <p:nvGrpSpPr>
          <p:cNvPr id="317" name="Group 316">
            <a:extLst>
              <a:ext uri="{FF2B5EF4-FFF2-40B4-BE49-F238E27FC236}">
                <a16:creationId xmlns:a16="http://schemas.microsoft.com/office/drawing/2014/main" id="{B57D17B2-CE59-F541-AFAC-7123A121CCC8}"/>
              </a:ext>
            </a:extLst>
          </p:cNvPr>
          <p:cNvGrpSpPr/>
          <p:nvPr/>
        </p:nvGrpSpPr>
        <p:grpSpPr>
          <a:xfrm>
            <a:off x="2603706" y="3130510"/>
            <a:ext cx="1244831" cy="1188092"/>
            <a:chOff x="7779376" y="2123811"/>
            <a:chExt cx="1244831" cy="1188092"/>
          </a:xfrm>
          <a:solidFill>
            <a:schemeClr val="tx2"/>
          </a:solidFill>
        </p:grpSpPr>
        <p:sp>
          <p:nvSpPr>
            <p:cNvPr id="318" name="Oval 317">
              <a:extLst>
                <a:ext uri="{FF2B5EF4-FFF2-40B4-BE49-F238E27FC236}">
                  <a16:creationId xmlns:a16="http://schemas.microsoft.com/office/drawing/2014/main" id="{B4FD2AA0-7AAA-454B-97BC-1D1D43BA923F}"/>
                </a:ext>
              </a:extLst>
            </p:cNvPr>
            <p:cNvSpPr/>
            <p:nvPr/>
          </p:nvSpPr>
          <p:spPr>
            <a:xfrm>
              <a:off x="7807745" y="2123811"/>
              <a:ext cx="1188092" cy="1188092"/>
            </a:xfrm>
            <a:prstGeom prst="ellipse">
              <a:avLst/>
            </a:prstGeom>
            <a:gr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ndParaRPr>
            </a:p>
          </p:txBody>
        </p:sp>
        <p:sp>
          <p:nvSpPr>
            <p:cNvPr id="319" name="TextBox 318">
              <a:extLst>
                <a:ext uri="{FF2B5EF4-FFF2-40B4-BE49-F238E27FC236}">
                  <a16:creationId xmlns:a16="http://schemas.microsoft.com/office/drawing/2014/main" id="{486E3297-21F0-1444-833E-99E51EE8CCBF}"/>
                </a:ext>
              </a:extLst>
            </p:cNvPr>
            <p:cNvSpPr txBox="1"/>
            <p:nvPr/>
          </p:nvSpPr>
          <p:spPr>
            <a:xfrm>
              <a:off x="7779376" y="2348526"/>
              <a:ext cx="1244831" cy="738664"/>
            </a:xfrm>
            <a:prstGeom prst="rect">
              <a:avLst/>
            </a:prstGeom>
            <a:noFill/>
            <a:ln>
              <a:noFill/>
            </a:ln>
          </p:spPr>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rPr>
                <a:t>Guarantees</a:t>
              </a:r>
              <a:br>
                <a:rPr kumimoji="0" lang="en-US" sz="1400" b="0" i="0" u="none" strike="noStrike" kern="1200" cap="none" spc="0" normalizeH="0" baseline="0" noProof="0" dirty="0">
                  <a:ln>
                    <a:noFill/>
                  </a:ln>
                  <a:solidFill>
                    <a:srgbClr val="FFFFFF"/>
                  </a:solidFill>
                  <a:effectLst/>
                  <a:uLnTx/>
                  <a:uFillTx/>
                  <a:latin typeface="Arial"/>
                </a:rPr>
              </a:br>
              <a:r>
                <a:rPr kumimoji="0" lang="en-US" sz="1400" b="0" i="0" u="none" strike="noStrike" kern="1200" cap="none" spc="0" normalizeH="0" baseline="0" noProof="0" dirty="0">
                  <a:ln>
                    <a:noFill/>
                  </a:ln>
                  <a:solidFill>
                    <a:srgbClr val="FFFFFF"/>
                  </a:solidFill>
                  <a:effectLst/>
                  <a:uLnTx/>
                  <a:uFillTx/>
                  <a:latin typeface="Arial"/>
                </a:rPr>
                <a:t>Compliance</a:t>
              </a:r>
              <a:br>
                <a:rPr kumimoji="0" lang="en-US" sz="1400" b="0" i="0" u="none" strike="noStrike" kern="1200" cap="none" spc="0" normalizeH="0" baseline="0" noProof="0" dirty="0">
                  <a:ln>
                    <a:noFill/>
                  </a:ln>
                  <a:solidFill>
                    <a:srgbClr val="FFFFFF"/>
                  </a:solidFill>
                  <a:effectLst/>
                  <a:uLnTx/>
                  <a:uFillTx/>
                  <a:latin typeface="Arial"/>
                </a:rPr>
              </a:br>
              <a:r>
                <a:rPr kumimoji="0" lang="en-US" sz="1400" b="0" i="0" u="none" strike="noStrike" kern="1200" cap="none" spc="0" normalizeH="0" baseline="0" noProof="0" dirty="0">
                  <a:ln>
                    <a:noFill/>
                  </a:ln>
                  <a:solidFill>
                    <a:srgbClr val="FFFFFF"/>
                  </a:solidFill>
                  <a:effectLst/>
                  <a:uLnTx/>
                  <a:uFillTx/>
                  <a:latin typeface="Arial"/>
                </a:rPr>
                <a:t>Consistency</a:t>
              </a:r>
            </a:p>
          </p:txBody>
        </p:sp>
      </p:grpSp>
      <p:grpSp>
        <p:nvGrpSpPr>
          <p:cNvPr id="320" name="Group 319">
            <a:extLst>
              <a:ext uri="{FF2B5EF4-FFF2-40B4-BE49-F238E27FC236}">
                <a16:creationId xmlns:a16="http://schemas.microsoft.com/office/drawing/2014/main" id="{9C679AC8-3A1D-5240-9425-25A2999E3224}"/>
              </a:ext>
            </a:extLst>
          </p:cNvPr>
          <p:cNvGrpSpPr/>
          <p:nvPr/>
        </p:nvGrpSpPr>
        <p:grpSpPr>
          <a:xfrm>
            <a:off x="3998031" y="790707"/>
            <a:ext cx="1244831" cy="1188092"/>
            <a:chOff x="7779376" y="2123811"/>
            <a:chExt cx="1244831" cy="1188092"/>
          </a:xfrm>
        </p:grpSpPr>
        <p:sp>
          <p:nvSpPr>
            <p:cNvPr id="321" name="Oval 320">
              <a:extLst>
                <a:ext uri="{FF2B5EF4-FFF2-40B4-BE49-F238E27FC236}">
                  <a16:creationId xmlns:a16="http://schemas.microsoft.com/office/drawing/2014/main" id="{909FD8FD-B285-CF44-8668-70B9654AECB8}"/>
                </a:ext>
              </a:extLst>
            </p:cNvPr>
            <p:cNvSpPr/>
            <p:nvPr/>
          </p:nvSpPr>
          <p:spPr>
            <a:xfrm>
              <a:off x="7807745" y="2123811"/>
              <a:ext cx="1188092" cy="1188092"/>
            </a:xfrm>
            <a:prstGeom prst="ellipse">
              <a:avLst/>
            </a:prstGeom>
            <a:solidFill>
              <a:srgbClr val="36A4D7"/>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ndParaRPr>
            </a:p>
          </p:txBody>
        </p:sp>
        <p:sp>
          <p:nvSpPr>
            <p:cNvPr id="322" name="TextBox 321">
              <a:extLst>
                <a:ext uri="{FF2B5EF4-FFF2-40B4-BE49-F238E27FC236}">
                  <a16:creationId xmlns:a16="http://schemas.microsoft.com/office/drawing/2014/main" id="{862CB9BE-F464-8E47-AEFA-0C91516C276F}"/>
                </a:ext>
              </a:extLst>
            </p:cNvPr>
            <p:cNvSpPr txBox="1"/>
            <p:nvPr/>
          </p:nvSpPr>
          <p:spPr>
            <a:xfrm>
              <a:off x="7779376" y="2456248"/>
              <a:ext cx="1244831" cy="523220"/>
            </a:xfrm>
            <a:prstGeom prst="rect">
              <a:avLst/>
            </a:prstGeom>
            <a:noFill/>
            <a:ln>
              <a:noFill/>
            </a:ln>
          </p:spPr>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rPr>
                <a:t>Policy &amp; Automation</a:t>
              </a:r>
              <a:endParaRPr kumimoji="0" lang="en-US" sz="1200" b="0" i="0" u="none" strike="noStrike" kern="1200" cap="none" spc="0" normalizeH="0" baseline="0" noProof="0" dirty="0">
                <a:ln>
                  <a:noFill/>
                </a:ln>
                <a:solidFill>
                  <a:srgbClr val="FFFFFF"/>
                </a:solidFill>
                <a:effectLst/>
                <a:uLnTx/>
                <a:uFillTx/>
                <a:latin typeface="Arial"/>
              </a:endParaRPr>
            </a:p>
          </p:txBody>
        </p:sp>
      </p:grpSp>
      <p:grpSp>
        <p:nvGrpSpPr>
          <p:cNvPr id="323" name="Group 322">
            <a:extLst>
              <a:ext uri="{FF2B5EF4-FFF2-40B4-BE49-F238E27FC236}">
                <a16:creationId xmlns:a16="http://schemas.microsoft.com/office/drawing/2014/main" id="{B47A2760-428E-5141-817C-C78D52D0B01B}"/>
              </a:ext>
            </a:extLst>
          </p:cNvPr>
          <p:cNvGrpSpPr/>
          <p:nvPr/>
        </p:nvGrpSpPr>
        <p:grpSpPr>
          <a:xfrm>
            <a:off x="5422184" y="3194023"/>
            <a:ext cx="1244831" cy="1188092"/>
            <a:chOff x="7779376" y="2123811"/>
            <a:chExt cx="1244831" cy="1188092"/>
          </a:xfrm>
          <a:solidFill>
            <a:schemeClr val="accent2"/>
          </a:solidFill>
        </p:grpSpPr>
        <p:sp>
          <p:nvSpPr>
            <p:cNvPr id="324" name="Oval 323">
              <a:extLst>
                <a:ext uri="{FF2B5EF4-FFF2-40B4-BE49-F238E27FC236}">
                  <a16:creationId xmlns:a16="http://schemas.microsoft.com/office/drawing/2014/main" id="{A8CE54E4-3477-4047-A201-0BA52A9857AF}"/>
                </a:ext>
              </a:extLst>
            </p:cNvPr>
            <p:cNvSpPr/>
            <p:nvPr/>
          </p:nvSpPr>
          <p:spPr>
            <a:xfrm>
              <a:off x="7807745" y="2123811"/>
              <a:ext cx="1188092" cy="1188092"/>
            </a:xfrm>
            <a:prstGeom prst="ellipse">
              <a:avLst/>
            </a:prstGeom>
            <a:gr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ndParaRPr>
            </a:p>
          </p:txBody>
        </p:sp>
        <p:sp>
          <p:nvSpPr>
            <p:cNvPr id="325" name="TextBox 324">
              <a:extLst>
                <a:ext uri="{FF2B5EF4-FFF2-40B4-BE49-F238E27FC236}">
                  <a16:creationId xmlns:a16="http://schemas.microsoft.com/office/drawing/2014/main" id="{D3E09139-3C92-D74D-8209-5DA97D834E72}"/>
                </a:ext>
              </a:extLst>
            </p:cNvPr>
            <p:cNvSpPr txBox="1"/>
            <p:nvPr/>
          </p:nvSpPr>
          <p:spPr>
            <a:xfrm>
              <a:off x="7779376" y="2348526"/>
              <a:ext cx="1244831" cy="738664"/>
            </a:xfrm>
            <a:prstGeom prst="rect">
              <a:avLst/>
            </a:prstGeom>
            <a:noFill/>
            <a:ln>
              <a:noFill/>
            </a:ln>
          </p:spPr>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rPr>
                <a:t>ADM</a:t>
              </a:r>
              <a:br>
                <a:rPr kumimoji="0" lang="en-US" sz="1400" b="0" i="0" u="none" strike="noStrike" kern="1200" cap="none" spc="0" normalizeH="0" baseline="0" noProof="0" dirty="0">
                  <a:ln>
                    <a:noFill/>
                  </a:ln>
                  <a:solidFill>
                    <a:srgbClr val="FFFFFF"/>
                  </a:solidFill>
                  <a:effectLst/>
                  <a:uLnTx/>
                  <a:uFillTx/>
                  <a:latin typeface="Arial"/>
                </a:rPr>
              </a:br>
              <a:r>
                <a:rPr kumimoji="0" lang="en-US" sz="1400" b="0" i="0" u="none" strike="noStrike" kern="1200" cap="none" spc="0" normalizeH="0" baseline="0" noProof="0" dirty="0">
                  <a:ln>
                    <a:noFill/>
                  </a:ln>
                  <a:solidFill>
                    <a:srgbClr val="FFFFFF"/>
                  </a:solidFill>
                  <a:effectLst/>
                  <a:uLnTx/>
                  <a:uFillTx/>
                  <a:latin typeface="Arial"/>
                </a:rPr>
                <a:t>Monitoring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rPr>
                <a:t>Forensics</a:t>
              </a:r>
            </a:p>
          </p:txBody>
        </p:sp>
      </p:grpSp>
      <p:sp>
        <p:nvSpPr>
          <p:cNvPr id="326" name="Arc 325">
            <a:extLst>
              <a:ext uri="{FF2B5EF4-FFF2-40B4-BE49-F238E27FC236}">
                <a16:creationId xmlns:a16="http://schemas.microsoft.com/office/drawing/2014/main" id="{454658A5-2FA5-3C43-A333-C29DDE210F5C}"/>
              </a:ext>
            </a:extLst>
          </p:cNvPr>
          <p:cNvSpPr/>
          <p:nvPr/>
        </p:nvSpPr>
        <p:spPr>
          <a:xfrm>
            <a:off x="3048319" y="1421886"/>
            <a:ext cx="3036035" cy="3036035"/>
          </a:xfrm>
          <a:prstGeom prst="arc">
            <a:avLst>
              <a:gd name="adj1" fmla="val 10619885"/>
              <a:gd name="adj2" fmla="val 14507419"/>
            </a:avLst>
          </a:prstGeom>
          <a:ln w="381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327" name="Arc 326">
            <a:extLst>
              <a:ext uri="{FF2B5EF4-FFF2-40B4-BE49-F238E27FC236}">
                <a16:creationId xmlns:a16="http://schemas.microsoft.com/office/drawing/2014/main" id="{29A2DC36-567B-2040-89F2-31BF5B5984A5}"/>
              </a:ext>
            </a:extLst>
          </p:cNvPr>
          <p:cNvSpPr/>
          <p:nvPr/>
        </p:nvSpPr>
        <p:spPr>
          <a:xfrm>
            <a:off x="3086907" y="1427128"/>
            <a:ext cx="3036035" cy="3036035"/>
          </a:xfrm>
          <a:prstGeom prst="arc">
            <a:avLst>
              <a:gd name="adj1" fmla="val 17889191"/>
              <a:gd name="adj2" fmla="val 252091"/>
            </a:avLst>
          </a:prstGeom>
          <a:ln w="381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328" name="Arc 327">
            <a:extLst>
              <a:ext uri="{FF2B5EF4-FFF2-40B4-BE49-F238E27FC236}">
                <a16:creationId xmlns:a16="http://schemas.microsoft.com/office/drawing/2014/main" id="{D5C8B1F4-4561-0A4E-856F-434C378995E7}"/>
              </a:ext>
            </a:extLst>
          </p:cNvPr>
          <p:cNvSpPr/>
          <p:nvPr/>
        </p:nvSpPr>
        <p:spPr>
          <a:xfrm>
            <a:off x="3066811" y="1441982"/>
            <a:ext cx="3036035" cy="3036035"/>
          </a:xfrm>
          <a:prstGeom prst="arc">
            <a:avLst>
              <a:gd name="adj1" fmla="val 3365393"/>
              <a:gd name="adj2" fmla="val 7414202"/>
            </a:avLst>
          </a:prstGeom>
          <a:ln w="381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329" name="Group 328">
            <a:extLst>
              <a:ext uri="{FF2B5EF4-FFF2-40B4-BE49-F238E27FC236}">
                <a16:creationId xmlns:a16="http://schemas.microsoft.com/office/drawing/2014/main" id="{7159960D-E36B-D14B-B684-6984F456CB79}"/>
              </a:ext>
            </a:extLst>
          </p:cNvPr>
          <p:cNvGrpSpPr/>
          <p:nvPr/>
        </p:nvGrpSpPr>
        <p:grpSpPr>
          <a:xfrm>
            <a:off x="6257498" y="2413436"/>
            <a:ext cx="2262301" cy="646161"/>
            <a:chOff x="6078255" y="1984022"/>
            <a:chExt cx="2660301" cy="861608"/>
          </a:xfrm>
        </p:grpSpPr>
        <p:pic>
          <p:nvPicPr>
            <p:cNvPr id="330" name="Picture 329">
              <a:extLst>
                <a:ext uri="{FF2B5EF4-FFF2-40B4-BE49-F238E27FC236}">
                  <a16:creationId xmlns:a16="http://schemas.microsoft.com/office/drawing/2014/main" id="{C025B628-4C3B-7444-ADE3-50AE440855A9}"/>
                </a:ext>
              </a:extLst>
            </p:cNvPr>
            <p:cNvPicPr>
              <a:picLocks noChangeAspect="1"/>
            </p:cNvPicPr>
            <p:nvPr/>
          </p:nvPicPr>
          <p:blipFill>
            <a:blip r:embed="rId3"/>
            <a:stretch>
              <a:fillRect/>
            </a:stretch>
          </p:blipFill>
          <p:spPr>
            <a:xfrm>
              <a:off x="6078255" y="1984022"/>
              <a:ext cx="846667" cy="861608"/>
            </a:xfrm>
            <a:prstGeom prst="rect">
              <a:avLst/>
            </a:prstGeom>
          </p:spPr>
        </p:pic>
        <p:sp>
          <p:nvSpPr>
            <p:cNvPr id="331" name="TextBox 330">
              <a:extLst>
                <a:ext uri="{FF2B5EF4-FFF2-40B4-BE49-F238E27FC236}">
                  <a16:creationId xmlns:a16="http://schemas.microsoft.com/office/drawing/2014/main" id="{A79B0BF9-CE18-0142-B68C-423938F230EE}"/>
                </a:ext>
              </a:extLst>
            </p:cNvPr>
            <p:cNvSpPr txBox="1"/>
            <p:nvPr/>
          </p:nvSpPr>
          <p:spPr>
            <a:xfrm>
              <a:off x="6912881" y="2230034"/>
              <a:ext cx="1825675" cy="36935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39393B"/>
                  </a:solidFill>
                  <a:effectLst/>
                  <a:uLnTx/>
                  <a:uFillTx/>
                  <a:latin typeface="Arial"/>
                </a:rPr>
                <a:t>Tetration</a:t>
              </a:r>
              <a:r>
                <a:rPr kumimoji="0" lang="en-US" sz="1200" b="1" i="0" u="none" strike="noStrike" kern="1200" cap="none" spc="0" normalizeH="0" baseline="0" noProof="0" dirty="0">
                  <a:ln>
                    <a:noFill/>
                  </a:ln>
                  <a:solidFill>
                    <a:srgbClr val="39393B"/>
                  </a:solidFill>
                  <a:effectLst/>
                  <a:uLnTx/>
                  <a:uFillTx/>
                  <a:latin typeface="Arial"/>
                </a:rPr>
                <a:t> Analytics</a:t>
              </a:r>
            </a:p>
          </p:txBody>
        </p:sp>
      </p:grpSp>
      <p:grpSp>
        <p:nvGrpSpPr>
          <p:cNvPr id="332" name="Group 331">
            <a:extLst>
              <a:ext uri="{FF2B5EF4-FFF2-40B4-BE49-F238E27FC236}">
                <a16:creationId xmlns:a16="http://schemas.microsoft.com/office/drawing/2014/main" id="{38885753-0EC1-8A4D-9934-964EF4A3CEB3}"/>
              </a:ext>
            </a:extLst>
          </p:cNvPr>
          <p:cNvGrpSpPr/>
          <p:nvPr/>
        </p:nvGrpSpPr>
        <p:grpSpPr>
          <a:xfrm>
            <a:off x="744241" y="2490751"/>
            <a:ext cx="2169519" cy="617427"/>
            <a:chOff x="657803" y="2602395"/>
            <a:chExt cx="2169519" cy="617427"/>
          </a:xfrm>
        </p:grpSpPr>
        <p:sp>
          <p:nvSpPr>
            <p:cNvPr id="333" name="TextBox 332">
              <a:extLst>
                <a:ext uri="{FF2B5EF4-FFF2-40B4-BE49-F238E27FC236}">
                  <a16:creationId xmlns:a16="http://schemas.microsoft.com/office/drawing/2014/main" id="{BEB9963A-913C-4C4F-9EE2-DF0A7DB9B0B7}"/>
                </a:ext>
              </a:extLst>
            </p:cNvPr>
            <p:cNvSpPr txBox="1"/>
            <p:nvPr/>
          </p:nvSpPr>
          <p:spPr>
            <a:xfrm>
              <a:off x="657803" y="2709576"/>
              <a:ext cx="1588293"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9393B"/>
                  </a:solidFill>
                  <a:effectLst/>
                  <a:uLnTx/>
                  <a:uFillTx/>
                  <a:latin typeface="Arial"/>
                </a:rPr>
                <a:t>Network Assurance Engine</a:t>
              </a:r>
            </a:p>
          </p:txBody>
        </p:sp>
        <p:pic>
          <p:nvPicPr>
            <p:cNvPr id="334" name="Picture 333">
              <a:extLst>
                <a:ext uri="{FF2B5EF4-FFF2-40B4-BE49-F238E27FC236}">
                  <a16:creationId xmlns:a16="http://schemas.microsoft.com/office/drawing/2014/main" id="{C202821A-785F-A44E-9E65-791A9B650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634" y="2602395"/>
              <a:ext cx="674688" cy="617427"/>
            </a:xfrm>
            <a:prstGeom prst="rect">
              <a:avLst/>
            </a:prstGeom>
          </p:spPr>
        </p:pic>
      </p:grpSp>
      <p:grpSp>
        <p:nvGrpSpPr>
          <p:cNvPr id="347" name="Group 4">
            <a:extLst>
              <a:ext uri="{FF2B5EF4-FFF2-40B4-BE49-F238E27FC236}">
                <a16:creationId xmlns:a16="http://schemas.microsoft.com/office/drawing/2014/main" id="{A1FD4D5A-D0D7-8742-8A28-302AC16ED12C}"/>
              </a:ext>
            </a:extLst>
          </p:cNvPr>
          <p:cNvGrpSpPr>
            <a:grpSpLocks noChangeAspect="1"/>
          </p:cNvGrpSpPr>
          <p:nvPr/>
        </p:nvGrpSpPr>
        <p:grpSpPr bwMode="auto">
          <a:xfrm>
            <a:off x="5125191" y="434360"/>
            <a:ext cx="681580" cy="682358"/>
            <a:chOff x="2007" y="746"/>
            <a:chExt cx="1744" cy="1746"/>
          </a:xfrm>
        </p:grpSpPr>
        <p:sp>
          <p:nvSpPr>
            <p:cNvPr id="348" name="Freeform 5">
              <a:extLst>
                <a:ext uri="{FF2B5EF4-FFF2-40B4-BE49-F238E27FC236}">
                  <a16:creationId xmlns:a16="http://schemas.microsoft.com/office/drawing/2014/main" id="{A38C12E8-ABDF-2E47-9FA5-EDB5F29C3E7C}"/>
                </a:ext>
              </a:extLst>
            </p:cNvPr>
            <p:cNvSpPr>
              <a:spLocks/>
            </p:cNvSpPr>
            <p:nvPr/>
          </p:nvSpPr>
          <p:spPr bwMode="auto">
            <a:xfrm>
              <a:off x="2007" y="746"/>
              <a:ext cx="1744" cy="1746"/>
            </a:xfrm>
            <a:custGeom>
              <a:avLst/>
              <a:gdLst>
                <a:gd name="T0" fmla="*/ 406 w 866"/>
                <a:gd name="T1" fmla="*/ 14 h 866"/>
                <a:gd name="T2" fmla="*/ 459 w 866"/>
                <a:gd name="T3" fmla="*/ 14 h 866"/>
                <a:gd name="T4" fmla="*/ 852 w 866"/>
                <a:gd name="T5" fmla="*/ 407 h 866"/>
                <a:gd name="T6" fmla="*/ 852 w 866"/>
                <a:gd name="T7" fmla="*/ 460 h 866"/>
                <a:gd name="T8" fmla="*/ 460 w 866"/>
                <a:gd name="T9" fmla="*/ 852 h 866"/>
                <a:gd name="T10" fmla="*/ 407 w 866"/>
                <a:gd name="T11" fmla="*/ 852 h 866"/>
                <a:gd name="T12" fmla="*/ 14 w 866"/>
                <a:gd name="T13" fmla="*/ 459 h 866"/>
                <a:gd name="T14" fmla="*/ 14 w 866"/>
                <a:gd name="T15" fmla="*/ 406 h 866"/>
                <a:gd name="T16" fmla="*/ 406 w 866"/>
                <a:gd name="T17" fmla="*/ 1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6" h="866">
                  <a:moveTo>
                    <a:pt x="406" y="14"/>
                  </a:moveTo>
                  <a:cubicBezTo>
                    <a:pt x="421" y="0"/>
                    <a:pt x="445" y="0"/>
                    <a:pt x="459" y="14"/>
                  </a:cubicBezTo>
                  <a:cubicBezTo>
                    <a:pt x="852" y="407"/>
                    <a:pt x="852" y="407"/>
                    <a:pt x="852" y="407"/>
                  </a:cubicBezTo>
                  <a:cubicBezTo>
                    <a:pt x="866" y="421"/>
                    <a:pt x="866" y="445"/>
                    <a:pt x="852" y="460"/>
                  </a:cubicBezTo>
                  <a:cubicBezTo>
                    <a:pt x="460" y="852"/>
                    <a:pt x="460" y="852"/>
                    <a:pt x="460" y="852"/>
                  </a:cubicBezTo>
                  <a:cubicBezTo>
                    <a:pt x="445" y="866"/>
                    <a:pt x="421" y="866"/>
                    <a:pt x="407" y="852"/>
                  </a:cubicBezTo>
                  <a:cubicBezTo>
                    <a:pt x="14" y="459"/>
                    <a:pt x="14" y="459"/>
                    <a:pt x="14" y="459"/>
                  </a:cubicBezTo>
                  <a:cubicBezTo>
                    <a:pt x="0" y="445"/>
                    <a:pt x="0" y="421"/>
                    <a:pt x="14" y="406"/>
                  </a:cubicBezTo>
                  <a:lnTo>
                    <a:pt x="406" y="14"/>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49" name="Freeform 6">
              <a:extLst>
                <a:ext uri="{FF2B5EF4-FFF2-40B4-BE49-F238E27FC236}">
                  <a16:creationId xmlns:a16="http://schemas.microsoft.com/office/drawing/2014/main" id="{BD849708-120A-2746-8DA1-C19FD24134A6}"/>
                </a:ext>
              </a:extLst>
            </p:cNvPr>
            <p:cNvSpPr>
              <a:spLocks/>
            </p:cNvSpPr>
            <p:nvPr/>
          </p:nvSpPr>
          <p:spPr bwMode="auto">
            <a:xfrm>
              <a:off x="2386" y="1125"/>
              <a:ext cx="986" cy="988"/>
            </a:xfrm>
            <a:custGeom>
              <a:avLst/>
              <a:gdLst>
                <a:gd name="T0" fmla="*/ 230 w 490"/>
                <a:gd name="T1" fmla="*/ 8 h 490"/>
                <a:gd name="T2" fmla="*/ 260 w 490"/>
                <a:gd name="T3" fmla="*/ 8 h 490"/>
                <a:gd name="T4" fmla="*/ 482 w 490"/>
                <a:gd name="T5" fmla="*/ 230 h 490"/>
                <a:gd name="T6" fmla="*/ 482 w 490"/>
                <a:gd name="T7" fmla="*/ 260 h 490"/>
                <a:gd name="T8" fmla="*/ 260 w 490"/>
                <a:gd name="T9" fmla="*/ 482 h 490"/>
                <a:gd name="T10" fmla="*/ 230 w 490"/>
                <a:gd name="T11" fmla="*/ 482 h 490"/>
                <a:gd name="T12" fmla="*/ 8 w 490"/>
                <a:gd name="T13" fmla="*/ 260 h 490"/>
                <a:gd name="T14" fmla="*/ 8 w 490"/>
                <a:gd name="T15" fmla="*/ 230 h 490"/>
                <a:gd name="T16" fmla="*/ 230 w 490"/>
                <a:gd name="T17" fmla="*/ 8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490">
                  <a:moveTo>
                    <a:pt x="230" y="8"/>
                  </a:moveTo>
                  <a:cubicBezTo>
                    <a:pt x="238" y="0"/>
                    <a:pt x="252" y="0"/>
                    <a:pt x="260" y="8"/>
                  </a:cubicBezTo>
                  <a:cubicBezTo>
                    <a:pt x="482" y="230"/>
                    <a:pt x="482" y="230"/>
                    <a:pt x="482" y="230"/>
                  </a:cubicBezTo>
                  <a:cubicBezTo>
                    <a:pt x="490" y="238"/>
                    <a:pt x="490" y="252"/>
                    <a:pt x="482" y="260"/>
                  </a:cubicBezTo>
                  <a:cubicBezTo>
                    <a:pt x="260" y="482"/>
                    <a:pt x="260" y="482"/>
                    <a:pt x="260" y="482"/>
                  </a:cubicBezTo>
                  <a:cubicBezTo>
                    <a:pt x="252" y="490"/>
                    <a:pt x="238" y="490"/>
                    <a:pt x="230" y="482"/>
                  </a:cubicBezTo>
                  <a:cubicBezTo>
                    <a:pt x="8" y="260"/>
                    <a:pt x="8" y="260"/>
                    <a:pt x="8" y="260"/>
                  </a:cubicBezTo>
                  <a:cubicBezTo>
                    <a:pt x="0" y="252"/>
                    <a:pt x="0" y="238"/>
                    <a:pt x="8" y="230"/>
                  </a:cubicBezTo>
                  <a:lnTo>
                    <a:pt x="23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0" name="Freeform 7">
              <a:extLst>
                <a:ext uri="{FF2B5EF4-FFF2-40B4-BE49-F238E27FC236}">
                  <a16:creationId xmlns:a16="http://schemas.microsoft.com/office/drawing/2014/main" id="{0962F6D6-53D1-1A49-AFC9-FFEDE8AD976C}"/>
                </a:ext>
              </a:extLst>
            </p:cNvPr>
            <p:cNvSpPr>
              <a:spLocks noEditPoints="1"/>
            </p:cNvSpPr>
            <p:nvPr/>
          </p:nvSpPr>
          <p:spPr bwMode="auto">
            <a:xfrm>
              <a:off x="2557" y="1530"/>
              <a:ext cx="187" cy="186"/>
            </a:xfrm>
            <a:custGeom>
              <a:avLst/>
              <a:gdLst>
                <a:gd name="T0" fmla="*/ 187 w 187"/>
                <a:gd name="T1" fmla="*/ 186 h 186"/>
                <a:gd name="T2" fmla="*/ 145 w 187"/>
                <a:gd name="T3" fmla="*/ 186 h 186"/>
                <a:gd name="T4" fmla="*/ 129 w 187"/>
                <a:gd name="T5" fmla="*/ 143 h 186"/>
                <a:gd name="T6" fmla="*/ 56 w 187"/>
                <a:gd name="T7" fmla="*/ 143 h 186"/>
                <a:gd name="T8" fmla="*/ 40 w 187"/>
                <a:gd name="T9" fmla="*/ 186 h 186"/>
                <a:gd name="T10" fmla="*/ 0 w 187"/>
                <a:gd name="T11" fmla="*/ 186 h 186"/>
                <a:gd name="T12" fmla="*/ 72 w 187"/>
                <a:gd name="T13" fmla="*/ 0 h 186"/>
                <a:gd name="T14" fmla="*/ 113 w 187"/>
                <a:gd name="T15" fmla="*/ 0 h 186"/>
                <a:gd name="T16" fmla="*/ 187 w 187"/>
                <a:gd name="T17" fmla="*/ 186 h 186"/>
                <a:gd name="T18" fmla="*/ 117 w 187"/>
                <a:gd name="T19" fmla="*/ 111 h 186"/>
                <a:gd name="T20" fmla="*/ 92 w 187"/>
                <a:gd name="T21" fmla="*/ 43 h 186"/>
                <a:gd name="T22" fmla="*/ 66 w 187"/>
                <a:gd name="T23" fmla="*/ 111 h 186"/>
                <a:gd name="T24" fmla="*/ 117 w 187"/>
                <a:gd name="T25" fmla="*/ 1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186">
                  <a:moveTo>
                    <a:pt x="187" y="186"/>
                  </a:moveTo>
                  <a:lnTo>
                    <a:pt x="145" y="186"/>
                  </a:lnTo>
                  <a:lnTo>
                    <a:pt x="129" y="143"/>
                  </a:lnTo>
                  <a:lnTo>
                    <a:pt x="56" y="143"/>
                  </a:lnTo>
                  <a:lnTo>
                    <a:pt x="40" y="186"/>
                  </a:lnTo>
                  <a:lnTo>
                    <a:pt x="0" y="186"/>
                  </a:lnTo>
                  <a:lnTo>
                    <a:pt x="72" y="0"/>
                  </a:lnTo>
                  <a:lnTo>
                    <a:pt x="113" y="0"/>
                  </a:lnTo>
                  <a:lnTo>
                    <a:pt x="187" y="186"/>
                  </a:lnTo>
                  <a:close/>
                  <a:moveTo>
                    <a:pt x="117" y="111"/>
                  </a:moveTo>
                  <a:lnTo>
                    <a:pt x="92" y="43"/>
                  </a:lnTo>
                  <a:lnTo>
                    <a:pt x="66" y="111"/>
                  </a:lnTo>
                  <a:lnTo>
                    <a:pt x="117" y="111"/>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1" name="Freeform 8">
              <a:extLst>
                <a:ext uri="{FF2B5EF4-FFF2-40B4-BE49-F238E27FC236}">
                  <a16:creationId xmlns:a16="http://schemas.microsoft.com/office/drawing/2014/main" id="{A8EC3070-5786-7C48-A82F-28188E0B0EAE}"/>
                </a:ext>
              </a:extLst>
            </p:cNvPr>
            <p:cNvSpPr>
              <a:spLocks noEditPoints="1"/>
            </p:cNvSpPr>
            <p:nvPr/>
          </p:nvSpPr>
          <p:spPr bwMode="auto">
            <a:xfrm>
              <a:off x="2758" y="1530"/>
              <a:ext cx="141" cy="186"/>
            </a:xfrm>
            <a:custGeom>
              <a:avLst/>
              <a:gdLst>
                <a:gd name="T0" fmla="*/ 0 w 70"/>
                <a:gd name="T1" fmla="*/ 92 h 92"/>
                <a:gd name="T2" fmla="*/ 0 w 70"/>
                <a:gd name="T3" fmla="*/ 0 h 92"/>
                <a:gd name="T4" fmla="*/ 29 w 70"/>
                <a:gd name="T5" fmla="*/ 0 h 92"/>
                <a:gd name="T6" fmla="*/ 51 w 70"/>
                <a:gd name="T7" fmla="*/ 1 h 92"/>
                <a:gd name="T8" fmla="*/ 65 w 70"/>
                <a:gd name="T9" fmla="*/ 10 h 92"/>
                <a:gd name="T10" fmla="*/ 70 w 70"/>
                <a:gd name="T11" fmla="*/ 28 h 92"/>
                <a:gd name="T12" fmla="*/ 67 w 70"/>
                <a:gd name="T13" fmla="*/ 42 h 92"/>
                <a:gd name="T14" fmla="*/ 59 w 70"/>
                <a:gd name="T15" fmla="*/ 51 h 92"/>
                <a:gd name="T16" fmla="*/ 50 w 70"/>
                <a:gd name="T17" fmla="*/ 56 h 92"/>
                <a:gd name="T18" fmla="*/ 30 w 70"/>
                <a:gd name="T19" fmla="*/ 57 h 92"/>
                <a:gd name="T20" fmla="*/ 18 w 70"/>
                <a:gd name="T21" fmla="*/ 57 h 92"/>
                <a:gd name="T22" fmla="*/ 18 w 70"/>
                <a:gd name="T23" fmla="*/ 92 h 92"/>
                <a:gd name="T24" fmla="*/ 0 w 70"/>
                <a:gd name="T25" fmla="*/ 92 h 92"/>
                <a:gd name="T26" fmla="*/ 18 w 70"/>
                <a:gd name="T27" fmla="*/ 15 h 92"/>
                <a:gd name="T28" fmla="*/ 18 w 70"/>
                <a:gd name="T29" fmla="*/ 41 h 92"/>
                <a:gd name="T30" fmla="*/ 28 w 70"/>
                <a:gd name="T31" fmla="*/ 41 h 92"/>
                <a:gd name="T32" fmla="*/ 43 w 70"/>
                <a:gd name="T33" fmla="*/ 40 h 92"/>
                <a:gd name="T34" fmla="*/ 49 w 70"/>
                <a:gd name="T35" fmla="*/ 35 h 92"/>
                <a:gd name="T36" fmla="*/ 51 w 70"/>
                <a:gd name="T37" fmla="*/ 28 h 92"/>
                <a:gd name="T38" fmla="*/ 48 w 70"/>
                <a:gd name="T39" fmla="*/ 20 h 92"/>
                <a:gd name="T40" fmla="*/ 40 w 70"/>
                <a:gd name="T41" fmla="*/ 16 h 92"/>
                <a:gd name="T42" fmla="*/ 27 w 70"/>
                <a:gd name="T43" fmla="*/ 15 h 92"/>
                <a:gd name="T44" fmla="*/ 18 w 70"/>
                <a:gd name="T45" fmla="*/ 1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92">
                  <a:moveTo>
                    <a:pt x="0" y="92"/>
                  </a:moveTo>
                  <a:cubicBezTo>
                    <a:pt x="0" y="0"/>
                    <a:pt x="0" y="0"/>
                    <a:pt x="0" y="0"/>
                  </a:cubicBezTo>
                  <a:cubicBezTo>
                    <a:pt x="29" y="0"/>
                    <a:pt x="29" y="0"/>
                    <a:pt x="29" y="0"/>
                  </a:cubicBezTo>
                  <a:cubicBezTo>
                    <a:pt x="41" y="0"/>
                    <a:pt x="48" y="0"/>
                    <a:pt x="51" y="1"/>
                  </a:cubicBezTo>
                  <a:cubicBezTo>
                    <a:pt x="57" y="2"/>
                    <a:pt x="61" y="5"/>
                    <a:pt x="65" y="10"/>
                  </a:cubicBezTo>
                  <a:cubicBezTo>
                    <a:pt x="68" y="15"/>
                    <a:pt x="70" y="21"/>
                    <a:pt x="70" y="28"/>
                  </a:cubicBezTo>
                  <a:cubicBezTo>
                    <a:pt x="70" y="34"/>
                    <a:pt x="69" y="38"/>
                    <a:pt x="67" y="42"/>
                  </a:cubicBezTo>
                  <a:cubicBezTo>
                    <a:pt x="65" y="46"/>
                    <a:pt x="62" y="49"/>
                    <a:pt x="59" y="51"/>
                  </a:cubicBezTo>
                  <a:cubicBezTo>
                    <a:pt x="56" y="53"/>
                    <a:pt x="53" y="55"/>
                    <a:pt x="50" y="56"/>
                  </a:cubicBezTo>
                  <a:cubicBezTo>
                    <a:pt x="45" y="56"/>
                    <a:pt x="39" y="57"/>
                    <a:pt x="30" y="57"/>
                  </a:cubicBezTo>
                  <a:cubicBezTo>
                    <a:pt x="18" y="57"/>
                    <a:pt x="18" y="57"/>
                    <a:pt x="18" y="57"/>
                  </a:cubicBezTo>
                  <a:cubicBezTo>
                    <a:pt x="18" y="92"/>
                    <a:pt x="18" y="92"/>
                    <a:pt x="18" y="92"/>
                  </a:cubicBezTo>
                  <a:lnTo>
                    <a:pt x="0" y="92"/>
                  </a:lnTo>
                  <a:close/>
                  <a:moveTo>
                    <a:pt x="18" y="15"/>
                  </a:moveTo>
                  <a:cubicBezTo>
                    <a:pt x="18" y="41"/>
                    <a:pt x="18" y="41"/>
                    <a:pt x="18" y="41"/>
                  </a:cubicBezTo>
                  <a:cubicBezTo>
                    <a:pt x="28" y="41"/>
                    <a:pt x="28" y="41"/>
                    <a:pt x="28" y="41"/>
                  </a:cubicBezTo>
                  <a:cubicBezTo>
                    <a:pt x="36" y="41"/>
                    <a:pt x="41" y="41"/>
                    <a:pt x="43" y="40"/>
                  </a:cubicBezTo>
                  <a:cubicBezTo>
                    <a:pt x="45" y="39"/>
                    <a:pt x="47" y="37"/>
                    <a:pt x="49" y="35"/>
                  </a:cubicBezTo>
                  <a:cubicBezTo>
                    <a:pt x="50" y="33"/>
                    <a:pt x="51" y="31"/>
                    <a:pt x="51" y="28"/>
                  </a:cubicBezTo>
                  <a:cubicBezTo>
                    <a:pt x="51" y="25"/>
                    <a:pt x="50" y="22"/>
                    <a:pt x="48" y="20"/>
                  </a:cubicBezTo>
                  <a:cubicBezTo>
                    <a:pt x="46" y="18"/>
                    <a:pt x="43" y="16"/>
                    <a:pt x="40" y="16"/>
                  </a:cubicBezTo>
                  <a:cubicBezTo>
                    <a:pt x="38" y="15"/>
                    <a:pt x="34" y="15"/>
                    <a:pt x="27" y="15"/>
                  </a:cubicBezTo>
                  <a:lnTo>
                    <a:pt x="18" y="15"/>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2" name="Rectangle 9">
              <a:extLst>
                <a:ext uri="{FF2B5EF4-FFF2-40B4-BE49-F238E27FC236}">
                  <a16:creationId xmlns:a16="http://schemas.microsoft.com/office/drawing/2014/main" id="{76FD0A9A-FE9B-C64B-9190-32ED20FF3E31}"/>
                </a:ext>
              </a:extLst>
            </p:cNvPr>
            <p:cNvSpPr>
              <a:spLocks noChangeArrowheads="1"/>
            </p:cNvSpPr>
            <p:nvPr/>
          </p:nvSpPr>
          <p:spPr bwMode="auto">
            <a:xfrm>
              <a:off x="2927" y="1530"/>
              <a:ext cx="37" cy="186"/>
            </a:xfrm>
            <a:prstGeom prst="rect">
              <a:avLst/>
            </a:prstGeom>
            <a:solidFill>
              <a:srgbClr val="296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3" name="Freeform 10">
              <a:extLst>
                <a:ext uri="{FF2B5EF4-FFF2-40B4-BE49-F238E27FC236}">
                  <a16:creationId xmlns:a16="http://schemas.microsoft.com/office/drawing/2014/main" id="{9803E05D-2288-2547-8F1A-DBA9528160C1}"/>
                </a:ext>
              </a:extLst>
            </p:cNvPr>
            <p:cNvSpPr>
              <a:spLocks/>
            </p:cNvSpPr>
            <p:nvPr/>
          </p:nvSpPr>
          <p:spPr bwMode="auto">
            <a:xfrm>
              <a:off x="2990" y="1526"/>
              <a:ext cx="161" cy="192"/>
            </a:xfrm>
            <a:custGeom>
              <a:avLst/>
              <a:gdLst>
                <a:gd name="T0" fmla="*/ 62 w 80"/>
                <a:gd name="T1" fmla="*/ 60 h 95"/>
                <a:gd name="T2" fmla="*/ 80 w 80"/>
                <a:gd name="T3" fmla="*/ 65 h 95"/>
                <a:gd name="T4" fmla="*/ 66 w 80"/>
                <a:gd name="T5" fmla="*/ 88 h 95"/>
                <a:gd name="T6" fmla="*/ 42 w 80"/>
                <a:gd name="T7" fmla="*/ 95 h 95"/>
                <a:gd name="T8" fmla="*/ 11 w 80"/>
                <a:gd name="T9" fmla="*/ 83 h 95"/>
                <a:gd name="T10" fmla="*/ 0 w 80"/>
                <a:gd name="T11" fmla="*/ 48 h 95"/>
                <a:gd name="T12" fmla="*/ 12 w 80"/>
                <a:gd name="T13" fmla="*/ 13 h 95"/>
                <a:gd name="T14" fmla="*/ 43 w 80"/>
                <a:gd name="T15" fmla="*/ 0 h 95"/>
                <a:gd name="T16" fmla="*/ 70 w 80"/>
                <a:gd name="T17" fmla="*/ 10 h 95"/>
                <a:gd name="T18" fmla="*/ 79 w 80"/>
                <a:gd name="T19" fmla="*/ 27 h 95"/>
                <a:gd name="T20" fmla="*/ 61 w 80"/>
                <a:gd name="T21" fmla="*/ 31 h 95"/>
                <a:gd name="T22" fmla="*/ 54 w 80"/>
                <a:gd name="T23" fmla="*/ 20 h 95"/>
                <a:gd name="T24" fmla="*/ 42 w 80"/>
                <a:gd name="T25" fmla="*/ 16 h 95"/>
                <a:gd name="T26" fmla="*/ 25 w 80"/>
                <a:gd name="T27" fmla="*/ 23 h 95"/>
                <a:gd name="T28" fmla="*/ 19 w 80"/>
                <a:gd name="T29" fmla="*/ 47 h 95"/>
                <a:gd name="T30" fmla="*/ 25 w 80"/>
                <a:gd name="T31" fmla="*/ 72 h 95"/>
                <a:gd name="T32" fmla="*/ 41 w 80"/>
                <a:gd name="T33" fmla="*/ 79 h 95"/>
                <a:gd name="T34" fmla="*/ 54 w 80"/>
                <a:gd name="T35" fmla="*/ 75 h 95"/>
                <a:gd name="T36" fmla="*/ 62 w 80"/>
                <a:gd name="T37" fmla="*/ 6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95">
                  <a:moveTo>
                    <a:pt x="62" y="60"/>
                  </a:moveTo>
                  <a:cubicBezTo>
                    <a:pt x="80" y="65"/>
                    <a:pt x="80" y="65"/>
                    <a:pt x="80" y="65"/>
                  </a:cubicBezTo>
                  <a:cubicBezTo>
                    <a:pt x="77" y="76"/>
                    <a:pt x="72" y="83"/>
                    <a:pt x="66" y="88"/>
                  </a:cubicBezTo>
                  <a:cubicBezTo>
                    <a:pt x="60" y="93"/>
                    <a:pt x="51" y="95"/>
                    <a:pt x="42" y="95"/>
                  </a:cubicBezTo>
                  <a:cubicBezTo>
                    <a:pt x="29" y="95"/>
                    <a:pt x="19" y="91"/>
                    <a:pt x="11" y="83"/>
                  </a:cubicBezTo>
                  <a:cubicBezTo>
                    <a:pt x="4" y="74"/>
                    <a:pt x="0" y="63"/>
                    <a:pt x="0" y="48"/>
                  </a:cubicBezTo>
                  <a:cubicBezTo>
                    <a:pt x="0" y="33"/>
                    <a:pt x="4" y="21"/>
                    <a:pt x="12" y="13"/>
                  </a:cubicBezTo>
                  <a:cubicBezTo>
                    <a:pt x="19" y="4"/>
                    <a:pt x="30" y="0"/>
                    <a:pt x="43" y="0"/>
                  </a:cubicBezTo>
                  <a:cubicBezTo>
                    <a:pt x="54" y="0"/>
                    <a:pt x="63" y="3"/>
                    <a:pt x="70" y="10"/>
                  </a:cubicBezTo>
                  <a:cubicBezTo>
                    <a:pt x="74" y="14"/>
                    <a:pt x="77" y="20"/>
                    <a:pt x="79" y="27"/>
                  </a:cubicBezTo>
                  <a:cubicBezTo>
                    <a:pt x="61" y="31"/>
                    <a:pt x="61" y="31"/>
                    <a:pt x="61" y="31"/>
                  </a:cubicBezTo>
                  <a:cubicBezTo>
                    <a:pt x="60" y="27"/>
                    <a:pt x="58" y="23"/>
                    <a:pt x="54" y="20"/>
                  </a:cubicBezTo>
                  <a:cubicBezTo>
                    <a:pt x="51" y="17"/>
                    <a:pt x="47" y="16"/>
                    <a:pt x="42" y="16"/>
                  </a:cubicBezTo>
                  <a:cubicBezTo>
                    <a:pt x="35" y="16"/>
                    <a:pt x="29" y="18"/>
                    <a:pt x="25" y="23"/>
                  </a:cubicBezTo>
                  <a:cubicBezTo>
                    <a:pt x="21" y="28"/>
                    <a:pt x="19" y="36"/>
                    <a:pt x="19" y="47"/>
                  </a:cubicBezTo>
                  <a:cubicBezTo>
                    <a:pt x="19" y="59"/>
                    <a:pt x="21" y="67"/>
                    <a:pt x="25" y="72"/>
                  </a:cubicBezTo>
                  <a:cubicBezTo>
                    <a:pt x="29" y="77"/>
                    <a:pt x="35" y="79"/>
                    <a:pt x="41" y="79"/>
                  </a:cubicBezTo>
                  <a:cubicBezTo>
                    <a:pt x="46" y="79"/>
                    <a:pt x="51" y="78"/>
                    <a:pt x="54" y="75"/>
                  </a:cubicBezTo>
                  <a:cubicBezTo>
                    <a:pt x="58" y="71"/>
                    <a:pt x="60" y="67"/>
                    <a:pt x="62" y="60"/>
                  </a:cubicBez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4" name="Freeform 11">
              <a:extLst>
                <a:ext uri="{FF2B5EF4-FFF2-40B4-BE49-F238E27FC236}">
                  <a16:creationId xmlns:a16="http://schemas.microsoft.com/office/drawing/2014/main" id="{F6575B23-74D0-A642-8AA1-923FA366FD17}"/>
                </a:ext>
              </a:extLst>
            </p:cNvPr>
            <p:cNvSpPr>
              <a:spLocks/>
            </p:cNvSpPr>
            <p:nvPr/>
          </p:nvSpPr>
          <p:spPr bwMode="auto">
            <a:xfrm>
              <a:off x="2750" y="821"/>
              <a:ext cx="250" cy="274"/>
            </a:xfrm>
            <a:custGeom>
              <a:avLst/>
              <a:gdLst>
                <a:gd name="T0" fmla="*/ 123 w 124"/>
                <a:gd name="T1" fmla="*/ 125 h 136"/>
                <a:gd name="T2" fmla="*/ 101 w 124"/>
                <a:gd name="T3" fmla="*/ 103 h 136"/>
                <a:gd name="T4" fmla="*/ 78 w 124"/>
                <a:gd name="T5" fmla="*/ 91 h 136"/>
                <a:gd name="T6" fmla="*/ 78 w 124"/>
                <a:gd name="T7" fmla="*/ 76 h 136"/>
                <a:gd name="T8" fmla="*/ 84 w 124"/>
                <a:gd name="T9" fmla="*/ 64 h 136"/>
                <a:gd name="T10" fmla="*/ 87 w 124"/>
                <a:gd name="T11" fmla="*/ 60 h 136"/>
                <a:gd name="T12" fmla="*/ 93 w 124"/>
                <a:gd name="T13" fmla="*/ 52 h 136"/>
                <a:gd name="T14" fmla="*/ 90 w 124"/>
                <a:gd name="T15" fmla="*/ 46 h 136"/>
                <a:gd name="T16" fmla="*/ 79 w 124"/>
                <a:gd name="T17" fmla="*/ 4 h 136"/>
                <a:gd name="T18" fmla="*/ 62 w 124"/>
                <a:gd name="T19" fmla="*/ 0 h 136"/>
                <a:gd name="T20" fmla="*/ 46 w 124"/>
                <a:gd name="T21" fmla="*/ 4 h 136"/>
                <a:gd name="T22" fmla="*/ 34 w 124"/>
                <a:gd name="T23" fmla="*/ 46 h 136"/>
                <a:gd name="T24" fmla="*/ 31 w 124"/>
                <a:gd name="T25" fmla="*/ 52 h 136"/>
                <a:gd name="T26" fmla="*/ 37 w 124"/>
                <a:gd name="T27" fmla="*/ 60 h 136"/>
                <a:gd name="T28" fmla="*/ 40 w 124"/>
                <a:gd name="T29" fmla="*/ 64 h 136"/>
                <a:gd name="T30" fmla="*/ 47 w 124"/>
                <a:gd name="T31" fmla="*/ 77 h 136"/>
                <a:gd name="T32" fmla="*/ 46 w 124"/>
                <a:gd name="T33" fmla="*/ 77 h 136"/>
                <a:gd name="T34" fmla="*/ 46 w 124"/>
                <a:gd name="T35" fmla="*/ 91 h 136"/>
                <a:gd name="T36" fmla="*/ 24 w 124"/>
                <a:gd name="T37" fmla="*/ 103 h 136"/>
                <a:gd name="T38" fmla="*/ 1 w 124"/>
                <a:gd name="T39" fmla="*/ 125 h 136"/>
                <a:gd name="T40" fmla="*/ 62 w 124"/>
                <a:gd name="T41" fmla="*/ 136 h 136"/>
                <a:gd name="T42" fmla="*/ 62 w 124"/>
                <a:gd name="T43" fmla="*/ 136 h 136"/>
                <a:gd name="T44" fmla="*/ 123 w 124"/>
                <a:gd name="T45" fmla="*/ 12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36">
                  <a:moveTo>
                    <a:pt x="123" y="125"/>
                  </a:moveTo>
                  <a:cubicBezTo>
                    <a:pt x="120" y="104"/>
                    <a:pt x="106" y="104"/>
                    <a:pt x="101" y="103"/>
                  </a:cubicBezTo>
                  <a:cubicBezTo>
                    <a:pt x="95" y="102"/>
                    <a:pt x="78" y="96"/>
                    <a:pt x="78" y="91"/>
                  </a:cubicBezTo>
                  <a:cubicBezTo>
                    <a:pt x="78" y="87"/>
                    <a:pt x="78" y="79"/>
                    <a:pt x="78" y="76"/>
                  </a:cubicBezTo>
                  <a:cubicBezTo>
                    <a:pt x="81" y="71"/>
                    <a:pt x="83" y="64"/>
                    <a:pt x="84" y="64"/>
                  </a:cubicBezTo>
                  <a:cubicBezTo>
                    <a:pt x="86" y="64"/>
                    <a:pt x="87" y="63"/>
                    <a:pt x="87" y="60"/>
                  </a:cubicBezTo>
                  <a:cubicBezTo>
                    <a:pt x="88" y="58"/>
                    <a:pt x="93" y="57"/>
                    <a:pt x="93" y="52"/>
                  </a:cubicBezTo>
                  <a:cubicBezTo>
                    <a:pt x="94" y="46"/>
                    <a:pt x="90" y="46"/>
                    <a:pt x="90" y="46"/>
                  </a:cubicBezTo>
                  <a:cubicBezTo>
                    <a:pt x="90" y="46"/>
                    <a:pt x="103" y="15"/>
                    <a:pt x="79" y="4"/>
                  </a:cubicBezTo>
                  <a:cubicBezTo>
                    <a:pt x="74" y="2"/>
                    <a:pt x="69" y="0"/>
                    <a:pt x="62" y="0"/>
                  </a:cubicBezTo>
                  <a:cubicBezTo>
                    <a:pt x="55" y="0"/>
                    <a:pt x="50" y="2"/>
                    <a:pt x="46" y="4"/>
                  </a:cubicBezTo>
                  <a:cubicBezTo>
                    <a:pt x="21" y="15"/>
                    <a:pt x="34" y="46"/>
                    <a:pt x="34" y="46"/>
                  </a:cubicBezTo>
                  <a:cubicBezTo>
                    <a:pt x="34" y="46"/>
                    <a:pt x="30" y="46"/>
                    <a:pt x="31" y="52"/>
                  </a:cubicBezTo>
                  <a:cubicBezTo>
                    <a:pt x="31" y="57"/>
                    <a:pt x="36" y="58"/>
                    <a:pt x="37" y="60"/>
                  </a:cubicBezTo>
                  <a:cubicBezTo>
                    <a:pt x="37" y="63"/>
                    <a:pt x="38" y="64"/>
                    <a:pt x="40" y="64"/>
                  </a:cubicBezTo>
                  <a:cubicBezTo>
                    <a:pt x="41" y="64"/>
                    <a:pt x="43" y="71"/>
                    <a:pt x="47" y="77"/>
                  </a:cubicBezTo>
                  <a:cubicBezTo>
                    <a:pt x="46" y="77"/>
                    <a:pt x="46" y="77"/>
                    <a:pt x="46" y="77"/>
                  </a:cubicBezTo>
                  <a:cubicBezTo>
                    <a:pt x="46" y="77"/>
                    <a:pt x="46" y="87"/>
                    <a:pt x="46" y="91"/>
                  </a:cubicBezTo>
                  <a:cubicBezTo>
                    <a:pt x="46" y="96"/>
                    <a:pt x="29" y="102"/>
                    <a:pt x="24" y="103"/>
                  </a:cubicBezTo>
                  <a:cubicBezTo>
                    <a:pt x="18" y="104"/>
                    <a:pt x="5" y="104"/>
                    <a:pt x="1" y="125"/>
                  </a:cubicBezTo>
                  <a:cubicBezTo>
                    <a:pt x="1" y="125"/>
                    <a:pt x="0" y="136"/>
                    <a:pt x="62" y="136"/>
                  </a:cubicBezTo>
                  <a:cubicBezTo>
                    <a:pt x="62" y="136"/>
                    <a:pt x="62" y="136"/>
                    <a:pt x="62" y="136"/>
                  </a:cubicBezTo>
                  <a:cubicBezTo>
                    <a:pt x="124" y="136"/>
                    <a:pt x="123" y="125"/>
                    <a:pt x="123" y="1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5" name="Freeform 12">
              <a:extLst>
                <a:ext uri="{FF2B5EF4-FFF2-40B4-BE49-F238E27FC236}">
                  <a16:creationId xmlns:a16="http://schemas.microsoft.com/office/drawing/2014/main" id="{D0A3A31C-1291-1C41-80AA-D381735814D9}"/>
                </a:ext>
              </a:extLst>
            </p:cNvPr>
            <p:cNvSpPr>
              <a:spLocks noEditPoints="1"/>
            </p:cNvSpPr>
            <p:nvPr/>
          </p:nvSpPr>
          <p:spPr bwMode="auto">
            <a:xfrm>
              <a:off x="3423" y="1458"/>
              <a:ext cx="187" cy="248"/>
            </a:xfrm>
            <a:custGeom>
              <a:avLst/>
              <a:gdLst>
                <a:gd name="T0" fmla="*/ 86 w 93"/>
                <a:gd name="T1" fmla="*/ 43 h 123"/>
                <a:gd name="T2" fmla="*/ 80 w 93"/>
                <a:gd name="T3" fmla="*/ 43 h 123"/>
                <a:gd name="T4" fmla="*/ 80 w 93"/>
                <a:gd name="T5" fmla="*/ 40 h 123"/>
                <a:gd name="T6" fmla="*/ 79 w 93"/>
                <a:gd name="T7" fmla="*/ 40 h 123"/>
                <a:gd name="T8" fmla="*/ 79 w 93"/>
                <a:gd name="T9" fmla="*/ 32 h 123"/>
                <a:gd name="T10" fmla="*/ 46 w 93"/>
                <a:gd name="T11" fmla="*/ 0 h 123"/>
                <a:gd name="T12" fmla="*/ 14 w 93"/>
                <a:gd name="T13" fmla="*/ 32 h 123"/>
                <a:gd name="T14" fmla="*/ 14 w 93"/>
                <a:gd name="T15" fmla="*/ 40 h 123"/>
                <a:gd name="T16" fmla="*/ 13 w 93"/>
                <a:gd name="T17" fmla="*/ 40 h 123"/>
                <a:gd name="T18" fmla="*/ 13 w 93"/>
                <a:gd name="T19" fmla="*/ 43 h 123"/>
                <a:gd name="T20" fmla="*/ 7 w 93"/>
                <a:gd name="T21" fmla="*/ 43 h 123"/>
                <a:gd name="T22" fmla="*/ 0 w 93"/>
                <a:gd name="T23" fmla="*/ 50 h 123"/>
                <a:gd name="T24" fmla="*/ 0 w 93"/>
                <a:gd name="T25" fmla="*/ 116 h 123"/>
                <a:gd name="T26" fmla="*/ 7 w 93"/>
                <a:gd name="T27" fmla="*/ 123 h 123"/>
                <a:gd name="T28" fmla="*/ 86 w 93"/>
                <a:gd name="T29" fmla="*/ 123 h 123"/>
                <a:gd name="T30" fmla="*/ 93 w 93"/>
                <a:gd name="T31" fmla="*/ 116 h 123"/>
                <a:gd name="T32" fmla="*/ 93 w 93"/>
                <a:gd name="T33" fmla="*/ 50 h 123"/>
                <a:gd name="T34" fmla="*/ 86 w 93"/>
                <a:gd name="T35" fmla="*/ 43 h 123"/>
                <a:gd name="T36" fmla="*/ 25 w 93"/>
                <a:gd name="T37" fmla="*/ 32 h 123"/>
                <a:gd name="T38" fmla="*/ 46 w 93"/>
                <a:gd name="T39" fmla="*/ 10 h 123"/>
                <a:gd name="T40" fmla="*/ 68 w 93"/>
                <a:gd name="T41" fmla="*/ 32 h 123"/>
                <a:gd name="T42" fmla="*/ 68 w 93"/>
                <a:gd name="T43" fmla="*/ 40 h 123"/>
                <a:gd name="T44" fmla="*/ 67 w 93"/>
                <a:gd name="T45" fmla="*/ 40 h 123"/>
                <a:gd name="T46" fmla="*/ 67 w 93"/>
                <a:gd name="T47" fmla="*/ 43 h 123"/>
                <a:gd name="T48" fmla="*/ 26 w 93"/>
                <a:gd name="T49" fmla="*/ 43 h 123"/>
                <a:gd name="T50" fmla="*/ 26 w 93"/>
                <a:gd name="T51" fmla="*/ 40 h 123"/>
                <a:gd name="T52" fmla="*/ 25 w 93"/>
                <a:gd name="T53" fmla="*/ 40 h 123"/>
                <a:gd name="T54" fmla="*/ 25 w 93"/>
                <a:gd name="T55" fmla="*/ 32 h 123"/>
                <a:gd name="T56" fmla="*/ 25 w 93"/>
                <a:gd name="T57" fmla="*/ 3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3">
                  <a:moveTo>
                    <a:pt x="86" y="43"/>
                  </a:moveTo>
                  <a:cubicBezTo>
                    <a:pt x="80" y="43"/>
                    <a:pt x="80" y="43"/>
                    <a:pt x="80" y="43"/>
                  </a:cubicBezTo>
                  <a:cubicBezTo>
                    <a:pt x="80" y="40"/>
                    <a:pt x="80" y="40"/>
                    <a:pt x="80" y="40"/>
                  </a:cubicBezTo>
                  <a:cubicBezTo>
                    <a:pt x="79" y="40"/>
                    <a:pt x="79" y="40"/>
                    <a:pt x="79" y="40"/>
                  </a:cubicBezTo>
                  <a:cubicBezTo>
                    <a:pt x="79" y="32"/>
                    <a:pt x="79" y="32"/>
                    <a:pt x="79" y="32"/>
                  </a:cubicBezTo>
                  <a:cubicBezTo>
                    <a:pt x="79" y="14"/>
                    <a:pt x="64" y="0"/>
                    <a:pt x="46" y="0"/>
                  </a:cubicBezTo>
                  <a:cubicBezTo>
                    <a:pt x="29" y="0"/>
                    <a:pt x="14" y="14"/>
                    <a:pt x="14" y="32"/>
                  </a:cubicBezTo>
                  <a:cubicBezTo>
                    <a:pt x="14" y="40"/>
                    <a:pt x="14" y="40"/>
                    <a:pt x="14" y="40"/>
                  </a:cubicBezTo>
                  <a:cubicBezTo>
                    <a:pt x="13" y="40"/>
                    <a:pt x="13" y="40"/>
                    <a:pt x="13" y="40"/>
                  </a:cubicBezTo>
                  <a:cubicBezTo>
                    <a:pt x="13" y="43"/>
                    <a:pt x="13" y="43"/>
                    <a:pt x="13" y="43"/>
                  </a:cubicBezTo>
                  <a:cubicBezTo>
                    <a:pt x="7" y="43"/>
                    <a:pt x="7" y="43"/>
                    <a:pt x="7" y="43"/>
                  </a:cubicBezTo>
                  <a:cubicBezTo>
                    <a:pt x="3" y="43"/>
                    <a:pt x="0" y="46"/>
                    <a:pt x="0" y="50"/>
                  </a:cubicBezTo>
                  <a:cubicBezTo>
                    <a:pt x="0" y="116"/>
                    <a:pt x="0" y="116"/>
                    <a:pt x="0" y="116"/>
                  </a:cubicBezTo>
                  <a:cubicBezTo>
                    <a:pt x="0" y="120"/>
                    <a:pt x="3" y="123"/>
                    <a:pt x="7" y="123"/>
                  </a:cubicBezTo>
                  <a:cubicBezTo>
                    <a:pt x="86" y="123"/>
                    <a:pt x="86" y="123"/>
                    <a:pt x="86" y="123"/>
                  </a:cubicBezTo>
                  <a:cubicBezTo>
                    <a:pt x="89" y="123"/>
                    <a:pt x="93" y="120"/>
                    <a:pt x="93" y="116"/>
                  </a:cubicBezTo>
                  <a:cubicBezTo>
                    <a:pt x="93" y="50"/>
                    <a:pt x="93" y="50"/>
                    <a:pt x="93" y="50"/>
                  </a:cubicBezTo>
                  <a:cubicBezTo>
                    <a:pt x="93" y="46"/>
                    <a:pt x="89" y="43"/>
                    <a:pt x="86" y="43"/>
                  </a:cubicBezTo>
                  <a:close/>
                  <a:moveTo>
                    <a:pt x="25" y="32"/>
                  </a:moveTo>
                  <a:cubicBezTo>
                    <a:pt x="25" y="20"/>
                    <a:pt x="34" y="10"/>
                    <a:pt x="46" y="10"/>
                  </a:cubicBezTo>
                  <a:cubicBezTo>
                    <a:pt x="58" y="10"/>
                    <a:pt x="68" y="20"/>
                    <a:pt x="68" y="32"/>
                  </a:cubicBezTo>
                  <a:cubicBezTo>
                    <a:pt x="68" y="40"/>
                    <a:pt x="68" y="40"/>
                    <a:pt x="68" y="40"/>
                  </a:cubicBezTo>
                  <a:cubicBezTo>
                    <a:pt x="67" y="40"/>
                    <a:pt x="67" y="40"/>
                    <a:pt x="67" y="40"/>
                  </a:cubicBezTo>
                  <a:cubicBezTo>
                    <a:pt x="67" y="43"/>
                    <a:pt x="67" y="43"/>
                    <a:pt x="67" y="43"/>
                  </a:cubicBezTo>
                  <a:cubicBezTo>
                    <a:pt x="26" y="43"/>
                    <a:pt x="26" y="43"/>
                    <a:pt x="26" y="43"/>
                  </a:cubicBezTo>
                  <a:cubicBezTo>
                    <a:pt x="26" y="40"/>
                    <a:pt x="26" y="40"/>
                    <a:pt x="26" y="40"/>
                  </a:cubicBezTo>
                  <a:cubicBezTo>
                    <a:pt x="25" y="40"/>
                    <a:pt x="25" y="40"/>
                    <a:pt x="25" y="40"/>
                  </a:cubicBezTo>
                  <a:cubicBezTo>
                    <a:pt x="25" y="32"/>
                    <a:pt x="25" y="32"/>
                    <a:pt x="25" y="32"/>
                  </a:cubicBezTo>
                  <a:cubicBezTo>
                    <a:pt x="25" y="32"/>
                    <a:pt x="25" y="32"/>
                    <a:pt x="25"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6" name="Freeform 13">
              <a:extLst>
                <a:ext uri="{FF2B5EF4-FFF2-40B4-BE49-F238E27FC236}">
                  <a16:creationId xmlns:a16="http://schemas.microsoft.com/office/drawing/2014/main" id="{339F8D7D-ECDC-0E44-91F6-69B66E7CA418}"/>
                </a:ext>
              </a:extLst>
            </p:cNvPr>
            <p:cNvSpPr>
              <a:spLocks noEditPoints="1"/>
            </p:cNvSpPr>
            <p:nvPr/>
          </p:nvSpPr>
          <p:spPr bwMode="auto">
            <a:xfrm>
              <a:off x="2080" y="1514"/>
              <a:ext cx="277" cy="161"/>
            </a:xfrm>
            <a:custGeom>
              <a:avLst/>
              <a:gdLst>
                <a:gd name="T0" fmla="*/ 69 w 138"/>
                <a:gd name="T1" fmla="*/ 0 h 80"/>
                <a:gd name="T2" fmla="*/ 0 w 138"/>
                <a:gd name="T3" fmla="*/ 70 h 80"/>
                <a:gd name="T4" fmla="*/ 11 w 138"/>
                <a:gd name="T5" fmla="*/ 80 h 80"/>
                <a:gd name="T6" fmla="*/ 127 w 138"/>
                <a:gd name="T7" fmla="*/ 80 h 80"/>
                <a:gd name="T8" fmla="*/ 138 w 138"/>
                <a:gd name="T9" fmla="*/ 70 h 80"/>
                <a:gd name="T10" fmla="*/ 69 w 138"/>
                <a:gd name="T11" fmla="*/ 0 h 80"/>
                <a:gd name="T12" fmla="*/ 11 w 138"/>
                <a:gd name="T13" fmla="*/ 53 h 80"/>
                <a:gd name="T14" fmla="*/ 7 w 138"/>
                <a:gd name="T15" fmla="*/ 55 h 80"/>
                <a:gd name="T16" fmla="*/ 4 w 138"/>
                <a:gd name="T17" fmla="*/ 54 h 80"/>
                <a:gd name="T18" fmla="*/ 6 w 138"/>
                <a:gd name="T19" fmla="*/ 48 h 80"/>
                <a:gd name="T20" fmla="*/ 9 w 138"/>
                <a:gd name="T21" fmla="*/ 49 h 80"/>
                <a:gd name="T22" fmla="*/ 11 w 138"/>
                <a:gd name="T23" fmla="*/ 53 h 80"/>
                <a:gd name="T24" fmla="*/ 92 w 138"/>
                <a:gd name="T25" fmla="*/ 10 h 80"/>
                <a:gd name="T26" fmla="*/ 93 w 138"/>
                <a:gd name="T27" fmla="*/ 7 h 80"/>
                <a:gd name="T28" fmla="*/ 98 w 138"/>
                <a:gd name="T29" fmla="*/ 9 h 80"/>
                <a:gd name="T30" fmla="*/ 97 w 138"/>
                <a:gd name="T31" fmla="*/ 12 h 80"/>
                <a:gd name="T32" fmla="*/ 93 w 138"/>
                <a:gd name="T33" fmla="*/ 14 h 80"/>
                <a:gd name="T34" fmla="*/ 92 w 138"/>
                <a:gd name="T35" fmla="*/ 10 h 80"/>
                <a:gd name="T36" fmla="*/ 66 w 138"/>
                <a:gd name="T37" fmla="*/ 3 h 80"/>
                <a:gd name="T38" fmla="*/ 69 w 138"/>
                <a:gd name="T39" fmla="*/ 3 h 80"/>
                <a:gd name="T40" fmla="*/ 72 w 138"/>
                <a:gd name="T41" fmla="*/ 3 h 80"/>
                <a:gd name="T42" fmla="*/ 72 w 138"/>
                <a:gd name="T43" fmla="*/ 5 h 80"/>
                <a:gd name="T44" fmla="*/ 69 w 138"/>
                <a:gd name="T45" fmla="*/ 8 h 80"/>
                <a:gd name="T46" fmla="*/ 66 w 138"/>
                <a:gd name="T47" fmla="*/ 5 h 80"/>
                <a:gd name="T48" fmla="*/ 66 w 138"/>
                <a:gd name="T49" fmla="*/ 3 h 80"/>
                <a:gd name="T50" fmla="*/ 66 w 138"/>
                <a:gd name="T51" fmla="*/ 3 h 80"/>
                <a:gd name="T52" fmla="*/ 24 w 138"/>
                <a:gd name="T53" fmla="*/ 30 h 80"/>
                <a:gd name="T54" fmla="*/ 21 w 138"/>
                <a:gd name="T55" fmla="*/ 30 h 80"/>
                <a:gd name="T56" fmla="*/ 18 w 138"/>
                <a:gd name="T57" fmla="*/ 27 h 80"/>
                <a:gd name="T58" fmla="*/ 22 w 138"/>
                <a:gd name="T59" fmla="*/ 22 h 80"/>
                <a:gd name="T60" fmla="*/ 24 w 138"/>
                <a:gd name="T61" fmla="*/ 25 h 80"/>
                <a:gd name="T62" fmla="*/ 24 w 138"/>
                <a:gd name="T63" fmla="*/ 30 h 80"/>
                <a:gd name="T64" fmla="*/ 45 w 138"/>
                <a:gd name="T65" fmla="*/ 14 h 80"/>
                <a:gd name="T66" fmla="*/ 41 w 138"/>
                <a:gd name="T67" fmla="*/ 12 h 80"/>
                <a:gd name="T68" fmla="*/ 40 w 138"/>
                <a:gd name="T69" fmla="*/ 9 h 80"/>
                <a:gd name="T70" fmla="*/ 46 w 138"/>
                <a:gd name="T71" fmla="*/ 7 h 80"/>
                <a:gd name="T72" fmla="*/ 46 w 138"/>
                <a:gd name="T73" fmla="*/ 10 h 80"/>
                <a:gd name="T74" fmla="*/ 45 w 138"/>
                <a:gd name="T75" fmla="*/ 14 h 80"/>
                <a:gd name="T76" fmla="*/ 75 w 138"/>
                <a:gd name="T77" fmla="*/ 71 h 80"/>
                <a:gd name="T78" fmla="*/ 66 w 138"/>
                <a:gd name="T79" fmla="*/ 71 h 80"/>
                <a:gd name="T80" fmla="*/ 66 w 138"/>
                <a:gd name="T81" fmla="*/ 61 h 80"/>
                <a:gd name="T82" fmla="*/ 99 w 138"/>
                <a:gd name="T83" fmla="*/ 27 h 80"/>
                <a:gd name="T84" fmla="*/ 100 w 138"/>
                <a:gd name="T85" fmla="*/ 28 h 80"/>
                <a:gd name="T86" fmla="*/ 75 w 138"/>
                <a:gd name="T87" fmla="*/ 71 h 80"/>
                <a:gd name="T88" fmla="*/ 75 w 138"/>
                <a:gd name="T89" fmla="*/ 71 h 80"/>
                <a:gd name="T90" fmla="*/ 117 w 138"/>
                <a:gd name="T91" fmla="*/ 30 h 80"/>
                <a:gd name="T92" fmla="*/ 113 w 138"/>
                <a:gd name="T93" fmla="*/ 30 h 80"/>
                <a:gd name="T94" fmla="*/ 113 w 138"/>
                <a:gd name="T95" fmla="*/ 25 h 80"/>
                <a:gd name="T96" fmla="*/ 116 w 138"/>
                <a:gd name="T97" fmla="*/ 22 h 80"/>
                <a:gd name="T98" fmla="*/ 120 w 138"/>
                <a:gd name="T99" fmla="*/ 27 h 80"/>
                <a:gd name="T100" fmla="*/ 117 w 138"/>
                <a:gd name="T101" fmla="*/ 30 h 80"/>
                <a:gd name="T102" fmla="*/ 117 w 138"/>
                <a:gd name="T103" fmla="*/ 30 h 80"/>
                <a:gd name="T104" fmla="*/ 131 w 138"/>
                <a:gd name="T105" fmla="*/ 55 h 80"/>
                <a:gd name="T106" fmla="*/ 127 w 138"/>
                <a:gd name="T107" fmla="*/ 53 h 80"/>
                <a:gd name="T108" fmla="*/ 129 w 138"/>
                <a:gd name="T109" fmla="*/ 49 h 80"/>
                <a:gd name="T110" fmla="*/ 132 w 138"/>
                <a:gd name="T111" fmla="*/ 48 h 80"/>
                <a:gd name="T112" fmla="*/ 134 w 138"/>
                <a:gd name="T113" fmla="*/ 53 h 80"/>
                <a:gd name="T114" fmla="*/ 131 w 138"/>
                <a:gd name="T115" fmla="*/ 55 h 80"/>
                <a:gd name="T116" fmla="*/ 131 w 138"/>
                <a:gd name="T117" fmla="*/ 5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 h="80">
                  <a:moveTo>
                    <a:pt x="69" y="0"/>
                  </a:moveTo>
                  <a:cubicBezTo>
                    <a:pt x="31" y="0"/>
                    <a:pt x="0" y="31"/>
                    <a:pt x="0" y="70"/>
                  </a:cubicBezTo>
                  <a:cubicBezTo>
                    <a:pt x="0" y="76"/>
                    <a:pt x="4" y="80"/>
                    <a:pt x="11" y="80"/>
                  </a:cubicBezTo>
                  <a:cubicBezTo>
                    <a:pt x="127" y="80"/>
                    <a:pt x="127" y="80"/>
                    <a:pt x="127" y="80"/>
                  </a:cubicBezTo>
                  <a:cubicBezTo>
                    <a:pt x="135" y="80"/>
                    <a:pt x="138" y="76"/>
                    <a:pt x="138" y="70"/>
                  </a:cubicBezTo>
                  <a:cubicBezTo>
                    <a:pt x="138" y="31"/>
                    <a:pt x="107" y="0"/>
                    <a:pt x="69" y="0"/>
                  </a:cubicBezTo>
                  <a:close/>
                  <a:moveTo>
                    <a:pt x="11" y="53"/>
                  </a:moveTo>
                  <a:cubicBezTo>
                    <a:pt x="10" y="55"/>
                    <a:pt x="9" y="56"/>
                    <a:pt x="7" y="55"/>
                  </a:cubicBezTo>
                  <a:cubicBezTo>
                    <a:pt x="4" y="54"/>
                    <a:pt x="4" y="54"/>
                    <a:pt x="4" y="54"/>
                  </a:cubicBezTo>
                  <a:cubicBezTo>
                    <a:pt x="4" y="52"/>
                    <a:pt x="5" y="49"/>
                    <a:pt x="6" y="48"/>
                  </a:cubicBezTo>
                  <a:cubicBezTo>
                    <a:pt x="9" y="49"/>
                    <a:pt x="9" y="49"/>
                    <a:pt x="9" y="49"/>
                  </a:cubicBezTo>
                  <a:cubicBezTo>
                    <a:pt x="11" y="50"/>
                    <a:pt x="11" y="52"/>
                    <a:pt x="11" y="53"/>
                  </a:cubicBezTo>
                  <a:close/>
                  <a:moveTo>
                    <a:pt x="92" y="10"/>
                  </a:moveTo>
                  <a:cubicBezTo>
                    <a:pt x="93" y="7"/>
                    <a:pt x="93" y="7"/>
                    <a:pt x="93" y="7"/>
                  </a:cubicBezTo>
                  <a:cubicBezTo>
                    <a:pt x="95" y="8"/>
                    <a:pt x="96" y="8"/>
                    <a:pt x="98" y="9"/>
                  </a:cubicBezTo>
                  <a:cubicBezTo>
                    <a:pt x="97" y="12"/>
                    <a:pt x="97" y="12"/>
                    <a:pt x="97" y="12"/>
                  </a:cubicBezTo>
                  <a:cubicBezTo>
                    <a:pt x="96" y="14"/>
                    <a:pt x="95" y="15"/>
                    <a:pt x="93" y="14"/>
                  </a:cubicBezTo>
                  <a:cubicBezTo>
                    <a:pt x="92" y="13"/>
                    <a:pt x="91" y="12"/>
                    <a:pt x="92" y="10"/>
                  </a:cubicBezTo>
                  <a:close/>
                  <a:moveTo>
                    <a:pt x="66" y="3"/>
                  </a:moveTo>
                  <a:cubicBezTo>
                    <a:pt x="67" y="3"/>
                    <a:pt x="68" y="3"/>
                    <a:pt x="69" y="3"/>
                  </a:cubicBezTo>
                  <a:cubicBezTo>
                    <a:pt x="70" y="3"/>
                    <a:pt x="71" y="3"/>
                    <a:pt x="72" y="3"/>
                  </a:cubicBezTo>
                  <a:cubicBezTo>
                    <a:pt x="72" y="5"/>
                    <a:pt x="72" y="5"/>
                    <a:pt x="72" y="5"/>
                  </a:cubicBezTo>
                  <a:cubicBezTo>
                    <a:pt x="72" y="7"/>
                    <a:pt x="71" y="8"/>
                    <a:pt x="69" y="8"/>
                  </a:cubicBezTo>
                  <a:cubicBezTo>
                    <a:pt x="68" y="8"/>
                    <a:pt x="66" y="7"/>
                    <a:pt x="66" y="5"/>
                  </a:cubicBezTo>
                  <a:cubicBezTo>
                    <a:pt x="66" y="3"/>
                    <a:pt x="66" y="3"/>
                    <a:pt x="66" y="3"/>
                  </a:cubicBezTo>
                  <a:cubicBezTo>
                    <a:pt x="66" y="3"/>
                    <a:pt x="66" y="3"/>
                    <a:pt x="66" y="3"/>
                  </a:cubicBezTo>
                  <a:close/>
                  <a:moveTo>
                    <a:pt x="24" y="30"/>
                  </a:moveTo>
                  <a:cubicBezTo>
                    <a:pt x="23" y="31"/>
                    <a:pt x="22" y="31"/>
                    <a:pt x="21" y="30"/>
                  </a:cubicBezTo>
                  <a:cubicBezTo>
                    <a:pt x="18" y="27"/>
                    <a:pt x="18" y="27"/>
                    <a:pt x="18" y="27"/>
                  </a:cubicBezTo>
                  <a:cubicBezTo>
                    <a:pt x="19" y="25"/>
                    <a:pt x="20" y="24"/>
                    <a:pt x="22" y="22"/>
                  </a:cubicBezTo>
                  <a:cubicBezTo>
                    <a:pt x="24" y="25"/>
                    <a:pt x="24" y="25"/>
                    <a:pt x="24" y="25"/>
                  </a:cubicBezTo>
                  <a:cubicBezTo>
                    <a:pt x="26" y="27"/>
                    <a:pt x="26" y="29"/>
                    <a:pt x="24" y="30"/>
                  </a:cubicBezTo>
                  <a:close/>
                  <a:moveTo>
                    <a:pt x="45" y="14"/>
                  </a:moveTo>
                  <a:cubicBezTo>
                    <a:pt x="43" y="15"/>
                    <a:pt x="42" y="14"/>
                    <a:pt x="41" y="12"/>
                  </a:cubicBezTo>
                  <a:cubicBezTo>
                    <a:pt x="40" y="9"/>
                    <a:pt x="40" y="9"/>
                    <a:pt x="40" y="9"/>
                  </a:cubicBezTo>
                  <a:cubicBezTo>
                    <a:pt x="42" y="8"/>
                    <a:pt x="44" y="8"/>
                    <a:pt x="46" y="7"/>
                  </a:cubicBezTo>
                  <a:cubicBezTo>
                    <a:pt x="46" y="10"/>
                    <a:pt x="46" y="10"/>
                    <a:pt x="46" y="10"/>
                  </a:cubicBezTo>
                  <a:cubicBezTo>
                    <a:pt x="47" y="12"/>
                    <a:pt x="46" y="13"/>
                    <a:pt x="45" y="14"/>
                  </a:cubicBezTo>
                  <a:close/>
                  <a:moveTo>
                    <a:pt x="75" y="71"/>
                  </a:moveTo>
                  <a:cubicBezTo>
                    <a:pt x="73" y="74"/>
                    <a:pt x="69" y="74"/>
                    <a:pt x="66" y="71"/>
                  </a:cubicBezTo>
                  <a:cubicBezTo>
                    <a:pt x="64" y="69"/>
                    <a:pt x="63" y="64"/>
                    <a:pt x="66" y="61"/>
                  </a:cubicBezTo>
                  <a:cubicBezTo>
                    <a:pt x="99" y="27"/>
                    <a:pt x="99" y="27"/>
                    <a:pt x="99" y="27"/>
                  </a:cubicBezTo>
                  <a:cubicBezTo>
                    <a:pt x="100" y="28"/>
                    <a:pt x="100" y="28"/>
                    <a:pt x="100" y="28"/>
                  </a:cubicBezTo>
                  <a:cubicBezTo>
                    <a:pt x="75" y="71"/>
                    <a:pt x="75" y="71"/>
                    <a:pt x="75" y="71"/>
                  </a:cubicBezTo>
                  <a:cubicBezTo>
                    <a:pt x="75" y="71"/>
                    <a:pt x="75" y="71"/>
                    <a:pt x="75" y="71"/>
                  </a:cubicBezTo>
                  <a:close/>
                  <a:moveTo>
                    <a:pt x="117" y="30"/>
                  </a:moveTo>
                  <a:cubicBezTo>
                    <a:pt x="116" y="31"/>
                    <a:pt x="115" y="31"/>
                    <a:pt x="113" y="30"/>
                  </a:cubicBezTo>
                  <a:cubicBezTo>
                    <a:pt x="112" y="29"/>
                    <a:pt x="112" y="27"/>
                    <a:pt x="113" y="25"/>
                  </a:cubicBezTo>
                  <a:cubicBezTo>
                    <a:pt x="116" y="22"/>
                    <a:pt x="116" y="22"/>
                    <a:pt x="116" y="22"/>
                  </a:cubicBezTo>
                  <a:cubicBezTo>
                    <a:pt x="118" y="24"/>
                    <a:pt x="119" y="25"/>
                    <a:pt x="120" y="27"/>
                  </a:cubicBezTo>
                  <a:cubicBezTo>
                    <a:pt x="117" y="30"/>
                    <a:pt x="117" y="30"/>
                    <a:pt x="117" y="30"/>
                  </a:cubicBezTo>
                  <a:cubicBezTo>
                    <a:pt x="117" y="30"/>
                    <a:pt x="117" y="30"/>
                    <a:pt x="117" y="30"/>
                  </a:cubicBezTo>
                  <a:close/>
                  <a:moveTo>
                    <a:pt x="131" y="55"/>
                  </a:moveTo>
                  <a:cubicBezTo>
                    <a:pt x="129" y="56"/>
                    <a:pt x="128" y="55"/>
                    <a:pt x="127" y="53"/>
                  </a:cubicBezTo>
                  <a:cubicBezTo>
                    <a:pt x="127" y="52"/>
                    <a:pt x="127" y="50"/>
                    <a:pt x="129" y="49"/>
                  </a:cubicBezTo>
                  <a:cubicBezTo>
                    <a:pt x="132" y="48"/>
                    <a:pt x="132" y="48"/>
                    <a:pt x="132" y="48"/>
                  </a:cubicBezTo>
                  <a:cubicBezTo>
                    <a:pt x="133" y="49"/>
                    <a:pt x="134" y="52"/>
                    <a:pt x="134" y="53"/>
                  </a:cubicBezTo>
                  <a:cubicBezTo>
                    <a:pt x="131" y="55"/>
                    <a:pt x="131" y="55"/>
                    <a:pt x="131" y="55"/>
                  </a:cubicBezTo>
                  <a:cubicBezTo>
                    <a:pt x="131" y="55"/>
                    <a:pt x="131" y="55"/>
                    <a:pt x="131"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7" name="Freeform 14">
              <a:extLst>
                <a:ext uri="{FF2B5EF4-FFF2-40B4-BE49-F238E27FC236}">
                  <a16:creationId xmlns:a16="http://schemas.microsoft.com/office/drawing/2014/main" id="{3EBD5EC3-4205-AE43-AD56-DA68C7DF8B4C}"/>
                </a:ext>
              </a:extLst>
            </p:cNvPr>
            <p:cNvSpPr>
              <a:spLocks noEditPoints="1"/>
            </p:cNvSpPr>
            <p:nvPr/>
          </p:nvSpPr>
          <p:spPr bwMode="auto">
            <a:xfrm>
              <a:off x="2776" y="2177"/>
              <a:ext cx="202" cy="202"/>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82 w 100"/>
                <a:gd name="T11" fmla="*/ 68 h 100"/>
                <a:gd name="T12" fmla="*/ 77 w 100"/>
                <a:gd name="T13" fmla="*/ 70 h 100"/>
                <a:gd name="T14" fmla="*/ 46 w 100"/>
                <a:gd name="T15" fmla="*/ 54 h 100"/>
                <a:gd name="T16" fmla="*/ 45 w 100"/>
                <a:gd name="T17" fmla="*/ 51 h 100"/>
                <a:gd name="T18" fmla="*/ 45 w 100"/>
                <a:gd name="T19" fmla="*/ 51 h 100"/>
                <a:gd name="T20" fmla="*/ 45 w 100"/>
                <a:gd name="T21" fmla="*/ 17 h 100"/>
                <a:gd name="T22" fmla="*/ 48 w 100"/>
                <a:gd name="T23" fmla="*/ 13 h 100"/>
                <a:gd name="T24" fmla="*/ 52 w 100"/>
                <a:gd name="T25" fmla="*/ 17 h 100"/>
                <a:gd name="T26" fmla="*/ 52 w 100"/>
                <a:gd name="T27" fmla="*/ 49 h 100"/>
                <a:gd name="T28" fmla="*/ 80 w 100"/>
                <a:gd name="T29" fmla="*/ 63 h 100"/>
                <a:gd name="T30" fmla="*/ 82 w 100"/>
                <a:gd name="T31" fmla="*/ 6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100">
                  <a:moveTo>
                    <a:pt x="50" y="0"/>
                  </a:moveTo>
                  <a:cubicBezTo>
                    <a:pt x="22" y="0"/>
                    <a:pt x="0" y="22"/>
                    <a:pt x="0" y="50"/>
                  </a:cubicBezTo>
                  <a:cubicBezTo>
                    <a:pt x="0" y="77"/>
                    <a:pt x="22" y="100"/>
                    <a:pt x="50" y="100"/>
                  </a:cubicBezTo>
                  <a:cubicBezTo>
                    <a:pt x="78" y="100"/>
                    <a:pt x="100" y="77"/>
                    <a:pt x="100" y="50"/>
                  </a:cubicBezTo>
                  <a:cubicBezTo>
                    <a:pt x="100" y="22"/>
                    <a:pt x="78" y="0"/>
                    <a:pt x="50" y="0"/>
                  </a:cubicBezTo>
                  <a:close/>
                  <a:moveTo>
                    <a:pt x="82" y="68"/>
                  </a:moveTo>
                  <a:cubicBezTo>
                    <a:pt x="81" y="70"/>
                    <a:pt x="79" y="71"/>
                    <a:pt x="77" y="70"/>
                  </a:cubicBezTo>
                  <a:cubicBezTo>
                    <a:pt x="46" y="54"/>
                    <a:pt x="46" y="54"/>
                    <a:pt x="46" y="54"/>
                  </a:cubicBezTo>
                  <a:cubicBezTo>
                    <a:pt x="45" y="54"/>
                    <a:pt x="45" y="52"/>
                    <a:pt x="45" y="51"/>
                  </a:cubicBezTo>
                  <a:cubicBezTo>
                    <a:pt x="45" y="51"/>
                    <a:pt x="45" y="51"/>
                    <a:pt x="45" y="51"/>
                  </a:cubicBezTo>
                  <a:cubicBezTo>
                    <a:pt x="45" y="17"/>
                    <a:pt x="45" y="17"/>
                    <a:pt x="45" y="17"/>
                  </a:cubicBezTo>
                  <a:cubicBezTo>
                    <a:pt x="45" y="15"/>
                    <a:pt x="46" y="13"/>
                    <a:pt x="48" y="13"/>
                  </a:cubicBezTo>
                  <a:cubicBezTo>
                    <a:pt x="51" y="13"/>
                    <a:pt x="52" y="15"/>
                    <a:pt x="52" y="17"/>
                  </a:cubicBezTo>
                  <a:cubicBezTo>
                    <a:pt x="52" y="49"/>
                    <a:pt x="52" y="49"/>
                    <a:pt x="52" y="49"/>
                  </a:cubicBezTo>
                  <a:cubicBezTo>
                    <a:pt x="80" y="63"/>
                    <a:pt x="80" y="63"/>
                    <a:pt x="80" y="63"/>
                  </a:cubicBezTo>
                  <a:cubicBezTo>
                    <a:pt x="83" y="64"/>
                    <a:pt x="83" y="66"/>
                    <a:pt x="82"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8" name="Freeform 15">
              <a:extLst>
                <a:ext uri="{FF2B5EF4-FFF2-40B4-BE49-F238E27FC236}">
                  <a16:creationId xmlns:a16="http://schemas.microsoft.com/office/drawing/2014/main" id="{F0250A14-BEEF-2448-AF61-1C0C5A2316E6}"/>
                </a:ext>
              </a:extLst>
            </p:cNvPr>
            <p:cNvSpPr>
              <a:spLocks/>
            </p:cNvSpPr>
            <p:nvPr/>
          </p:nvSpPr>
          <p:spPr bwMode="auto">
            <a:xfrm>
              <a:off x="2819" y="2145"/>
              <a:ext cx="118" cy="16"/>
            </a:xfrm>
            <a:custGeom>
              <a:avLst/>
              <a:gdLst>
                <a:gd name="T0" fmla="*/ 59 w 59"/>
                <a:gd name="T1" fmla="*/ 4 h 8"/>
                <a:gd name="T2" fmla="*/ 55 w 59"/>
                <a:gd name="T3" fmla="*/ 8 h 8"/>
                <a:gd name="T4" fmla="*/ 3 w 59"/>
                <a:gd name="T5" fmla="*/ 8 h 8"/>
                <a:gd name="T6" fmla="*/ 0 w 59"/>
                <a:gd name="T7" fmla="*/ 4 h 8"/>
                <a:gd name="T8" fmla="*/ 0 w 59"/>
                <a:gd name="T9" fmla="*/ 4 h 8"/>
                <a:gd name="T10" fmla="*/ 3 w 59"/>
                <a:gd name="T11" fmla="*/ 0 h 8"/>
                <a:gd name="T12" fmla="*/ 55 w 59"/>
                <a:gd name="T13" fmla="*/ 0 h 8"/>
                <a:gd name="T14" fmla="*/ 59 w 5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8">
                  <a:moveTo>
                    <a:pt x="59" y="4"/>
                  </a:moveTo>
                  <a:cubicBezTo>
                    <a:pt x="59" y="6"/>
                    <a:pt x="57" y="8"/>
                    <a:pt x="55" y="8"/>
                  </a:cubicBezTo>
                  <a:cubicBezTo>
                    <a:pt x="3" y="8"/>
                    <a:pt x="3" y="8"/>
                    <a:pt x="3" y="8"/>
                  </a:cubicBezTo>
                  <a:cubicBezTo>
                    <a:pt x="1" y="8"/>
                    <a:pt x="0" y="6"/>
                    <a:pt x="0" y="4"/>
                  </a:cubicBezTo>
                  <a:cubicBezTo>
                    <a:pt x="0" y="4"/>
                    <a:pt x="0" y="4"/>
                    <a:pt x="0" y="4"/>
                  </a:cubicBezTo>
                  <a:cubicBezTo>
                    <a:pt x="0" y="2"/>
                    <a:pt x="1" y="0"/>
                    <a:pt x="3" y="0"/>
                  </a:cubicBezTo>
                  <a:cubicBezTo>
                    <a:pt x="55" y="0"/>
                    <a:pt x="55" y="0"/>
                    <a:pt x="55" y="0"/>
                  </a:cubicBezTo>
                  <a:cubicBezTo>
                    <a:pt x="57" y="0"/>
                    <a:pt x="59" y="2"/>
                    <a:pt x="5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grpSp>
      <p:sp>
        <p:nvSpPr>
          <p:cNvPr id="335" name="TextBox 334">
            <a:extLst>
              <a:ext uri="{FF2B5EF4-FFF2-40B4-BE49-F238E27FC236}">
                <a16:creationId xmlns:a16="http://schemas.microsoft.com/office/drawing/2014/main" id="{1EA93F69-DFF1-4B44-BAB9-45770CC3B8EE}"/>
              </a:ext>
            </a:extLst>
          </p:cNvPr>
          <p:cNvSpPr txBox="1"/>
          <p:nvPr/>
        </p:nvSpPr>
        <p:spPr>
          <a:xfrm>
            <a:off x="5834154" y="511756"/>
            <a:ext cx="1588293"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rgbClr val="39393B"/>
                </a:solidFill>
                <a:latin typeface="Arial"/>
              </a:rPr>
              <a:t>Application Centric Infrastructure (ACI)</a:t>
            </a:r>
            <a:endParaRPr kumimoji="0" lang="en-US" sz="1200" b="1" i="0" u="none" strike="noStrike" kern="1200" cap="none" spc="0" normalizeH="0" baseline="0" noProof="0" dirty="0">
              <a:ln>
                <a:noFill/>
              </a:ln>
              <a:solidFill>
                <a:srgbClr val="39393B"/>
              </a:solidFill>
              <a:effectLst/>
              <a:uLnTx/>
              <a:uFillTx/>
              <a:latin typeface="Arial"/>
            </a:endParaRPr>
          </a:p>
        </p:txBody>
      </p:sp>
    </p:spTree>
    <p:extLst>
      <p:ext uri="{BB962C8B-B14F-4D97-AF65-F5344CB8AC3E}">
        <p14:creationId xmlns:p14="http://schemas.microsoft.com/office/powerpoint/2010/main" val="409516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27"/>
                                        </p:tgtEl>
                                        <p:attrNameLst>
                                          <p:attrName>style.visibility</p:attrName>
                                        </p:attrNameLst>
                                      </p:cBhvr>
                                      <p:to>
                                        <p:strVal val="visible"/>
                                      </p:to>
                                    </p:set>
                                    <p:animEffect transition="in" filter="wipe(up)">
                                      <p:cBhvr>
                                        <p:cTn id="14" dur="500"/>
                                        <p:tgtEl>
                                          <p:spTgt spid="327"/>
                                        </p:tgtEl>
                                      </p:cBhvr>
                                    </p:animEffect>
                                  </p:childTnLst>
                                </p:cTn>
                              </p:par>
                              <p:par>
                                <p:cTn id="15" presetID="1" presetClass="entr" presetSubtype="0" fill="hold" nodeType="withEffect">
                                  <p:stCondLst>
                                    <p:cond delay="0"/>
                                  </p:stCondLst>
                                  <p:childTnLst>
                                    <p:set>
                                      <p:cBhvr>
                                        <p:cTn id="16" dur="1" fill="hold">
                                          <p:stCondLst>
                                            <p:cond delay="0"/>
                                          </p:stCondLst>
                                        </p:cTn>
                                        <p:tgtEl>
                                          <p:spTgt spid="329"/>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323"/>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3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28"/>
                                        </p:tgtEl>
                                        <p:attrNameLst>
                                          <p:attrName>style.visibility</p:attrName>
                                        </p:attrNameLst>
                                      </p:cBhvr>
                                      <p:to>
                                        <p:strVal val="visible"/>
                                      </p:to>
                                    </p:set>
                                    <p:animEffect transition="in" filter="wipe(right)">
                                      <p:cBhvr>
                                        <p:cTn id="27" dur="500"/>
                                        <p:tgtEl>
                                          <p:spTgt spid="328"/>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317"/>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311"/>
                                        </p:tgtEl>
                                        <p:attrNameLst>
                                          <p:attrName>style.visibility</p:attrName>
                                        </p:attrNameLst>
                                      </p:cBhvr>
                                      <p:to>
                                        <p:strVal val="visible"/>
                                      </p:to>
                                    </p:se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326"/>
                                        </p:tgtEl>
                                        <p:attrNameLst>
                                          <p:attrName>style.visibility</p:attrName>
                                        </p:attrNameLst>
                                      </p:cBhvr>
                                      <p:to>
                                        <p:strVal val="visible"/>
                                      </p:to>
                                    </p:set>
                                    <p:animEffect transition="in" filter="wipe(down)">
                                      <p:cBhvr>
                                        <p:cTn id="37" dur="500"/>
                                        <p:tgtEl>
                                          <p:spTgt spid="326"/>
                                        </p:tgtEl>
                                      </p:cBhvr>
                                    </p:animEffect>
                                  </p:childTnLst>
                                </p:cTn>
                              </p:par>
                              <p:par>
                                <p:cTn id="38" presetID="1" presetClass="entr" presetSubtype="0" fill="hold" nodeType="withEffect">
                                  <p:stCondLst>
                                    <p:cond delay="0"/>
                                  </p:stCondLst>
                                  <p:childTnLst>
                                    <p:set>
                                      <p:cBhvr>
                                        <p:cTn id="39"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p:bldP spid="326" grpId="0" animBg="1"/>
      <p:bldP spid="327" grpId="0" animBg="1"/>
      <p:bldP spid="3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262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18947"/>
            <a:ext cx="6384798" cy="351069"/>
          </a:xfrm>
        </p:spPr>
        <p:txBody>
          <a:bodyPr/>
          <a:lstStyle/>
          <a:p>
            <a:r>
              <a:rPr lang="en-US" dirty="0"/>
              <a:t>The Autonomous Vehicle</a:t>
            </a:r>
          </a:p>
        </p:txBody>
      </p:sp>
      <p:pic>
        <p:nvPicPr>
          <p:cNvPr id="13" name="Picture 12"/>
          <p:cNvPicPr>
            <a:picLocks noChangeAspect="1"/>
          </p:cNvPicPr>
          <p:nvPr/>
        </p:nvPicPr>
        <p:blipFill>
          <a:blip r:embed="rId3"/>
          <a:stretch>
            <a:fillRect/>
          </a:stretch>
        </p:blipFill>
        <p:spPr>
          <a:xfrm>
            <a:off x="958092" y="673488"/>
            <a:ext cx="6858000" cy="4089761"/>
          </a:xfrm>
          <a:prstGeom prst="rect">
            <a:avLst/>
          </a:prstGeom>
        </p:spPr>
      </p:pic>
      <p:grpSp>
        <p:nvGrpSpPr>
          <p:cNvPr id="17" name="Group 16"/>
          <p:cNvGrpSpPr/>
          <p:nvPr/>
        </p:nvGrpSpPr>
        <p:grpSpPr>
          <a:xfrm>
            <a:off x="2167172" y="1438743"/>
            <a:ext cx="4001481" cy="2558134"/>
            <a:chOff x="1530422" y="2093856"/>
            <a:chExt cx="5335307" cy="3410845"/>
          </a:xfrm>
        </p:grpSpPr>
        <p:sp>
          <p:nvSpPr>
            <p:cNvPr id="18" name="TextBox 17"/>
            <p:cNvSpPr txBox="1"/>
            <p:nvPr/>
          </p:nvSpPr>
          <p:spPr>
            <a:xfrm>
              <a:off x="4887875" y="4466090"/>
              <a:ext cx="1977854" cy="492443"/>
            </a:xfrm>
            <a:prstGeom prst="rect">
              <a:avLst/>
            </a:prstGeom>
            <a:noFill/>
          </p:spPr>
          <p:txBody>
            <a:bodyPr wrap="square" rtlCol="0" anchor="ctr" anchorCtr="0">
              <a:spAutoFit/>
            </a:bodyPr>
            <a:lstStyle/>
            <a:p>
              <a:pPr algn="ctr"/>
              <a:r>
                <a:rPr lang="en-US" b="1" dirty="0">
                  <a:solidFill>
                    <a:schemeClr val="accent2"/>
                  </a:solidFill>
                  <a:latin typeface="+mj-lt"/>
                  <a:ea typeface="Arial" charset="0"/>
                  <a:cs typeface="Arial" charset="0"/>
                </a:rPr>
                <a:t>Automation</a:t>
              </a:r>
            </a:p>
          </p:txBody>
        </p:sp>
        <p:sp>
          <p:nvSpPr>
            <p:cNvPr id="19" name="TextBox 18"/>
            <p:cNvSpPr txBox="1"/>
            <p:nvPr/>
          </p:nvSpPr>
          <p:spPr>
            <a:xfrm>
              <a:off x="3120130" y="2093856"/>
              <a:ext cx="1954624" cy="553997"/>
            </a:xfrm>
            <a:prstGeom prst="rect">
              <a:avLst/>
            </a:prstGeom>
            <a:noFill/>
          </p:spPr>
          <p:txBody>
            <a:bodyPr wrap="square" rtlCol="0" anchor="ctr" anchorCtr="0">
              <a:spAutoFit/>
            </a:bodyPr>
            <a:lstStyle/>
            <a:p>
              <a:pPr algn="ctr"/>
              <a:r>
                <a:rPr lang="en-US" sz="2100" b="1" dirty="0">
                  <a:solidFill>
                    <a:schemeClr val="tx2"/>
                  </a:solidFill>
                  <a:latin typeface="+mj-lt"/>
                  <a:ea typeface="Arial" charset="0"/>
                  <a:cs typeface="Arial" charset="0"/>
                </a:rPr>
                <a:t>Analyze</a:t>
              </a:r>
              <a:endParaRPr lang="en-US" sz="1500" b="1" dirty="0">
                <a:solidFill>
                  <a:schemeClr val="tx2"/>
                </a:solidFill>
                <a:latin typeface="+mj-lt"/>
                <a:ea typeface="Arial" charset="0"/>
                <a:cs typeface="Arial" charset="0"/>
              </a:endParaRPr>
            </a:p>
          </p:txBody>
        </p:sp>
        <p:sp>
          <p:nvSpPr>
            <p:cNvPr id="20" name="TextBox 19"/>
            <p:cNvSpPr txBox="1"/>
            <p:nvPr/>
          </p:nvSpPr>
          <p:spPr>
            <a:xfrm>
              <a:off x="1530422" y="4415292"/>
              <a:ext cx="1819226" cy="492443"/>
            </a:xfrm>
            <a:prstGeom prst="rect">
              <a:avLst/>
            </a:prstGeom>
            <a:noFill/>
          </p:spPr>
          <p:txBody>
            <a:bodyPr wrap="square" rtlCol="0" anchor="ctr" anchorCtr="0">
              <a:spAutoFit/>
            </a:bodyPr>
            <a:lstStyle/>
            <a:p>
              <a:pPr algn="ctr"/>
              <a:r>
                <a:rPr lang="en-US" b="1" dirty="0">
                  <a:solidFill>
                    <a:schemeClr val="accent5"/>
                  </a:solidFill>
                  <a:latin typeface="+mj-lt"/>
                  <a:ea typeface="Arial" charset="0"/>
                  <a:cs typeface="Arial" charset="0"/>
                </a:rPr>
                <a:t>Assurance</a:t>
              </a:r>
              <a:endParaRPr lang="en-US" sz="1500" b="1" dirty="0">
                <a:solidFill>
                  <a:schemeClr val="accent5"/>
                </a:solidFill>
                <a:latin typeface="+mj-lt"/>
                <a:ea typeface="Arial" charset="0"/>
                <a:cs typeface="Arial" charset="0"/>
              </a:endParaRPr>
            </a:p>
          </p:txBody>
        </p:sp>
        <p:grpSp>
          <p:nvGrpSpPr>
            <p:cNvPr id="21" name="Group 20">
              <a:extLst>
                <a:ext uri="{FF2B5EF4-FFF2-40B4-BE49-F238E27FC236}">
                  <a16:creationId xmlns:a16="http://schemas.microsoft.com/office/drawing/2014/main" id="{7FD97132-6F00-4858-8F0F-380887A0BCB3}"/>
                </a:ext>
              </a:extLst>
            </p:cNvPr>
            <p:cNvGrpSpPr/>
            <p:nvPr/>
          </p:nvGrpSpPr>
          <p:grpSpPr>
            <a:xfrm>
              <a:off x="3409102" y="3026354"/>
              <a:ext cx="1502767" cy="1524565"/>
              <a:chOff x="3796347" y="2143176"/>
              <a:chExt cx="1296163" cy="1314964"/>
            </a:xfrm>
          </p:grpSpPr>
          <p:grpSp>
            <p:nvGrpSpPr>
              <p:cNvPr id="52" name="Group 51">
                <a:extLst>
                  <a:ext uri="{FF2B5EF4-FFF2-40B4-BE49-F238E27FC236}">
                    <a16:creationId xmlns:a16="http://schemas.microsoft.com/office/drawing/2014/main" id="{26B63C8D-BA34-4F7E-861F-4468C59B19F9}"/>
                  </a:ext>
                </a:extLst>
              </p:cNvPr>
              <p:cNvGrpSpPr/>
              <p:nvPr/>
            </p:nvGrpSpPr>
            <p:grpSpPr>
              <a:xfrm>
                <a:off x="4607517" y="2143176"/>
                <a:ext cx="484993" cy="1181099"/>
                <a:chOff x="5414930" y="2290747"/>
                <a:chExt cx="404810" cy="985830"/>
              </a:xfrm>
            </p:grpSpPr>
            <p:sp>
              <p:nvSpPr>
                <p:cNvPr id="80" name="Rectangle: Rounded Corners 94">
                  <a:extLst>
                    <a:ext uri="{FF2B5EF4-FFF2-40B4-BE49-F238E27FC236}">
                      <a16:creationId xmlns:a16="http://schemas.microsoft.com/office/drawing/2014/main" id="{00334310-EB09-43CF-B382-3C57CA40A21C}"/>
                    </a:ext>
                  </a:extLst>
                </p:cNvPr>
                <p:cNvSpPr/>
                <p:nvPr/>
              </p:nvSpPr>
              <p:spPr>
                <a:xfrm>
                  <a:off x="5414930" y="2290747"/>
                  <a:ext cx="404810" cy="985830"/>
                </a:xfrm>
                <a:prstGeom prst="roundRect">
                  <a:avLst>
                    <a:gd name="adj" fmla="val 1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1" name="Group 80">
                  <a:extLst>
                    <a:ext uri="{FF2B5EF4-FFF2-40B4-BE49-F238E27FC236}">
                      <a16:creationId xmlns:a16="http://schemas.microsoft.com/office/drawing/2014/main" id="{2C0C34A2-B127-40E4-8574-7684C57EB1E6}"/>
                    </a:ext>
                  </a:extLst>
                </p:cNvPr>
                <p:cNvGrpSpPr/>
                <p:nvPr/>
              </p:nvGrpSpPr>
              <p:grpSpPr>
                <a:xfrm>
                  <a:off x="5482919" y="2352659"/>
                  <a:ext cx="268843" cy="66674"/>
                  <a:chOff x="5481637" y="2350295"/>
                  <a:chExt cx="266700" cy="66142"/>
                </a:xfrm>
              </p:grpSpPr>
              <p:sp>
                <p:nvSpPr>
                  <p:cNvPr id="109" name="Rectangle 108">
                    <a:extLst>
                      <a:ext uri="{FF2B5EF4-FFF2-40B4-BE49-F238E27FC236}">
                        <a16:creationId xmlns:a16="http://schemas.microsoft.com/office/drawing/2014/main" id="{ED4DDB38-F55D-478B-9270-32419F74A2BA}"/>
                      </a:ext>
                    </a:extLst>
                  </p:cNvPr>
                  <p:cNvSpPr/>
                  <p:nvPr/>
                </p:nvSpPr>
                <p:spPr>
                  <a:xfrm>
                    <a:off x="5481637"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3D189592-CC08-40FC-A11C-C35400C7F1B2}"/>
                      </a:ext>
                    </a:extLst>
                  </p:cNvPr>
                  <p:cNvSpPr/>
                  <p:nvPr/>
                </p:nvSpPr>
                <p:spPr>
                  <a:xfrm>
                    <a:off x="5581916"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5DC4AAB1-AFA5-4303-B2C5-EE9F62A8AD6E}"/>
                      </a:ext>
                    </a:extLst>
                  </p:cNvPr>
                  <p:cNvSpPr/>
                  <p:nvPr/>
                </p:nvSpPr>
                <p:spPr>
                  <a:xfrm>
                    <a:off x="5682195"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 name="Group 81">
                  <a:extLst>
                    <a:ext uri="{FF2B5EF4-FFF2-40B4-BE49-F238E27FC236}">
                      <a16:creationId xmlns:a16="http://schemas.microsoft.com/office/drawing/2014/main" id="{D2145921-CD07-4F21-9A7F-7BADC32BCBDB}"/>
                    </a:ext>
                  </a:extLst>
                </p:cNvPr>
                <p:cNvGrpSpPr/>
                <p:nvPr/>
              </p:nvGrpSpPr>
              <p:grpSpPr>
                <a:xfrm>
                  <a:off x="5482925" y="2460495"/>
                  <a:ext cx="268844" cy="66674"/>
                  <a:chOff x="5481637" y="2350295"/>
                  <a:chExt cx="266700" cy="66142"/>
                </a:xfrm>
              </p:grpSpPr>
              <p:sp>
                <p:nvSpPr>
                  <p:cNvPr id="106" name="Rectangle 105">
                    <a:extLst>
                      <a:ext uri="{FF2B5EF4-FFF2-40B4-BE49-F238E27FC236}">
                        <a16:creationId xmlns:a16="http://schemas.microsoft.com/office/drawing/2014/main" id="{DA95345A-17E3-4926-9D67-22A105A47B4B}"/>
                      </a:ext>
                    </a:extLst>
                  </p:cNvPr>
                  <p:cNvSpPr/>
                  <p:nvPr/>
                </p:nvSpPr>
                <p:spPr>
                  <a:xfrm>
                    <a:off x="5481637"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ctangle 106">
                    <a:extLst>
                      <a:ext uri="{FF2B5EF4-FFF2-40B4-BE49-F238E27FC236}">
                        <a16:creationId xmlns:a16="http://schemas.microsoft.com/office/drawing/2014/main" id="{415A4E8D-F7E2-4A62-BA82-0841E9355B8D}"/>
                      </a:ext>
                    </a:extLst>
                  </p:cNvPr>
                  <p:cNvSpPr/>
                  <p:nvPr/>
                </p:nvSpPr>
                <p:spPr>
                  <a:xfrm>
                    <a:off x="5581916"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F326B0AA-8430-41A2-AC8E-02EAD939A73C}"/>
                      </a:ext>
                    </a:extLst>
                  </p:cNvPr>
                  <p:cNvSpPr/>
                  <p:nvPr/>
                </p:nvSpPr>
                <p:spPr>
                  <a:xfrm>
                    <a:off x="5682195"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 name="Group 82">
                  <a:extLst>
                    <a:ext uri="{FF2B5EF4-FFF2-40B4-BE49-F238E27FC236}">
                      <a16:creationId xmlns:a16="http://schemas.microsoft.com/office/drawing/2014/main" id="{050F678D-BA92-4062-8D03-10C59AD222FC}"/>
                    </a:ext>
                  </a:extLst>
                </p:cNvPr>
                <p:cNvGrpSpPr/>
                <p:nvPr/>
              </p:nvGrpSpPr>
              <p:grpSpPr>
                <a:xfrm>
                  <a:off x="5482931" y="2568332"/>
                  <a:ext cx="268844" cy="66674"/>
                  <a:chOff x="5481637" y="2350295"/>
                  <a:chExt cx="266700" cy="66142"/>
                </a:xfrm>
              </p:grpSpPr>
              <p:sp>
                <p:nvSpPr>
                  <p:cNvPr id="103" name="Rectangle 102">
                    <a:extLst>
                      <a:ext uri="{FF2B5EF4-FFF2-40B4-BE49-F238E27FC236}">
                        <a16:creationId xmlns:a16="http://schemas.microsoft.com/office/drawing/2014/main" id="{D40186A3-B7DF-4CC0-BBC5-AF8B50D5D9D6}"/>
                      </a:ext>
                    </a:extLst>
                  </p:cNvPr>
                  <p:cNvSpPr/>
                  <p:nvPr/>
                </p:nvSpPr>
                <p:spPr>
                  <a:xfrm>
                    <a:off x="5481637"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4B2C5B99-244C-4732-919A-1EF557DD4B55}"/>
                      </a:ext>
                    </a:extLst>
                  </p:cNvPr>
                  <p:cNvSpPr/>
                  <p:nvPr/>
                </p:nvSpPr>
                <p:spPr>
                  <a:xfrm>
                    <a:off x="5581916"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A2764447-116C-4578-8630-B6F178BDB30A}"/>
                      </a:ext>
                    </a:extLst>
                  </p:cNvPr>
                  <p:cNvSpPr/>
                  <p:nvPr/>
                </p:nvSpPr>
                <p:spPr>
                  <a:xfrm>
                    <a:off x="5682195"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287BDA3C-BB94-4E22-9E52-3646F3B94D40}"/>
                    </a:ext>
                  </a:extLst>
                </p:cNvPr>
                <p:cNvGrpSpPr/>
                <p:nvPr/>
              </p:nvGrpSpPr>
              <p:grpSpPr>
                <a:xfrm>
                  <a:off x="5482937" y="2676168"/>
                  <a:ext cx="268844" cy="66674"/>
                  <a:chOff x="5481637" y="2350295"/>
                  <a:chExt cx="266700" cy="66142"/>
                </a:xfrm>
              </p:grpSpPr>
              <p:sp>
                <p:nvSpPr>
                  <p:cNvPr id="100" name="Rectangle 99">
                    <a:extLst>
                      <a:ext uri="{FF2B5EF4-FFF2-40B4-BE49-F238E27FC236}">
                        <a16:creationId xmlns:a16="http://schemas.microsoft.com/office/drawing/2014/main" id="{B7AEE678-1C96-48D3-A069-8CDDEB7D0A47}"/>
                      </a:ext>
                    </a:extLst>
                  </p:cNvPr>
                  <p:cNvSpPr/>
                  <p:nvPr/>
                </p:nvSpPr>
                <p:spPr>
                  <a:xfrm>
                    <a:off x="5481637"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FC62DC4A-2569-4C0D-BD27-64F22F3129DA}"/>
                      </a:ext>
                    </a:extLst>
                  </p:cNvPr>
                  <p:cNvSpPr/>
                  <p:nvPr/>
                </p:nvSpPr>
                <p:spPr>
                  <a:xfrm>
                    <a:off x="5581916"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a:extLst>
                      <a:ext uri="{FF2B5EF4-FFF2-40B4-BE49-F238E27FC236}">
                        <a16:creationId xmlns:a16="http://schemas.microsoft.com/office/drawing/2014/main" id="{363334CC-93E0-4EFA-80DB-A4D3E7F78859}"/>
                      </a:ext>
                    </a:extLst>
                  </p:cNvPr>
                  <p:cNvSpPr/>
                  <p:nvPr/>
                </p:nvSpPr>
                <p:spPr>
                  <a:xfrm>
                    <a:off x="5682195"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oup 84">
                  <a:extLst>
                    <a:ext uri="{FF2B5EF4-FFF2-40B4-BE49-F238E27FC236}">
                      <a16:creationId xmlns:a16="http://schemas.microsoft.com/office/drawing/2014/main" id="{F5CAB7D7-5CC4-4D65-A352-BFECE5653375}"/>
                    </a:ext>
                  </a:extLst>
                </p:cNvPr>
                <p:cNvGrpSpPr/>
                <p:nvPr/>
              </p:nvGrpSpPr>
              <p:grpSpPr>
                <a:xfrm>
                  <a:off x="5482943" y="2784005"/>
                  <a:ext cx="268845" cy="66674"/>
                  <a:chOff x="5481637" y="2350295"/>
                  <a:chExt cx="266700" cy="66142"/>
                </a:xfrm>
              </p:grpSpPr>
              <p:sp>
                <p:nvSpPr>
                  <p:cNvPr id="97" name="Rectangle 96">
                    <a:extLst>
                      <a:ext uri="{FF2B5EF4-FFF2-40B4-BE49-F238E27FC236}">
                        <a16:creationId xmlns:a16="http://schemas.microsoft.com/office/drawing/2014/main" id="{0143F176-57E6-4543-960C-3C7E6AC1C14C}"/>
                      </a:ext>
                    </a:extLst>
                  </p:cNvPr>
                  <p:cNvSpPr/>
                  <p:nvPr/>
                </p:nvSpPr>
                <p:spPr>
                  <a:xfrm>
                    <a:off x="5481637"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B82E011B-C3EE-4767-B10F-47C0B05C17DC}"/>
                      </a:ext>
                    </a:extLst>
                  </p:cNvPr>
                  <p:cNvSpPr/>
                  <p:nvPr/>
                </p:nvSpPr>
                <p:spPr>
                  <a:xfrm>
                    <a:off x="5581916"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EEC08BD3-4358-4919-90D0-522779590E47}"/>
                      </a:ext>
                    </a:extLst>
                  </p:cNvPr>
                  <p:cNvSpPr/>
                  <p:nvPr/>
                </p:nvSpPr>
                <p:spPr>
                  <a:xfrm>
                    <a:off x="5682195"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 name="Group 85">
                  <a:extLst>
                    <a:ext uri="{FF2B5EF4-FFF2-40B4-BE49-F238E27FC236}">
                      <a16:creationId xmlns:a16="http://schemas.microsoft.com/office/drawing/2014/main" id="{2F762F7E-3E43-4C2F-825B-1E55101461A9}"/>
                    </a:ext>
                  </a:extLst>
                </p:cNvPr>
                <p:cNvGrpSpPr/>
                <p:nvPr/>
              </p:nvGrpSpPr>
              <p:grpSpPr>
                <a:xfrm>
                  <a:off x="5482948" y="2891842"/>
                  <a:ext cx="268845" cy="66674"/>
                  <a:chOff x="5481637" y="2350295"/>
                  <a:chExt cx="266700" cy="66142"/>
                </a:xfrm>
              </p:grpSpPr>
              <p:sp>
                <p:nvSpPr>
                  <p:cNvPr id="94" name="Rectangle 93">
                    <a:extLst>
                      <a:ext uri="{FF2B5EF4-FFF2-40B4-BE49-F238E27FC236}">
                        <a16:creationId xmlns:a16="http://schemas.microsoft.com/office/drawing/2014/main" id="{298038E6-CC1C-4E0A-A1C6-B08E26E453F1}"/>
                      </a:ext>
                    </a:extLst>
                  </p:cNvPr>
                  <p:cNvSpPr/>
                  <p:nvPr/>
                </p:nvSpPr>
                <p:spPr>
                  <a:xfrm>
                    <a:off x="5481637"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D432A7F9-CC98-4C53-AFAD-B9CB117E669F}"/>
                      </a:ext>
                    </a:extLst>
                  </p:cNvPr>
                  <p:cNvSpPr/>
                  <p:nvPr/>
                </p:nvSpPr>
                <p:spPr>
                  <a:xfrm>
                    <a:off x="5581916"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532063A1-5182-46EF-8986-4AE026FFDFF2}"/>
                      </a:ext>
                    </a:extLst>
                  </p:cNvPr>
                  <p:cNvSpPr/>
                  <p:nvPr/>
                </p:nvSpPr>
                <p:spPr>
                  <a:xfrm>
                    <a:off x="5682195"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 name="Group 86">
                  <a:extLst>
                    <a:ext uri="{FF2B5EF4-FFF2-40B4-BE49-F238E27FC236}">
                      <a16:creationId xmlns:a16="http://schemas.microsoft.com/office/drawing/2014/main" id="{6EB04C52-29B0-4926-B55A-4628A2C8A076}"/>
                    </a:ext>
                  </a:extLst>
                </p:cNvPr>
                <p:cNvGrpSpPr/>
                <p:nvPr/>
              </p:nvGrpSpPr>
              <p:grpSpPr>
                <a:xfrm>
                  <a:off x="5482944" y="2999676"/>
                  <a:ext cx="268845" cy="66674"/>
                  <a:chOff x="5481637" y="2350295"/>
                  <a:chExt cx="266700" cy="66142"/>
                </a:xfrm>
              </p:grpSpPr>
              <p:sp>
                <p:nvSpPr>
                  <p:cNvPr id="91" name="Rectangle 90">
                    <a:extLst>
                      <a:ext uri="{FF2B5EF4-FFF2-40B4-BE49-F238E27FC236}">
                        <a16:creationId xmlns:a16="http://schemas.microsoft.com/office/drawing/2014/main" id="{EE11AAD8-2583-44A4-8D9F-14C46F5A43DA}"/>
                      </a:ext>
                    </a:extLst>
                  </p:cNvPr>
                  <p:cNvSpPr/>
                  <p:nvPr/>
                </p:nvSpPr>
                <p:spPr>
                  <a:xfrm>
                    <a:off x="5481637"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57027352-0308-4BDF-9C39-23F5FD80F21D}"/>
                      </a:ext>
                    </a:extLst>
                  </p:cNvPr>
                  <p:cNvSpPr/>
                  <p:nvPr/>
                </p:nvSpPr>
                <p:spPr>
                  <a:xfrm>
                    <a:off x="5581916"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DA2CD537-5D93-4E3A-9AD1-38CD95957600}"/>
                      </a:ext>
                    </a:extLst>
                  </p:cNvPr>
                  <p:cNvSpPr/>
                  <p:nvPr/>
                </p:nvSpPr>
                <p:spPr>
                  <a:xfrm>
                    <a:off x="5682195" y="2350295"/>
                    <a:ext cx="66142" cy="6614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8" name="Rectangle 87">
                  <a:extLst>
                    <a:ext uri="{FF2B5EF4-FFF2-40B4-BE49-F238E27FC236}">
                      <a16:creationId xmlns:a16="http://schemas.microsoft.com/office/drawing/2014/main" id="{F6C54761-F2CE-4A09-9F65-2489166AE9B5}"/>
                    </a:ext>
                  </a:extLst>
                </p:cNvPr>
                <p:cNvSpPr/>
                <p:nvPr/>
              </p:nvSpPr>
              <p:spPr>
                <a:xfrm>
                  <a:off x="5482948" y="3107524"/>
                  <a:ext cx="66674" cy="6667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7AAA5D76-B69C-432C-BCBB-ED65A7366D4B}"/>
                    </a:ext>
                  </a:extLst>
                </p:cNvPr>
                <p:cNvSpPr/>
                <p:nvPr/>
              </p:nvSpPr>
              <p:spPr>
                <a:xfrm>
                  <a:off x="5584024" y="3107530"/>
                  <a:ext cx="66674" cy="6667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CE154E3D-7413-4D2A-97B5-EB269EFA0F42}"/>
                    </a:ext>
                  </a:extLst>
                </p:cNvPr>
                <p:cNvSpPr/>
                <p:nvPr/>
              </p:nvSpPr>
              <p:spPr>
                <a:xfrm>
                  <a:off x="5685118" y="3107533"/>
                  <a:ext cx="66674" cy="6667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a:extLst>
                  <a:ext uri="{FF2B5EF4-FFF2-40B4-BE49-F238E27FC236}">
                    <a16:creationId xmlns:a16="http://schemas.microsoft.com/office/drawing/2014/main" id="{E3756DA8-0823-44FC-99ED-C72026A4F201}"/>
                  </a:ext>
                </a:extLst>
              </p:cNvPr>
              <p:cNvGrpSpPr/>
              <p:nvPr/>
            </p:nvGrpSpPr>
            <p:grpSpPr>
              <a:xfrm>
                <a:off x="4121119" y="2481261"/>
                <a:ext cx="565675" cy="565673"/>
                <a:chOff x="1339452" y="2145506"/>
                <a:chExt cx="1119188" cy="1119189"/>
              </a:xfrm>
              <a:solidFill>
                <a:schemeClr val="bg2"/>
              </a:solidFill>
            </p:grpSpPr>
            <p:grpSp>
              <p:nvGrpSpPr>
                <p:cNvPr id="66" name="Group 65">
                  <a:extLst>
                    <a:ext uri="{FF2B5EF4-FFF2-40B4-BE49-F238E27FC236}">
                      <a16:creationId xmlns:a16="http://schemas.microsoft.com/office/drawing/2014/main" id="{6B04A821-B981-4D67-ABDF-C90FB0AF5E3D}"/>
                    </a:ext>
                  </a:extLst>
                </p:cNvPr>
                <p:cNvGrpSpPr/>
                <p:nvPr/>
              </p:nvGrpSpPr>
              <p:grpSpPr>
                <a:xfrm>
                  <a:off x="1339452" y="2145506"/>
                  <a:ext cx="1119188" cy="1119189"/>
                  <a:chOff x="1339452" y="2145506"/>
                  <a:chExt cx="1119188" cy="1119189"/>
                </a:xfrm>
                <a:grpFill/>
              </p:grpSpPr>
              <p:grpSp>
                <p:nvGrpSpPr>
                  <p:cNvPr id="68" name="Group 67">
                    <a:extLst>
                      <a:ext uri="{FF2B5EF4-FFF2-40B4-BE49-F238E27FC236}">
                        <a16:creationId xmlns:a16="http://schemas.microsoft.com/office/drawing/2014/main" id="{65F73D64-2AD5-444F-A34A-A452F3BFA6F1}"/>
                      </a:ext>
                    </a:extLst>
                  </p:cNvPr>
                  <p:cNvGrpSpPr/>
                  <p:nvPr/>
                </p:nvGrpSpPr>
                <p:grpSpPr>
                  <a:xfrm>
                    <a:off x="1793081" y="2145506"/>
                    <a:ext cx="211932" cy="1119188"/>
                    <a:chOff x="1793081" y="2145506"/>
                    <a:chExt cx="211932" cy="1119188"/>
                  </a:xfrm>
                  <a:grpFill/>
                </p:grpSpPr>
                <p:sp>
                  <p:nvSpPr>
                    <p:cNvPr id="78" name="Rectangle: Rounded Corners 53">
                      <a:extLst>
                        <a:ext uri="{FF2B5EF4-FFF2-40B4-BE49-F238E27FC236}">
                          <a16:creationId xmlns:a16="http://schemas.microsoft.com/office/drawing/2014/main" id="{09DD3994-C829-436C-A82A-929BD1A0FEFF}"/>
                        </a:ext>
                      </a:extLst>
                    </p:cNvPr>
                    <p:cNvSpPr/>
                    <p:nvPr/>
                  </p:nvSpPr>
                  <p:spPr>
                    <a:xfrm>
                      <a:off x="1793081" y="2145506"/>
                      <a:ext cx="211932" cy="323850"/>
                    </a:xfrm>
                    <a:prstGeom prst="roundRect">
                      <a:avLst>
                        <a:gd name="adj" fmla="val 4195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9" name="Rectangle: Rounded Corners 54">
                      <a:extLst>
                        <a:ext uri="{FF2B5EF4-FFF2-40B4-BE49-F238E27FC236}">
                          <a16:creationId xmlns:a16="http://schemas.microsoft.com/office/drawing/2014/main" id="{470CF61D-2416-409A-8000-D519FBBDAA7D}"/>
                        </a:ext>
                      </a:extLst>
                    </p:cNvPr>
                    <p:cNvSpPr/>
                    <p:nvPr/>
                  </p:nvSpPr>
                  <p:spPr>
                    <a:xfrm>
                      <a:off x="1793081" y="2940844"/>
                      <a:ext cx="211932" cy="323850"/>
                    </a:xfrm>
                    <a:prstGeom prst="roundRect">
                      <a:avLst>
                        <a:gd name="adj" fmla="val 4195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grpSp>
                <p:nvGrpSpPr>
                  <p:cNvPr id="69" name="Group 68">
                    <a:extLst>
                      <a:ext uri="{FF2B5EF4-FFF2-40B4-BE49-F238E27FC236}">
                        <a16:creationId xmlns:a16="http://schemas.microsoft.com/office/drawing/2014/main" id="{9C6F9DC7-E8AF-4EE1-9B1A-4DD68250D71D}"/>
                      </a:ext>
                    </a:extLst>
                  </p:cNvPr>
                  <p:cNvGrpSpPr/>
                  <p:nvPr/>
                </p:nvGrpSpPr>
                <p:grpSpPr>
                  <a:xfrm rot="5400000">
                    <a:off x="1793080" y="2145506"/>
                    <a:ext cx="211932" cy="1119188"/>
                    <a:chOff x="1793081" y="2145506"/>
                    <a:chExt cx="211932" cy="1119188"/>
                  </a:xfrm>
                  <a:grpFill/>
                </p:grpSpPr>
                <p:sp>
                  <p:nvSpPr>
                    <p:cNvPr id="76" name="Rectangle: Rounded Corners 51">
                      <a:extLst>
                        <a:ext uri="{FF2B5EF4-FFF2-40B4-BE49-F238E27FC236}">
                          <a16:creationId xmlns:a16="http://schemas.microsoft.com/office/drawing/2014/main" id="{CC657D21-1F69-4398-A570-6168E3C41C67}"/>
                        </a:ext>
                      </a:extLst>
                    </p:cNvPr>
                    <p:cNvSpPr/>
                    <p:nvPr/>
                  </p:nvSpPr>
                  <p:spPr>
                    <a:xfrm>
                      <a:off x="1793081" y="2145506"/>
                      <a:ext cx="211932" cy="323850"/>
                    </a:xfrm>
                    <a:prstGeom prst="roundRect">
                      <a:avLst>
                        <a:gd name="adj" fmla="val 4195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7" name="Rectangle: Rounded Corners 52">
                      <a:extLst>
                        <a:ext uri="{FF2B5EF4-FFF2-40B4-BE49-F238E27FC236}">
                          <a16:creationId xmlns:a16="http://schemas.microsoft.com/office/drawing/2014/main" id="{AA40E586-7D16-4DCD-AECB-654B601FFB98}"/>
                        </a:ext>
                      </a:extLst>
                    </p:cNvPr>
                    <p:cNvSpPr/>
                    <p:nvPr/>
                  </p:nvSpPr>
                  <p:spPr>
                    <a:xfrm>
                      <a:off x="1793081" y="2940844"/>
                      <a:ext cx="211932" cy="323850"/>
                    </a:xfrm>
                    <a:prstGeom prst="roundRect">
                      <a:avLst>
                        <a:gd name="adj" fmla="val 4195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grpSp>
                <p:nvGrpSpPr>
                  <p:cNvPr id="70" name="Group 69">
                    <a:extLst>
                      <a:ext uri="{FF2B5EF4-FFF2-40B4-BE49-F238E27FC236}">
                        <a16:creationId xmlns:a16="http://schemas.microsoft.com/office/drawing/2014/main" id="{2D7CF34C-25EE-40F6-8517-84BABFAB3E8A}"/>
                      </a:ext>
                    </a:extLst>
                  </p:cNvPr>
                  <p:cNvGrpSpPr/>
                  <p:nvPr/>
                </p:nvGrpSpPr>
                <p:grpSpPr>
                  <a:xfrm rot="8100000">
                    <a:off x="1790699" y="2145507"/>
                    <a:ext cx="211932" cy="1119188"/>
                    <a:chOff x="1793081" y="2145506"/>
                    <a:chExt cx="211932" cy="1119188"/>
                  </a:xfrm>
                  <a:grpFill/>
                </p:grpSpPr>
                <p:sp>
                  <p:nvSpPr>
                    <p:cNvPr id="74" name="Rectangle: Rounded Corners 49">
                      <a:extLst>
                        <a:ext uri="{FF2B5EF4-FFF2-40B4-BE49-F238E27FC236}">
                          <a16:creationId xmlns:a16="http://schemas.microsoft.com/office/drawing/2014/main" id="{430ABAF9-378A-43D8-82F5-116ABED4DB9A}"/>
                        </a:ext>
                      </a:extLst>
                    </p:cNvPr>
                    <p:cNvSpPr/>
                    <p:nvPr/>
                  </p:nvSpPr>
                  <p:spPr>
                    <a:xfrm>
                      <a:off x="1793081" y="2145506"/>
                      <a:ext cx="211932" cy="323850"/>
                    </a:xfrm>
                    <a:prstGeom prst="roundRect">
                      <a:avLst>
                        <a:gd name="adj" fmla="val 4195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5" name="Rectangle: Rounded Corners 50">
                      <a:extLst>
                        <a:ext uri="{FF2B5EF4-FFF2-40B4-BE49-F238E27FC236}">
                          <a16:creationId xmlns:a16="http://schemas.microsoft.com/office/drawing/2014/main" id="{96078CE4-7C3F-4CF1-9BD2-533F1E657D05}"/>
                        </a:ext>
                      </a:extLst>
                    </p:cNvPr>
                    <p:cNvSpPr/>
                    <p:nvPr/>
                  </p:nvSpPr>
                  <p:spPr>
                    <a:xfrm>
                      <a:off x="1793081" y="2940844"/>
                      <a:ext cx="211932" cy="323850"/>
                    </a:xfrm>
                    <a:prstGeom prst="roundRect">
                      <a:avLst>
                        <a:gd name="adj" fmla="val 4195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grpSp>
                <p:nvGrpSpPr>
                  <p:cNvPr id="71" name="Group 70">
                    <a:extLst>
                      <a:ext uri="{FF2B5EF4-FFF2-40B4-BE49-F238E27FC236}">
                        <a16:creationId xmlns:a16="http://schemas.microsoft.com/office/drawing/2014/main" id="{AE1319F4-9ED0-4723-88B9-ABF0C5F80B65}"/>
                      </a:ext>
                    </a:extLst>
                  </p:cNvPr>
                  <p:cNvGrpSpPr/>
                  <p:nvPr/>
                </p:nvGrpSpPr>
                <p:grpSpPr>
                  <a:xfrm rot="2700000">
                    <a:off x="1793080" y="2147888"/>
                    <a:ext cx="211932" cy="1119188"/>
                    <a:chOff x="1793081" y="2145506"/>
                    <a:chExt cx="211932" cy="1119188"/>
                  </a:xfrm>
                  <a:grpFill/>
                </p:grpSpPr>
                <p:sp>
                  <p:nvSpPr>
                    <p:cNvPr id="72" name="Rectangle: Rounded Corners 47">
                      <a:extLst>
                        <a:ext uri="{FF2B5EF4-FFF2-40B4-BE49-F238E27FC236}">
                          <a16:creationId xmlns:a16="http://schemas.microsoft.com/office/drawing/2014/main" id="{FCD0E580-52F5-4E19-8C34-7A77BB90E474}"/>
                        </a:ext>
                      </a:extLst>
                    </p:cNvPr>
                    <p:cNvSpPr/>
                    <p:nvPr/>
                  </p:nvSpPr>
                  <p:spPr>
                    <a:xfrm>
                      <a:off x="1793081" y="2145506"/>
                      <a:ext cx="211932" cy="323850"/>
                    </a:xfrm>
                    <a:prstGeom prst="roundRect">
                      <a:avLst>
                        <a:gd name="adj" fmla="val 4195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3" name="Rectangle: Rounded Corners 48">
                      <a:extLst>
                        <a:ext uri="{FF2B5EF4-FFF2-40B4-BE49-F238E27FC236}">
                          <a16:creationId xmlns:a16="http://schemas.microsoft.com/office/drawing/2014/main" id="{776780A3-12ED-4EB7-A22C-CB077D40E6A9}"/>
                        </a:ext>
                      </a:extLst>
                    </p:cNvPr>
                    <p:cNvSpPr/>
                    <p:nvPr/>
                  </p:nvSpPr>
                  <p:spPr>
                    <a:xfrm>
                      <a:off x="1793081" y="2940844"/>
                      <a:ext cx="211932" cy="323850"/>
                    </a:xfrm>
                    <a:prstGeom prst="roundRect">
                      <a:avLst>
                        <a:gd name="adj" fmla="val 4195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grpSp>
            <p:sp>
              <p:nvSpPr>
                <p:cNvPr id="67" name="Freeform: Shape 42">
                  <a:extLst>
                    <a:ext uri="{FF2B5EF4-FFF2-40B4-BE49-F238E27FC236}">
                      <a16:creationId xmlns:a16="http://schemas.microsoft.com/office/drawing/2014/main" id="{9B029DFD-4F60-47F9-8E7D-25BD2DB1D3A0}"/>
                    </a:ext>
                  </a:extLst>
                </p:cNvPr>
                <p:cNvSpPr/>
                <p:nvPr/>
              </p:nvSpPr>
              <p:spPr>
                <a:xfrm>
                  <a:off x="1558527" y="2364581"/>
                  <a:ext cx="681038" cy="681038"/>
                </a:xfrm>
                <a:custGeom>
                  <a:avLst/>
                  <a:gdLst>
                    <a:gd name="connsiteX0" fmla="*/ 340519 w 681038"/>
                    <a:gd name="connsiteY0" fmla="*/ 0 h 681038"/>
                    <a:gd name="connsiteX1" fmla="*/ 681038 w 681038"/>
                    <a:gd name="connsiteY1" fmla="*/ 340519 h 681038"/>
                    <a:gd name="connsiteX2" fmla="*/ 340519 w 681038"/>
                    <a:gd name="connsiteY2" fmla="*/ 681038 h 681038"/>
                    <a:gd name="connsiteX3" fmla="*/ 0 w 681038"/>
                    <a:gd name="connsiteY3" fmla="*/ 340519 h 681038"/>
                    <a:gd name="connsiteX4" fmla="*/ 340519 w 681038"/>
                    <a:gd name="connsiteY4" fmla="*/ 0 h 681038"/>
                    <a:gd name="connsiteX5" fmla="*/ 340519 w 681038"/>
                    <a:gd name="connsiteY5" fmla="*/ 164306 h 681038"/>
                    <a:gd name="connsiteX6" fmla="*/ 164306 w 681038"/>
                    <a:gd name="connsiteY6" fmla="*/ 340519 h 681038"/>
                    <a:gd name="connsiteX7" fmla="*/ 340519 w 681038"/>
                    <a:gd name="connsiteY7" fmla="*/ 516732 h 681038"/>
                    <a:gd name="connsiteX8" fmla="*/ 516732 w 681038"/>
                    <a:gd name="connsiteY8" fmla="*/ 340519 h 681038"/>
                    <a:gd name="connsiteX9" fmla="*/ 340519 w 681038"/>
                    <a:gd name="connsiteY9" fmla="*/ 164306 h 6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1038" h="681038">
                      <a:moveTo>
                        <a:pt x="340519" y="0"/>
                      </a:moveTo>
                      <a:cubicBezTo>
                        <a:pt x="528582" y="0"/>
                        <a:pt x="681038" y="152456"/>
                        <a:pt x="681038" y="340519"/>
                      </a:cubicBezTo>
                      <a:cubicBezTo>
                        <a:pt x="681038" y="528582"/>
                        <a:pt x="528582" y="681038"/>
                        <a:pt x="340519" y="681038"/>
                      </a:cubicBezTo>
                      <a:cubicBezTo>
                        <a:pt x="152456" y="681038"/>
                        <a:pt x="0" y="528582"/>
                        <a:pt x="0" y="340519"/>
                      </a:cubicBezTo>
                      <a:cubicBezTo>
                        <a:pt x="0" y="152456"/>
                        <a:pt x="152456" y="0"/>
                        <a:pt x="340519" y="0"/>
                      </a:cubicBezTo>
                      <a:close/>
                      <a:moveTo>
                        <a:pt x="340519" y="164306"/>
                      </a:moveTo>
                      <a:cubicBezTo>
                        <a:pt x="243199" y="164306"/>
                        <a:pt x="164306" y="243199"/>
                        <a:pt x="164306" y="340519"/>
                      </a:cubicBezTo>
                      <a:cubicBezTo>
                        <a:pt x="164306" y="437839"/>
                        <a:pt x="243199" y="516732"/>
                        <a:pt x="340519" y="516732"/>
                      </a:cubicBezTo>
                      <a:cubicBezTo>
                        <a:pt x="437839" y="516732"/>
                        <a:pt x="516732" y="437839"/>
                        <a:pt x="516732" y="340519"/>
                      </a:cubicBezTo>
                      <a:cubicBezTo>
                        <a:pt x="516732" y="243199"/>
                        <a:pt x="437839" y="164306"/>
                        <a:pt x="340519" y="164306"/>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54" name="Freeform: Shape 182">
                <a:extLst>
                  <a:ext uri="{FF2B5EF4-FFF2-40B4-BE49-F238E27FC236}">
                    <a16:creationId xmlns:a16="http://schemas.microsoft.com/office/drawing/2014/main" id="{C903E023-6D1D-4B62-9F27-D80D50CF8B63}"/>
                  </a:ext>
                </a:extLst>
              </p:cNvPr>
              <p:cNvSpPr/>
              <p:nvPr/>
            </p:nvSpPr>
            <p:spPr>
              <a:xfrm flipH="1">
                <a:off x="3796347" y="2760034"/>
                <a:ext cx="363437" cy="497668"/>
              </a:xfrm>
              <a:custGeom>
                <a:avLst/>
                <a:gdLst>
                  <a:gd name="connsiteX0" fmla="*/ 110583 w 436228"/>
                  <a:gd name="connsiteY0" fmla="*/ 0 h 597343"/>
                  <a:gd name="connsiteX1" fmla="*/ 324121 w 436228"/>
                  <a:gd name="connsiteY1" fmla="*/ 0 h 597343"/>
                  <a:gd name="connsiteX2" fmla="*/ 336323 w 436228"/>
                  <a:gd name="connsiteY2" fmla="*/ 1516 h 597343"/>
                  <a:gd name="connsiteX3" fmla="*/ 347762 w 436228"/>
                  <a:gd name="connsiteY3" fmla="*/ 2274 h 597343"/>
                  <a:gd name="connsiteX4" fmla="*/ 356914 w 436228"/>
                  <a:gd name="connsiteY4" fmla="*/ 4548 h 597343"/>
                  <a:gd name="connsiteX5" fmla="*/ 368354 w 436228"/>
                  <a:gd name="connsiteY5" fmla="*/ 8339 h 597343"/>
                  <a:gd name="connsiteX6" fmla="*/ 377505 w 436228"/>
                  <a:gd name="connsiteY6" fmla="*/ 13645 h 597343"/>
                  <a:gd name="connsiteX7" fmla="*/ 386657 w 436228"/>
                  <a:gd name="connsiteY7" fmla="*/ 19709 h 597343"/>
                  <a:gd name="connsiteX8" fmla="*/ 395046 w 436228"/>
                  <a:gd name="connsiteY8" fmla="*/ 25774 h 597343"/>
                  <a:gd name="connsiteX9" fmla="*/ 403435 w 436228"/>
                  <a:gd name="connsiteY9" fmla="*/ 32596 h 597343"/>
                  <a:gd name="connsiteX10" fmla="*/ 411061 w 436228"/>
                  <a:gd name="connsiteY10" fmla="*/ 40177 h 597343"/>
                  <a:gd name="connsiteX11" fmla="*/ 416400 w 436228"/>
                  <a:gd name="connsiteY11" fmla="*/ 48515 h 597343"/>
                  <a:gd name="connsiteX12" fmla="*/ 421738 w 436228"/>
                  <a:gd name="connsiteY12" fmla="*/ 58370 h 597343"/>
                  <a:gd name="connsiteX13" fmla="*/ 426314 w 436228"/>
                  <a:gd name="connsiteY13" fmla="*/ 67467 h 597343"/>
                  <a:gd name="connsiteX14" fmla="*/ 430127 w 436228"/>
                  <a:gd name="connsiteY14" fmla="*/ 77321 h 597343"/>
                  <a:gd name="connsiteX15" fmla="*/ 433940 w 436228"/>
                  <a:gd name="connsiteY15" fmla="*/ 87934 h 597343"/>
                  <a:gd name="connsiteX16" fmla="*/ 434703 w 436228"/>
                  <a:gd name="connsiteY16" fmla="*/ 99305 h 597343"/>
                  <a:gd name="connsiteX17" fmla="*/ 436228 w 436228"/>
                  <a:gd name="connsiteY17" fmla="*/ 109917 h 597343"/>
                  <a:gd name="connsiteX18" fmla="*/ 436228 w 436228"/>
                  <a:gd name="connsiteY18" fmla="*/ 485910 h 597343"/>
                  <a:gd name="connsiteX19" fmla="*/ 434703 w 436228"/>
                  <a:gd name="connsiteY19" fmla="*/ 496523 h 597343"/>
                  <a:gd name="connsiteX20" fmla="*/ 433940 w 436228"/>
                  <a:gd name="connsiteY20" fmla="*/ 508651 h 597343"/>
                  <a:gd name="connsiteX21" fmla="*/ 430127 w 436228"/>
                  <a:gd name="connsiteY21" fmla="*/ 518506 h 597343"/>
                  <a:gd name="connsiteX22" fmla="*/ 426314 w 436228"/>
                  <a:gd name="connsiteY22" fmla="*/ 529119 h 597343"/>
                  <a:gd name="connsiteX23" fmla="*/ 421738 w 436228"/>
                  <a:gd name="connsiteY23" fmla="*/ 538973 h 597343"/>
                  <a:gd name="connsiteX24" fmla="*/ 416400 w 436228"/>
                  <a:gd name="connsiteY24" fmla="*/ 547312 h 597343"/>
                  <a:gd name="connsiteX25" fmla="*/ 411061 w 436228"/>
                  <a:gd name="connsiteY25" fmla="*/ 556408 h 597343"/>
                  <a:gd name="connsiteX26" fmla="*/ 403435 w 436228"/>
                  <a:gd name="connsiteY26" fmla="*/ 564747 h 597343"/>
                  <a:gd name="connsiteX27" fmla="*/ 395046 w 436228"/>
                  <a:gd name="connsiteY27" fmla="*/ 571569 h 597343"/>
                  <a:gd name="connsiteX28" fmla="*/ 386657 w 436228"/>
                  <a:gd name="connsiteY28" fmla="*/ 577634 h 597343"/>
                  <a:gd name="connsiteX29" fmla="*/ 377505 w 436228"/>
                  <a:gd name="connsiteY29" fmla="*/ 582940 h 597343"/>
                  <a:gd name="connsiteX30" fmla="*/ 368354 w 436228"/>
                  <a:gd name="connsiteY30" fmla="*/ 587489 h 597343"/>
                  <a:gd name="connsiteX31" fmla="*/ 356914 w 436228"/>
                  <a:gd name="connsiteY31" fmla="*/ 591279 h 597343"/>
                  <a:gd name="connsiteX32" fmla="*/ 347762 w 436228"/>
                  <a:gd name="connsiteY32" fmla="*/ 595069 h 597343"/>
                  <a:gd name="connsiteX33" fmla="*/ 336323 w 436228"/>
                  <a:gd name="connsiteY33" fmla="*/ 595827 h 597343"/>
                  <a:gd name="connsiteX34" fmla="*/ 324121 w 436228"/>
                  <a:gd name="connsiteY34" fmla="*/ 597343 h 597343"/>
                  <a:gd name="connsiteX35" fmla="*/ 254508 w 436228"/>
                  <a:gd name="connsiteY35" fmla="*/ 597343 h 597343"/>
                  <a:gd name="connsiteX36" fmla="*/ 254508 w 436228"/>
                  <a:gd name="connsiteY36" fmla="*/ 338656 h 597343"/>
                  <a:gd name="connsiteX37" fmla="*/ 0 w 436228"/>
                  <a:gd name="connsiteY37" fmla="*/ 338656 h 597343"/>
                  <a:gd name="connsiteX38" fmla="*/ 0 w 436228"/>
                  <a:gd name="connsiteY38" fmla="*/ 109917 h 597343"/>
                  <a:gd name="connsiteX39" fmla="*/ 0 w 436228"/>
                  <a:gd name="connsiteY39" fmla="*/ 99305 h 597343"/>
                  <a:gd name="connsiteX40" fmla="*/ 2288 w 436228"/>
                  <a:gd name="connsiteY40" fmla="*/ 87934 h 597343"/>
                  <a:gd name="connsiteX41" fmla="*/ 4576 w 436228"/>
                  <a:gd name="connsiteY41" fmla="*/ 77321 h 597343"/>
                  <a:gd name="connsiteX42" fmla="*/ 8389 w 436228"/>
                  <a:gd name="connsiteY42" fmla="*/ 67467 h 597343"/>
                  <a:gd name="connsiteX43" fmla="*/ 12965 w 436228"/>
                  <a:gd name="connsiteY43" fmla="*/ 58370 h 597343"/>
                  <a:gd name="connsiteX44" fmla="*/ 18304 w 436228"/>
                  <a:gd name="connsiteY44" fmla="*/ 48515 h 597343"/>
                  <a:gd name="connsiteX45" fmla="*/ 25167 w 436228"/>
                  <a:gd name="connsiteY45" fmla="*/ 40177 h 597343"/>
                  <a:gd name="connsiteX46" fmla="*/ 32794 w 436228"/>
                  <a:gd name="connsiteY46" fmla="*/ 32596 h 597343"/>
                  <a:gd name="connsiteX47" fmla="*/ 39657 w 436228"/>
                  <a:gd name="connsiteY47" fmla="*/ 25774 h 597343"/>
                  <a:gd name="connsiteX48" fmla="*/ 48046 w 436228"/>
                  <a:gd name="connsiteY48" fmla="*/ 19709 h 597343"/>
                  <a:gd name="connsiteX49" fmla="*/ 57961 w 436228"/>
                  <a:gd name="connsiteY49" fmla="*/ 13645 h 597343"/>
                  <a:gd name="connsiteX50" fmla="*/ 67875 w 436228"/>
                  <a:gd name="connsiteY50" fmla="*/ 8339 h 597343"/>
                  <a:gd name="connsiteX51" fmla="*/ 77789 w 436228"/>
                  <a:gd name="connsiteY51" fmla="*/ 4548 h 597343"/>
                  <a:gd name="connsiteX52" fmla="*/ 88466 w 436228"/>
                  <a:gd name="connsiteY52" fmla="*/ 2274 h 597343"/>
                  <a:gd name="connsiteX53" fmla="*/ 99143 w 436228"/>
                  <a:gd name="connsiteY53" fmla="*/ 1516 h 597343"/>
                  <a:gd name="connsiteX54" fmla="*/ 110583 w 436228"/>
                  <a:gd name="connsiteY54" fmla="*/ 0 h 59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36228" h="597343">
                    <a:moveTo>
                      <a:pt x="110583" y="0"/>
                    </a:moveTo>
                    <a:lnTo>
                      <a:pt x="324121" y="0"/>
                    </a:lnTo>
                    <a:lnTo>
                      <a:pt x="336323" y="1516"/>
                    </a:lnTo>
                    <a:lnTo>
                      <a:pt x="347762" y="2274"/>
                    </a:lnTo>
                    <a:lnTo>
                      <a:pt x="356914" y="4548"/>
                    </a:lnTo>
                    <a:lnTo>
                      <a:pt x="368354" y="8339"/>
                    </a:lnTo>
                    <a:lnTo>
                      <a:pt x="377505" y="13645"/>
                    </a:lnTo>
                    <a:lnTo>
                      <a:pt x="386657" y="19709"/>
                    </a:lnTo>
                    <a:lnTo>
                      <a:pt x="395046" y="25774"/>
                    </a:lnTo>
                    <a:lnTo>
                      <a:pt x="403435" y="32596"/>
                    </a:lnTo>
                    <a:lnTo>
                      <a:pt x="411061" y="40177"/>
                    </a:lnTo>
                    <a:lnTo>
                      <a:pt x="416400" y="48515"/>
                    </a:lnTo>
                    <a:lnTo>
                      <a:pt x="421738" y="58370"/>
                    </a:lnTo>
                    <a:lnTo>
                      <a:pt x="426314" y="67467"/>
                    </a:lnTo>
                    <a:lnTo>
                      <a:pt x="430127" y="77321"/>
                    </a:lnTo>
                    <a:lnTo>
                      <a:pt x="433940" y="87934"/>
                    </a:lnTo>
                    <a:lnTo>
                      <a:pt x="434703" y="99305"/>
                    </a:lnTo>
                    <a:lnTo>
                      <a:pt x="436228" y="109917"/>
                    </a:lnTo>
                    <a:lnTo>
                      <a:pt x="436228" y="485910"/>
                    </a:lnTo>
                    <a:lnTo>
                      <a:pt x="434703" y="496523"/>
                    </a:lnTo>
                    <a:lnTo>
                      <a:pt x="433940" y="508651"/>
                    </a:lnTo>
                    <a:lnTo>
                      <a:pt x="430127" y="518506"/>
                    </a:lnTo>
                    <a:lnTo>
                      <a:pt x="426314" y="529119"/>
                    </a:lnTo>
                    <a:lnTo>
                      <a:pt x="421738" y="538973"/>
                    </a:lnTo>
                    <a:lnTo>
                      <a:pt x="416400" y="547312"/>
                    </a:lnTo>
                    <a:lnTo>
                      <a:pt x="411061" y="556408"/>
                    </a:lnTo>
                    <a:lnTo>
                      <a:pt x="403435" y="564747"/>
                    </a:lnTo>
                    <a:lnTo>
                      <a:pt x="395046" y="571569"/>
                    </a:lnTo>
                    <a:lnTo>
                      <a:pt x="386657" y="577634"/>
                    </a:lnTo>
                    <a:lnTo>
                      <a:pt x="377505" y="582940"/>
                    </a:lnTo>
                    <a:lnTo>
                      <a:pt x="368354" y="587489"/>
                    </a:lnTo>
                    <a:lnTo>
                      <a:pt x="356914" y="591279"/>
                    </a:lnTo>
                    <a:lnTo>
                      <a:pt x="347762" y="595069"/>
                    </a:lnTo>
                    <a:lnTo>
                      <a:pt x="336323" y="595827"/>
                    </a:lnTo>
                    <a:lnTo>
                      <a:pt x="324121" y="597343"/>
                    </a:lnTo>
                    <a:lnTo>
                      <a:pt x="254508" y="597343"/>
                    </a:lnTo>
                    <a:lnTo>
                      <a:pt x="254508" y="338656"/>
                    </a:lnTo>
                    <a:lnTo>
                      <a:pt x="0" y="338656"/>
                    </a:lnTo>
                    <a:lnTo>
                      <a:pt x="0" y="109917"/>
                    </a:lnTo>
                    <a:lnTo>
                      <a:pt x="0" y="99305"/>
                    </a:lnTo>
                    <a:lnTo>
                      <a:pt x="2288" y="87934"/>
                    </a:lnTo>
                    <a:lnTo>
                      <a:pt x="4576" y="77321"/>
                    </a:lnTo>
                    <a:lnTo>
                      <a:pt x="8389" y="67467"/>
                    </a:lnTo>
                    <a:lnTo>
                      <a:pt x="12965" y="58370"/>
                    </a:lnTo>
                    <a:lnTo>
                      <a:pt x="18304" y="48515"/>
                    </a:lnTo>
                    <a:lnTo>
                      <a:pt x="25167" y="40177"/>
                    </a:lnTo>
                    <a:lnTo>
                      <a:pt x="32794" y="32596"/>
                    </a:lnTo>
                    <a:lnTo>
                      <a:pt x="39657" y="25774"/>
                    </a:lnTo>
                    <a:lnTo>
                      <a:pt x="48046" y="19709"/>
                    </a:lnTo>
                    <a:lnTo>
                      <a:pt x="57961" y="13645"/>
                    </a:lnTo>
                    <a:lnTo>
                      <a:pt x="67875" y="8339"/>
                    </a:lnTo>
                    <a:lnTo>
                      <a:pt x="77789" y="4548"/>
                    </a:lnTo>
                    <a:lnTo>
                      <a:pt x="88466" y="2274"/>
                    </a:lnTo>
                    <a:lnTo>
                      <a:pt x="99143" y="1516"/>
                    </a:lnTo>
                    <a:lnTo>
                      <a:pt x="110583"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cxnSp>
            <p:nvCxnSpPr>
              <p:cNvPr id="55" name="Straight Connector 54">
                <a:extLst>
                  <a:ext uri="{FF2B5EF4-FFF2-40B4-BE49-F238E27FC236}">
                    <a16:creationId xmlns:a16="http://schemas.microsoft.com/office/drawing/2014/main" id="{1C94AD18-AF0E-4155-A086-0BDFD8E5B650}"/>
                  </a:ext>
                </a:extLst>
              </p:cNvPr>
              <p:cNvCxnSpPr>
                <a:cxnSpLocks/>
              </p:cNvCxnSpPr>
              <p:nvPr/>
            </p:nvCxnSpPr>
            <p:spPr>
              <a:xfrm>
                <a:off x="3946048" y="2308584"/>
                <a:ext cx="43307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Rounded Corners 33">
                <a:extLst>
                  <a:ext uri="{FF2B5EF4-FFF2-40B4-BE49-F238E27FC236}">
                    <a16:creationId xmlns:a16="http://schemas.microsoft.com/office/drawing/2014/main" id="{91943527-31F8-4FE4-8E96-37A14D2FF5C5}"/>
                  </a:ext>
                </a:extLst>
              </p:cNvPr>
              <p:cNvSpPr/>
              <p:nvPr/>
            </p:nvSpPr>
            <p:spPr>
              <a:xfrm>
                <a:off x="3950808" y="2223728"/>
                <a:ext cx="415646" cy="302039"/>
              </a:xfrm>
              <a:prstGeom prst="roundRect">
                <a:avLst>
                  <a:gd name="adj" fmla="val 9058"/>
                </a:avLst>
              </a:prstGeom>
              <a:no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7" name="Oval 56">
                <a:extLst>
                  <a:ext uri="{FF2B5EF4-FFF2-40B4-BE49-F238E27FC236}">
                    <a16:creationId xmlns:a16="http://schemas.microsoft.com/office/drawing/2014/main" id="{857BE9F3-E942-4220-8487-9756206955FC}"/>
                  </a:ext>
                </a:extLst>
              </p:cNvPr>
              <p:cNvSpPr/>
              <p:nvPr/>
            </p:nvSpPr>
            <p:spPr>
              <a:xfrm>
                <a:off x="3984797" y="2255719"/>
                <a:ext cx="24644" cy="2464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8" name="Oval 57">
                <a:extLst>
                  <a:ext uri="{FF2B5EF4-FFF2-40B4-BE49-F238E27FC236}">
                    <a16:creationId xmlns:a16="http://schemas.microsoft.com/office/drawing/2014/main" id="{43D32B40-CC8E-4DDD-BDFE-8E3C4395145C}"/>
                  </a:ext>
                </a:extLst>
              </p:cNvPr>
              <p:cNvSpPr/>
              <p:nvPr/>
            </p:nvSpPr>
            <p:spPr>
              <a:xfrm>
                <a:off x="4024161" y="2255719"/>
                <a:ext cx="24644" cy="2464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9" name="Oval 58">
                <a:extLst>
                  <a:ext uri="{FF2B5EF4-FFF2-40B4-BE49-F238E27FC236}">
                    <a16:creationId xmlns:a16="http://schemas.microsoft.com/office/drawing/2014/main" id="{E8A0B5F6-3230-4419-A99F-09051A70D7C9}"/>
                  </a:ext>
                </a:extLst>
              </p:cNvPr>
              <p:cNvSpPr/>
              <p:nvPr/>
            </p:nvSpPr>
            <p:spPr>
              <a:xfrm>
                <a:off x="4064380" y="2255719"/>
                <a:ext cx="24644" cy="2464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0" name="TextBox 59">
                <a:extLst>
                  <a:ext uri="{FF2B5EF4-FFF2-40B4-BE49-F238E27FC236}">
                    <a16:creationId xmlns:a16="http://schemas.microsoft.com/office/drawing/2014/main" id="{A12D1666-2C34-49F5-97B6-F4ED6A81CDC1}"/>
                  </a:ext>
                </a:extLst>
              </p:cNvPr>
              <p:cNvSpPr txBox="1"/>
              <p:nvPr/>
            </p:nvSpPr>
            <p:spPr>
              <a:xfrm>
                <a:off x="3936844" y="2301283"/>
                <a:ext cx="562582" cy="212370"/>
              </a:xfrm>
              <a:prstGeom prst="rect">
                <a:avLst/>
              </a:prstGeom>
              <a:noFill/>
            </p:spPr>
            <p:txBody>
              <a:bodyPr wrap="square" rtlCol="0">
                <a:spAutoFit/>
              </a:bodyPr>
              <a:lstStyle/>
              <a:p>
                <a:r>
                  <a:rPr lang="en-US" sz="600" spc="225" dirty="0"/>
                  <a:t>APP</a:t>
                </a:r>
              </a:p>
            </p:txBody>
          </p:sp>
          <p:grpSp>
            <p:nvGrpSpPr>
              <p:cNvPr id="61" name="Group 60">
                <a:extLst>
                  <a:ext uri="{FF2B5EF4-FFF2-40B4-BE49-F238E27FC236}">
                    <a16:creationId xmlns:a16="http://schemas.microsoft.com/office/drawing/2014/main" id="{C69A409F-E9E3-46E6-948F-4B8D7E13939A}"/>
                  </a:ext>
                </a:extLst>
              </p:cNvPr>
              <p:cNvGrpSpPr/>
              <p:nvPr/>
            </p:nvGrpSpPr>
            <p:grpSpPr>
              <a:xfrm>
                <a:off x="3841414" y="2476477"/>
                <a:ext cx="797900" cy="981663"/>
                <a:chOff x="3801397" y="2481758"/>
                <a:chExt cx="762180" cy="937717"/>
              </a:xfrm>
            </p:grpSpPr>
            <p:sp>
              <p:nvSpPr>
                <p:cNvPr id="62" name="Freeform 7">
                  <a:extLst>
                    <a:ext uri="{FF2B5EF4-FFF2-40B4-BE49-F238E27FC236}">
                      <a16:creationId xmlns:a16="http://schemas.microsoft.com/office/drawing/2014/main" id="{247A41C6-1BC2-4833-A2E8-96DA4266AD19}"/>
                    </a:ext>
                  </a:extLst>
                </p:cNvPr>
                <p:cNvSpPr>
                  <a:spLocks/>
                </p:cNvSpPr>
                <p:nvPr/>
              </p:nvSpPr>
              <p:spPr bwMode="auto">
                <a:xfrm>
                  <a:off x="3814830" y="2481758"/>
                  <a:ext cx="217809" cy="21780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p:spPr>
              <p:txBody>
                <a:bodyPr vert="horz" wrap="square" lIns="68580" tIns="34290" rIns="68580" bIns="34290" numCol="1" anchor="t" anchorCtr="0" compatLnSpc="1">
                  <a:prstTxWarp prst="textNoShape">
                    <a:avLst/>
                  </a:prstTxWarp>
                </a:bodyPr>
                <a:lstStyle/>
                <a:p>
                  <a:endParaRPr lang="en-US" sz="900"/>
                </a:p>
              </p:txBody>
            </p:sp>
            <p:grpSp>
              <p:nvGrpSpPr>
                <p:cNvPr id="63" name="Group 62">
                  <a:extLst>
                    <a:ext uri="{FF2B5EF4-FFF2-40B4-BE49-F238E27FC236}">
                      <a16:creationId xmlns:a16="http://schemas.microsoft.com/office/drawing/2014/main" id="{4E415160-CC10-41AC-83D9-F7FB7BFE191A}"/>
                    </a:ext>
                  </a:extLst>
                </p:cNvPr>
                <p:cNvGrpSpPr/>
                <p:nvPr/>
              </p:nvGrpSpPr>
              <p:grpSpPr>
                <a:xfrm>
                  <a:off x="3801397" y="2999298"/>
                  <a:ext cx="762180" cy="420177"/>
                  <a:chOff x="3715801" y="3033360"/>
                  <a:chExt cx="825128" cy="454879"/>
                </a:xfrm>
              </p:grpSpPr>
              <p:sp>
                <p:nvSpPr>
                  <p:cNvPr id="64" name="Freeform 294">
                    <a:extLst>
                      <a:ext uri="{FF2B5EF4-FFF2-40B4-BE49-F238E27FC236}">
                        <a16:creationId xmlns:a16="http://schemas.microsoft.com/office/drawing/2014/main" id="{3B024605-FDFF-4557-9D39-3420D77FEA4E}"/>
                      </a:ext>
                    </a:extLst>
                  </p:cNvPr>
                  <p:cNvSpPr>
                    <a:spLocks noChangeAspect="1"/>
                  </p:cNvSpPr>
                  <p:nvPr/>
                </p:nvSpPr>
                <p:spPr bwMode="auto">
                  <a:xfrm>
                    <a:off x="3715801" y="3438872"/>
                    <a:ext cx="825128" cy="49367"/>
                  </a:xfrm>
                  <a:custGeom>
                    <a:avLst/>
                    <a:gdLst>
                      <a:gd name="T0" fmla="*/ 288 w 297"/>
                      <a:gd name="T1" fmla="*/ 18 h 18"/>
                      <a:gd name="T2" fmla="*/ 10 w 297"/>
                      <a:gd name="T3" fmla="*/ 18 h 18"/>
                      <a:gd name="T4" fmla="*/ 0 w 297"/>
                      <a:gd name="T5" fmla="*/ 9 h 18"/>
                      <a:gd name="T6" fmla="*/ 10 w 297"/>
                      <a:gd name="T7" fmla="*/ 0 h 18"/>
                      <a:gd name="T8" fmla="*/ 288 w 297"/>
                      <a:gd name="T9" fmla="*/ 0 h 18"/>
                      <a:gd name="T10" fmla="*/ 297 w 297"/>
                      <a:gd name="T11" fmla="*/ 9 h 18"/>
                      <a:gd name="T12" fmla="*/ 288 w 29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97" h="18">
                        <a:moveTo>
                          <a:pt x="288" y="18"/>
                        </a:moveTo>
                        <a:cubicBezTo>
                          <a:pt x="10" y="18"/>
                          <a:pt x="10" y="18"/>
                          <a:pt x="10" y="18"/>
                        </a:cubicBezTo>
                        <a:cubicBezTo>
                          <a:pt x="4" y="18"/>
                          <a:pt x="0" y="14"/>
                          <a:pt x="0" y="9"/>
                        </a:cubicBezTo>
                        <a:cubicBezTo>
                          <a:pt x="0" y="4"/>
                          <a:pt x="4" y="0"/>
                          <a:pt x="10" y="0"/>
                        </a:cubicBezTo>
                        <a:cubicBezTo>
                          <a:pt x="288" y="0"/>
                          <a:pt x="288" y="0"/>
                          <a:pt x="288" y="0"/>
                        </a:cubicBezTo>
                        <a:cubicBezTo>
                          <a:pt x="293" y="0"/>
                          <a:pt x="297" y="4"/>
                          <a:pt x="297" y="9"/>
                        </a:cubicBezTo>
                        <a:cubicBezTo>
                          <a:pt x="297" y="14"/>
                          <a:pt x="293" y="18"/>
                          <a:pt x="288" y="1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900"/>
                  </a:p>
                </p:txBody>
              </p:sp>
              <p:sp>
                <p:nvSpPr>
                  <p:cNvPr id="65" name="Freeform 295">
                    <a:extLst>
                      <a:ext uri="{FF2B5EF4-FFF2-40B4-BE49-F238E27FC236}">
                        <a16:creationId xmlns:a16="http://schemas.microsoft.com/office/drawing/2014/main" id="{B03B8CEA-F47F-4A68-A793-89A3D514B543}"/>
                      </a:ext>
                    </a:extLst>
                  </p:cNvPr>
                  <p:cNvSpPr>
                    <a:spLocks noChangeAspect="1" noEditPoints="1"/>
                  </p:cNvSpPr>
                  <p:nvPr/>
                </p:nvSpPr>
                <p:spPr bwMode="auto">
                  <a:xfrm>
                    <a:off x="3807485" y="3033360"/>
                    <a:ext cx="641766" cy="360847"/>
                  </a:xfrm>
                  <a:custGeom>
                    <a:avLst/>
                    <a:gdLst>
                      <a:gd name="T0" fmla="*/ 216 w 231"/>
                      <a:gd name="T1" fmla="*/ 11 h 130"/>
                      <a:gd name="T2" fmla="*/ 221 w 231"/>
                      <a:gd name="T3" fmla="*/ 16 h 130"/>
                      <a:gd name="T4" fmla="*/ 221 w 231"/>
                      <a:gd name="T5" fmla="*/ 115 h 130"/>
                      <a:gd name="T6" fmla="*/ 216 w 231"/>
                      <a:gd name="T7" fmla="*/ 120 h 130"/>
                      <a:gd name="T8" fmla="*/ 15 w 231"/>
                      <a:gd name="T9" fmla="*/ 120 h 130"/>
                      <a:gd name="T10" fmla="*/ 10 w 231"/>
                      <a:gd name="T11" fmla="*/ 115 h 130"/>
                      <a:gd name="T12" fmla="*/ 10 w 231"/>
                      <a:gd name="T13" fmla="*/ 16 h 130"/>
                      <a:gd name="T14" fmla="*/ 15 w 231"/>
                      <a:gd name="T15" fmla="*/ 11 h 130"/>
                      <a:gd name="T16" fmla="*/ 216 w 231"/>
                      <a:gd name="T17" fmla="*/ 11 h 130"/>
                      <a:gd name="T18" fmla="*/ 216 w 231"/>
                      <a:gd name="T19" fmla="*/ 0 h 130"/>
                      <a:gd name="T20" fmla="*/ 15 w 231"/>
                      <a:gd name="T21" fmla="*/ 0 h 130"/>
                      <a:gd name="T22" fmla="*/ 0 w 231"/>
                      <a:gd name="T23" fmla="*/ 16 h 130"/>
                      <a:gd name="T24" fmla="*/ 0 w 231"/>
                      <a:gd name="T25" fmla="*/ 115 h 130"/>
                      <a:gd name="T26" fmla="*/ 15 w 231"/>
                      <a:gd name="T27" fmla="*/ 130 h 130"/>
                      <a:gd name="T28" fmla="*/ 216 w 231"/>
                      <a:gd name="T29" fmla="*/ 130 h 130"/>
                      <a:gd name="T30" fmla="*/ 231 w 231"/>
                      <a:gd name="T31" fmla="*/ 115 h 130"/>
                      <a:gd name="T32" fmla="*/ 231 w 231"/>
                      <a:gd name="T33" fmla="*/ 16 h 130"/>
                      <a:gd name="T34" fmla="*/ 216 w 231"/>
                      <a:gd name="T3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 h="130">
                        <a:moveTo>
                          <a:pt x="216" y="11"/>
                        </a:moveTo>
                        <a:cubicBezTo>
                          <a:pt x="219" y="11"/>
                          <a:pt x="221" y="13"/>
                          <a:pt x="221" y="16"/>
                        </a:cubicBezTo>
                        <a:cubicBezTo>
                          <a:pt x="221" y="115"/>
                          <a:pt x="221" y="115"/>
                          <a:pt x="221" y="115"/>
                        </a:cubicBezTo>
                        <a:cubicBezTo>
                          <a:pt x="221" y="118"/>
                          <a:pt x="219" y="120"/>
                          <a:pt x="216" y="120"/>
                        </a:cubicBezTo>
                        <a:cubicBezTo>
                          <a:pt x="15" y="120"/>
                          <a:pt x="15" y="120"/>
                          <a:pt x="15" y="120"/>
                        </a:cubicBezTo>
                        <a:cubicBezTo>
                          <a:pt x="12" y="120"/>
                          <a:pt x="10" y="118"/>
                          <a:pt x="10" y="115"/>
                        </a:cubicBezTo>
                        <a:cubicBezTo>
                          <a:pt x="10" y="16"/>
                          <a:pt x="10" y="16"/>
                          <a:pt x="10" y="16"/>
                        </a:cubicBezTo>
                        <a:cubicBezTo>
                          <a:pt x="10" y="13"/>
                          <a:pt x="12" y="11"/>
                          <a:pt x="15" y="11"/>
                        </a:cubicBezTo>
                        <a:cubicBezTo>
                          <a:pt x="216" y="11"/>
                          <a:pt x="216" y="11"/>
                          <a:pt x="216" y="11"/>
                        </a:cubicBezTo>
                        <a:moveTo>
                          <a:pt x="216" y="0"/>
                        </a:moveTo>
                        <a:cubicBezTo>
                          <a:pt x="15" y="0"/>
                          <a:pt x="15" y="0"/>
                          <a:pt x="15" y="0"/>
                        </a:cubicBezTo>
                        <a:cubicBezTo>
                          <a:pt x="7" y="0"/>
                          <a:pt x="0" y="7"/>
                          <a:pt x="0" y="16"/>
                        </a:cubicBezTo>
                        <a:cubicBezTo>
                          <a:pt x="0" y="115"/>
                          <a:pt x="0" y="115"/>
                          <a:pt x="0" y="115"/>
                        </a:cubicBezTo>
                        <a:cubicBezTo>
                          <a:pt x="0" y="123"/>
                          <a:pt x="7" y="130"/>
                          <a:pt x="15" y="130"/>
                        </a:cubicBezTo>
                        <a:cubicBezTo>
                          <a:pt x="216" y="130"/>
                          <a:pt x="216" y="130"/>
                          <a:pt x="216" y="130"/>
                        </a:cubicBezTo>
                        <a:cubicBezTo>
                          <a:pt x="224" y="130"/>
                          <a:pt x="231" y="123"/>
                          <a:pt x="231" y="115"/>
                        </a:cubicBezTo>
                        <a:cubicBezTo>
                          <a:pt x="231" y="16"/>
                          <a:pt x="231" y="16"/>
                          <a:pt x="231" y="16"/>
                        </a:cubicBezTo>
                        <a:cubicBezTo>
                          <a:pt x="231" y="7"/>
                          <a:pt x="224" y="0"/>
                          <a:pt x="216" y="0"/>
                        </a:cubicBezTo>
                        <a:close/>
                      </a:path>
                    </a:pathLst>
                  </a:custGeom>
                  <a:solidFill>
                    <a:schemeClr val="tx2"/>
                  </a:solidFill>
                  <a:ln>
                    <a:noFill/>
                  </a:ln>
                  <a:extLst/>
                </p:spPr>
                <p:txBody>
                  <a:bodyPr vert="horz" wrap="square" lIns="68580" tIns="34290" rIns="68580" bIns="34290" numCol="1" anchor="t" anchorCtr="0" compatLnSpc="1">
                    <a:prstTxWarp prst="textNoShape">
                      <a:avLst/>
                    </a:prstTxWarp>
                  </a:bodyPr>
                  <a:lstStyle/>
                  <a:p>
                    <a:endParaRPr lang="en-US" sz="900" dirty="0"/>
                  </a:p>
                </p:txBody>
              </p:sp>
            </p:grpSp>
          </p:grpSp>
        </p:grpSp>
        <p:grpSp>
          <p:nvGrpSpPr>
            <p:cNvPr id="22" name="Group 21">
              <a:extLst>
                <a:ext uri="{FF2B5EF4-FFF2-40B4-BE49-F238E27FC236}">
                  <a16:creationId xmlns:a16="http://schemas.microsoft.com/office/drawing/2014/main" id="{CA446AB3-2B0D-4733-8C35-055D43C4A4C4}"/>
                </a:ext>
              </a:extLst>
            </p:cNvPr>
            <p:cNvGrpSpPr/>
            <p:nvPr/>
          </p:nvGrpSpPr>
          <p:grpSpPr>
            <a:xfrm>
              <a:off x="2379765" y="2636250"/>
              <a:ext cx="623889" cy="1331587"/>
              <a:chOff x="1247775" y="1781175"/>
              <a:chExt cx="539993" cy="1152525"/>
            </a:xfrm>
          </p:grpSpPr>
          <p:sp>
            <p:nvSpPr>
              <p:cNvPr id="43" name="Freeform 5">
                <a:extLst>
                  <a:ext uri="{FF2B5EF4-FFF2-40B4-BE49-F238E27FC236}">
                    <a16:creationId xmlns:a16="http://schemas.microsoft.com/office/drawing/2014/main" id="{CDC86D07-2FA4-49B4-9C45-63649396B12D}"/>
                  </a:ext>
                </a:extLst>
              </p:cNvPr>
              <p:cNvSpPr>
                <a:spLocks noEditPoints="1"/>
              </p:cNvSpPr>
              <p:nvPr/>
            </p:nvSpPr>
            <p:spPr bwMode="auto">
              <a:xfrm>
                <a:off x="1247775" y="1800225"/>
                <a:ext cx="528638" cy="1133475"/>
              </a:xfrm>
              <a:custGeom>
                <a:avLst/>
                <a:gdLst>
                  <a:gd name="T0" fmla="*/ 138 w 186"/>
                  <a:gd name="T1" fmla="*/ 22 h 402"/>
                  <a:gd name="T2" fmla="*/ 19 w 186"/>
                  <a:gd name="T3" fmla="*/ 389 h 402"/>
                  <a:gd name="T4" fmla="*/ 33 w 186"/>
                  <a:gd name="T5" fmla="*/ 402 h 402"/>
                  <a:gd name="T6" fmla="*/ 35 w 186"/>
                  <a:gd name="T7" fmla="*/ 402 h 402"/>
                  <a:gd name="T8" fmla="*/ 47 w 186"/>
                  <a:gd name="T9" fmla="*/ 386 h 402"/>
                  <a:gd name="T10" fmla="*/ 159 w 186"/>
                  <a:gd name="T11" fmla="*/ 40 h 402"/>
                  <a:gd name="T12" fmla="*/ 158 w 186"/>
                  <a:gd name="T13" fmla="*/ 22 h 402"/>
                  <a:gd name="T14" fmla="*/ 138 w 186"/>
                  <a:gd name="T15" fmla="*/ 22 h 402"/>
                  <a:gd name="T16" fmla="*/ 183 w 186"/>
                  <a:gd name="T17" fmla="*/ 0 h 402"/>
                  <a:gd name="T18" fmla="*/ 185 w 186"/>
                  <a:gd name="T19" fmla="*/ 8 h 402"/>
                  <a:gd name="T20" fmla="*/ 185 w 186"/>
                  <a:gd name="T21" fmla="*/ 9 h 402"/>
                  <a:gd name="T22" fmla="*/ 185 w 186"/>
                  <a:gd name="T23" fmla="*/ 9 h 402"/>
                  <a:gd name="T24" fmla="*/ 183 w 186"/>
                  <a:gd name="T25"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402">
                    <a:moveTo>
                      <a:pt x="138" y="22"/>
                    </a:moveTo>
                    <a:cubicBezTo>
                      <a:pt x="92" y="72"/>
                      <a:pt x="0" y="200"/>
                      <a:pt x="19" y="389"/>
                    </a:cubicBezTo>
                    <a:cubicBezTo>
                      <a:pt x="20" y="396"/>
                      <a:pt x="26" y="402"/>
                      <a:pt x="33" y="402"/>
                    </a:cubicBezTo>
                    <a:cubicBezTo>
                      <a:pt x="34" y="402"/>
                      <a:pt x="34" y="402"/>
                      <a:pt x="35" y="402"/>
                    </a:cubicBezTo>
                    <a:cubicBezTo>
                      <a:pt x="42" y="401"/>
                      <a:pt x="48" y="394"/>
                      <a:pt x="47" y="386"/>
                    </a:cubicBezTo>
                    <a:cubicBezTo>
                      <a:pt x="29" y="209"/>
                      <a:pt x="117" y="87"/>
                      <a:pt x="159" y="40"/>
                    </a:cubicBezTo>
                    <a:cubicBezTo>
                      <a:pt x="158" y="22"/>
                      <a:pt x="158" y="22"/>
                      <a:pt x="158" y="22"/>
                    </a:cubicBezTo>
                    <a:cubicBezTo>
                      <a:pt x="138" y="22"/>
                      <a:pt x="138" y="22"/>
                      <a:pt x="138" y="22"/>
                    </a:cubicBezTo>
                    <a:moveTo>
                      <a:pt x="183" y="0"/>
                    </a:moveTo>
                    <a:cubicBezTo>
                      <a:pt x="184" y="2"/>
                      <a:pt x="185" y="5"/>
                      <a:pt x="185" y="8"/>
                    </a:cubicBezTo>
                    <a:cubicBezTo>
                      <a:pt x="185" y="8"/>
                      <a:pt x="185" y="8"/>
                      <a:pt x="185" y="9"/>
                    </a:cubicBezTo>
                    <a:cubicBezTo>
                      <a:pt x="185" y="9"/>
                      <a:pt x="185" y="9"/>
                      <a:pt x="185" y="9"/>
                    </a:cubicBezTo>
                    <a:cubicBezTo>
                      <a:pt x="186" y="6"/>
                      <a:pt x="185" y="3"/>
                      <a:pt x="183" y="0"/>
                    </a:cubicBezTo>
                  </a:path>
                </a:pathLst>
              </a:custGeom>
              <a:solidFill>
                <a:schemeClr val="tx1">
                  <a:alpha val="50000"/>
                </a:schemeClr>
              </a:solidFill>
              <a:ln w="6350">
                <a:solidFill>
                  <a:schemeClr val="tx1">
                    <a:alpha val="30000"/>
                  </a:schemeClr>
                </a:solidFill>
                <a:round/>
                <a:headEnd/>
                <a:tailEnd/>
              </a:ln>
              <a:extLst/>
            </p:spPr>
            <p:txBody>
              <a:bodyPr vert="horz" wrap="square" lIns="68580" tIns="34290" rIns="68580" bIns="34290" numCol="1" anchor="t" anchorCtr="0" compatLnSpc="1">
                <a:prstTxWarp prst="textNoShape">
                  <a:avLst/>
                </a:prstTxWarp>
              </a:bodyPr>
              <a:lstStyle/>
              <a:p>
                <a:endParaRPr lang="en-US"/>
              </a:p>
            </p:txBody>
          </p:sp>
          <p:sp>
            <p:nvSpPr>
              <p:cNvPr id="44" name="Freeform 6">
                <a:extLst>
                  <a:ext uri="{FF2B5EF4-FFF2-40B4-BE49-F238E27FC236}">
                    <a16:creationId xmlns:a16="http://schemas.microsoft.com/office/drawing/2014/main" id="{8E8DF09A-4988-48BF-8156-8CB828716838}"/>
                  </a:ext>
                </a:extLst>
              </p:cNvPr>
              <p:cNvSpPr>
                <a:spLocks/>
              </p:cNvSpPr>
              <p:nvPr/>
            </p:nvSpPr>
            <p:spPr bwMode="auto">
              <a:xfrm>
                <a:off x="1395413" y="1781175"/>
                <a:ext cx="338138" cy="82550"/>
              </a:xfrm>
              <a:custGeom>
                <a:avLst/>
                <a:gdLst>
                  <a:gd name="T0" fmla="*/ 14 w 119"/>
                  <a:gd name="T1" fmla="*/ 0 h 29"/>
                  <a:gd name="T2" fmla="*/ 14 w 119"/>
                  <a:gd name="T3" fmla="*/ 0 h 29"/>
                  <a:gd name="T4" fmla="*/ 0 w 119"/>
                  <a:gd name="T5" fmla="*/ 14 h 29"/>
                  <a:gd name="T6" fmla="*/ 14 w 119"/>
                  <a:gd name="T7" fmla="*/ 28 h 29"/>
                  <a:gd name="T8" fmla="*/ 86 w 119"/>
                  <a:gd name="T9" fmla="*/ 29 h 29"/>
                  <a:gd name="T10" fmla="*/ 108 w 119"/>
                  <a:gd name="T11" fmla="*/ 6 h 29"/>
                  <a:gd name="T12" fmla="*/ 118 w 119"/>
                  <a:gd name="T13" fmla="*/ 1 h 29"/>
                  <a:gd name="T14" fmla="*/ 119 w 119"/>
                  <a:gd name="T15" fmla="*/ 1 h 29"/>
                  <a:gd name="T16" fmla="*/ 14 w 119"/>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9">
                    <a:moveTo>
                      <a:pt x="14" y="0"/>
                    </a:moveTo>
                    <a:cubicBezTo>
                      <a:pt x="14" y="0"/>
                      <a:pt x="14" y="0"/>
                      <a:pt x="14" y="0"/>
                    </a:cubicBezTo>
                    <a:cubicBezTo>
                      <a:pt x="6" y="0"/>
                      <a:pt x="0" y="7"/>
                      <a:pt x="0" y="14"/>
                    </a:cubicBezTo>
                    <a:cubicBezTo>
                      <a:pt x="0" y="22"/>
                      <a:pt x="6" y="28"/>
                      <a:pt x="14" y="28"/>
                    </a:cubicBezTo>
                    <a:cubicBezTo>
                      <a:pt x="86" y="29"/>
                      <a:pt x="86" y="29"/>
                      <a:pt x="86" y="29"/>
                    </a:cubicBezTo>
                    <a:cubicBezTo>
                      <a:pt x="96" y="17"/>
                      <a:pt x="104" y="9"/>
                      <a:pt x="108" y="6"/>
                    </a:cubicBezTo>
                    <a:cubicBezTo>
                      <a:pt x="110" y="3"/>
                      <a:pt x="114" y="1"/>
                      <a:pt x="118" y="1"/>
                    </a:cubicBezTo>
                    <a:cubicBezTo>
                      <a:pt x="118" y="1"/>
                      <a:pt x="119" y="1"/>
                      <a:pt x="119" y="1"/>
                    </a:cubicBezTo>
                    <a:cubicBezTo>
                      <a:pt x="14" y="0"/>
                      <a:pt x="14" y="0"/>
                      <a:pt x="14" y="0"/>
                    </a:cubicBezTo>
                  </a:path>
                </a:pathLst>
              </a:custGeom>
              <a:solidFill>
                <a:schemeClr val="tx1">
                  <a:alpha val="50000"/>
                </a:schemeClr>
              </a:solidFill>
              <a:ln w="6350">
                <a:solidFill>
                  <a:schemeClr val="tx1">
                    <a:alpha val="30000"/>
                  </a:schemeClr>
                </a:solidFill>
                <a:round/>
                <a:headEnd/>
                <a:tailEnd/>
              </a:ln>
              <a:extLst/>
            </p:spPr>
            <p:txBody>
              <a:bodyPr vert="horz" wrap="square" lIns="68580" tIns="34290" rIns="68580" bIns="34290" numCol="1" anchor="t" anchorCtr="0" compatLnSpc="1">
                <a:prstTxWarp prst="textNoShape">
                  <a:avLst/>
                </a:prstTxWarp>
              </a:bodyPr>
              <a:lstStyle/>
              <a:p>
                <a:endParaRPr lang="en-US"/>
              </a:p>
            </p:txBody>
          </p:sp>
          <p:sp>
            <p:nvSpPr>
              <p:cNvPr id="45" name="Freeform 7">
                <a:extLst>
                  <a:ext uri="{FF2B5EF4-FFF2-40B4-BE49-F238E27FC236}">
                    <a16:creationId xmlns:a16="http://schemas.microsoft.com/office/drawing/2014/main" id="{0D0293BF-FC79-482E-A14F-73705E93AF41}"/>
                  </a:ext>
                </a:extLst>
              </p:cNvPr>
              <p:cNvSpPr>
                <a:spLocks/>
              </p:cNvSpPr>
              <p:nvPr/>
            </p:nvSpPr>
            <p:spPr bwMode="auto">
              <a:xfrm>
                <a:off x="1641131" y="1798638"/>
                <a:ext cx="61913" cy="65088"/>
              </a:xfrm>
              <a:custGeom>
                <a:avLst/>
                <a:gdLst>
                  <a:gd name="T0" fmla="*/ 22 w 22"/>
                  <a:gd name="T1" fmla="*/ 0 h 23"/>
                  <a:gd name="T2" fmla="*/ 0 w 22"/>
                  <a:gd name="T3" fmla="*/ 23 h 23"/>
                  <a:gd name="T4" fmla="*/ 20 w 22"/>
                  <a:gd name="T5" fmla="*/ 23 h 23"/>
                  <a:gd name="T6" fmla="*/ 19 w 22"/>
                  <a:gd name="T7" fmla="*/ 10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18" y="3"/>
                      <a:pt x="10" y="11"/>
                      <a:pt x="0" y="23"/>
                    </a:cubicBezTo>
                    <a:cubicBezTo>
                      <a:pt x="20" y="23"/>
                      <a:pt x="20" y="23"/>
                      <a:pt x="20" y="23"/>
                    </a:cubicBezTo>
                    <a:cubicBezTo>
                      <a:pt x="19" y="10"/>
                      <a:pt x="19" y="10"/>
                      <a:pt x="19" y="10"/>
                    </a:cubicBezTo>
                    <a:cubicBezTo>
                      <a:pt x="19" y="6"/>
                      <a:pt x="20" y="3"/>
                      <a:pt x="22" y="0"/>
                    </a:cubicBezTo>
                  </a:path>
                </a:pathLst>
              </a:custGeom>
              <a:solidFill>
                <a:srgbClr val="FFFF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46" name="Freeform 8">
                <a:extLst>
                  <a:ext uri="{FF2B5EF4-FFF2-40B4-BE49-F238E27FC236}">
                    <a16:creationId xmlns:a16="http://schemas.microsoft.com/office/drawing/2014/main" id="{C15D6905-45E2-4F16-B647-EFF6032DE71D}"/>
                  </a:ext>
                </a:extLst>
              </p:cNvPr>
              <p:cNvSpPr>
                <a:spLocks/>
              </p:cNvSpPr>
              <p:nvPr/>
            </p:nvSpPr>
            <p:spPr bwMode="auto">
              <a:xfrm>
                <a:off x="1736725" y="1784350"/>
                <a:ext cx="31750" cy="15875"/>
              </a:xfrm>
              <a:custGeom>
                <a:avLst/>
                <a:gdLst>
                  <a:gd name="T0" fmla="*/ 0 w 11"/>
                  <a:gd name="T1" fmla="*/ 0 h 6"/>
                  <a:gd name="T2" fmla="*/ 6 w 11"/>
                  <a:gd name="T3" fmla="*/ 2 h 6"/>
                  <a:gd name="T4" fmla="*/ 10 w 11"/>
                  <a:gd name="T5" fmla="*/ 5 h 6"/>
                  <a:gd name="T6" fmla="*/ 11 w 11"/>
                  <a:gd name="T7" fmla="*/ 6 h 6"/>
                  <a:gd name="T8" fmla="*/ 0 w 11"/>
                  <a:gd name="T9" fmla="*/ 0 h 6"/>
                </a:gdLst>
                <a:ahLst/>
                <a:cxnLst>
                  <a:cxn ang="0">
                    <a:pos x="T0" y="T1"/>
                  </a:cxn>
                  <a:cxn ang="0">
                    <a:pos x="T2" y="T3"/>
                  </a:cxn>
                  <a:cxn ang="0">
                    <a:pos x="T4" y="T5"/>
                  </a:cxn>
                  <a:cxn ang="0">
                    <a:pos x="T6" y="T7"/>
                  </a:cxn>
                  <a:cxn ang="0">
                    <a:pos x="T8" y="T9"/>
                  </a:cxn>
                </a:cxnLst>
                <a:rect l="0" t="0" r="r" b="b"/>
                <a:pathLst>
                  <a:path w="11" h="6">
                    <a:moveTo>
                      <a:pt x="0" y="0"/>
                    </a:moveTo>
                    <a:cubicBezTo>
                      <a:pt x="2" y="0"/>
                      <a:pt x="4" y="0"/>
                      <a:pt x="6" y="2"/>
                    </a:cubicBezTo>
                    <a:cubicBezTo>
                      <a:pt x="8" y="2"/>
                      <a:pt x="9" y="3"/>
                      <a:pt x="10" y="5"/>
                    </a:cubicBezTo>
                    <a:cubicBezTo>
                      <a:pt x="10" y="5"/>
                      <a:pt x="10" y="5"/>
                      <a:pt x="11" y="6"/>
                    </a:cubicBezTo>
                    <a:cubicBezTo>
                      <a:pt x="8" y="2"/>
                      <a:pt x="4"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47" name="Freeform 9">
                <a:extLst>
                  <a:ext uri="{FF2B5EF4-FFF2-40B4-BE49-F238E27FC236}">
                    <a16:creationId xmlns:a16="http://schemas.microsoft.com/office/drawing/2014/main" id="{A046B021-5C93-4A68-B3BC-188FFDC0BC6D}"/>
                  </a:ext>
                </a:extLst>
              </p:cNvPr>
              <p:cNvSpPr>
                <a:spLocks/>
              </p:cNvSpPr>
              <p:nvPr/>
            </p:nvSpPr>
            <p:spPr bwMode="auto">
              <a:xfrm>
                <a:off x="1754188" y="1789113"/>
                <a:ext cx="19050" cy="36513"/>
              </a:xfrm>
              <a:custGeom>
                <a:avLst/>
                <a:gdLst>
                  <a:gd name="T0" fmla="*/ 0 w 7"/>
                  <a:gd name="T1" fmla="*/ 0 h 13"/>
                  <a:gd name="T2" fmla="*/ 7 w 7"/>
                  <a:gd name="T3" fmla="*/ 11 h 13"/>
                  <a:gd name="T4" fmla="*/ 7 w 7"/>
                  <a:gd name="T5" fmla="*/ 13 h 13"/>
                  <a:gd name="T6" fmla="*/ 7 w 7"/>
                  <a:gd name="T7" fmla="*/ 12 h 13"/>
                  <a:gd name="T8" fmla="*/ 5 w 7"/>
                  <a:gd name="T9" fmla="*/ 4 h 13"/>
                  <a:gd name="T10" fmla="*/ 4 w 7"/>
                  <a:gd name="T11" fmla="*/ 3 h 13"/>
                  <a:gd name="T12" fmla="*/ 0 w 7"/>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0"/>
                    </a:moveTo>
                    <a:cubicBezTo>
                      <a:pt x="4" y="2"/>
                      <a:pt x="7" y="6"/>
                      <a:pt x="7" y="11"/>
                    </a:cubicBezTo>
                    <a:cubicBezTo>
                      <a:pt x="7" y="13"/>
                      <a:pt x="7" y="13"/>
                      <a:pt x="7" y="13"/>
                    </a:cubicBezTo>
                    <a:cubicBezTo>
                      <a:pt x="7" y="12"/>
                      <a:pt x="7" y="12"/>
                      <a:pt x="7" y="12"/>
                    </a:cubicBezTo>
                    <a:cubicBezTo>
                      <a:pt x="7" y="9"/>
                      <a:pt x="6" y="6"/>
                      <a:pt x="5" y="4"/>
                    </a:cubicBezTo>
                    <a:cubicBezTo>
                      <a:pt x="4" y="3"/>
                      <a:pt x="4" y="3"/>
                      <a:pt x="4" y="3"/>
                    </a:cubicBezTo>
                    <a:cubicBezTo>
                      <a:pt x="3" y="1"/>
                      <a:pt x="2"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48" name="Freeform 10">
                <a:extLst>
                  <a:ext uri="{FF2B5EF4-FFF2-40B4-BE49-F238E27FC236}">
                    <a16:creationId xmlns:a16="http://schemas.microsoft.com/office/drawing/2014/main" id="{F64C16F2-2F5E-414C-A2D6-6EA5096D5823}"/>
                  </a:ext>
                </a:extLst>
              </p:cNvPr>
              <p:cNvSpPr>
                <a:spLocks noEditPoints="1"/>
              </p:cNvSpPr>
              <p:nvPr/>
            </p:nvSpPr>
            <p:spPr bwMode="auto">
              <a:xfrm>
                <a:off x="1694104" y="1784350"/>
                <a:ext cx="93664" cy="371475"/>
              </a:xfrm>
              <a:custGeom>
                <a:avLst/>
                <a:gdLst>
                  <a:gd name="T0" fmla="*/ 26 w 33"/>
                  <a:gd name="T1" fmla="*/ 15 h 132"/>
                  <a:gd name="T2" fmla="*/ 21 w 33"/>
                  <a:gd name="T3" fmla="*/ 24 h 132"/>
                  <a:gd name="T4" fmla="*/ 0 w 33"/>
                  <a:gd name="T5" fmla="*/ 46 h 132"/>
                  <a:gd name="T6" fmla="*/ 5 w 33"/>
                  <a:gd name="T7" fmla="*/ 119 h 132"/>
                  <a:gd name="T8" fmla="*/ 19 w 33"/>
                  <a:gd name="T9" fmla="*/ 132 h 132"/>
                  <a:gd name="T10" fmla="*/ 20 w 33"/>
                  <a:gd name="T11" fmla="*/ 132 h 132"/>
                  <a:gd name="T12" fmla="*/ 33 w 33"/>
                  <a:gd name="T13" fmla="*/ 118 h 132"/>
                  <a:gd name="T14" fmla="*/ 26 w 33"/>
                  <a:gd name="T15" fmla="*/ 15 h 132"/>
                  <a:gd name="T16" fmla="*/ 12 w 33"/>
                  <a:gd name="T17" fmla="*/ 0 h 132"/>
                  <a:gd name="T18" fmla="*/ 12 w 33"/>
                  <a:gd name="T19" fmla="*/ 0 h 132"/>
                  <a:gd name="T20" fmla="*/ 12 w 33"/>
                  <a:gd name="T21" fmla="*/ 0 h 132"/>
                  <a:gd name="T22" fmla="*/ 13 w 33"/>
                  <a:gd name="T23" fmla="*/ 0 h 132"/>
                  <a:gd name="T24" fmla="*/ 12 w 33"/>
                  <a:gd name="T2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132">
                    <a:moveTo>
                      <a:pt x="26" y="15"/>
                    </a:moveTo>
                    <a:cubicBezTo>
                      <a:pt x="26" y="19"/>
                      <a:pt x="24" y="22"/>
                      <a:pt x="21" y="24"/>
                    </a:cubicBezTo>
                    <a:cubicBezTo>
                      <a:pt x="21" y="25"/>
                      <a:pt x="13" y="32"/>
                      <a:pt x="0" y="46"/>
                    </a:cubicBezTo>
                    <a:cubicBezTo>
                      <a:pt x="5" y="119"/>
                      <a:pt x="5" y="119"/>
                      <a:pt x="5" y="119"/>
                    </a:cubicBezTo>
                    <a:cubicBezTo>
                      <a:pt x="5" y="127"/>
                      <a:pt x="11" y="132"/>
                      <a:pt x="19" y="132"/>
                    </a:cubicBezTo>
                    <a:cubicBezTo>
                      <a:pt x="20" y="132"/>
                      <a:pt x="20" y="132"/>
                      <a:pt x="20" y="132"/>
                    </a:cubicBezTo>
                    <a:cubicBezTo>
                      <a:pt x="27" y="132"/>
                      <a:pt x="33" y="125"/>
                      <a:pt x="33" y="118"/>
                    </a:cubicBezTo>
                    <a:cubicBezTo>
                      <a:pt x="26" y="15"/>
                      <a:pt x="26" y="15"/>
                      <a:pt x="26" y="15"/>
                    </a:cubicBezTo>
                    <a:moveTo>
                      <a:pt x="12" y="0"/>
                    </a:moveTo>
                    <a:cubicBezTo>
                      <a:pt x="12" y="0"/>
                      <a:pt x="12" y="0"/>
                      <a:pt x="12" y="0"/>
                    </a:cubicBezTo>
                    <a:cubicBezTo>
                      <a:pt x="12" y="0"/>
                      <a:pt x="12" y="0"/>
                      <a:pt x="12" y="0"/>
                    </a:cubicBezTo>
                    <a:cubicBezTo>
                      <a:pt x="12" y="0"/>
                      <a:pt x="12" y="0"/>
                      <a:pt x="13" y="0"/>
                    </a:cubicBezTo>
                    <a:cubicBezTo>
                      <a:pt x="12" y="0"/>
                      <a:pt x="12" y="0"/>
                      <a:pt x="12" y="0"/>
                    </a:cubicBezTo>
                  </a:path>
                </a:pathLst>
              </a:custGeom>
              <a:solidFill>
                <a:schemeClr val="tx1">
                  <a:alpha val="50000"/>
                </a:schemeClr>
              </a:solidFill>
              <a:ln w="6350">
                <a:solidFill>
                  <a:schemeClr val="tx1">
                    <a:alpha val="30000"/>
                  </a:schemeClr>
                </a:solidFill>
                <a:round/>
                <a:headEnd/>
                <a:tailEnd/>
              </a:ln>
              <a:extLst/>
            </p:spPr>
            <p:txBody>
              <a:bodyPr vert="horz" wrap="square" lIns="68580" tIns="34290" rIns="68580" bIns="34290" numCol="1" anchor="t" anchorCtr="0" compatLnSpc="1">
                <a:prstTxWarp prst="textNoShape">
                  <a:avLst/>
                </a:prstTxWarp>
              </a:bodyPr>
              <a:lstStyle/>
              <a:p>
                <a:endParaRPr lang="en-US"/>
              </a:p>
            </p:txBody>
          </p:sp>
          <p:sp>
            <p:nvSpPr>
              <p:cNvPr id="49" name="Freeform 11">
                <a:extLst>
                  <a:ext uri="{FF2B5EF4-FFF2-40B4-BE49-F238E27FC236}">
                    <a16:creationId xmlns:a16="http://schemas.microsoft.com/office/drawing/2014/main" id="{6C835FBA-E82D-40F8-BEFF-2247D977C1D1}"/>
                  </a:ext>
                </a:extLst>
              </p:cNvPr>
              <p:cNvSpPr>
                <a:spLocks/>
              </p:cNvSpPr>
              <p:nvPr/>
            </p:nvSpPr>
            <p:spPr bwMode="auto">
              <a:xfrm>
                <a:off x="1697038" y="1825625"/>
                <a:ext cx="76200" cy="87313"/>
              </a:xfrm>
              <a:custGeom>
                <a:avLst/>
                <a:gdLst>
                  <a:gd name="T0" fmla="*/ 27 w 27"/>
                  <a:gd name="T1" fmla="*/ 0 h 31"/>
                  <a:gd name="T2" fmla="*/ 13 w 27"/>
                  <a:gd name="T3" fmla="*/ 13 h 31"/>
                  <a:gd name="T4" fmla="*/ 13 w 27"/>
                  <a:gd name="T5" fmla="*/ 13 h 31"/>
                  <a:gd name="T6" fmla="*/ 0 w 27"/>
                  <a:gd name="T7" fmla="*/ 13 h 31"/>
                  <a:gd name="T8" fmla="*/ 1 w 27"/>
                  <a:gd name="T9" fmla="*/ 31 h 31"/>
                  <a:gd name="T10" fmla="*/ 22 w 27"/>
                  <a:gd name="T11" fmla="*/ 9 h 31"/>
                  <a:gd name="T12" fmla="*/ 27 w 27"/>
                  <a:gd name="T13" fmla="*/ 0 h 31"/>
                  <a:gd name="T14" fmla="*/ 27 w 27"/>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31">
                    <a:moveTo>
                      <a:pt x="27" y="0"/>
                    </a:moveTo>
                    <a:cubicBezTo>
                      <a:pt x="27" y="7"/>
                      <a:pt x="21" y="13"/>
                      <a:pt x="13" y="13"/>
                    </a:cubicBezTo>
                    <a:cubicBezTo>
                      <a:pt x="13" y="13"/>
                      <a:pt x="13" y="13"/>
                      <a:pt x="13" y="13"/>
                    </a:cubicBezTo>
                    <a:cubicBezTo>
                      <a:pt x="0" y="13"/>
                      <a:pt x="0" y="13"/>
                      <a:pt x="0" y="13"/>
                    </a:cubicBezTo>
                    <a:cubicBezTo>
                      <a:pt x="1" y="31"/>
                      <a:pt x="1" y="31"/>
                      <a:pt x="1" y="31"/>
                    </a:cubicBezTo>
                    <a:cubicBezTo>
                      <a:pt x="14" y="17"/>
                      <a:pt x="22" y="10"/>
                      <a:pt x="22" y="9"/>
                    </a:cubicBezTo>
                    <a:cubicBezTo>
                      <a:pt x="25" y="7"/>
                      <a:pt x="27" y="4"/>
                      <a:pt x="27" y="0"/>
                    </a:cubicBezTo>
                    <a:cubicBezTo>
                      <a:pt x="27" y="0"/>
                      <a:pt x="27" y="0"/>
                      <a:pt x="27" y="0"/>
                    </a:cubicBezTo>
                  </a:path>
                </a:pathLst>
              </a:custGeom>
              <a:solidFill>
                <a:srgbClr val="FFFF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50" name="Freeform 12">
                <a:extLst>
                  <a:ext uri="{FF2B5EF4-FFF2-40B4-BE49-F238E27FC236}">
                    <a16:creationId xmlns:a16="http://schemas.microsoft.com/office/drawing/2014/main" id="{EB476423-309E-4191-8D02-4E45B6784AF6}"/>
                  </a:ext>
                </a:extLst>
              </p:cNvPr>
              <p:cNvSpPr>
                <a:spLocks/>
              </p:cNvSpPr>
              <p:nvPr/>
            </p:nvSpPr>
            <p:spPr bwMode="auto">
              <a:xfrm>
                <a:off x="1701800" y="1784350"/>
                <a:ext cx="52388" cy="14288"/>
              </a:xfrm>
              <a:custGeom>
                <a:avLst/>
                <a:gdLst>
                  <a:gd name="T0" fmla="*/ 11 w 18"/>
                  <a:gd name="T1" fmla="*/ 0 h 5"/>
                  <a:gd name="T2" fmla="*/ 10 w 18"/>
                  <a:gd name="T3" fmla="*/ 0 h 5"/>
                  <a:gd name="T4" fmla="*/ 0 w 18"/>
                  <a:gd name="T5" fmla="*/ 5 h 5"/>
                  <a:gd name="T6" fmla="*/ 2 w 18"/>
                  <a:gd name="T7" fmla="*/ 3 h 5"/>
                  <a:gd name="T8" fmla="*/ 11 w 18"/>
                  <a:gd name="T9" fmla="*/ 0 h 5"/>
                  <a:gd name="T10" fmla="*/ 18 w 18"/>
                  <a:gd name="T11" fmla="*/ 2 h 5"/>
                  <a:gd name="T12" fmla="*/ 12 w 18"/>
                  <a:gd name="T13" fmla="*/ 0 h 5"/>
                  <a:gd name="T14" fmla="*/ 11 w 18"/>
                  <a:gd name="T15" fmla="*/ 0 h 5"/>
                  <a:gd name="T16" fmla="*/ 11 w 18"/>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
                    <a:moveTo>
                      <a:pt x="11" y="0"/>
                    </a:moveTo>
                    <a:cubicBezTo>
                      <a:pt x="11" y="0"/>
                      <a:pt x="10" y="0"/>
                      <a:pt x="10" y="0"/>
                    </a:cubicBezTo>
                    <a:cubicBezTo>
                      <a:pt x="6" y="0"/>
                      <a:pt x="2" y="2"/>
                      <a:pt x="0" y="5"/>
                    </a:cubicBezTo>
                    <a:cubicBezTo>
                      <a:pt x="1" y="4"/>
                      <a:pt x="2" y="3"/>
                      <a:pt x="2" y="3"/>
                    </a:cubicBezTo>
                    <a:cubicBezTo>
                      <a:pt x="5" y="1"/>
                      <a:pt x="8" y="0"/>
                      <a:pt x="11" y="0"/>
                    </a:cubicBezTo>
                    <a:cubicBezTo>
                      <a:pt x="14" y="0"/>
                      <a:pt x="16" y="0"/>
                      <a:pt x="18" y="2"/>
                    </a:cubicBezTo>
                    <a:cubicBezTo>
                      <a:pt x="16" y="0"/>
                      <a:pt x="14" y="0"/>
                      <a:pt x="12" y="0"/>
                    </a:cubicBezTo>
                    <a:cubicBezTo>
                      <a:pt x="11" y="0"/>
                      <a:pt x="11" y="0"/>
                      <a:pt x="11" y="0"/>
                    </a:cubicBezTo>
                    <a:cubicBezTo>
                      <a:pt x="11" y="0"/>
                      <a:pt x="11" y="0"/>
                      <a:pt x="1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51" name="Freeform 13">
                <a:extLst>
                  <a:ext uri="{FF2B5EF4-FFF2-40B4-BE49-F238E27FC236}">
                    <a16:creationId xmlns:a16="http://schemas.microsoft.com/office/drawing/2014/main" id="{DEAB7698-BF9F-44E0-9245-F489F31389CF}"/>
                  </a:ext>
                </a:extLst>
              </p:cNvPr>
              <p:cNvSpPr>
                <a:spLocks/>
              </p:cNvSpPr>
              <p:nvPr/>
            </p:nvSpPr>
            <p:spPr bwMode="auto">
              <a:xfrm>
                <a:off x="1693863" y="1784350"/>
                <a:ext cx="79375" cy="79375"/>
              </a:xfrm>
              <a:custGeom>
                <a:avLst/>
                <a:gdLst>
                  <a:gd name="T0" fmla="*/ 14 w 28"/>
                  <a:gd name="T1" fmla="*/ 0 h 28"/>
                  <a:gd name="T2" fmla="*/ 5 w 28"/>
                  <a:gd name="T3" fmla="*/ 3 h 28"/>
                  <a:gd name="T4" fmla="*/ 3 w 28"/>
                  <a:gd name="T5" fmla="*/ 5 h 28"/>
                  <a:gd name="T6" fmla="*/ 0 w 28"/>
                  <a:gd name="T7" fmla="*/ 15 h 28"/>
                  <a:gd name="T8" fmla="*/ 1 w 28"/>
                  <a:gd name="T9" fmla="*/ 28 h 28"/>
                  <a:gd name="T10" fmla="*/ 14 w 28"/>
                  <a:gd name="T11" fmla="*/ 28 h 28"/>
                  <a:gd name="T12" fmla="*/ 14 w 28"/>
                  <a:gd name="T13" fmla="*/ 28 h 28"/>
                  <a:gd name="T14" fmla="*/ 28 w 28"/>
                  <a:gd name="T15" fmla="*/ 15 h 28"/>
                  <a:gd name="T16" fmla="*/ 28 w 28"/>
                  <a:gd name="T17" fmla="*/ 13 h 28"/>
                  <a:gd name="T18" fmla="*/ 21 w 28"/>
                  <a:gd name="T19" fmla="*/ 2 h 28"/>
                  <a:gd name="T20" fmla="*/ 14 w 28"/>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8">
                    <a:moveTo>
                      <a:pt x="14" y="0"/>
                    </a:moveTo>
                    <a:cubicBezTo>
                      <a:pt x="11" y="0"/>
                      <a:pt x="8" y="1"/>
                      <a:pt x="5" y="3"/>
                    </a:cubicBezTo>
                    <a:cubicBezTo>
                      <a:pt x="5" y="3"/>
                      <a:pt x="4" y="4"/>
                      <a:pt x="3" y="5"/>
                    </a:cubicBezTo>
                    <a:cubicBezTo>
                      <a:pt x="1" y="8"/>
                      <a:pt x="0" y="11"/>
                      <a:pt x="0" y="15"/>
                    </a:cubicBezTo>
                    <a:cubicBezTo>
                      <a:pt x="1" y="28"/>
                      <a:pt x="1" y="28"/>
                      <a:pt x="1" y="28"/>
                    </a:cubicBezTo>
                    <a:cubicBezTo>
                      <a:pt x="14" y="28"/>
                      <a:pt x="14" y="28"/>
                      <a:pt x="14" y="28"/>
                    </a:cubicBezTo>
                    <a:cubicBezTo>
                      <a:pt x="14" y="28"/>
                      <a:pt x="14" y="28"/>
                      <a:pt x="14" y="28"/>
                    </a:cubicBezTo>
                    <a:cubicBezTo>
                      <a:pt x="22" y="28"/>
                      <a:pt x="28" y="22"/>
                      <a:pt x="28" y="15"/>
                    </a:cubicBezTo>
                    <a:cubicBezTo>
                      <a:pt x="28" y="13"/>
                      <a:pt x="28" y="13"/>
                      <a:pt x="28" y="13"/>
                    </a:cubicBezTo>
                    <a:cubicBezTo>
                      <a:pt x="28" y="8"/>
                      <a:pt x="25" y="4"/>
                      <a:pt x="21" y="2"/>
                    </a:cubicBezTo>
                    <a:cubicBezTo>
                      <a:pt x="19" y="0"/>
                      <a:pt x="17" y="0"/>
                      <a:pt x="14" y="0"/>
                    </a:cubicBezTo>
                  </a:path>
                </a:pathLst>
              </a:custGeom>
              <a:solidFill>
                <a:schemeClr val="tx1"/>
              </a:solidFill>
              <a:ln w="9525">
                <a:solidFill>
                  <a:schemeClr val="tx1"/>
                </a:solidFill>
                <a:round/>
                <a:headEnd/>
                <a:tailEnd/>
              </a:ln>
              <a:extLst/>
            </p:spPr>
            <p:txBody>
              <a:bodyPr vert="horz" wrap="square" lIns="68580" tIns="34290" rIns="68580" bIns="34290" numCol="1" anchor="t" anchorCtr="0" compatLnSpc="1">
                <a:prstTxWarp prst="textNoShape">
                  <a:avLst/>
                </a:prstTxWarp>
              </a:bodyPr>
              <a:lstStyle/>
              <a:p>
                <a:endParaRPr lang="en-US"/>
              </a:p>
            </p:txBody>
          </p:sp>
        </p:grpSp>
        <p:grpSp>
          <p:nvGrpSpPr>
            <p:cNvPr id="23" name="Group 22">
              <a:extLst>
                <a:ext uri="{FF2B5EF4-FFF2-40B4-BE49-F238E27FC236}">
                  <a16:creationId xmlns:a16="http://schemas.microsoft.com/office/drawing/2014/main" id="{D0EED59C-3924-478C-A6A9-93EB5BD77AF1}"/>
                </a:ext>
              </a:extLst>
            </p:cNvPr>
            <p:cNvGrpSpPr/>
            <p:nvPr/>
          </p:nvGrpSpPr>
          <p:grpSpPr>
            <a:xfrm rot="8100000">
              <a:off x="5313465" y="2636250"/>
              <a:ext cx="623889" cy="1331587"/>
              <a:chOff x="1247775" y="1781175"/>
              <a:chExt cx="539993" cy="1152525"/>
            </a:xfrm>
          </p:grpSpPr>
          <p:sp>
            <p:nvSpPr>
              <p:cNvPr id="34" name="Freeform 5">
                <a:extLst>
                  <a:ext uri="{FF2B5EF4-FFF2-40B4-BE49-F238E27FC236}">
                    <a16:creationId xmlns:a16="http://schemas.microsoft.com/office/drawing/2014/main" id="{23F563FD-A9CA-4A7B-B668-DD0079232A7F}"/>
                  </a:ext>
                </a:extLst>
              </p:cNvPr>
              <p:cNvSpPr>
                <a:spLocks noEditPoints="1"/>
              </p:cNvSpPr>
              <p:nvPr/>
            </p:nvSpPr>
            <p:spPr bwMode="auto">
              <a:xfrm>
                <a:off x="1247775" y="1800225"/>
                <a:ext cx="528638" cy="1133475"/>
              </a:xfrm>
              <a:custGeom>
                <a:avLst/>
                <a:gdLst>
                  <a:gd name="T0" fmla="*/ 138 w 186"/>
                  <a:gd name="T1" fmla="*/ 22 h 402"/>
                  <a:gd name="T2" fmla="*/ 19 w 186"/>
                  <a:gd name="T3" fmla="*/ 389 h 402"/>
                  <a:gd name="T4" fmla="*/ 33 w 186"/>
                  <a:gd name="T5" fmla="*/ 402 h 402"/>
                  <a:gd name="T6" fmla="*/ 35 w 186"/>
                  <a:gd name="T7" fmla="*/ 402 h 402"/>
                  <a:gd name="T8" fmla="*/ 47 w 186"/>
                  <a:gd name="T9" fmla="*/ 386 h 402"/>
                  <a:gd name="T10" fmla="*/ 159 w 186"/>
                  <a:gd name="T11" fmla="*/ 40 h 402"/>
                  <a:gd name="T12" fmla="*/ 158 w 186"/>
                  <a:gd name="T13" fmla="*/ 22 h 402"/>
                  <a:gd name="T14" fmla="*/ 138 w 186"/>
                  <a:gd name="T15" fmla="*/ 22 h 402"/>
                  <a:gd name="T16" fmla="*/ 183 w 186"/>
                  <a:gd name="T17" fmla="*/ 0 h 402"/>
                  <a:gd name="T18" fmla="*/ 185 w 186"/>
                  <a:gd name="T19" fmla="*/ 8 h 402"/>
                  <a:gd name="T20" fmla="*/ 185 w 186"/>
                  <a:gd name="T21" fmla="*/ 9 h 402"/>
                  <a:gd name="T22" fmla="*/ 185 w 186"/>
                  <a:gd name="T23" fmla="*/ 9 h 402"/>
                  <a:gd name="T24" fmla="*/ 183 w 186"/>
                  <a:gd name="T25"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402">
                    <a:moveTo>
                      <a:pt x="138" y="22"/>
                    </a:moveTo>
                    <a:cubicBezTo>
                      <a:pt x="92" y="72"/>
                      <a:pt x="0" y="200"/>
                      <a:pt x="19" y="389"/>
                    </a:cubicBezTo>
                    <a:cubicBezTo>
                      <a:pt x="20" y="396"/>
                      <a:pt x="26" y="402"/>
                      <a:pt x="33" y="402"/>
                    </a:cubicBezTo>
                    <a:cubicBezTo>
                      <a:pt x="34" y="402"/>
                      <a:pt x="34" y="402"/>
                      <a:pt x="35" y="402"/>
                    </a:cubicBezTo>
                    <a:cubicBezTo>
                      <a:pt x="42" y="401"/>
                      <a:pt x="48" y="394"/>
                      <a:pt x="47" y="386"/>
                    </a:cubicBezTo>
                    <a:cubicBezTo>
                      <a:pt x="29" y="209"/>
                      <a:pt x="117" y="87"/>
                      <a:pt x="159" y="40"/>
                    </a:cubicBezTo>
                    <a:cubicBezTo>
                      <a:pt x="158" y="22"/>
                      <a:pt x="158" y="22"/>
                      <a:pt x="158" y="22"/>
                    </a:cubicBezTo>
                    <a:cubicBezTo>
                      <a:pt x="138" y="22"/>
                      <a:pt x="138" y="22"/>
                      <a:pt x="138" y="22"/>
                    </a:cubicBezTo>
                    <a:moveTo>
                      <a:pt x="183" y="0"/>
                    </a:moveTo>
                    <a:cubicBezTo>
                      <a:pt x="184" y="2"/>
                      <a:pt x="185" y="5"/>
                      <a:pt x="185" y="8"/>
                    </a:cubicBezTo>
                    <a:cubicBezTo>
                      <a:pt x="185" y="8"/>
                      <a:pt x="185" y="8"/>
                      <a:pt x="185" y="9"/>
                    </a:cubicBezTo>
                    <a:cubicBezTo>
                      <a:pt x="185" y="9"/>
                      <a:pt x="185" y="9"/>
                      <a:pt x="185" y="9"/>
                    </a:cubicBezTo>
                    <a:cubicBezTo>
                      <a:pt x="186" y="6"/>
                      <a:pt x="185" y="3"/>
                      <a:pt x="183" y="0"/>
                    </a:cubicBezTo>
                  </a:path>
                </a:pathLst>
              </a:custGeom>
              <a:solidFill>
                <a:schemeClr val="tx1">
                  <a:alpha val="50000"/>
                </a:schemeClr>
              </a:solidFill>
              <a:ln w="6350">
                <a:solidFill>
                  <a:schemeClr val="tx1">
                    <a:alpha val="30000"/>
                  </a:schemeClr>
                </a:solidFill>
                <a:round/>
                <a:headEnd/>
                <a:tailEnd/>
              </a:ln>
              <a:extLst/>
            </p:spPr>
            <p:txBody>
              <a:bodyPr vert="horz" wrap="square" lIns="68580" tIns="34290" rIns="68580" bIns="34290" numCol="1" anchor="t" anchorCtr="0" compatLnSpc="1">
                <a:prstTxWarp prst="textNoShape">
                  <a:avLst/>
                </a:prstTxWarp>
              </a:bodyPr>
              <a:lstStyle/>
              <a:p>
                <a:endParaRPr lang="en-US"/>
              </a:p>
            </p:txBody>
          </p:sp>
          <p:sp>
            <p:nvSpPr>
              <p:cNvPr id="35" name="Freeform 6">
                <a:extLst>
                  <a:ext uri="{FF2B5EF4-FFF2-40B4-BE49-F238E27FC236}">
                    <a16:creationId xmlns:a16="http://schemas.microsoft.com/office/drawing/2014/main" id="{26A26144-0449-4345-A7C0-4F4149FE949A}"/>
                  </a:ext>
                </a:extLst>
              </p:cNvPr>
              <p:cNvSpPr>
                <a:spLocks/>
              </p:cNvSpPr>
              <p:nvPr/>
            </p:nvSpPr>
            <p:spPr bwMode="auto">
              <a:xfrm>
                <a:off x="1395413" y="1781175"/>
                <a:ext cx="338138" cy="82550"/>
              </a:xfrm>
              <a:custGeom>
                <a:avLst/>
                <a:gdLst>
                  <a:gd name="T0" fmla="*/ 14 w 119"/>
                  <a:gd name="T1" fmla="*/ 0 h 29"/>
                  <a:gd name="T2" fmla="*/ 14 w 119"/>
                  <a:gd name="T3" fmla="*/ 0 h 29"/>
                  <a:gd name="T4" fmla="*/ 0 w 119"/>
                  <a:gd name="T5" fmla="*/ 14 h 29"/>
                  <a:gd name="T6" fmla="*/ 14 w 119"/>
                  <a:gd name="T7" fmla="*/ 28 h 29"/>
                  <a:gd name="T8" fmla="*/ 86 w 119"/>
                  <a:gd name="T9" fmla="*/ 29 h 29"/>
                  <a:gd name="T10" fmla="*/ 108 w 119"/>
                  <a:gd name="T11" fmla="*/ 6 h 29"/>
                  <a:gd name="T12" fmla="*/ 118 w 119"/>
                  <a:gd name="T13" fmla="*/ 1 h 29"/>
                  <a:gd name="T14" fmla="*/ 119 w 119"/>
                  <a:gd name="T15" fmla="*/ 1 h 29"/>
                  <a:gd name="T16" fmla="*/ 14 w 119"/>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9">
                    <a:moveTo>
                      <a:pt x="14" y="0"/>
                    </a:moveTo>
                    <a:cubicBezTo>
                      <a:pt x="14" y="0"/>
                      <a:pt x="14" y="0"/>
                      <a:pt x="14" y="0"/>
                    </a:cubicBezTo>
                    <a:cubicBezTo>
                      <a:pt x="6" y="0"/>
                      <a:pt x="0" y="7"/>
                      <a:pt x="0" y="14"/>
                    </a:cubicBezTo>
                    <a:cubicBezTo>
                      <a:pt x="0" y="22"/>
                      <a:pt x="6" y="28"/>
                      <a:pt x="14" y="28"/>
                    </a:cubicBezTo>
                    <a:cubicBezTo>
                      <a:pt x="86" y="29"/>
                      <a:pt x="86" y="29"/>
                      <a:pt x="86" y="29"/>
                    </a:cubicBezTo>
                    <a:cubicBezTo>
                      <a:pt x="96" y="17"/>
                      <a:pt x="104" y="9"/>
                      <a:pt x="108" y="6"/>
                    </a:cubicBezTo>
                    <a:cubicBezTo>
                      <a:pt x="110" y="3"/>
                      <a:pt x="114" y="1"/>
                      <a:pt x="118" y="1"/>
                    </a:cubicBezTo>
                    <a:cubicBezTo>
                      <a:pt x="118" y="1"/>
                      <a:pt x="119" y="1"/>
                      <a:pt x="119" y="1"/>
                    </a:cubicBezTo>
                    <a:cubicBezTo>
                      <a:pt x="14" y="0"/>
                      <a:pt x="14" y="0"/>
                      <a:pt x="14" y="0"/>
                    </a:cubicBezTo>
                  </a:path>
                </a:pathLst>
              </a:custGeom>
              <a:solidFill>
                <a:schemeClr val="tx1">
                  <a:alpha val="50000"/>
                </a:schemeClr>
              </a:solidFill>
              <a:ln w="6350">
                <a:solidFill>
                  <a:schemeClr val="tx1">
                    <a:alpha val="30000"/>
                  </a:schemeClr>
                </a:solidFill>
                <a:round/>
                <a:headEnd/>
                <a:tailEnd/>
              </a:ln>
              <a:extLst/>
            </p:spPr>
            <p:txBody>
              <a:bodyPr vert="horz" wrap="square" lIns="68580" tIns="34290" rIns="68580" bIns="34290" numCol="1" anchor="t" anchorCtr="0" compatLnSpc="1">
                <a:prstTxWarp prst="textNoShape">
                  <a:avLst/>
                </a:prstTxWarp>
              </a:bodyPr>
              <a:lstStyle/>
              <a:p>
                <a:endParaRPr lang="en-US"/>
              </a:p>
            </p:txBody>
          </p:sp>
          <p:sp>
            <p:nvSpPr>
              <p:cNvPr id="36" name="Freeform 7">
                <a:extLst>
                  <a:ext uri="{FF2B5EF4-FFF2-40B4-BE49-F238E27FC236}">
                    <a16:creationId xmlns:a16="http://schemas.microsoft.com/office/drawing/2014/main" id="{90B4EAE0-52A2-477D-A3F6-2714D3ACCB67}"/>
                  </a:ext>
                </a:extLst>
              </p:cNvPr>
              <p:cNvSpPr>
                <a:spLocks/>
              </p:cNvSpPr>
              <p:nvPr/>
            </p:nvSpPr>
            <p:spPr bwMode="auto">
              <a:xfrm>
                <a:off x="1641131" y="1798638"/>
                <a:ext cx="61913" cy="65088"/>
              </a:xfrm>
              <a:custGeom>
                <a:avLst/>
                <a:gdLst>
                  <a:gd name="T0" fmla="*/ 22 w 22"/>
                  <a:gd name="T1" fmla="*/ 0 h 23"/>
                  <a:gd name="T2" fmla="*/ 0 w 22"/>
                  <a:gd name="T3" fmla="*/ 23 h 23"/>
                  <a:gd name="T4" fmla="*/ 20 w 22"/>
                  <a:gd name="T5" fmla="*/ 23 h 23"/>
                  <a:gd name="T6" fmla="*/ 19 w 22"/>
                  <a:gd name="T7" fmla="*/ 10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18" y="3"/>
                      <a:pt x="10" y="11"/>
                      <a:pt x="0" y="23"/>
                    </a:cubicBezTo>
                    <a:cubicBezTo>
                      <a:pt x="20" y="23"/>
                      <a:pt x="20" y="23"/>
                      <a:pt x="20" y="23"/>
                    </a:cubicBezTo>
                    <a:cubicBezTo>
                      <a:pt x="19" y="10"/>
                      <a:pt x="19" y="10"/>
                      <a:pt x="19" y="10"/>
                    </a:cubicBezTo>
                    <a:cubicBezTo>
                      <a:pt x="19" y="6"/>
                      <a:pt x="20" y="3"/>
                      <a:pt x="22" y="0"/>
                    </a:cubicBezTo>
                  </a:path>
                </a:pathLst>
              </a:custGeom>
              <a:solidFill>
                <a:srgbClr val="FFFF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37" name="Freeform 8">
                <a:extLst>
                  <a:ext uri="{FF2B5EF4-FFF2-40B4-BE49-F238E27FC236}">
                    <a16:creationId xmlns:a16="http://schemas.microsoft.com/office/drawing/2014/main" id="{5E234F45-1628-4531-9440-23BE9E20F03F}"/>
                  </a:ext>
                </a:extLst>
              </p:cNvPr>
              <p:cNvSpPr>
                <a:spLocks/>
              </p:cNvSpPr>
              <p:nvPr/>
            </p:nvSpPr>
            <p:spPr bwMode="auto">
              <a:xfrm>
                <a:off x="1736725" y="1784350"/>
                <a:ext cx="31750" cy="15875"/>
              </a:xfrm>
              <a:custGeom>
                <a:avLst/>
                <a:gdLst>
                  <a:gd name="T0" fmla="*/ 0 w 11"/>
                  <a:gd name="T1" fmla="*/ 0 h 6"/>
                  <a:gd name="T2" fmla="*/ 6 w 11"/>
                  <a:gd name="T3" fmla="*/ 2 h 6"/>
                  <a:gd name="T4" fmla="*/ 10 w 11"/>
                  <a:gd name="T5" fmla="*/ 5 h 6"/>
                  <a:gd name="T6" fmla="*/ 11 w 11"/>
                  <a:gd name="T7" fmla="*/ 6 h 6"/>
                  <a:gd name="T8" fmla="*/ 0 w 11"/>
                  <a:gd name="T9" fmla="*/ 0 h 6"/>
                </a:gdLst>
                <a:ahLst/>
                <a:cxnLst>
                  <a:cxn ang="0">
                    <a:pos x="T0" y="T1"/>
                  </a:cxn>
                  <a:cxn ang="0">
                    <a:pos x="T2" y="T3"/>
                  </a:cxn>
                  <a:cxn ang="0">
                    <a:pos x="T4" y="T5"/>
                  </a:cxn>
                  <a:cxn ang="0">
                    <a:pos x="T6" y="T7"/>
                  </a:cxn>
                  <a:cxn ang="0">
                    <a:pos x="T8" y="T9"/>
                  </a:cxn>
                </a:cxnLst>
                <a:rect l="0" t="0" r="r" b="b"/>
                <a:pathLst>
                  <a:path w="11" h="6">
                    <a:moveTo>
                      <a:pt x="0" y="0"/>
                    </a:moveTo>
                    <a:cubicBezTo>
                      <a:pt x="2" y="0"/>
                      <a:pt x="4" y="0"/>
                      <a:pt x="6" y="2"/>
                    </a:cubicBezTo>
                    <a:cubicBezTo>
                      <a:pt x="8" y="2"/>
                      <a:pt x="9" y="3"/>
                      <a:pt x="10" y="5"/>
                    </a:cubicBezTo>
                    <a:cubicBezTo>
                      <a:pt x="10" y="5"/>
                      <a:pt x="10" y="5"/>
                      <a:pt x="11" y="6"/>
                    </a:cubicBezTo>
                    <a:cubicBezTo>
                      <a:pt x="8" y="2"/>
                      <a:pt x="4"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38" name="Freeform 9">
                <a:extLst>
                  <a:ext uri="{FF2B5EF4-FFF2-40B4-BE49-F238E27FC236}">
                    <a16:creationId xmlns:a16="http://schemas.microsoft.com/office/drawing/2014/main" id="{BB17CAA3-DFEE-450D-B017-7710286ACDBC}"/>
                  </a:ext>
                </a:extLst>
              </p:cNvPr>
              <p:cNvSpPr>
                <a:spLocks/>
              </p:cNvSpPr>
              <p:nvPr/>
            </p:nvSpPr>
            <p:spPr bwMode="auto">
              <a:xfrm>
                <a:off x="1754188" y="1789113"/>
                <a:ext cx="19050" cy="36513"/>
              </a:xfrm>
              <a:custGeom>
                <a:avLst/>
                <a:gdLst>
                  <a:gd name="T0" fmla="*/ 0 w 7"/>
                  <a:gd name="T1" fmla="*/ 0 h 13"/>
                  <a:gd name="T2" fmla="*/ 7 w 7"/>
                  <a:gd name="T3" fmla="*/ 11 h 13"/>
                  <a:gd name="T4" fmla="*/ 7 w 7"/>
                  <a:gd name="T5" fmla="*/ 13 h 13"/>
                  <a:gd name="T6" fmla="*/ 7 w 7"/>
                  <a:gd name="T7" fmla="*/ 12 h 13"/>
                  <a:gd name="T8" fmla="*/ 5 w 7"/>
                  <a:gd name="T9" fmla="*/ 4 h 13"/>
                  <a:gd name="T10" fmla="*/ 4 w 7"/>
                  <a:gd name="T11" fmla="*/ 3 h 13"/>
                  <a:gd name="T12" fmla="*/ 0 w 7"/>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0"/>
                    </a:moveTo>
                    <a:cubicBezTo>
                      <a:pt x="4" y="2"/>
                      <a:pt x="7" y="6"/>
                      <a:pt x="7" y="11"/>
                    </a:cubicBezTo>
                    <a:cubicBezTo>
                      <a:pt x="7" y="13"/>
                      <a:pt x="7" y="13"/>
                      <a:pt x="7" y="13"/>
                    </a:cubicBezTo>
                    <a:cubicBezTo>
                      <a:pt x="7" y="12"/>
                      <a:pt x="7" y="12"/>
                      <a:pt x="7" y="12"/>
                    </a:cubicBezTo>
                    <a:cubicBezTo>
                      <a:pt x="7" y="9"/>
                      <a:pt x="6" y="6"/>
                      <a:pt x="5" y="4"/>
                    </a:cubicBezTo>
                    <a:cubicBezTo>
                      <a:pt x="4" y="3"/>
                      <a:pt x="4" y="3"/>
                      <a:pt x="4" y="3"/>
                    </a:cubicBezTo>
                    <a:cubicBezTo>
                      <a:pt x="3" y="1"/>
                      <a:pt x="2"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39" name="Freeform 10">
                <a:extLst>
                  <a:ext uri="{FF2B5EF4-FFF2-40B4-BE49-F238E27FC236}">
                    <a16:creationId xmlns:a16="http://schemas.microsoft.com/office/drawing/2014/main" id="{60BEFB2F-C787-441A-A7C7-DC346063DE25}"/>
                  </a:ext>
                </a:extLst>
              </p:cNvPr>
              <p:cNvSpPr>
                <a:spLocks noEditPoints="1"/>
              </p:cNvSpPr>
              <p:nvPr/>
            </p:nvSpPr>
            <p:spPr bwMode="auto">
              <a:xfrm>
                <a:off x="1694104" y="1784350"/>
                <a:ext cx="93664" cy="371475"/>
              </a:xfrm>
              <a:custGeom>
                <a:avLst/>
                <a:gdLst>
                  <a:gd name="T0" fmla="*/ 26 w 33"/>
                  <a:gd name="T1" fmla="*/ 15 h 132"/>
                  <a:gd name="T2" fmla="*/ 21 w 33"/>
                  <a:gd name="T3" fmla="*/ 24 h 132"/>
                  <a:gd name="T4" fmla="*/ 0 w 33"/>
                  <a:gd name="T5" fmla="*/ 46 h 132"/>
                  <a:gd name="T6" fmla="*/ 5 w 33"/>
                  <a:gd name="T7" fmla="*/ 119 h 132"/>
                  <a:gd name="T8" fmla="*/ 19 w 33"/>
                  <a:gd name="T9" fmla="*/ 132 h 132"/>
                  <a:gd name="T10" fmla="*/ 20 w 33"/>
                  <a:gd name="T11" fmla="*/ 132 h 132"/>
                  <a:gd name="T12" fmla="*/ 33 w 33"/>
                  <a:gd name="T13" fmla="*/ 118 h 132"/>
                  <a:gd name="T14" fmla="*/ 26 w 33"/>
                  <a:gd name="T15" fmla="*/ 15 h 132"/>
                  <a:gd name="T16" fmla="*/ 12 w 33"/>
                  <a:gd name="T17" fmla="*/ 0 h 132"/>
                  <a:gd name="T18" fmla="*/ 12 w 33"/>
                  <a:gd name="T19" fmla="*/ 0 h 132"/>
                  <a:gd name="T20" fmla="*/ 12 w 33"/>
                  <a:gd name="T21" fmla="*/ 0 h 132"/>
                  <a:gd name="T22" fmla="*/ 13 w 33"/>
                  <a:gd name="T23" fmla="*/ 0 h 132"/>
                  <a:gd name="T24" fmla="*/ 12 w 33"/>
                  <a:gd name="T2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132">
                    <a:moveTo>
                      <a:pt x="26" y="15"/>
                    </a:moveTo>
                    <a:cubicBezTo>
                      <a:pt x="26" y="19"/>
                      <a:pt x="24" y="22"/>
                      <a:pt x="21" y="24"/>
                    </a:cubicBezTo>
                    <a:cubicBezTo>
                      <a:pt x="21" y="25"/>
                      <a:pt x="13" y="32"/>
                      <a:pt x="0" y="46"/>
                    </a:cubicBezTo>
                    <a:cubicBezTo>
                      <a:pt x="5" y="119"/>
                      <a:pt x="5" y="119"/>
                      <a:pt x="5" y="119"/>
                    </a:cubicBezTo>
                    <a:cubicBezTo>
                      <a:pt x="5" y="127"/>
                      <a:pt x="11" y="132"/>
                      <a:pt x="19" y="132"/>
                    </a:cubicBezTo>
                    <a:cubicBezTo>
                      <a:pt x="20" y="132"/>
                      <a:pt x="20" y="132"/>
                      <a:pt x="20" y="132"/>
                    </a:cubicBezTo>
                    <a:cubicBezTo>
                      <a:pt x="27" y="132"/>
                      <a:pt x="33" y="125"/>
                      <a:pt x="33" y="118"/>
                    </a:cubicBezTo>
                    <a:cubicBezTo>
                      <a:pt x="26" y="15"/>
                      <a:pt x="26" y="15"/>
                      <a:pt x="26" y="15"/>
                    </a:cubicBezTo>
                    <a:moveTo>
                      <a:pt x="12" y="0"/>
                    </a:moveTo>
                    <a:cubicBezTo>
                      <a:pt x="12" y="0"/>
                      <a:pt x="12" y="0"/>
                      <a:pt x="12" y="0"/>
                    </a:cubicBezTo>
                    <a:cubicBezTo>
                      <a:pt x="12" y="0"/>
                      <a:pt x="12" y="0"/>
                      <a:pt x="12" y="0"/>
                    </a:cubicBezTo>
                    <a:cubicBezTo>
                      <a:pt x="12" y="0"/>
                      <a:pt x="12" y="0"/>
                      <a:pt x="13" y="0"/>
                    </a:cubicBezTo>
                    <a:cubicBezTo>
                      <a:pt x="12" y="0"/>
                      <a:pt x="12" y="0"/>
                      <a:pt x="12" y="0"/>
                    </a:cubicBezTo>
                  </a:path>
                </a:pathLst>
              </a:custGeom>
              <a:solidFill>
                <a:schemeClr val="tx1">
                  <a:alpha val="50000"/>
                </a:schemeClr>
              </a:solidFill>
              <a:ln w="6350">
                <a:solidFill>
                  <a:schemeClr val="tx1">
                    <a:alpha val="30000"/>
                  </a:schemeClr>
                </a:solidFill>
                <a:round/>
                <a:headEnd/>
                <a:tailEnd/>
              </a:ln>
              <a:extLst/>
            </p:spPr>
            <p:txBody>
              <a:bodyPr vert="horz" wrap="square" lIns="68580" tIns="34290" rIns="68580" bIns="34290" numCol="1" anchor="t" anchorCtr="0" compatLnSpc="1">
                <a:prstTxWarp prst="textNoShape">
                  <a:avLst/>
                </a:prstTxWarp>
              </a:bodyPr>
              <a:lstStyle/>
              <a:p>
                <a:endParaRPr lang="en-US"/>
              </a:p>
            </p:txBody>
          </p:sp>
          <p:sp>
            <p:nvSpPr>
              <p:cNvPr id="40" name="Freeform 11">
                <a:extLst>
                  <a:ext uri="{FF2B5EF4-FFF2-40B4-BE49-F238E27FC236}">
                    <a16:creationId xmlns:a16="http://schemas.microsoft.com/office/drawing/2014/main" id="{560BCAB7-FABC-4866-938E-4BB759C2FB22}"/>
                  </a:ext>
                </a:extLst>
              </p:cNvPr>
              <p:cNvSpPr>
                <a:spLocks/>
              </p:cNvSpPr>
              <p:nvPr/>
            </p:nvSpPr>
            <p:spPr bwMode="auto">
              <a:xfrm>
                <a:off x="1697038" y="1825625"/>
                <a:ext cx="76200" cy="87313"/>
              </a:xfrm>
              <a:custGeom>
                <a:avLst/>
                <a:gdLst>
                  <a:gd name="T0" fmla="*/ 27 w 27"/>
                  <a:gd name="T1" fmla="*/ 0 h 31"/>
                  <a:gd name="T2" fmla="*/ 13 w 27"/>
                  <a:gd name="T3" fmla="*/ 13 h 31"/>
                  <a:gd name="T4" fmla="*/ 13 w 27"/>
                  <a:gd name="T5" fmla="*/ 13 h 31"/>
                  <a:gd name="T6" fmla="*/ 0 w 27"/>
                  <a:gd name="T7" fmla="*/ 13 h 31"/>
                  <a:gd name="T8" fmla="*/ 1 w 27"/>
                  <a:gd name="T9" fmla="*/ 31 h 31"/>
                  <a:gd name="T10" fmla="*/ 22 w 27"/>
                  <a:gd name="T11" fmla="*/ 9 h 31"/>
                  <a:gd name="T12" fmla="*/ 27 w 27"/>
                  <a:gd name="T13" fmla="*/ 0 h 31"/>
                  <a:gd name="T14" fmla="*/ 27 w 27"/>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31">
                    <a:moveTo>
                      <a:pt x="27" y="0"/>
                    </a:moveTo>
                    <a:cubicBezTo>
                      <a:pt x="27" y="7"/>
                      <a:pt x="21" y="13"/>
                      <a:pt x="13" y="13"/>
                    </a:cubicBezTo>
                    <a:cubicBezTo>
                      <a:pt x="13" y="13"/>
                      <a:pt x="13" y="13"/>
                      <a:pt x="13" y="13"/>
                    </a:cubicBezTo>
                    <a:cubicBezTo>
                      <a:pt x="0" y="13"/>
                      <a:pt x="0" y="13"/>
                      <a:pt x="0" y="13"/>
                    </a:cubicBezTo>
                    <a:cubicBezTo>
                      <a:pt x="1" y="31"/>
                      <a:pt x="1" y="31"/>
                      <a:pt x="1" y="31"/>
                    </a:cubicBezTo>
                    <a:cubicBezTo>
                      <a:pt x="14" y="17"/>
                      <a:pt x="22" y="10"/>
                      <a:pt x="22" y="9"/>
                    </a:cubicBezTo>
                    <a:cubicBezTo>
                      <a:pt x="25" y="7"/>
                      <a:pt x="27" y="4"/>
                      <a:pt x="27" y="0"/>
                    </a:cubicBezTo>
                    <a:cubicBezTo>
                      <a:pt x="27" y="0"/>
                      <a:pt x="27" y="0"/>
                      <a:pt x="27" y="0"/>
                    </a:cubicBezTo>
                  </a:path>
                </a:pathLst>
              </a:custGeom>
              <a:solidFill>
                <a:srgbClr val="FFFF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41" name="Freeform 12">
                <a:extLst>
                  <a:ext uri="{FF2B5EF4-FFF2-40B4-BE49-F238E27FC236}">
                    <a16:creationId xmlns:a16="http://schemas.microsoft.com/office/drawing/2014/main" id="{37906BD8-691B-4199-9F8D-D8C26C4794FD}"/>
                  </a:ext>
                </a:extLst>
              </p:cNvPr>
              <p:cNvSpPr>
                <a:spLocks/>
              </p:cNvSpPr>
              <p:nvPr/>
            </p:nvSpPr>
            <p:spPr bwMode="auto">
              <a:xfrm>
                <a:off x="1701800" y="1784350"/>
                <a:ext cx="52388" cy="14288"/>
              </a:xfrm>
              <a:custGeom>
                <a:avLst/>
                <a:gdLst>
                  <a:gd name="T0" fmla="*/ 11 w 18"/>
                  <a:gd name="T1" fmla="*/ 0 h 5"/>
                  <a:gd name="T2" fmla="*/ 10 w 18"/>
                  <a:gd name="T3" fmla="*/ 0 h 5"/>
                  <a:gd name="T4" fmla="*/ 0 w 18"/>
                  <a:gd name="T5" fmla="*/ 5 h 5"/>
                  <a:gd name="T6" fmla="*/ 2 w 18"/>
                  <a:gd name="T7" fmla="*/ 3 h 5"/>
                  <a:gd name="T8" fmla="*/ 11 w 18"/>
                  <a:gd name="T9" fmla="*/ 0 h 5"/>
                  <a:gd name="T10" fmla="*/ 18 w 18"/>
                  <a:gd name="T11" fmla="*/ 2 h 5"/>
                  <a:gd name="T12" fmla="*/ 12 w 18"/>
                  <a:gd name="T13" fmla="*/ 0 h 5"/>
                  <a:gd name="T14" fmla="*/ 11 w 18"/>
                  <a:gd name="T15" fmla="*/ 0 h 5"/>
                  <a:gd name="T16" fmla="*/ 11 w 18"/>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
                    <a:moveTo>
                      <a:pt x="11" y="0"/>
                    </a:moveTo>
                    <a:cubicBezTo>
                      <a:pt x="11" y="0"/>
                      <a:pt x="10" y="0"/>
                      <a:pt x="10" y="0"/>
                    </a:cubicBezTo>
                    <a:cubicBezTo>
                      <a:pt x="6" y="0"/>
                      <a:pt x="2" y="2"/>
                      <a:pt x="0" y="5"/>
                    </a:cubicBezTo>
                    <a:cubicBezTo>
                      <a:pt x="1" y="4"/>
                      <a:pt x="2" y="3"/>
                      <a:pt x="2" y="3"/>
                    </a:cubicBezTo>
                    <a:cubicBezTo>
                      <a:pt x="5" y="1"/>
                      <a:pt x="8" y="0"/>
                      <a:pt x="11" y="0"/>
                    </a:cubicBezTo>
                    <a:cubicBezTo>
                      <a:pt x="14" y="0"/>
                      <a:pt x="16" y="0"/>
                      <a:pt x="18" y="2"/>
                    </a:cubicBezTo>
                    <a:cubicBezTo>
                      <a:pt x="16" y="0"/>
                      <a:pt x="14" y="0"/>
                      <a:pt x="12" y="0"/>
                    </a:cubicBezTo>
                    <a:cubicBezTo>
                      <a:pt x="11" y="0"/>
                      <a:pt x="11" y="0"/>
                      <a:pt x="11" y="0"/>
                    </a:cubicBezTo>
                    <a:cubicBezTo>
                      <a:pt x="11" y="0"/>
                      <a:pt x="11" y="0"/>
                      <a:pt x="1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42" name="Freeform 13">
                <a:extLst>
                  <a:ext uri="{FF2B5EF4-FFF2-40B4-BE49-F238E27FC236}">
                    <a16:creationId xmlns:a16="http://schemas.microsoft.com/office/drawing/2014/main" id="{7BEB49D7-2A67-4DDA-A3CA-EEA3E8A87044}"/>
                  </a:ext>
                </a:extLst>
              </p:cNvPr>
              <p:cNvSpPr>
                <a:spLocks/>
              </p:cNvSpPr>
              <p:nvPr/>
            </p:nvSpPr>
            <p:spPr bwMode="auto">
              <a:xfrm>
                <a:off x="1693863" y="1784350"/>
                <a:ext cx="79375" cy="79375"/>
              </a:xfrm>
              <a:custGeom>
                <a:avLst/>
                <a:gdLst>
                  <a:gd name="T0" fmla="*/ 14 w 28"/>
                  <a:gd name="T1" fmla="*/ 0 h 28"/>
                  <a:gd name="T2" fmla="*/ 5 w 28"/>
                  <a:gd name="T3" fmla="*/ 3 h 28"/>
                  <a:gd name="T4" fmla="*/ 3 w 28"/>
                  <a:gd name="T5" fmla="*/ 5 h 28"/>
                  <a:gd name="T6" fmla="*/ 0 w 28"/>
                  <a:gd name="T7" fmla="*/ 15 h 28"/>
                  <a:gd name="T8" fmla="*/ 1 w 28"/>
                  <a:gd name="T9" fmla="*/ 28 h 28"/>
                  <a:gd name="T10" fmla="*/ 14 w 28"/>
                  <a:gd name="T11" fmla="*/ 28 h 28"/>
                  <a:gd name="T12" fmla="*/ 14 w 28"/>
                  <a:gd name="T13" fmla="*/ 28 h 28"/>
                  <a:gd name="T14" fmla="*/ 28 w 28"/>
                  <a:gd name="T15" fmla="*/ 15 h 28"/>
                  <a:gd name="T16" fmla="*/ 28 w 28"/>
                  <a:gd name="T17" fmla="*/ 13 h 28"/>
                  <a:gd name="T18" fmla="*/ 21 w 28"/>
                  <a:gd name="T19" fmla="*/ 2 h 28"/>
                  <a:gd name="T20" fmla="*/ 14 w 28"/>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8">
                    <a:moveTo>
                      <a:pt x="14" y="0"/>
                    </a:moveTo>
                    <a:cubicBezTo>
                      <a:pt x="11" y="0"/>
                      <a:pt x="8" y="1"/>
                      <a:pt x="5" y="3"/>
                    </a:cubicBezTo>
                    <a:cubicBezTo>
                      <a:pt x="5" y="3"/>
                      <a:pt x="4" y="4"/>
                      <a:pt x="3" y="5"/>
                    </a:cubicBezTo>
                    <a:cubicBezTo>
                      <a:pt x="1" y="8"/>
                      <a:pt x="0" y="11"/>
                      <a:pt x="0" y="15"/>
                    </a:cubicBezTo>
                    <a:cubicBezTo>
                      <a:pt x="1" y="28"/>
                      <a:pt x="1" y="28"/>
                      <a:pt x="1" y="28"/>
                    </a:cubicBezTo>
                    <a:cubicBezTo>
                      <a:pt x="14" y="28"/>
                      <a:pt x="14" y="28"/>
                      <a:pt x="14" y="28"/>
                    </a:cubicBezTo>
                    <a:cubicBezTo>
                      <a:pt x="14" y="28"/>
                      <a:pt x="14" y="28"/>
                      <a:pt x="14" y="28"/>
                    </a:cubicBezTo>
                    <a:cubicBezTo>
                      <a:pt x="22" y="28"/>
                      <a:pt x="28" y="22"/>
                      <a:pt x="28" y="15"/>
                    </a:cubicBezTo>
                    <a:cubicBezTo>
                      <a:pt x="28" y="13"/>
                      <a:pt x="28" y="13"/>
                      <a:pt x="28" y="13"/>
                    </a:cubicBezTo>
                    <a:cubicBezTo>
                      <a:pt x="28" y="8"/>
                      <a:pt x="25" y="4"/>
                      <a:pt x="21" y="2"/>
                    </a:cubicBezTo>
                    <a:cubicBezTo>
                      <a:pt x="19" y="0"/>
                      <a:pt x="17" y="0"/>
                      <a:pt x="14" y="0"/>
                    </a:cubicBezTo>
                  </a:path>
                </a:pathLst>
              </a:custGeom>
              <a:solidFill>
                <a:schemeClr val="tx1"/>
              </a:solidFill>
              <a:ln w="9525">
                <a:solidFill>
                  <a:schemeClr val="tx1"/>
                </a:solidFill>
                <a:round/>
                <a:headEnd/>
                <a:tailEnd/>
              </a:ln>
              <a:extLst/>
            </p:spPr>
            <p:txBody>
              <a:bodyPr vert="horz" wrap="square" lIns="68580" tIns="34290" rIns="68580" bIns="34290" numCol="1" anchor="t" anchorCtr="0" compatLnSpc="1">
                <a:prstTxWarp prst="textNoShape">
                  <a:avLst/>
                </a:prstTxWarp>
              </a:bodyPr>
              <a:lstStyle/>
              <a:p>
                <a:endParaRPr lang="en-US"/>
              </a:p>
            </p:txBody>
          </p:sp>
        </p:grpSp>
        <p:grpSp>
          <p:nvGrpSpPr>
            <p:cNvPr id="24" name="Group 23">
              <a:extLst>
                <a:ext uri="{FF2B5EF4-FFF2-40B4-BE49-F238E27FC236}">
                  <a16:creationId xmlns:a16="http://schemas.microsoft.com/office/drawing/2014/main" id="{D8920186-CEB6-400D-AB0D-F500A986B625}"/>
                </a:ext>
              </a:extLst>
            </p:cNvPr>
            <p:cNvGrpSpPr/>
            <p:nvPr/>
          </p:nvGrpSpPr>
          <p:grpSpPr>
            <a:xfrm rot="15300000">
              <a:off x="3927578" y="4526963"/>
              <a:ext cx="623889" cy="1331587"/>
              <a:chOff x="1247775" y="1781175"/>
              <a:chExt cx="539993" cy="1152525"/>
            </a:xfrm>
          </p:grpSpPr>
          <p:sp>
            <p:nvSpPr>
              <p:cNvPr id="25" name="Freeform 5">
                <a:extLst>
                  <a:ext uri="{FF2B5EF4-FFF2-40B4-BE49-F238E27FC236}">
                    <a16:creationId xmlns:a16="http://schemas.microsoft.com/office/drawing/2014/main" id="{1FA96A35-652B-44D5-811B-620F89D49092}"/>
                  </a:ext>
                </a:extLst>
              </p:cNvPr>
              <p:cNvSpPr>
                <a:spLocks noEditPoints="1"/>
              </p:cNvSpPr>
              <p:nvPr/>
            </p:nvSpPr>
            <p:spPr bwMode="auto">
              <a:xfrm>
                <a:off x="1247775" y="1800225"/>
                <a:ext cx="528638" cy="1133475"/>
              </a:xfrm>
              <a:custGeom>
                <a:avLst/>
                <a:gdLst>
                  <a:gd name="T0" fmla="*/ 138 w 186"/>
                  <a:gd name="T1" fmla="*/ 22 h 402"/>
                  <a:gd name="T2" fmla="*/ 19 w 186"/>
                  <a:gd name="T3" fmla="*/ 389 h 402"/>
                  <a:gd name="T4" fmla="*/ 33 w 186"/>
                  <a:gd name="T5" fmla="*/ 402 h 402"/>
                  <a:gd name="T6" fmla="*/ 35 w 186"/>
                  <a:gd name="T7" fmla="*/ 402 h 402"/>
                  <a:gd name="T8" fmla="*/ 47 w 186"/>
                  <a:gd name="T9" fmla="*/ 386 h 402"/>
                  <a:gd name="T10" fmla="*/ 159 w 186"/>
                  <a:gd name="T11" fmla="*/ 40 h 402"/>
                  <a:gd name="T12" fmla="*/ 158 w 186"/>
                  <a:gd name="T13" fmla="*/ 22 h 402"/>
                  <a:gd name="T14" fmla="*/ 138 w 186"/>
                  <a:gd name="T15" fmla="*/ 22 h 402"/>
                  <a:gd name="T16" fmla="*/ 183 w 186"/>
                  <a:gd name="T17" fmla="*/ 0 h 402"/>
                  <a:gd name="T18" fmla="*/ 185 w 186"/>
                  <a:gd name="T19" fmla="*/ 8 h 402"/>
                  <a:gd name="T20" fmla="*/ 185 w 186"/>
                  <a:gd name="T21" fmla="*/ 9 h 402"/>
                  <a:gd name="T22" fmla="*/ 185 w 186"/>
                  <a:gd name="T23" fmla="*/ 9 h 402"/>
                  <a:gd name="T24" fmla="*/ 183 w 186"/>
                  <a:gd name="T25"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402">
                    <a:moveTo>
                      <a:pt x="138" y="22"/>
                    </a:moveTo>
                    <a:cubicBezTo>
                      <a:pt x="92" y="72"/>
                      <a:pt x="0" y="200"/>
                      <a:pt x="19" y="389"/>
                    </a:cubicBezTo>
                    <a:cubicBezTo>
                      <a:pt x="20" y="396"/>
                      <a:pt x="26" y="402"/>
                      <a:pt x="33" y="402"/>
                    </a:cubicBezTo>
                    <a:cubicBezTo>
                      <a:pt x="34" y="402"/>
                      <a:pt x="34" y="402"/>
                      <a:pt x="35" y="402"/>
                    </a:cubicBezTo>
                    <a:cubicBezTo>
                      <a:pt x="42" y="401"/>
                      <a:pt x="48" y="394"/>
                      <a:pt x="47" y="386"/>
                    </a:cubicBezTo>
                    <a:cubicBezTo>
                      <a:pt x="29" y="209"/>
                      <a:pt x="117" y="87"/>
                      <a:pt x="159" y="40"/>
                    </a:cubicBezTo>
                    <a:cubicBezTo>
                      <a:pt x="158" y="22"/>
                      <a:pt x="158" y="22"/>
                      <a:pt x="158" y="22"/>
                    </a:cubicBezTo>
                    <a:cubicBezTo>
                      <a:pt x="138" y="22"/>
                      <a:pt x="138" y="22"/>
                      <a:pt x="138" y="22"/>
                    </a:cubicBezTo>
                    <a:moveTo>
                      <a:pt x="183" y="0"/>
                    </a:moveTo>
                    <a:cubicBezTo>
                      <a:pt x="184" y="2"/>
                      <a:pt x="185" y="5"/>
                      <a:pt x="185" y="8"/>
                    </a:cubicBezTo>
                    <a:cubicBezTo>
                      <a:pt x="185" y="8"/>
                      <a:pt x="185" y="8"/>
                      <a:pt x="185" y="9"/>
                    </a:cubicBezTo>
                    <a:cubicBezTo>
                      <a:pt x="185" y="9"/>
                      <a:pt x="185" y="9"/>
                      <a:pt x="185" y="9"/>
                    </a:cubicBezTo>
                    <a:cubicBezTo>
                      <a:pt x="186" y="6"/>
                      <a:pt x="185" y="3"/>
                      <a:pt x="183" y="0"/>
                    </a:cubicBezTo>
                  </a:path>
                </a:pathLst>
              </a:custGeom>
              <a:solidFill>
                <a:schemeClr val="tx1">
                  <a:alpha val="50000"/>
                </a:schemeClr>
              </a:solidFill>
              <a:ln w="6350">
                <a:solidFill>
                  <a:schemeClr val="tx1">
                    <a:alpha val="30000"/>
                  </a:schemeClr>
                </a:solidFill>
                <a:round/>
                <a:headEnd/>
                <a:tailEnd/>
              </a:ln>
              <a:extLst/>
            </p:spPr>
            <p:txBody>
              <a:bodyPr vert="horz" wrap="square" lIns="68580" tIns="34290" rIns="68580" bIns="34290" numCol="1" anchor="t" anchorCtr="0" compatLnSpc="1">
                <a:prstTxWarp prst="textNoShape">
                  <a:avLst/>
                </a:prstTxWarp>
              </a:bodyPr>
              <a:lstStyle/>
              <a:p>
                <a:endParaRPr lang="en-US"/>
              </a:p>
            </p:txBody>
          </p:sp>
          <p:sp>
            <p:nvSpPr>
              <p:cNvPr id="26" name="Freeform 6">
                <a:extLst>
                  <a:ext uri="{FF2B5EF4-FFF2-40B4-BE49-F238E27FC236}">
                    <a16:creationId xmlns:a16="http://schemas.microsoft.com/office/drawing/2014/main" id="{C411F4DB-90EA-41A5-AAFC-465B331C6AFA}"/>
                  </a:ext>
                </a:extLst>
              </p:cNvPr>
              <p:cNvSpPr>
                <a:spLocks/>
              </p:cNvSpPr>
              <p:nvPr/>
            </p:nvSpPr>
            <p:spPr bwMode="auto">
              <a:xfrm>
                <a:off x="1395413" y="1781175"/>
                <a:ext cx="338138" cy="82550"/>
              </a:xfrm>
              <a:custGeom>
                <a:avLst/>
                <a:gdLst>
                  <a:gd name="T0" fmla="*/ 14 w 119"/>
                  <a:gd name="T1" fmla="*/ 0 h 29"/>
                  <a:gd name="T2" fmla="*/ 14 w 119"/>
                  <a:gd name="T3" fmla="*/ 0 h 29"/>
                  <a:gd name="T4" fmla="*/ 0 w 119"/>
                  <a:gd name="T5" fmla="*/ 14 h 29"/>
                  <a:gd name="T6" fmla="*/ 14 w 119"/>
                  <a:gd name="T7" fmla="*/ 28 h 29"/>
                  <a:gd name="T8" fmla="*/ 86 w 119"/>
                  <a:gd name="T9" fmla="*/ 29 h 29"/>
                  <a:gd name="T10" fmla="*/ 108 w 119"/>
                  <a:gd name="T11" fmla="*/ 6 h 29"/>
                  <a:gd name="T12" fmla="*/ 118 w 119"/>
                  <a:gd name="T13" fmla="*/ 1 h 29"/>
                  <a:gd name="T14" fmla="*/ 119 w 119"/>
                  <a:gd name="T15" fmla="*/ 1 h 29"/>
                  <a:gd name="T16" fmla="*/ 14 w 119"/>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9">
                    <a:moveTo>
                      <a:pt x="14" y="0"/>
                    </a:moveTo>
                    <a:cubicBezTo>
                      <a:pt x="14" y="0"/>
                      <a:pt x="14" y="0"/>
                      <a:pt x="14" y="0"/>
                    </a:cubicBezTo>
                    <a:cubicBezTo>
                      <a:pt x="6" y="0"/>
                      <a:pt x="0" y="7"/>
                      <a:pt x="0" y="14"/>
                    </a:cubicBezTo>
                    <a:cubicBezTo>
                      <a:pt x="0" y="22"/>
                      <a:pt x="6" y="28"/>
                      <a:pt x="14" y="28"/>
                    </a:cubicBezTo>
                    <a:cubicBezTo>
                      <a:pt x="86" y="29"/>
                      <a:pt x="86" y="29"/>
                      <a:pt x="86" y="29"/>
                    </a:cubicBezTo>
                    <a:cubicBezTo>
                      <a:pt x="96" y="17"/>
                      <a:pt x="104" y="9"/>
                      <a:pt x="108" y="6"/>
                    </a:cubicBezTo>
                    <a:cubicBezTo>
                      <a:pt x="110" y="3"/>
                      <a:pt x="114" y="1"/>
                      <a:pt x="118" y="1"/>
                    </a:cubicBezTo>
                    <a:cubicBezTo>
                      <a:pt x="118" y="1"/>
                      <a:pt x="119" y="1"/>
                      <a:pt x="119" y="1"/>
                    </a:cubicBezTo>
                    <a:cubicBezTo>
                      <a:pt x="14" y="0"/>
                      <a:pt x="14" y="0"/>
                      <a:pt x="14" y="0"/>
                    </a:cubicBezTo>
                  </a:path>
                </a:pathLst>
              </a:custGeom>
              <a:solidFill>
                <a:schemeClr val="tx1">
                  <a:alpha val="50000"/>
                </a:schemeClr>
              </a:solidFill>
              <a:ln w="6350">
                <a:solidFill>
                  <a:schemeClr val="tx1">
                    <a:alpha val="30000"/>
                  </a:schemeClr>
                </a:solidFill>
                <a:round/>
                <a:headEnd/>
                <a:tailEnd/>
              </a:ln>
              <a:extLst/>
            </p:spPr>
            <p:txBody>
              <a:bodyPr vert="horz" wrap="square" lIns="68580" tIns="34290" rIns="68580" bIns="3429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8F83230C-961A-4D47-A3A2-1943118261B6}"/>
                  </a:ext>
                </a:extLst>
              </p:cNvPr>
              <p:cNvSpPr>
                <a:spLocks/>
              </p:cNvSpPr>
              <p:nvPr/>
            </p:nvSpPr>
            <p:spPr bwMode="auto">
              <a:xfrm>
                <a:off x="1641131" y="1798638"/>
                <a:ext cx="61913" cy="65088"/>
              </a:xfrm>
              <a:custGeom>
                <a:avLst/>
                <a:gdLst>
                  <a:gd name="T0" fmla="*/ 22 w 22"/>
                  <a:gd name="T1" fmla="*/ 0 h 23"/>
                  <a:gd name="T2" fmla="*/ 0 w 22"/>
                  <a:gd name="T3" fmla="*/ 23 h 23"/>
                  <a:gd name="T4" fmla="*/ 20 w 22"/>
                  <a:gd name="T5" fmla="*/ 23 h 23"/>
                  <a:gd name="T6" fmla="*/ 19 w 22"/>
                  <a:gd name="T7" fmla="*/ 10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18" y="3"/>
                      <a:pt x="10" y="11"/>
                      <a:pt x="0" y="23"/>
                    </a:cubicBezTo>
                    <a:cubicBezTo>
                      <a:pt x="20" y="23"/>
                      <a:pt x="20" y="23"/>
                      <a:pt x="20" y="23"/>
                    </a:cubicBezTo>
                    <a:cubicBezTo>
                      <a:pt x="19" y="10"/>
                      <a:pt x="19" y="10"/>
                      <a:pt x="19" y="10"/>
                    </a:cubicBezTo>
                    <a:cubicBezTo>
                      <a:pt x="19" y="6"/>
                      <a:pt x="20" y="3"/>
                      <a:pt x="22" y="0"/>
                    </a:cubicBezTo>
                  </a:path>
                </a:pathLst>
              </a:custGeom>
              <a:solidFill>
                <a:srgbClr val="FFFF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28" name="Freeform 8">
                <a:extLst>
                  <a:ext uri="{FF2B5EF4-FFF2-40B4-BE49-F238E27FC236}">
                    <a16:creationId xmlns:a16="http://schemas.microsoft.com/office/drawing/2014/main" id="{3AA20B3F-D17C-4FE0-8CDE-15CE76561D46}"/>
                  </a:ext>
                </a:extLst>
              </p:cNvPr>
              <p:cNvSpPr>
                <a:spLocks/>
              </p:cNvSpPr>
              <p:nvPr/>
            </p:nvSpPr>
            <p:spPr bwMode="auto">
              <a:xfrm>
                <a:off x="1736725" y="1784350"/>
                <a:ext cx="31750" cy="15875"/>
              </a:xfrm>
              <a:custGeom>
                <a:avLst/>
                <a:gdLst>
                  <a:gd name="T0" fmla="*/ 0 w 11"/>
                  <a:gd name="T1" fmla="*/ 0 h 6"/>
                  <a:gd name="T2" fmla="*/ 6 w 11"/>
                  <a:gd name="T3" fmla="*/ 2 h 6"/>
                  <a:gd name="T4" fmla="*/ 10 w 11"/>
                  <a:gd name="T5" fmla="*/ 5 h 6"/>
                  <a:gd name="T6" fmla="*/ 11 w 11"/>
                  <a:gd name="T7" fmla="*/ 6 h 6"/>
                  <a:gd name="T8" fmla="*/ 0 w 11"/>
                  <a:gd name="T9" fmla="*/ 0 h 6"/>
                </a:gdLst>
                <a:ahLst/>
                <a:cxnLst>
                  <a:cxn ang="0">
                    <a:pos x="T0" y="T1"/>
                  </a:cxn>
                  <a:cxn ang="0">
                    <a:pos x="T2" y="T3"/>
                  </a:cxn>
                  <a:cxn ang="0">
                    <a:pos x="T4" y="T5"/>
                  </a:cxn>
                  <a:cxn ang="0">
                    <a:pos x="T6" y="T7"/>
                  </a:cxn>
                  <a:cxn ang="0">
                    <a:pos x="T8" y="T9"/>
                  </a:cxn>
                </a:cxnLst>
                <a:rect l="0" t="0" r="r" b="b"/>
                <a:pathLst>
                  <a:path w="11" h="6">
                    <a:moveTo>
                      <a:pt x="0" y="0"/>
                    </a:moveTo>
                    <a:cubicBezTo>
                      <a:pt x="2" y="0"/>
                      <a:pt x="4" y="0"/>
                      <a:pt x="6" y="2"/>
                    </a:cubicBezTo>
                    <a:cubicBezTo>
                      <a:pt x="8" y="2"/>
                      <a:pt x="9" y="3"/>
                      <a:pt x="10" y="5"/>
                    </a:cubicBezTo>
                    <a:cubicBezTo>
                      <a:pt x="10" y="5"/>
                      <a:pt x="10" y="5"/>
                      <a:pt x="11" y="6"/>
                    </a:cubicBezTo>
                    <a:cubicBezTo>
                      <a:pt x="8" y="2"/>
                      <a:pt x="4"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29" name="Freeform 9">
                <a:extLst>
                  <a:ext uri="{FF2B5EF4-FFF2-40B4-BE49-F238E27FC236}">
                    <a16:creationId xmlns:a16="http://schemas.microsoft.com/office/drawing/2014/main" id="{3886AECC-4005-4C24-AC80-9C35C63A679F}"/>
                  </a:ext>
                </a:extLst>
              </p:cNvPr>
              <p:cNvSpPr>
                <a:spLocks/>
              </p:cNvSpPr>
              <p:nvPr/>
            </p:nvSpPr>
            <p:spPr bwMode="auto">
              <a:xfrm>
                <a:off x="1754188" y="1789113"/>
                <a:ext cx="19050" cy="36513"/>
              </a:xfrm>
              <a:custGeom>
                <a:avLst/>
                <a:gdLst>
                  <a:gd name="T0" fmla="*/ 0 w 7"/>
                  <a:gd name="T1" fmla="*/ 0 h 13"/>
                  <a:gd name="T2" fmla="*/ 7 w 7"/>
                  <a:gd name="T3" fmla="*/ 11 h 13"/>
                  <a:gd name="T4" fmla="*/ 7 w 7"/>
                  <a:gd name="T5" fmla="*/ 13 h 13"/>
                  <a:gd name="T6" fmla="*/ 7 w 7"/>
                  <a:gd name="T7" fmla="*/ 12 h 13"/>
                  <a:gd name="T8" fmla="*/ 5 w 7"/>
                  <a:gd name="T9" fmla="*/ 4 h 13"/>
                  <a:gd name="T10" fmla="*/ 4 w 7"/>
                  <a:gd name="T11" fmla="*/ 3 h 13"/>
                  <a:gd name="T12" fmla="*/ 0 w 7"/>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0"/>
                    </a:moveTo>
                    <a:cubicBezTo>
                      <a:pt x="4" y="2"/>
                      <a:pt x="7" y="6"/>
                      <a:pt x="7" y="11"/>
                    </a:cubicBezTo>
                    <a:cubicBezTo>
                      <a:pt x="7" y="13"/>
                      <a:pt x="7" y="13"/>
                      <a:pt x="7" y="13"/>
                    </a:cubicBezTo>
                    <a:cubicBezTo>
                      <a:pt x="7" y="12"/>
                      <a:pt x="7" y="12"/>
                      <a:pt x="7" y="12"/>
                    </a:cubicBezTo>
                    <a:cubicBezTo>
                      <a:pt x="7" y="9"/>
                      <a:pt x="6" y="6"/>
                      <a:pt x="5" y="4"/>
                    </a:cubicBezTo>
                    <a:cubicBezTo>
                      <a:pt x="4" y="3"/>
                      <a:pt x="4" y="3"/>
                      <a:pt x="4" y="3"/>
                    </a:cubicBezTo>
                    <a:cubicBezTo>
                      <a:pt x="3" y="1"/>
                      <a:pt x="2"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30" name="Freeform 10">
                <a:extLst>
                  <a:ext uri="{FF2B5EF4-FFF2-40B4-BE49-F238E27FC236}">
                    <a16:creationId xmlns:a16="http://schemas.microsoft.com/office/drawing/2014/main" id="{8A284BDE-4A5E-4526-9F64-C8FF67077DDA}"/>
                  </a:ext>
                </a:extLst>
              </p:cNvPr>
              <p:cNvSpPr>
                <a:spLocks noEditPoints="1"/>
              </p:cNvSpPr>
              <p:nvPr/>
            </p:nvSpPr>
            <p:spPr bwMode="auto">
              <a:xfrm>
                <a:off x="1694104" y="1784350"/>
                <a:ext cx="93664" cy="371475"/>
              </a:xfrm>
              <a:custGeom>
                <a:avLst/>
                <a:gdLst>
                  <a:gd name="T0" fmla="*/ 26 w 33"/>
                  <a:gd name="T1" fmla="*/ 15 h 132"/>
                  <a:gd name="T2" fmla="*/ 21 w 33"/>
                  <a:gd name="T3" fmla="*/ 24 h 132"/>
                  <a:gd name="T4" fmla="*/ 0 w 33"/>
                  <a:gd name="T5" fmla="*/ 46 h 132"/>
                  <a:gd name="T6" fmla="*/ 5 w 33"/>
                  <a:gd name="T7" fmla="*/ 119 h 132"/>
                  <a:gd name="T8" fmla="*/ 19 w 33"/>
                  <a:gd name="T9" fmla="*/ 132 h 132"/>
                  <a:gd name="T10" fmla="*/ 20 w 33"/>
                  <a:gd name="T11" fmla="*/ 132 h 132"/>
                  <a:gd name="T12" fmla="*/ 33 w 33"/>
                  <a:gd name="T13" fmla="*/ 118 h 132"/>
                  <a:gd name="T14" fmla="*/ 26 w 33"/>
                  <a:gd name="T15" fmla="*/ 15 h 132"/>
                  <a:gd name="T16" fmla="*/ 12 w 33"/>
                  <a:gd name="T17" fmla="*/ 0 h 132"/>
                  <a:gd name="T18" fmla="*/ 12 w 33"/>
                  <a:gd name="T19" fmla="*/ 0 h 132"/>
                  <a:gd name="T20" fmla="*/ 12 w 33"/>
                  <a:gd name="T21" fmla="*/ 0 h 132"/>
                  <a:gd name="T22" fmla="*/ 13 w 33"/>
                  <a:gd name="T23" fmla="*/ 0 h 132"/>
                  <a:gd name="T24" fmla="*/ 12 w 33"/>
                  <a:gd name="T2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132">
                    <a:moveTo>
                      <a:pt x="26" y="15"/>
                    </a:moveTo>
                    <a:cubicBezTo>
                      <a:pt x="26" y="19"/>
                      <a:pt x="24" y="22"/>
                      <a:pt x="21" y="24"/>
                    </a:cubicBezTo>
                    <a:cubicBezTo>
                      <a:pt x="21" y="25"/>
                      <a:pt x="13" y="32"/>
                      <a:pt x="0" y="46"/>
                    </a:cubicBezTo>
                    <a:cubicBezTo>
                      <a:pt x="5" y="119"/>
                      <a:pt x="5" y="119"/>
                      <a:pt x="5" y="119"/>
                    </a:cubicBezTo>
                    <a:cubicBezTo>
                      <a:pt x="5" y="127"/>
                      <a:pt x="11" y="132"/>
                      <a:pt x="19" y="132"/>
                    </a:cubicBezTo>
                    <a:cubicBezTo>
                      <a:pt x="20" y="132"/>
                      <a:pt x="20" y="132"/>
                      <a:pt x="20" y="132"/>
                    </a:cubicBezTo>
                    <a:cubicBezTo>
                      <a:pt x="27" y="132"/>
                      <a:pt x="33" y="125"/>
                      <a:pt x="33" y="118"/>
                    </a:cubicBezTo>
                    <a:cubicBezTo>
                      <a:pt x="26" y="15"/>
                      <a:pt x="26" y="15"/>
                      <a:pt x="26" y="15"/>
                    </a:cubicBezTo>
                    <a:moveTo>
                      <a:pt x="12" y="0"/>
                    </a:moveTo>
                    <a:cubicBezTo>
                      <a:pt x="12" y="0"/>
                      <a:pt x="12" y="0"/>
                      <a:pt x="12" y="0"/>
                    </a:cubicBezTo>
                    <a:cubicBezTo>
                      <a:pt x="12" y="0"/>
                      <a:pt x="12" y="0"/>
                      <a:pt x="12" y="0"/>
                    </a:cubicBezTo>
                    <a:cubicBezTo>
                      <a:pt x="12" y="0"/>
                      <a:pt x="12" y="0"/>
                      <a:pt x="13" y="0"/>
                    </a:cubicBezTo>
                    <a:cubicBezTo>
                      <a:pt x="12" y="0"/>
                      <a:pt x="12" y="0"/>
                      <a:pt x="12" y="0"/>
                    </a:cubicBezTo>
                  </a:path>
                </a:pathLst>
              </a:custGeom>
              <a:solidFill>
                <a:schemeClr val="tx1">
                  <a:alpha val="50000"/>
                </a:schemeClr>
              </a:solidFill>
              <a:ln w="6350">
                <a:solidFill>
                  <a:schemeClr val="tx1">
                    <a:alpha val="30000"/>
                  </a:schemeClr>
                </a:solidFill>
                <a:round/>
                <a:headEnd/>
                <a:tailEnd/>
              </a:ln>
              <a:extLst/>
            </p:spPr>
            <p:txBody>
              <a:bodyPr vert="horz" wrap="square" lIns="68580" tIns="34290" rIns="68580" bIns="34290" numCol="1" anchor="t" anchorCtr="0" compatLnSpc="1">
                <a:prstTxWarp prst="textNoShape">
                  <a:avLst/>
                </a:prstTxWarp>
              </a:bodyPr>
              <a:lstStyle/>
              <a:p>
                <a:endParaRPr lang="en-US"/>
              </a:p>
            </p:txBody>
          </p:sp>
          <p:sp>
            <p:nvSpPr>
              <p:cNvPr id="31" name="Freeform 11">
                <a:extLst>
                  <a:ext uri="{FF2B5EF4-FFF2-40B4-BE49-F238E27FC236}">
                    <a16:creationId xmlns:a16="http://schemas.microsoft.com/office/drawing/2014/main" id="{2FA58C5B-A236-4018-9064-6532143D56AD}"/>
                  </a:ext>
                </a:extLst>
              </p:cNvPr>
              <p:cNvSpPr>
                <a:spLocks/>
              </p:cNvSpPr>
              <p:nvPr/>
            </p:nvSpPr>
            <p:spPr bwMode="auto">
              <a:xfrm>
                <a:off x="1697038" y="1825625"/>
                <a:ext cx="76200" cy="87313"/>
              </a:xfrm>
              <a:custGeom>
                <a:avLst/>
                <a:gdLst>
                  <a:gd name="T0" fmla="*/ 27 w 27"/>
                  <a:gd name="T1" fmla="*/ 0 h 31"/>
                  <a:gd name="T2" fmla="*/ 13 w 27"/>
                  <a:gd name="T3" fmla="*/ 13 h 31"/>
                  <a:gd name="T4" fmla="*/ 13 w 27"/>
                  <a:gd name="T5" fmla="*/ 13 h 31"/>
                  <a:gd name="T6" fmla="*/ 0 w 27"/>
                  <a:gd name="T7" fmla="*/ 13 h 31"/>
                  <a:gd name="T8" fmla="*/ 1 w 27"/>
                  <a:gd name="T9" fmla="*/ 31 h 31"/>
                  <a:gd name="T10" fmla="*/ 22 w 27"/>
                  <a:gd name="T11" fmla="*/ 9 h 31"/>
                  <a:gd name="T12" fmla="*/ 27 w 27"/>
                  <a:gd name="T13" fmla="*/ 0 h 31"/>
                  <a:gd name="T14" fmla="*/ 27 w 27"/>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31">
                    <a:moveTo>
                      <a:pt x="27" y="0"/>
                    </a:moveTo>
                    <a:cubicBezTo>
                      <a:pt x="27" y="7"/>
                      <a:pt x="21" y="13"/>
                      <a:pt x="13" y="13"/>
                    </a:cubicBezTo>
                    <a:cubicBezTo>
                      <a:pt x="13" y="13"/>
                      <a:pt x="13" y="13"/>
                      <a:pt x="13" y="13"/>
                    </a:cubicBezTo>
                    <a:cubicBezTo>
                      <a:pt x="0" y="13"/>
                      <a:pt x="0" y="13"/>
                      <a:pt x="0" y="13"/>
                    </a:cubicBezTo>
                    <a:cubicBezTo>
                      <a:pt x="1" y="31"/>
                      <a:pt x="1" y="31"/>
                      <a:pt x="1" y="31"/>
                    </a:cubicBezTo>
                    <a:cubicBezTo>
                      <a:pt x="14" y="17"/>
                      <a:pt x="22" y="10"/>
                      <a:pt x="22" y="9"/>
                    </a:cubicBezTo>
                    <a:cubicBezTo>
                      <a:pt x="25" y="7"/>
                      <a:pt x="27" y="4"/>
                      <a:pt x="27" y="0"/>
                    </a:cubicBezTo>
                    <a:cubicBezTo>
                      <a:pt x="27" y="0"/>
                      <a:pt x="27" y="0"/>
                      <a:pt x="27" y="0"/>
                    </a:cubicBezTo>
                  </a:path>
                </a:pathLst>
              </a:custGeom>
              <a:solidFill>
                <a:srgbClr val="FFFF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32" name="Freeform 12">
                <a:extLst>
                  <a:ext uri="{FF2B5EF4-FFF2-40B4-BE49-F238E27FC236}">
                    <a16:creationId xmlns:a16="http://schemas.microsoft.com/office/drawing/2014/main" id="{E63539F9-CEC2-4D3F-B68C-43707059742E}"/>
                  </a:ext>
                </a:extLst>
              </p:cNvPr>
              <p:cNvSpPr>
                <a:spLocks/>
              </p:cNvSpPr>
              <p:nvPr/>
            </p:nvSpPr>
            <p:spPr bwMode="auto">
              <a:xfrm>
                <a:off x="1701800" y="1784350"/>
                <a:ext cx="52388" cy="14288"/>
              </a:xfrm>
              <a:custGeom>
                <a:avLst/>
                <a:gdLst>
                  <a:gd name="T0" fmla="*/ 11 w 18"/>
                  <a:gd name="T1" fmla="*/ 0 h 5"/>
                  <a:gd name="T2" fmla="*/ 10 w 18"/>
                  <a:gd name="T3" fmla="*/ 0 h 5"/>
                  <a:gd name="T4" fmla="*/ 0 w 18"/>
                  <a:gd name="T5" fmla="*/ 5 h 5"/>
                  <a:gd name="T6" fmla="*/ 2 w 18"/>
                  <a:gd name="T7" fmla="*/ 3 h 5"/>
                  <a:gd name="T8" fmla="*/ 11 w 18"/>
                  <a:gd name="T9" fmla="*/ 0 h 5"/>
                  <a:gd name="T10" fmla="*/ 18 w 18"/>
                  <a:gd name="T11" fmla="*/ 2 h 5"/>
                  <a:gd name="T12" fmla="*/ 12 w 18"/>
                  <a:gd name="T13" fmla="*/ 0 h 5"/>
                  <a:gd name="T14" fmla="*/ 11 w 18"/>
                  <a:gd name="T15" fmla="*/ 0 h 5"/>
                  <a:gd name="T16" fmla="*/ 11 w 18"/>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
                    <a:moveTo>
                      <a:pt x="11" y="0"/>
                    </a:moveTo>
                    <a:cubicBezTo>
                      <a:pt x="11" y="0"/>
                      <a:pt x="10" y="0"/>
                      <a:pt x="10" y="0"/>
                    </a:cubicBezTo>
                    <a:cubicBezTo>
                      <a:pt x="6" y="0"/>
                      <a:pt x="2" y="2"/>
                      <a:pt x="0" y="5"/>
                    </a:cubicBezTo>
                    <a:cubicBezTo>
                      <a:pt x="1" y="4"/>
                      <a:pt x="2" y="3"/>
                      <a:pt x="2" y="3"/>
                    </a:cubicBezTo>
                    <a:cubicBezTo>
                      <a:pt x="5" y="1"/>
                      <a:pt x="8" y="0"/>
                      <a:pt x="11" y="0"/>
                    </a:cubicBezTo>
                    <a:cubicBezTo>
                      <a:pt x="14" y="0"/>
                      <a:pt x="16" y="0"/>
                      <a:pt x="18" y="2"/>
                    </a:cubicBezTo>
                    <a:cubicBezTo>
                      <a:pt x="16" y="0"/>
                      <a:pt x="14" y="0"/>
                      <a:pt x="12" y="0"/>
                    </a:cubicBezTo>
                    <a:cubicBezTo>
                      <a:pt x="11" y="0"/>
                      <a:pt x="11" y="0"/>
                      <a:pt x="11" y="0"/>
                    </a:cubicBezTo>
                    <a:cubicBezTo>
                      <a:pt x="11" y="0"/>
                      <a:pt x="11" y="0"/>
                      <a:pt x="1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33" name="Freeform 13">
                <a:extLst>
                  <a:ext uri="{FF2B5EF4-FFF2-40B4-BE49-F238E27FC236}">
                    <a16:creationId xmlns:a16="http://schemas.microsoft.com/office/drawing/2014/main" id="{5DEA5D91-1319-4FBD-A14F-2F45F7B07630}"/>
                  </a:ext>
                </a:extLst>
              </p:cNvPr>
              <p:cNvSpPr>
                <a:spLocks/>
              </p:cNvSpPr>
              <p:nvPr/>
            </p:nvSpPr>
            <p:spPr bwMode="auto">
              <a:xfrm>
                <a:off x="1693863" y="1784350"/>
                <a:ext cx="79375" cy="79375"/>
              </a:xfrm>
              <a:custGeom>
                <a:avLst/>
                <a:gdLst>
                  <a:gd name="T0" fmla="*/ 14 w 28"/>
                  <a:gd name="T1" fmla="*/ 0 h 28"/>
                  <a:gd name="T2" fmla="*/ 5 w 28"/>
                  <a:gd name="T3" fmla="*/ 3 h 28"/>
                  <a:gd name="T4" fmla="*/ 3 w 28"/>
                  <a:gd name="T5" fmla="*/ 5 h 28"/>
                  <a:gd name="T6" fmla="*/ 0 w 28"/>
                  <a:gd name="T7" fmla="*/ 15 h 28"/>
                  <a:gd name="T8" fmla="*/ 1 w 28"/>
                  <a:gd name="T9" fmla="*/ 28 h 28"/>
                  <a:gd name="T10" fmla="*/ 14 w 28"/>
                  <a:gd name="T11" fmla="*/ 28 h 28"/>
                  <a:gd name="T12" fmla="*/ 14 w 28"/>
                  <a:gd name="T13" fmla="*/ 28 h 28"/>
                  <a:gd name="T14" fmla="*/ 28 w 28"/>
                  <a:gd name="T15" fmla="*/ 15 h 28"/>
                  <a:gd name="T16" fmla="*/ 28 w 28"/>
                  <a:gd name="T17" fmla="*/ 13 h 28"/>
                  <a:gd name="T18" fmla="*/ 21 w 28"/>
                  <a:gd name="T19" fmla="*/ 2 h 28"/>
                  <a:gd name="T20" fmla="*/ 14 w 28"/>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8">
                    <a:moveTo>
                      <a:pt x="14" y="0"/>
                    </a:moveTo>
                    <a:cubicBezTo>
                      <a:pt x="11" y="0"/>
                      <a:pt x="8" y="1"/>
                      <a:pt x="5" y="3"/>
                    </a:cubicBezTo>
                    <a:cubicBezTo>
                      <a:pt x="5" y="3"/>
                      <a:pt x="4" y="4"/>
                      <a:pt x="3" y="5"/>
                    </a:cubicBezTo>
                    <a:cubicBezTo>
                      <a:pt x="1" y="8"/>
                      <a:pt x="0" y="11"/>
                      <a:pt x="0" y="15"/>
                    </a:cubicBezTo>
                    <a:cubicBezTo>
                      <a:pt x="1" y="28"/>
                      <a:pt x="1" y="28"/>
                      <a:pt x="1" y="28"/>
                    </a:cubicBezTo>
                    <a:cubicBezTo>
                      <a:pt x="14" y="28"/>
                      <a:pt x="14" y="28"/>
                      <a:pt x="14" y="28"/>
                    </a:cubicBezTo>
                    <a:cubicBezTo>
                      <a:pt x="14" y="28"/>
                      <a:pt x="14" y="28"/>
                      <a:pt x="14" y="28"/>
                    </a:cubicBezTo>
                    <a:cubicBezTo>
                      <a:pt x="22" y="28"/>
                      <a:pt x="28" y="22"/>
                      <a:pt x="28" y="15"/>
                    </a:cubicBezTo>
                    <a:cubicBezTo>
                      <a:pt x="28" y="13"/>
                      <a:pt x="28" y="13"/>
                      <a:pt x="28" y="13"/>
                    </a:cubicBezTo>
                    <a:cubicBezTo>
                      <a:pt x="28" y="8"/>
                      <a:pt x="25" y="4"/>
                      <a:pt x="21" y="2"/>
                    </a:cubicBezTo>
                    <a:cubicBezTo>
                      <a:pt x="19" y="0"/>
                      <a:pt x="17" y="0"/>
                      <a:pt x="14" y="0"/>
                    </a:cubicBezTo>
                  </a:path>
                </a:pathLst>
              </a:custGeom>
              <a:solidFill>
                <a:schemeClr val="tx1"/>
              </a:solidFill>
              <a:ln w="9525">
                <a:solidFill>
                  <a:schemeClr val="tx1"/>
                </a:solidFill>
                <a:round/>
                <a:headEnd/>
                <a:tailEnd/>
              </a:ln>
              <a:extLst/>
            </p:spPr>
            <p:txBody>
              <a:bodyPr vert="horz" wrap="square" lIns="68580" tIns="34290" rIns="68580" bIns="34290" numCol="1" anchor="t" anchorCtr="0" compatLnSpc="1">
                <a:prstTxWarp prst="textNoShape">
                  <a:avLst/>
                </a:prstTxWarp>
              </a:bodyPr>
              <a:lstStyle/>
              <a:p>
                <a:endParaRPr lang="en-US"/>
              </a:p>
            </p:txBody>
          </p:sp>
        </p:grpSp>
      </p:grpSp>
      <p:sp>
        <p:nvSpPr>
          <p:cNvPr id="3" name="TextBox 2"/>
          <p:cNvSpPr txBox="1"/>
          <p:nvPr/>
        </p:nvSpPr>
        <p:spPr>
          <a:xfrm>
            <a:off x="4208137" y="77009"/>
            <a:ext cx="1503938" cy="523220"/>
          </a:xfrm>
          <a:prstGeom prst="rect">
            <a:avLst/>
          </a:prstGeom>
          <a:solidFill>
            <a:schemeClr val="bg2"/>
          </a:solidFill>
          <a:ln>
            <a:noFill/>
          </a:ln>
        </p:spPr>
        <p:txBody>
          <a:bodyPr wrap="none" rtlCol="0">
            <a:spAutoFit/>
          </a:bodyPr>
          <a:lstStyle/>
          <a:p>
            <a:r>
              <a:rPr lang="en-US" sz="2800" dirty="0"/>
              <a:t>Network</a:t>
            </a:r>
          </a:p>
        </p:txBody>
      </p:sp>
    </p:spTree>
    <p:extLst>
      <p:ext uri="{BB962C8B-B14F-4D97-AF65-F5344CB8AC3E}">
        <p14:creationId xmlns:p14="http://schemas.microsoft.com/office/powerpoint/2010/main" val="259318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36358" y="341313"/>
            <a:ext cx="8646896" cy="1108884"/>
          </a:xfrm>
        </p:spPr>
        <p:txBody>
          <a:bodyPr/>
          <a:lstStyle/>
          <a:p>
            <a:r>
              <a:rPr lang="en-US" sz="2400" b="1" dirty="0"/>
              <a:t>Intent-Based Networking</a:t>
            </a:r>
            <a:br>
              <a:rPr lang="en-US" sz="2400" b="1" dirty="0"/>
            </a:br>
            <a:r>
              <a:rPr lang="en-US" sz="2400" b="1" dirty="0"/>
              <a:t>for the Data Center</a:t>
            </a:r>
          </a:p>
        </p:txBody>
      </p:sp>
      <p:grpSp>
        <p:nvGrpSpPr>
          <p:cNvPr id="56" name="Group 55">
            <a:extLst>
              <a:ext uri="{FF2B5EF4-FFF2-40B4-BE49-F238E27FC236}">
                <a16:creationId xmlns:a16="http://schemas.microsoft.com/office/drawing/2014/main" id="{D3CC99D8-7EA2-DB4F-B5BE-9194FD5BF299}"/>
              </a:ext>
            </a:extLst>
          </p:cNvPr>
          <p:cNvGrpSpPr/>
          <p:nvPr/>
        </p:nvGrpSpPr>
        <p:grpSpPr>
          <a:xfrm>
            <a:off x="3274416" y="1641073"/>
            <a:ext cx="2643692" cy="2643692"/>
            <a:chOff x="3187978" y="1752717"/>
            <a:chExt cx="2643692" cy="2643692"/>
          </a:xfrm>
        </p:grpSpPr>
        <p:sp>
          <p:nvSpPr>
            <p:cNvPr id="57" name="Oval 56">
              <a:extLst>
                <a:ext uri="{FF2B5EF4-FFF2-40B4-BE49-F238E27FC236}">
                  <a16:creationId xmlns:a16="http://schemas.microsoft.com/office/drawing/2014/main" id="{A3C535AA-67FD-E742-951D-414AB1CE6BAE}"/>
                </a:ext>
              </a:extLst>
            </p:cNvPr>
            <p:cNvSpPr/>
            <p:nvPr/>
          </p:nvSpPr>
          <p:spPr>
            <a:xfrm>
              <a:off x="3187978" y="1752717"/>
              <a:ext cx="2643692" cy="2643692"/>
            </a:xfrm>
            <a:prstGeom prst="ellipse">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ndParaRPr>
            </a:p>
          </p:txBody>
        </p:sp>
        <p:grpSp>
          <p:nvGrpSpPr>
            <p:cNvPr id="58" name="Group 57">
              <a:extLst>
                <a:ext uri="{FF2B5EF4-FFF2-40B4-BE49-F238E27FC236}">
                  <a16:creationId xmlns:a16="http://schemas.microsoft.com/office/drawing/2014/main" id="{40296BB6-0D71-AA4F-85AA-95D4533627D7}"/>
                </a:ext>
              </a:extLst>
            </p:cNvPr>
            <p:cNvGrpSpPr/>
            <p:nvPr/>
          </p:nvGrpSpPr>
          <p:grpSpPr>
            <a:xfrm>
              <a:off x="3371299" y="2708210"/>
              <a:ext cx="2235704" cy="768744"/>
              <a:chOff x="3382951" y="2568410"/>
              <a:chExt cx="2235704" cy="768744"/>
            </a:xfrm>
          </p:grpSpPr>
          <p:grpSp>
            <p:nvGrpSpPr>
              <p:cNvPr id="59" name="Group 58">
                <a:extLst>
                  <a:ext uri="{FF2B5EF4-FFF2-40B4-BE49-F238E27FC236}">
                    <a16:creationId xmlns:a16="http://schemas.microsoft.com/office/drawing/2014/main" id="{BE7015EF-85C9-7E47-BB68-CBC92BB0542B}"/>
                  </a:ext>
                </a:extLst>
              </p:cNvPr>
              <p:cNvGrpSpPr/>
              <p:nvPr/>
            </p:nvGrpSpPr>
            <p:grpSpPr>
              <a:xfrm>
                <a:off x="3634082" y="2894390"/>
                <a:ext cx="1823239" cy="160637"/>
                <a:chOff x="5344633" y="4636977"/>
                <a:chExt cx="5832388" cy="384770"/>
              </a:xfrm>
            </p:grpSpPr>
            <p:grpSp>
              <p:nvGrpSpPr>
                <p:cNvPr id="282" name="Group 281">
                  <a:extLst>
                    <a:ext uri="{FF2B5EF4-FFF2-40B4-BE49-F238E27FC236}">
                      <a16:creationId xmlns:a16="http://schemas.microsoft.com/office/drawing/2014/main" id="{D3C9E00C-8E5A-0D4D-8914-0E43B7162F9E}"/>
                    </a:ext>
                  </a:extLst>
                </p:cNvPr>
                <p:cNvGrpSpPr/>
                <p:nvPr/>
              </p:nvGrpSpPr>
              <p:grpSpPr>
                <a:xfrm>
                  <a:off x="5344634" y="4636977"/>
                  <a:ext cx="5832387" cy="381431"/>
                  <a:chOff x="1856748" y="4521199"/>
                  <a:chExt cx="4949076" cy="323663"/>
                </a:xfrm>
              </p:grpSpPr>
              <p:cxnSp>
                <p:nvCxnSpPr>
                  <p:cNvPr id="304" name="Straight Connector 303">
                    <a:extLst>
                      <a:ext uri="{FF2B5EF4-FFF2-40B4-BE49-F238E27FC236}">
                        <a16:creationId xmlns:a16="http://schemas.microsoft.com/office/drawing/2014/main" id="{7283258A-44B2-CE4E-80CC-73612CC3A1CF}"/>
                      </a:ext>
                    </a:extLst>
                  </p:cNvPr>
                  <p:cNvCxnSpPr/>
                  <p:nvPr/>
                </p:nvCxnSpPr>
                <p:spPr>
                  <a:xfrm>
                    <a:off x="2688974" y="4521199"/>
                    <a:ext cx="157589" cy="323663"/>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945DDA4E-823A-DF4C-A8FC-B71519304213}"/>
                      </a:ext>
                    </a:extLst>
                  </p:cNvPr>
                  <p:cNvCxnSpPr/>
                  <p:nvPr/>
                </p:nvCxnSpPr>
                <p:spPr>
                  <a:xfrm flipH="1">
                    <a:off x="1856748" y="4521200"/>
                    <a:ext cx="832227"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D96B01C3-083D-AD4B-83CC-CF4DB7289A35}"/>
                      </a:ext>
                    </a:extLst>
                  </p:cNvPr>
                  <p:cNvCxnSpPr/>
                  <p:nvPr/>
                </p:nvCxnSpPr>
                <p:spPr>
                  <a:xfrm>
                    <a:off x="2688976" y="4521200"/>
                    <a:ext cx="1147402"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FA15127-05AE-D14B-B2AC-B6C75C2E4AC4}"/>
                      </a:ext>
                    </a:extLst>
                  </p:cNvPr>
                  <p:cNvCxnSpPr/>
                  <p:nvPr/>
                </p:nvCxnSpPr>
                <p:spPr>
                  <a:xfrm>
                    <a:off x="2688975" y="4521200"/>
                    <a:ext cx="2137218"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9B386CC8-9027-F64F-8F45-3E30C82A9059}"/>
                      </a:ext>
                    </a:extLst>
                  </p:cNvPr>
                  <p:cNvCxnSpPr/>
                  <p:nvPr/>
                </p:nvCxnSpPr>
                <p:spPr>
                  <a:xfrm>
                    <a:off x="2688975" y="4521200"/>
                    <a:ext cx="3127033"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0A16D4EA-3A0B-0247-ADA2-500A0354FB64}"/>
                      </a:ext>
                    </a:extLst>
                  </p:cNvPr>
                  <p:cNvCxnSpPr/>
                  <p:nvPr/>
                </p:nvCxnSpPr>
                <p:spPr>
                  <a:xfrm>
                    <a:off x="2688975" y="4521200"/>
                    <a:ext cx="4116849"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889C9AE4-7DB4-1C44-BCA9-5B3F10822538}"/>
                    </a:ext>
                  </a:extLst>
                </p:cNvPr>
                <p:cNvGrpSpPr/>
                <p:nvPr/>
              </p:nvGrpSpPr>
              <p:grpSpPr>
                <a:xfrm flipH="1">
                  <a:off x="5344634" y="4636977"/>
                  <a:ext cx="5832387" cy="381431"/>
                  <a:chOff x="1856748" y="4521199"/>
                  <a:chExt cx="4949076" cy="323663"/>
                </a:xfrm>
              </p:grpSpPr>
              <p:cxnSp>
                <p:nvCxnSpPr>
                  <p:cNvPr id="298" name="Straight Connector 297">
                    <a:extLst>
                      <a:ext uri="{FF2B5EF4-FFF2-40B4-BE49-F238E27FC236}">
                        <a16:creationId xmlns:a16="http://schemas.microsoft.com/office/drawing/2014/main" id="{AE4225E1-1DE5-A54D-AC57-5CE92470BF3A}"/>
                      </a:ext>
                    </a:extLst>
                  </p:cNvPr>
                  <p:cNvCxnSpPr/>
                  <p:nvPr/>
                </p:nvCxnSpPr>
                <p:spPr>
                  <a:xfrm>
                    <a:off x="2688974" y="4521199"/>
                    <a:ext cx="157589" cy="323663"/>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4D581F03-200A-8744-8645-F7F5B927D1D1}"/>
                      </a:ext>
                    </a:extLst>
                  </p:cNvPr>
                  <p:cNvCxnSpPr/>
                  <p:nvPr/>
                </p:nvCxnSpPr>
                <p:spPr>
                  <a:xfrm flipH="1">
                    <a:off x="1856748" y="4521200"/>
                    <a:ext cx="832227"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47494E1-18E0-C44C-B137-2DE6A22E9DC3}"/>
                      </a:ext>
                    </a:extLst>
                  </p:cNvPr>
                  <p:cNvCxnSpPr/>
                  <p:nvPr/>
                </p:nvCxnSpPr>
                <p:spPr>
                  <a:xfrm>
                    <a:off x="2688976" y="4521200"/>
                    <a:ext cx="1147402"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6A482AA8-D3B4-5844-9936-8EB2257D9E59}"/>
                      </a:ext>
                    </a:extLst>
                  </p:cNvPr>
                  <p:cNvCxnSpPr/>
                  <p:nvPr/>
                </p:nvCxnSpPr>
                <p:spPr>
                  <a:xfrm>
                    <a:off x="2688975" y="4521200"/>
                    <a:ext cx="2137218"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2FA79582-EF5C-D441-977C-2B8798B55044}"/>
                      </a:ext>
                    </a:extLst>
                  </p:cNvPr>
                  <p:cNvCxnSpPr/>
                  <p:nvPr/>
                </p:nvCxnSpPr>
                <p:spPr>
                  <a:xfrm>
                    <a:off x="2688975" y="4521200"/>
                    <a:ext cx="3127033"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38948DE3-FEA7-CC49-8222-49346EED466E}"/>
                      </a:ext>
                    </a:extLst>
                  </p:cNvPr>
                  <p:cNvCxnSpPr/>
                  <p:nvPr/>
                </p:nvCxnSpPr>
                <p:spPr>
                  <a:xfrm>
                    <a:off x="2688975" y="4521200"/>
                    <a:ext cx="4116849"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84" name="Group 283">
                  <a:extLst>
                    <a:ext uri="{FF2B5EF4-FFF2-40B4-BE49-F238E27FC236}">
                      <a16:creationId xmlns:a16="http://schemas.microsoft.com/office/drawing/2014/main" id="{702DF903-F1EB-2841-9F12-0AC1DFBFDDB8}"/>
                    </a:ext>
                  </a:extLst>
                </p:cNvPr>
                <p:cNvGrpSpPr/>
                <p:nvPr/>
              </p:nvGrpSpPr>
              <p:grpSpPr>
                <a:xfrm>
                  <a:off x="5344634" y="4636978"/>
                  <a:ext cx="5832387" cy="381430"/>
                  <a:chOff x="1856748" y="4521200"/>
                  <a:chExt cx="4949076" cy="323662"/>
                </a:xfrm>
              </p:grpSpPr>
              <p:cxnSp>
                <p:nvCxnSpPr>
                  <p:cNvPr id="292" name="Straight Connector 291">
                    <a:extLst>
                      <a:ext uri="{FF2B5EF4-FFF2-40B4-BE49-F238E27FC236}">
                        <a16:creationId xmlns:a16="http://schemas.microsoft.com/office/drawing/2014/main" id="{E781D039-26B4-8D45-A4A3-DB5CD1B235BA}"/>
                      </a:ext>
                    </a:extLst>
                  </p:cNvPr>
                  <p:cNvCxnSpPr/>
                  <p:nvPr/>
                </p:nvCxnSpPr>
                <p:spPr>
                  <a:xfrm flipH="1">
                    <a:off x="2846563" y="4521200"/>
                    <a:ext cx="937286"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1D79E112-FB1B-B84A-84E7-B14624B2309C}"/>
                      </a:ext>
                    </a:extLst>
                  </p:cNvPr>
                  <p:cNvCxnSpPr/>
                  <p:nvPr/>
                </p:nvCxnSpPr>
                <p:spPr>
                  <a:xfrm flipH="1">
                    <a:off x="1856748" y="4521200"/>
                    <a:ext cx="1927101"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BF534408-D680-5142-BDBB-9A7198E65389}"/>
                      </a:ext>
                    </a:extLst>
                  </p:cNvPr>
                  <p:cNvCxnSpPr/>
                  <p:nvPr/>
                </p:nvCxnSpPr>
                <p:spPr>
                  <a:xfrm>
                    <a:off x="3783849" y="4521200"/>
                    <a:ext cx="52529"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51E578CA-819E-874A-9873-7DACBA32D853}"/>
                      </a:ext>
                    </a:extLst>
                  </p:cNvPr>
                  <p:cNvCxnSpPr/>
                  <p:nvPr/>
                </p:nvCxnSpPr>
                <p:spPr>
                  <a:xfrm>
                    <a:off x="3783849" y="4521200"/>
                    <a:ext cx="1042344"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638CD488-5378-3545-BEC1-5C701CA4E914}"/>
                      </a:ext>
                    </a:extLst>
                  </p:cNvPr>
                  <p:cNvCxnSpPr/>
                  <p:nvPr/>
                </p:nvCxnSpPr>
                <p:spPr>
                  <a:xfrm>
                    <a:off x="3783849" y="4521200"/>
                    <a:ext cx="2032159"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9065E98D-FD1A-594B-87B1-33172C6823F4}"/>
                      </a:ext>
                    </a:extLst>
                  </p:cNvPr>
                  <p:cNvCxnSpPr/>
                  <p:nvPr/>
                </p:nvCxnSpPr>
                <p:spPr>
                  <a:xfrm>
                    <a:off x="3783849" y="4521200"/>
                    <a:ext cx="3021975"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85" name="Group 284">
                  <a:extLst>
                    <a:ext uri="{FF2B5EF4-FFF2-40B4-BE49-F238E27FC236}">
                      <a16:creationId xmlns:a16="http://schemas.microsoft.com/office/drawing/2014/main" id="{FCEAE19F-6235-E144-AB67-EEBC0FF0E384}"/>
                    </a:ext>
                  </a:extLst>
                </p:cNvPr>
                <p:cNvGrpSpPr/>
                <p:nvPr/>
              </p:nvGrpSpPr>
              <p:grpSpPr>
                <a:xfrm flipH="1">
                  <a:off x="5344633" y="4640317"/>
                  <a:ext cx="5832387" cy="381430"/>
                  <a:chOff x="1856748" y="4521200"/>
                  <a:chExt cx="4949076" cy="323662"/>
                </a:xfrm>
              </p:grpSpPr>
              <p:cxnSp>
                <p:nvCxnSpPr>
                  <p:cNvPr id="286" name="Straight Connector 285">
                    <a:extLst>
                      <a:ext uri="{FF2B5EF4-FFF2-40B4-BE49-F238E27FC236}">
                        <a16:creationId xmlns:a16="http://schemas.microsoft.com/office/drawing/2014/main" id="{48512E64-2BAA-F344-9666-0C80B4B2C0CD}"/>
                      </a:ext>
                    </a:extLst>
                  </p:cNvPr>
                  <p:cNvCxnSpPr/>
                  <p:nvPr/>
                </p:nvCxnSpPr>
                <p:spPr>
                  <a:xfrm flipH="1">
                    <a:off x="2846563" y="4521200"/>
                    <a:ext cx="937286"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3E6E5234-94FF-8643-AB19-7DEB92FB7773}"/>
                      </a:ext>
                    </a:extLst>
                  </p:cNvPr>
                  <p:cNvCxnSpPr/>
                  <p:nvPr/>
                </p:nvCxnSpPr>
                <p:spPr>
                  <a:xfrm flipH="1">
                    <a:off x="1856748" y="4521200"/>
                    <a:ext cx="1927101"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26CCF97D-3106-5F49-9FD6-B8BA8653D925}"/>
                      </a:ext>
                    </a:extLst>
                  </p:cNvPr>
                  <p:cNvCxnSpPr/>
                  <p:nvPr/>
                </p:nvCxnSpPr>
                <p:spPr>
                  <a:xfrm>
                    <a:off x="3783849" y="4521200"/>
                    <a:ext cx="52529"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0A3967AA-B776-B946-9EA9-03ED57C9B981}"/>
                      </a:ext>
                    </a:extLst>
                  </p:cNvPr>
                  <p:cNvCxnSpPr/>
                  <p:nvPr/>
                </p:nvCxnSpPr>
                <p:spPr>
                  <a:xfrm>
                    <a:off x="3783849" y="4521200"/>
                    <a:ext cx="1042344"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E32D1DD-8C82-2E41-B0F9-285350925824}"/>
                      </a:ext>
                    </a:extLst>
                  </p:cNvPr>
                  <p:cNvCxnSpPr/>
                  <p:nvPr/>
                </p:nvCxnSpPr>
                <p:spPr>
                  <a:xfrm>
                    <a:off x="3783849" y="4521200"/>
                    <a:ext cx="2032159"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8999D049-D094-AB4B-A34F-B6A7F82DEAA8}"/>
                      </a:ext>
                    </a:extLst>
                  </p:cNvPr>
                  <p:cNvCxnSpPr/>
                  <p:nvPr/>
                </p:nvCxnSpPr>
                <p:spPr>
                  <a:xfrm>
                    <a:off x="3783849" y="4521200"/>
                    <a:ext cx="3021975" cy="323662"/>
                  </a:xfrm>
                  <a:prstGeom prst="line">
                    <a:avLst/>
                  </a:prstGeom>
                  <a:ln w="63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3135AE0F-41BB-E340-8FD5-BC8627EEDF9B}"/>
                  </a:ext>
                </a:extLst>
              </p:cNvPr>
              <p:cNvGrpSpPr/>
              <p:nvPr/>
            </p:nvGrpSpPr>
            <p:grpSpPr>
              <a:xfrm>
                <a:off x="3466839" y="2741297"/>
                <a:ext cx="215922" cy="341443"/>
                <a:chOff x="6946318" y="3380147"/>
                <a:chExt cx="678136" cy="1072352"/>
              </a:xfrm>
              <a:solidFill>
                <a:schemeClr val="bg1">
                  <a:lumMod val="50000"/>
                </a:schemeClr>
              </a:solidFill>
            </p:grpSpPr>
            <p:sp>
              <p:nvSpPr>
                <p:cNvPr id="273" name="Freeform 51">
                  <a:extLst>
                    <a:ext uri="{FF2B5EF4-FFF2-40B4-BE49-F238E27FC236}">
                      <a16:creationId xmlns:a16="http://schemas.microsoft.com/office/drawing/2014/main" id="{6D42B4C9-DAA3-B04D-B1E7-C967F0602C33}"/>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4" name="Freeform 52">
                  <a:extLst>
                    <a:ext uri="{FF2B5EF4-FFF2-40B4-BE49-F238E27FC236}">
                      <a16:creationId xmlns:a16="http://schemas.microsoft.com/office/drawing/2014/main" id="{F7B21FB0-8BDD-BF4C-A14B-967F257AA011}"/>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5" name="Freeform 53">
                  <a:extLst>
                    <a:ext uri="{FF2B5EF4-FFF2-40B4-BE49-F238E27FC236}">
                      <a16:creationId xmlns:a16="http://schemas.microsoft.com/office/drawing/2014/main" id="{703CB0D2-22EB-F044-AB28-EE7DA7A6BD45}"/>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6" name="Freeform 54">
                  <a:extLst>
                    <a:ext uri="{FF2B5EF4-FFF2-40B4-BE49-F238E27FC236}">
                      <a16:creationId xmlns:a16="http://schemas.microsoft.com/office/drawing/2014/main" id="{6A7CD04F-0FE0-CC4D-87DC-C397A4535E21}"/>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7" name="Freeform 55">
                  <a:extLst>
                    <a:ext uri="{FF2B5EF4-FFF2-40B4-BE49-F238E27FC236}">
                      <a16:creationId xmlns:a16="http://schemas.microsoft.com/office/drawing/2014/main" id="{9BE81C35-8EF8-254D-9E42-601CB47B8D30}"/>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8" name="Freeform 56">
                  <a:extLst>
                    <a:ext uri="{FF2B5EF4-FFF2-40B4-BE49-F238E27FC236}">
                      <a16:creationId xmlns:a16="http://schemas.microsoft.com/office/drawing/2014/main" id="{3E224E37-0023-8844-9DCC-6FC8B9334408}"/>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9" name="Freeform 57">
                  <a:extLst>
                    <a:ext uri="{FF2B5EF4-FFF2-40B4-BE49-F238E27FC236}">
                      <a16:creationId xmlns:a16="http://schemas.microsoft.com/office/drawing/2014/main" id="{61C4BD44-EE15-9643-9B0D-DF438B73FE7D}"/>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80" name="Freeform 58">
                  <a:extLst>
                    <a:ext uri="{FF2B5EF4-FFF2-40B4-BE49-F238E27FC236}">
                      <a16:creationId xmlns:a16="http://schemas.microsoft.com/office/drawing/2014/main" id="{87ADDFF9-00E9-9246-8A6B-A2E870513A32}"/>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81" name="Freeform 59">
                  <a:extLst>
                    <a:ext uri="{FF2B5EF4-FFF2-40B4-BE49-F238E27FC236}">
                      <a16:creationId xmlns:a16="http://schemas.microsoft.com/office/drawing/2014/main" id="{ADEC7EE8-1554-F149-B43E-411570B96F9C}"/>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grpSp>
            <p:nvGrpSpPr>
              <p:cNvPr id="61" name="Group 60">
                <a:extLst>
                  <a:ext uri="{FF2B5EF4-FFF2-40B4-BE49-F238E27FC236}">
                    <a16:creationId xmlns:a16="http://schemas.microsoft.com/office/drawing/2014/main" id="{195A1D95-5C67-2545-AC00-197735B2EC4F}"/>
                  </a:ext>
                </a:extLst>
              </p:cNvPr>
              <p:cNvGrpSpPr/>
              <p:nvPr/>
            </p:nvGrpSpPr>
            <p:grpSpPr>
              <a:xfrm>
                <a:off x="5402733" y="2741297"/>
                <a:ext cx="215922" cy="341443"/>
                <a:chOff x="6946318" y="3380147"/>
                <a:chExt cx="678136" cy="1072352"/>
              </a:xfrm>
              <a:solidFill>
                <a:schemeClr val="bg1">
                  <a:lumMod val="50000"/>
                </a:schemeClr>
              </a:solidFill>
            </p:grpSpPr>
            <p:sp>
              <p:nvSpPr>
                <p:cNvPr id="264" name="Freeform 51">
                  <a:extLst>
                    <a:ext uri="{FF2B5EF4-FFF2-40B4-BE49-F238E27FC236}">
                      <a16:creationId xmlns:a16="http://schemas.microsoft.com/office/drawing/2014/main" id="{F85BA9D8-3B15-9047-9D21-27ADD8D65A97}"/>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5" name="Freeform 52">
                  <a:extLst>
                    <a:ext uri="{FF2B5EF4-FFF2-40B4-BE49-F238E27FC236}">
                      <a16:creationId xmlns:a16="http://schemas.microsoft.com/office/drawing/2014/main" id="{24923B67-DA15-BB45-A133-996365C36D75}"/>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6" name="Freeform 53">
                  <a:extLst>
                    <a:ext uri="{FF2B5EF4-FFF2-40B4-BE49-F238E27FC236}">
                      <a16:creationId xmlns:a16="http://schemas.microsoft.com/office/drawing/2014/main" id="{FA7662C7-BDAA-8F40-964D-751B8E636826}"/>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7" name="Freeform 54">
                  <a:extLst>
                    <a:ext uri="{FF2B5EF4-FFF2-40B4-BE49-F238E27FC236}">
                      <a16:creationId xmlns:a16="http://schemas.microsoft.com/office/drawing/2014/main" id="{418A327B-FADC-F842-B3ED-FF2FF215979E}"/>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8" name="Freeform 55">
                  <a:extLst>
                    <a:ext uri="{FF2B5EF4-FFF2-40B4-BE49-F238E27FC236}">
                      <a16:creationId xmlns:a16="http://schemas.microsoft.com/office/drawing/2014/main" id="{0BDB51CA-1612-A242-B1BC-13F35A6CE9AE}"/>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9" name="Freeform 56">
                  <a:extLst>
                    <a:ext uri="{FF2B5EF4-FFF2-40B4-BE49-F238E27FC236}">
                      <a16:creationId xmlns:a16="http://schemas.microsoft.com/office/drawing/2014/main" id="{C8DA0046-BDC4-2745-A7D8-D9C3DBE7F8AE}"/>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0" name="Freeform 57">
                  <a:extLst>
                    <a:ext uri="{FF2B5EF4-FFF2-40B4-BE49-F238E27FC236}">
                      <a16:creationId xmlns:a16="http://schemas.microsoft.com/office/drawing/2014/main" id="{16FA293F-038C-6D4B-BD74-9A73851BFE54}"/>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1" name="Freeform 58">
                  <a:extLst>
                    <a:ext uri="{FF2B5EF4-FFF2-40B4-BE49-F238E27FC236}">
                      <a16:creationId xmlns:a16="http://schemas.microsoft.com/office/drawing/2014/main" id="{22DA07CB-282D-AC4B-A21F-82ED0009E48F}"/>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72" name="Freeform 59">
                  <a:extLst>
                    <a:ext uri="{FF2B5EF4-FFF2-40B4-BE49-F238E27FC236}">
                      <a16:creationId xmlns:a16="http://schemas.microsoft.com/office/drawing/2014/main" id="{27F86B4B-0AFC-024F-A58A-78D30D367EFB}"/>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grpSp>
            <p:nvGrpSpPr>
              <p:cNvPr id="62" name="Group 61">
                <a:extLst>
                  <a:ext uri="{FF2B5EF4-FFF2-40B4-BE49-F238E27FC236}">
                    <a16:creationId xmlns:a16="http://schemas.microsoft.com/office/drawing/2014/main" id="{888FE1EA-ED62-0940-9F2C-3F9A7FD284EF}"/>
                  </a:ext>
                </a:extLst>
              </p:cNvPr>
              <p:cNvGrpSpPr/>
              <p:nvPr/>
            </p:nvGrpSpPr>
            <p:grpSpPr>
              <a:xfrm>
                <a:off x="3843291" y="2568410"/>
                <a:ext cx="215922" cy="341443"/>
                <a:chOff x="6946318" y="3380147"/>
                <a:chExt cx="678136" cy="1072352"/>
              </a:xfrm>
              <a:solidFill>
                <a:schemeClr val="bg1">
                  <a:lumMod val="50000"/>
                </a:schemeClr>
              </a:solidFill>
            </p:grpSpPr>
            <p:sp>
              <p:nvSpPr>
                <p:cNvPr id="255" name="Freeform 51">
                  <a:extLst>
                    <a:ext uri="{FF2B5EF4-FFF2-40B4-BE49-F238E27FC236}">
                      <a16:creationId xmlns:a16="http://schemas.microsoft.com/office/drawing/2014/main" id="{65522034-F7EF-8946-A167-E8886C653E91}"/>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6" name="Freeform 52">
                  <a:extLst>
                    <a:ext uri="{FF2B5EF4-FFF2-40B4-BE49-F238E27FC236}">
                      <a16:creationId xmlns:a16="http://schemas.microsoft.com/office/drawing/2014/main" id="{23868DDF-AE83-E746-8D06-F74792467984}"/>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7" name="Freeform 53">
                  <a:extLst>
                    <a:ext uri="{FF2B5EF4-FFF2-40B4-BE49-F238E27FC236}">
                      <a16:creationId xmlns:a16="http://schemas.microsoft.com/office/drawing/2014/main" id="{31124540-36EA-034B-8E68-389EB5073DAD}"/>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8" name="Freeform 54">
                  <a:extLst>
                    <a:ext uri="{FF2B5EF4-FFF2-40B4-BE49-F238E27FC236}">
                      <a16:creationId xmlns:a16="http://schemas.microsoft.com/office/drawing/2014/main" id="{7EBF8657-6E4F-2442-A1E7-8AEDE84E5A33}"/>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9" name="Freeform 55">
                  <a:extLst>
                    <a:ext uri="{FF2B5EF4-FFF2-40B4-BE49-F238E27FC236}">
                      <a16:creationId xmlns:a16="http://schemas.microsoft.com/office/drawing/2014/main" id="{7EB28D78-62F2-6C4F-8EEE-89B603B5696D}"/>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0" name="Freeform 56">
                  <a:extLst>
                    <a:ext uri="{FF2B5EF4-FFF2-40B4-BE49-F238E27FC236}">
                      <a16:creationId xmlns:a16="http://schemas.microsoft.com/office/drawing/2014/main" id="{BE5AA648-1349-614C-A9C8-9955537C5D61}"/>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1" name="Freeform 57">
                  <a:extLst>
                    <a:ext uri="{FF2B5EF4-FFF2-40B4-BE49-F238E27FC236}">
                      <a16:creationId xmlns:a16="http://schemas.microsoft.com/office/drawing/2014/main" id="{C2690928-ACEE-2A48-8DA4-C8D4F8AC7E14}"/>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2" name="Freeform 58">
                  <a:extLst>
                    <a:ext uri="{FF2B5EF4-FFF2-40B4-BE49-F238E27FC236}">
                      <a16:creationId xmlns:a16="http://schemas.microsoft.com/office/drawing/2014/main" id="{807B6C91-5E9F-1940-9D71-8776AE8D5898}"/>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63" name="Freeform 59">
                  <a:extLst>
                    <a:ext uri="{FF2B5EF4-FFF2-40B4-BE49-F238E27FC236}">
                      <a16:creationId xmlns:a16="http://schemas.microsoft.com/office/drawing/2014/main" id="{F6FE49A7-F1EC-4243-9214-CA9C94D87779}"/>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63" name="Freeform 7">
                <a:extLst>
                  <a:ext uri="{FF2B5EF4-FFF2-40B4-BE49-F238E27FC236}">
                    <a16:creationId xmlns:a16="http://schemas.microsoft.com/office/drawing/2014/main" id="{11F98659-E493-8947-BEC1-3668FF363DF1}"/>
                  </a:ext>
                </a:extLst>
              </p:cNvPr>
              <p:cNvSpPr>
                <a:spLocks noEditPoints="1"/>
              </p:cNvSpPr>
              <p:nvPr/>
            </p:nvSpPr>
            <p:spPr bwMode="auto">
              <a:xfrm>
                <a:off x="3794322" y="3004181"/>
                <a:ext cx="313859" cy="63021"/>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64" name="Group 63">
                <a:extLst>
                  <a:ext uri="{FF2B5EF4-FFF2-40B4-BE49-F238E27FC236}">
                    <a16:creationId xmlns:a16="http://schemas.microsoft.com/office/drawing/2014/main" id="{19659951-9F91-D446-925F-679D0456E415}"/>
                  </a:ext>
                </a:extLst>
              </p:cNvPr>
              <p:cNvGrpSpPr/>
              <p:nvPr/>
            </p:nvGrpSpPr>
            <p:grpSpPr>
              <a:xfrm>
                <a:off x="3887469" y="3215971"/>
                <a:ext cx="76634" cy="121183"/>
                <a:chOff x="6946318" y="3380147"/>
                <a:chExt cx="678136" cy="1072352"/>
              </a:xfrm>
              <a:solidFill>
                <a:schemeClr val="bg1">
                  <a:lumMod val="50000"/>
                </a:schemeClr>
              </a:solidFill>
            </p:grpSpPr>
            <p:sp>
              <p:nvSpPr>
                <p:cNvPr id="246" name="Freeform 51">
                  <a:extLst>
                    <a:ext uri="{FF2B5EF4-FFF2-40B4-BE49-F238E27FC236}">
                      <a16:creationId xmlns:a16="http://schemas.microsoft.com/office/drawing/2014/main" id="{63C8FF81-9F82-E74C-B7C5-9498ABB85BAC}"/>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7" name="Freeform 52">
                  <a:extLst>
                    <a:ext uri="{FF2B5EF4-FFF2-40B4-BE49-F238E27FC236}">
                      <a16:creationId xmlns:a16="http://schemas.microsoft.com/office/drawing/2014/main" id="{3027543B-6861-8B48-AEEC-254EC4724480}"/>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8" name="Freeform 53">
                  <a:extLst>
                    <a:ext uri="{FF2B5EF4-FFF2-40B4-BE49-F238E27FC236}">
                      <a16:creationId xmlns:a16="http://schemas.microsoft.com/office/drawing/2014/main" id="{385B2E32-F6A3-BD4A-BE25-1DD02E2297C0}"/>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9" name="Freeform 54">
                  <a:extLst>
                    <a:ext uri="{FF2B5EF4-FFF2-40B4-BE49-F238E27FC236}">
                      <a16:creationId xmlns:a16="http://schemas.microsoft.com/office/drawing/2014/main" id="{34436D24-35A0-5144-8ACC-BEBD6DC0FA4C}"/>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0" name="Freeform 55">
                  <a:extLst>
                    <a:ext uri="{FF2B5EF4-FFF2-40B4-BE49-F238E27FC236}">
                      <a16:creationId xmlns:a16="http://schemas.microsoft.com/office/drawing/2014/main" id="{8596100A-DBB0-D945-813A-A33945A72BD4}"/>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1" name="Freeform 56">
                  <a:extLst>
                    <a:ext uri="{FF2B5EF4-FFF2-40B4-BE49-F238E27FC236}">
                      <a16:creationId xmlns:a16="http://schemas.microsoft.com/office/drawing/2014/main" id="{CF64EB00-0817-CA49-B646-88B64845AE47}"/>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2" name="Freeform 57">
                  <a:extLst>
                    <a:ext uri="{FF2B5EF4-FFF2-40B4-BE49-F238E27FC236}">
                      <a16:creationId xmlns:a16="http://schemas.microsoft.com/office/drawing/2014/main" id="{E466EF83-8FF6-314E-8889-9398F71998BF}"/>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3" name="Freeform 58">
                  <a:extLst>
                    <a:ext uri="{FF2B5EF4-FFF2-40B4-BE49-F238E27FC236}">
                      <a16:creationId xmlns:a16="http://schemas.microsoft.com/office/drawing/2014/main" id="{412CE958-D0FA-4849-B25F-B74754A510E3}"/>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54" name="Freeform 59">
                  <a:extLst>
                    <a:ext uri="{FF2B5EF4-FFF2-40B4-BE49-F238E27FC236}">
                      <a16:creationId xmlns:a16="http://schemas.microsoft.com/office/drawing/2014/main" id="{B72294AB-3EF2-6245-8254-8F8E8C0ECB2A}"/>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65" name="Freeform 27">
                <a:extLst>
                  <a:ext uri="{FF2B5EF4-FFF2-40B4-BE49-F238E27FC236}">
                    <a16:creationId xmlns:a16="http://schemas.microsoft.com/office/drawing/2014/main" id="{7C85ADB6-A6A5-CF4D-ACD7-FF792C106CF2}"/>
                  </a:ext>
                </a:extLst>
              </p:cNvPr>
              <p:cNvSpPr>
                <a:spLocks noEditPoints="1"/>
              </p:cNvSpPr>
              <p:nvPr/>
            </p:nvSpPr>
            <p:spPr bwMode="auto">
              <a:xfrm rot="5400000">
                <a:off x="3805774" y="3243476"/>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cxnSp>
            <p:nvCxnSpPr>
              <p:cNvPr id="66" name="Straight Arrow Connector 65">
                <a:extLst>
                  <a:ext uri="{FF2B5EF4-FFF2-40B4-BE49-F238E27FC236}">
                    <a16:creationId xmlns:a16="http://schemas.microsoft.com/office/drawing/2014/main" id="{F43DC4CF-762E-E842-853B-F29F12F634C7}"/>
                  </a:ext>
                </a:extLst>
              </p:cNvPr>
              <p:cNvCxnSpPr/>
              <p:nvPr/>
            </p:nvCxnSpPr>
            <p:spPr>
              <a:xfrm>
                <a:off x="3846768" y="3102354"/>
                <a:ext cx="0" cy="122379"/>
              </a:xfrm>
              <a:prstGeom prst="straightConnector1">
                <a:avLst/>
              </a:prstGeom>
              <a:ln w="9525">
                <a:solidFill>
                  <a:schemeClr val="accent5"/>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5EC1288F-10EC-A248-8BA3-03C08AC601DA}"/>
                  </a:ext>
                </a:extLst>
              </p:cNvPr>
              <p:cNvGrpSpPr/>
              <p:nvPr/>
            </p:nvGrpSpPr>
            <p:grpSpPr>
              <a:xfrm>
                <a:off x="3992101" y="3215971"/>
                <a:ext cx="76634" cy="121183"/>
                <a:chOff x="6946318" y="3380147"/>
                <a:chExt cx="678136" cy="1072352"/>
              </a:xfrm>
              <a:solidFill>
                <a:schemeClr val="bg1">
                  <a:lumMod val="50000"/>
                </a:schemeClr>
              </a:solidFill>
            </p:grpSpPr>
            <p:sp>
              <p:nvSpPr>
                <p:cNvPr id="237" name="Freeform 51">
                  <a:extLst>
                    <a:ext uri="{FF2B5EF4-FFF2-40B4-BE49-F238E27FC236}">
                      <a16:creationId xmlns:a16="http://schemas.microsoft.com/office/drawing/2014/main" id="{98099A47-EC36-404C-B581-1A5FB0917084}"/>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8" name="Freeform 52">
                  <a:extLst>
                    <a:ext uri="{FF2B5EF4-FFF2-40B4-BE49-F238E27FC236}">
                      <a16:creationId xmlns:a16="http://schemas.microsoft.com/office/drawing/2014/main" id="{48E63E45-4B7C-6145-908E-7AD999E2BF9E}"/>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9" name="Freeform 53">
                  <a:extLst>
                    <a:ext uri="{FF2B5EF4-FFF2-40B4-BE49-F238E27FC236}">
                      <a16:creationId xmlns:a16="http://schemas.microsoft.com/office/drawing/2014/main" id="{649D37DE-4A20-A04B-B14C-D9AEF078B80F}"/>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0" name="Freeform 54">
                  <a:extLst>
                    <a:ext uri="{FF2B5EF4-FFF2-40B4-BE49-F238E27FC236}">
                      <a16:creationId xmlns:a16="http://schemas.microsoft.com/office/drawing/2014/main" id="{5D591DEF-0A00-D548-B2E5-E282EDE55316}"/>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1" name="Freeform 55">
                  <a:extLst>
                    <a:ext uri="{FF2B5EF4-FFF2-40B4-BE49-F238E27FC236}">
                      <a16:creationId xmlns:a16="http://schemas.microsoft.com/office/drawing/2014/main" id="{D9A72102-1AAC-1440-97CE-D15E802A8E3B}"/>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2" name="Freeform 56">
                  <a:extLst>
                    <a:ext uri="{FF2B5EF4-FFF2-40B4-BE49-F238E27FC236}">
                      <a16:creationId xmlns:a16="http://schemas.microsoft.com/office/drawing/2014/main" id="{2EE5BAF9-C98B-8048-ACF8-69AB5007099A}"/>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3" name="Freeform 57">
                  <a:extLst>
                    <a:ext uri="{FF2B5EF4-FFF2-40B4-BE49-F238E27FC236}">
                      <a16:creationId xmlns:a16="http://schemas.microsoft.com/office/drawing/2014/main" id="{71F15CA1-7412-184F-9DDC-954B5F9B9ADF}"/>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4" name="Freeform 58">
                  <a:extLst>
                    <a:ext uri="{FF2B5EF4-FFF2-40B4-BE49-F238E27FC236}">
                      <a16:creationId xmlns:a16="http://schemas.microsoft.com/office/drawing/2014/main" id="{D67E9380-2FDA-4145-8A65-248AD60AB786}"/>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45" name="Freeform 59">
                  <a:extLst>
                    <a:ext uri="{FF2B5EF4-FFF2-40B4-BE49-F238E27FC236}">
                      <a16:creationId xmlns:a16="http://schemas.microsoft.com/office/drawing/2014/main" id="{63C320E2-4A3E-D144-92EE-BE3BF9A39CC1}"/>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68" name="Freeform 27">
                <a:extLst>
                  <a:ext uri="{FF2B5EF4-FFF2-40B4-BE49-F238E27FC236}">
                    <a16:creationId xmlns:a16="http://schemas.microsoft.com/office/drawing/2014/main" id="{C044D5BA-096D-2E43-91C5-9D36C8B9C975}"/>
                  </a:ext>
                </a:extLst>
              </p:cNvPr>
              <p:cNvSpPr>
                <a:spLocks noEditPoints="1"/>
              </p:cNvSpPr>
              <p:nvPr/>
            </p:nvSpPr>
            <p:spPr bwMode="auto">
              <a:xfrm rot="5400000">
                <a:off x="3711936" y="3007660"/>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69" name="Group 68">
                <a:extLst>
                  <a:ext uri="{FF2B5EF4-FFF2-40B4-BE49-F238E27FC236}">
                    <a16:creationId xmlns:a16="http://schemas.microsoft.com/office/drawing/2014/main" id="{72034029-3FE1-2448-9C21-A67FE999D879}"/>
                  </a:ext>
                </a:extLst>
              </p:cNvPr>
              <p:cNvGrpSpPr/>
              <p:nvPr/>
            </p:nvGrpSpPr>
            <p:grpSpPr>
              <a:xfrm>
                <a:off x="4244934" y="2568410"/>
                <a:ext cx="215922" cy="341443"/>
                <a:chOff x="6946318" y="3380147"/>
                <a:chExt cx="678136" cy="1072352"/>
              </a:xfrm>
              <a:solidFill>
                <a:schemeClr val="bg1">
                  <a:lumMod val="50000"/>
                </a:schemeClr>
              </a:solidFill>
            </p:grpSpPr>
            <p:sp>
              <p:nvSpPr>
                <p:cNvPr id="228" name="Freeform 51">
                  <a:extLst>
                    <a:ext uri="{FF2B5EF4-FFF2-40B4-BE49-F238E27FC236}">
                      <a16:creationId xmlns:a16="http://schemas.microsoft.com/office/drawing/2014/main" id="{EA40783D-56DB-7F46-8D9B-B5DF0BE1F6D7}"/>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9" name="Freeform 52">
                  <a:extLst>
                    <a:ext uri="{FF2B5EF4-FFF2-40B4-BE49-F238E27FC236}">
                      <a16:creationId xmlns:a16="http://schemas.microsoft.com/office/drawing/2014/main" id="{98200358-8B23-1E45-91EB-A8A105728836}"/>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0" name="Freeform 53">
                  <a:extLst>
                    <a:ext uri="{FF2B5EF4-FFF2-40B4-BE49-F238E27FC236}">
                      <a16:creationId xmlns:a16="http://schemas.microsoft.com/office/drawing/2014/main" id="{81FDF606-98C8-F747-9DAD-D561D4C0888D}"/>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1" name="Freeform 54">
                  <a:extLst>
                    <a:ext uri="{FF2B5EF4-FFF2-40B4-BE49-F238E27FC236}">
                      <a16:creationId xmlns:a16="http://schemas.microsoft.com/office/drawing/2014/main" id="{79080486-068E-A745-96D7-590431999B06}"/>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2" name="Freeform 55">
                  <a:extLst>
                    <a:ext uri="{FF2B5EF4-FFF2-40B4-BE49-F238E27FC236}">
                      <a16:creationId xmlns:a16="http://schemas.microsoft.com/office/drawing/2014/main" id="{57954C1F-90E8-6F4D-A456-DCC8449BE1A3}"/>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3" name="Freeform 56">
                  <a:extLst>
                    <a:ext uri="{FF2B5EF4-FFF2-40B4-BE49-F238E27FC236}">
                      <a16:creationId xmlns:a16="http://schemas.microsoft.com/office/drawing/2014/main" id="{3C3843A8-0E76-6349-86B7-27476B3A4F36}"/>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4" name="Freeform 57">
                  <a:extLst>
                    <a:ext uri="{FF2B5EF4-FFF2-40B4-BE49-F238E27FC236}">
                      <a16:creationId xmlns:a16="http://schemas.microsoft.com/office/drawing/2014/main" id="{EEA13961-2B6D-1C44-AB1C-97527667B4ED}"/>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5" name="Freeform 58">
                  <a:extLst>
                    <a:ext uri="{FF2B5EF4-FFF2-40B4-BE49-F238E27FC236}">
                      <a16:creationId xmlns:a16="http://schemas.microsoft.com/office/drawing/2014/main" id="{060724C1-45B1-9247-ACC1-77498B862199}"/>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36" name="Freeform 59">
                  <a:extLst>
                    <a:ext uri="{FF2B5EF4-FFF2-40B4-BE49-F238E27FC236}">
                      <a16:creationId xmlns:a16="http://schemas.microsoft.com/office/drawing/2014/main" id="{DB05ABFD-B8C0-DC4D-BC86-1DB1DD3E977A}"/>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70" name="Freeform 7">
                <a:extLst>
                  <a:ext uri="{FF2B5EF4-FFF2-40B4-BE49-F238E27FC236}">
                    <a16:creationId xmlns:a16="http://schemas.microsoft.com/office/drawing/2014/main" id="{25B3F71B-9901-9B4F-AC1F-730612A7E351}"/>
                  </a:ext>
                </a:extLst>
              </p:cNvPr>
              <p:cNvSpPr>
                <a:spLocks noEditPoints="1"/>
              </p:cNvSpPr>
              <p:nvPr/>
            </p:nvSpPr>
            <p:spPr bwMode="auto">
              <a:xfrm>
                <a:off x="4195965" y="3004181"/>
                <a:ext cx="313859" cy="63021"/>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71" name="Group 70">
                <a:extLst>
                  <a:ext uri="{FF2B5EF4-FFF2-40B4-BE49-F238E27FC236}">
                    <a16:creationId xmlns:a16="http://schemas.microsoft.com/office/drawing/2014/main" id="{EF346CDF-7D7A-0B40-A702-E69EAE799660}"/>
                  </a:ext>
                </a:extLst>
              </p:cNvPr>
              <p:cNvGrpSpPr/>
              <p:nvPr/>
            </p:nvGrpSpPr>
            <p:grpSpPr>
              <a:xfrm>
                <a:off x="4289113" y="3215971"/>
                <a:ext cx="76634" cy="121183"/>
                <a:chOff x="6946318" y="3380147"/>
                <a:chExt cx="678136" cy="1072352"/>
              </a:xfrm>
              <a:solidFill>
                <a:schemeClr val="bg1">
                  <a:lumMod val="50000"/>
                </a:schemeClr>
              </a:solidFill>
            </p:grpSpPr>
            <p:sp>
              <p:nvSpPr>
                <p:cNvPr id="219" name="Freeform 51">
                  <a:extLst>
                    <a:ext uri="{FF2B5EF4-FFF2-40B4-BE49-F238E27FC236}">
                      <a16:creationId xmlns:a16="http://schemas.microsoft.com/office/drawing/2014/main" id="{A21F25EE-1060-FB49-AA56-D456DF4E6482}"/>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0" name="Freeform 52">
                  <a:extLst>
                    <a:ext uri="{FF2B5EF4-FFF2-40B4-BE49-F238E27FC236}">
                      <a16:creationId xmlns:a16="http://schemas.microsoft.com/office/drawing/2014/main" id="{BA104912-7061-134F-96BE-20FC524F1143}"/>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1" name="Freeform 53">
                  <a:extLst>
                    <a:ext uri="{FF2B5EF4-FFF2-40B4-BE49-F238E27FC236}">
                      <a16:creationId xmlns:a16="http://schemas.microsoft.com/office/drawing/2014/main" id="{6699018A-171B-264F-9AA7-87E2E3D67D11}"/>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2" name="Freeform 54">
                  <a:extLst>
                    <a:ext uri="{FF2B5EF4-FFF2-40B4-BE49-F238E27FC236}">
                      <a16:creationId xmlns:a16="http://schemas.microsoft.com/office/drawing/2014/main" id="{E6A655C4-9C67-5240-8A0C-A1BD2335E62F}"/>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3" name="Freeform 55">
                  <a:extLst>
                    <a:ext uri="{FF2B5EF4-FFF2-40B4-BE49-F238E27FC236}">
                      <a16:creationId xmlns:a16="http://schemas.microsoft.com/office/drawing/2014/main" id="{3AB8B9DD-81EA-CA46-B619-82E1566E010B}"/>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4" name="Freeform 56">
                  <a:extLst>
                    <a:ext uri="{FF2B5EF4-FFF2-40B4-BE49-F238E27FC236}">
                      <a16:creationId xmlns:a16="http://schemas.microsoft.com/office/drawing/2014/main" id="{9FEBC142-012E-CA41-B9B7-E938BD9FBBD3}"/>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5" name="Freeform 57">
                  <a:extLst>
                    <a:ext uri="{FF2B5EF4-FFF2-40B4-BE49-F238E27FC236}">
                      <a16:creationId xmlns:a16="http://schemas.microsoft.com/office/drawing/2014/main" id="{97F908B3-755C-9F4A-8B82-7BB85DE5377B}"/>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6" name="Freeform 58">
                  <a:extLst>
                    <a:ext uri="{FF2B5EF4-FFF2-40B4-BE49-F238E27FC236}">
                      <a16:creationId xmlns:a16="http://schemas.microsoft.com/office/drawing/2014/main" id="{4D04DB03-5AA5-FF41-B516-9332CB4CC257}"/>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27" name="Freeform 59">
                  <a:extLst>
                    <a:ext uri="{FF2B5EF4-FFF2-40B4-BE49-F238E27FC236}">
                      <a16:creationId xmlns:a16="http://schemas.microsoft.com/office/drawing/2014/main" id="{FE276F55-4222-4846-8999-B9C54B4C4949}"/>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72" name="Freeform 27">
                <a:extLst>
                  <a:ext uri="{FF2B5EF4-FFF2-40B4-BE49-F238E27FC236}">
                    <a16:creationId xmlns:a16="http://schemas.microsoft.com/office/drawing/2014/main" id="{C3AE03B2-7546-B14C-B03E-A8A939D34ED1}"/>
                  </a:ext>
                </a:extLst>
              </p:cNvPr>
              <p:cNvSpPr>
                <a:spLocks noEditPoints="1"/>
              </p:cNvSpPr>
              <p:nvPr/>
            </p:nvSpPr>
            <p:spPr bwMode="auto">
              <a:xfrm rot="5400000">
                <a:off x="4207418" y="3243476"/>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73" name="Group 72">
                <a:extLst>
                  <a:ext uri="{FF2B5EF4-FFF2-40B4-BE49-F238E27FC236}">
                    <a16:creationId xmlns:a16="http://schemas.microsoft.com/office/drawing/2014/main" id="{A2EA5608-1F19-E844-85E0-D8264253BD1C}"/>
                  </a:ext>
                </a:extLst>
              </p:cNvPr>
              <p:cNvGrpSpPr/>
              <p:nvPr/>
            </p:nvGrpSpPr>
            <p:grpSpPr>
              <a:xfrm>
                <a:off x="4393744" y="3215971"/>
                <a:ext cx="76634" cy="121183"/>
                <a:chOff x="6946318" y="3380147"/>
                <a:chExt cx="678136" cy="1072352"/>
              </a:xfrm>
              <a:solidFill>
                <a:schemeClr val="bg1">
                  <a:lumMod val="50000"/>
                </a:schemeClr>
              </a:solidFill>
            </p:grpSpPr>
            <p:sp>
              <p:nvSpPr>
                <p:cNvPr id="210" name="Freeform 51">
                  <a:extLst>
                    <a:ext uri="{FF2B5EF4-FFF2-40B4-BE49-F238E27FC236}">
                      <a16:creationId xmlns:a16="http://schemas.microsoft.com/office/drawing/2014/main" id="{ABB540C4-20CD-7B46-AA75-7D5C2D61E5CC}"/>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11" name="Freeform 52">
                  <a:extLst>
                    <a:ext uri="{FF2B5EF4-FFF2-40B4-BE49-F238E27FC236}">
                      <a16:creationId xmlns:a16="http://schemas.microsoft.com/office/drawing/2014/main" id="{7651EF7E-C0BA-F144-A425-659A33AA8CAD}"/>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12" name="Freeform 53">
                  <a:extLst>
                    <a:ext uri="{FF2B5EF4-FFF2-40B4-BE49-F238E27FC236}">
                      <a16:creationId xmlns:a16="http://schemas.microsoft.com/office/drawing/2014/main" id="{A3AFC9AC-95F4-6A4A-89E9-256B527E1862}"/>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13" name="Freeform 54">
                  <a:extLst>
                    <a:ext uri="{FF2B5EF4-FFF2-40B4-BE49-F238E27FC236}">
                      <a16:creationId xmlns:a16="http://schemas.microsoft.com/office/drawing/2014/main" id="{69000068-D4C2-6F4F-BB07-0A66A883E9B9}"/>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14" name="Freeform 55">
                  <a:extLst>
                    <a:ext uri="{FF2B5EF4-FFF2-40B4-BE49-F238E27FC236}">
                      <a16:creationId xmlns:a16="http://schemas.microsoft.com/office/drawing/2014/main" id="{1B3A6770-3E1E-1F47-9978-9192F735EC95}"/>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15" name="Freeform 56">
                  <a:extLst>
                    <a:ext uri="{FF2B5EF4-FFF2-40B4-BE49-F238E27FC236}">
                      <a16:creationId xmlns:a16="http://schemas.microsoft.com/office/drawing/2014/main" id="{004D25F7-B9FD-E94E-A70C-8EEE976AA7A5}"/>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16" name="Freeform 57">
                  <a:extLst>
                    <a:ext uri="{FF2B5EF4-FFF2-40B4-BE49-F238E27FC236}">
                      <a16:creationId xmlns:a16="http://schemas.microsoft.com/office/drawing/2014/main" id="{FB4FD488-21D9-2848-B1F5-E778C247FB34}"/>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17" name="Freeform 58">
                  <a:extLst>
                    <a:ext uri="{FF2B5EF4-FFF2-40B4-BE49-F238E27FC236}">
                      <a16:creationId xmlns:a16="http://schemas.microsoft.com/office/drawing/2014/main" id="{DFA2FA3C-0C6E-C64E-A906-CB51EF1478A5}"/>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18" name="Freeform 59">
                  <a:extLst>
                    <a:ext uri="{FF2B5EF4-FFF2-40B4-BE49-F238E27FC236}">
                      <a16:creationId xmlns:a16="http://schemas.microsoft.com/office/drawing/2014/main" id="{DD599365-719C-F74E-8E47-25E7EA978E6E}"/>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74" name="Freeform 27">
                <a:extLst>
                  <a:ext uri="{FF2B5EF4-FFF2-40B4-BE49-F238E27FC236}">
                    <a16:creationId xmlns:a16="http://schemas.microsoft.com/office/drawing/2014/main" id="{3CF64EE9-8FE9-E340-8FC3-0978D7AD2F2F}"/>
                  </a:ext>
                </a:extLst>
              </p:cNvPr>
              <p:cNvSpPr>
                <a:spLocks noEditPoints="1"/>
              </p:cNvSpPr>
              <p:nvPr/>
            </p:nvSpPr>
            <p:spPr bwMode="auto">
              <a:xfrm rot="5400000">
                <a:off x="4113580" y="3007660"/>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75" name="Group 74">
                <a:extLst>
                  <a:ext uri="{FF2B5EF4-FFF2-40B4-BE49-F238E27FC236}">
                    <a16:creationId xmlns:a16="http://schemas.microsoft.com/office/drawing/2014/main" id="{07741BF3-79CC-E54D-90C5-D94D3ECA7F52}"/>
                  </a:ext>
                </a:extLst>
              </p:cNvPr>
              <p:cNvGrpSpPr/>
              <p:nvPr/>
            </p:nvGrpSpPr>
            <p:grpSpPr>
              <a:xfrm>
                <a:off x="4646578" y="2568410"/>
                <a:ext cx="215922" cy="341443"/>
                <a:chOff x="6946318" y="3380147"/>
                <a:chExt cx="678136" cy="1072352"/>
              </a:xfrm>
              <a:solidFill>
                <a:schemeClr val="bg1">
                  <a:lumMod val="50000"/>
                </a:schemeClr>
              </a:solidFill>
            </p:grpSpPr>
            <p:sp>
              <p:nvSpPr>
                <p:cNvPr id="201" name="Freeform 51">
                  <a:extLst>
                    <a:ext uri="{FF2B5EF4-FFF2-40B4-BE49-F238E27FC236}">
                      <a16:creationId xmlns:a16="http://schemas.microsoft.com/office/drawing/2014/main" id="{274B2ABA-7173-B64F-9672-4DB918CE7D4D}"/>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2" name="Freeform 52">
                  <a:extLst>
                    <a:ext uri="{FF2B5EF4-FFF2-40B4-BE49-F238E27FC236}">
                      <a16:creationId xmlns:a16="http://schemas.microsoft.com/office/drawing/2014/main" id="{A287FFD3-F9BD-D442-A61D-D657BA63AD64}"/>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3" name="Freeform 53">
                  <a:extLst>
                    <a:ext uri="{FF2B5EF4-FFF2-40B4-BE49-F238E27FC236}">
                      <a16:creationId xmlns:a16="http://schemas.microsoft.com/office/drawing/2014/main" id="{6272DAC1-E2C9-124C-A34A-A3168A4599F8}"/>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4" name="Freeform 54">
                  <a:extLst>
                    <a:ext uri="{FF2B5EF4-FFF2-40B4-BE49-F238E27FC236}">
                      <a16:creationId xmlns:a16="http://schemas.microsoft.com/office/drawing/2014/main" id="{E2A3E12B-742A-064C-BBDC-9A5BB6B3D522}"/>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5" name="Freeform 55">
                  <a:extLst>
                    <a:ext uri="{FF2B5EF4-FFF2-40B4-BE49-F238E27FC236}">
                      <a16:creationId xmlns:a16="http://schemas.microsoft.com/office/drawing/2014/main" id="{82F6CAF9-8C36-7649-A3C2-3725B5BB65B1}"/>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6" name="Freeform 56">
                  <a:extLst>
                    <a:ext uri="{FF2B5EF4-FFF2-40B4-BE49-F238E27FC236}">
                      <a16:creationId xmlns:a16="http://schemas.microsoft.com/office/drawing/2014/main" id="{5FA5A0DD-A3E3-604C-B451-1F1FE8A2B1BC}"/>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7" name="Freeform 57">
                  <a:extLst>
                    <a:ext uri="{FF2B5EF4-FFF2-40B4-BE49-F238E27FC236}">
                      <a16:creationId xmlns:a16="http://schemas.microsoft.com/office/drawing/2014/main" id="{6755C56A-8CA0-484F-883A-16F852CD2DE2}"/>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8" name="Freeform 58">
                  <a:extLst>
                    <a:ext uri="{FF2B5EF4-FFF2-40B4-BE49-F238E27FC236}">
                      <a16:creationId xmlns:a16="http://schemas.microsoft.com/office/drawing/2014/main" id="{56AD964C-681D-364A-AEDB-49F361951D8A}"/>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9" name="Freeform 59">
                  <a:extLst>
                    <a:ext uri="{FF2B5EF4-FFF2-40B4-BE49-F238E27FC236}">
                      <a16:creationId xmlns:a16="http://schemas.microsoft.com/office/drawing/2014/main" id="{E5B104BA-14A2-D943-B538-22BBD7A707F0}"/>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76" name="Freeform 7">
                <a:extLst>
                  <a:ext uri="{FF2B5EF4-FFF2-40B4-BE49-F238E27FC236}">
                    <a16:creationId xmlns:a16="http://schemas.microsoft.com/office/drawing/2014/main" id="{B87E0320-4F77-EB48-BB0E-A70500E8553F}"/>
                  </a:ext>
                </a:extLst>
              </p:cNvPr>
              <p:cNvSpPr>
                <a:spLocks noEditPoints="1"/>
              </p:cNvSpPr>
              <p:nvPr/>
            </p:nvSpPr>
            <p:spPr bwMode="auto">
              <a:xfrm>
                <a:off x="4597609" y="3004181"/>
                <a:ext cx="313859" cy="63021"/>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77" name="Group 76">
                <a:extLst>
                  <a:ext uri="{FF2B5EF4-FFF2-40B4-BE49-F238E27FC236}">
                    <a16:creationId xmlns:a16="http://schemas.microsoft.com/office/drawing/2014/main" id="{46A6427D-EB8C-604F-A3AE-13F3B98301B9}"/>
                  </a:ext>
                </a:extLst>
              </p:cNvPr>
              <p:cNvGrpSpPr/>
              <p:nvPr/>
            </p:nvGrpSpPr>
            <p:grpSpPr>
              <a:xfrm>
                <a:off x="4690756" y="3215971"/>
                <a:ext cx="76634" cy="121183"/>
                <a:chOff x="6946318" y="3380147"/>
                <a:chExt cx="678136" cy="1072352"/>
              </a:xfrm>
              <a:solidFill>
                <a:schemeClr val="bg1">
                  <a:lumMod val="50000"/>
                </a:schemeClr>
              </a:solidFill>
            </p:grpSpPr>
            <p:sp>
              <p:nvSpPr>
                <p:cNvPr id="192" name="Freeform 51">
                  <a:extLst>
                    <a:ext uri="{FF2B5EF4-FFF2-40B4-BE49-F238E27FC236}">
                      <a16:creationId xmlns:a16="http://schemas.microsoft.com/office/drawing/2014/main" id="{7955E905-E9CB-8143-BB40-D0F5FF54D1D4}"/>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3" name="Freeform 52">
                  <a:extLst>
                    <a:ext uri="{FF2B5EF4-FFF2-40B4-BE49-F238E27FC236}">
                      <a16:creationId xmlns:a16="http://schemas.microsoft.com/office/drawing/2014/main" id="{B78BA250-F94A-444B-BB8A-554DCFF8104B}"/>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4" name="Freeform 53">
                  <a:extLst>
                    <a:ext uri="{FF2B5EF4-FFF2-40B4-BE49-F238E27FC236}">
                      <a16:creationId xmlns:a16="http://schemas.microsoft.com/office/drawing/2014/main" id="{6EF77070-BCA7-244B-8FA2-0C43864BF34A}"/>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5" name="Freeform 54">
                  <a:extLst>
                    <a:ext uri="{FF2B5EF4-FFF2-40B4-BE49-F238E27FC236}">
                      <a16:creationId xmlns:a16="http://schemas.microsoft.com/office/drawing/2014/main" id="{F24D2C6F-7192-B247-9060-CFEF750B8EF4}"/>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6" name="Freeform 55">
                  <a:extLst>
                    <a:ext uri="{FF2B5EF4-FFF2-40B4-BE49-F238E27FC236}">
                      <a16:creationId xmlns:a16="http://schemas.microsoft.com/office/drawing/2014/main" id="{54F771F8-6DBD-8445-A45B-7C7A8EFBB7EC}"/>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7" name="Freeform 56">
                  <a:extLst>
                    <a:ext uri="{FF2B5EF4-FFF2-40B4-BE49-F238E27FC236}">
                      <a16:creationId xmlns:a16="http://schemas.microsoft.com/office/drawing/2014/main" id="{59302B3E-0D36-4F4D-8349-CD08E07C850E}"/>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8" name="Freeform 57">
                  <a:extLst>
                    <a:ext uri="{FF2B5EF4-FFF2-40B4-BE49-F238E27FC236}">
                      <a16:creationId xmlns:a16="http://schemas.microsoft.com/office/drawing/2014/main" id="{98C96F81-B343-894D-9B33-22A22D54A583}"/>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9" name="Freeform 58">
                  <a:extLst>
                    <a:ext uri="{FF2B5EF4-FFF2-40B4-BE49-F238E27FC236}">
                      <a16:creationId xmlns:a16="http://schemas.microsoft.com/office/drawing/2014/main" id="{C25C55E0-3D96-D34D-A60E-65110BB3D256}"/>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200" name="Freeform 59">
                  <a:extLst>
                    <a:ext uri="{FF2B5EF4-FFF2-40B4-BE49-F238E27FC236}">
                      <a16:creationId xmlns:a16="http://schemas.microsoft.com/office/drawing/2014/main" id="{C5FB23EA-F9CB-1649-B04F-2BD1AA2A6E49}"/>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78" name="Freeform 27">
                <a:extLst>
                  <a:ext uri="{FF2B5EF4-FFF2-40B4-BE49-F238E27FC236}">
                    <a16:creationId xmlns:a16="http://schemas.microsoft.com/office/drawing/2014/main" id="{305E81CA-3797-6947-8AA7-04501897220A}"/>
                  </a:ext>
                </a:extLst>
              </p:cNvPr>
              <p:cNvSpPr>
                <a:spLocks noEditPoints="1"/>
              </p:cNvSpPr>
              <p:nvPr/>
            </p:nvSpPr>
            <p:spPr bwMode="auto">
              <a:xfrm rot="5400000">
                <a:off x="4609061" y="3243476"/>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79" name="Group 78">
                <a:extLst>
                  <a:ext uri="{FF2B5EF4-FFF2-40B4-BE49-F238E27FC236}">
                    <a16:creationId xmlns:a16="http://schemas.microsoft.com/office/drawing/2014/main" id="{B4FA5B4F-469D-654F-9A51-3897AACB4CCD}"/>
                  </a:ext>
                </a:extLst>
              </p:cNvPr>
              <p:cNvGrpSpPr/>
              <p:nvPr/>
            </p:nvGrpSpPr>
            <p:grpSpPr>
              <a:xfrm>
                <a:off x="4795388" y="3215971"/>
                <a:ext cx="76634" cy="121183"/>
                <a:chOff x="6946318" y="3380147"/>
                <a:chExt cx="678136" cy="1072352"/>
              </a:xfrm>
              <a:solidFill>
                <a:schemeClr val="bg1">
                  <a:lumMod val="50000"/>
                </a:schemeClr>
              </a:solidFill>
            </p:grpSpPr>
            <p:sp>
              <p:nvSpPr>
                <p:cNvPr id="174" name="Freeform 51">
                  <a:extLst>
                    <a:ext uri="{FF2B5EF4-FFF2-40B4-BE49-F238E27FC236}">
                      <a16:creationId xmlns:a16="http://schemas.microsoft.com/office/drawing/2014/main" id="{3EEA0D36-90C9-FD4E-AC5B-19FE8ED607E4}"/>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75" name="Freeform 52">
                  <a:extLst>
                    <a:ext uri="{FF2B5EF4-FFF2-40B4-BE49-F238E27FC236}">
                      <a16:creationId xmlns:a16="http://schemas.microsoft.com/office/drawing/2014/main" id="{36B322D0-8454-2341-A3B8-5EB77BB34CF2}"/>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78" name="Freeform 53">
                  <a:extLst>
                    <a:ext uri="{FF2B5EF4-FFF2-40B4-BE49-F238E27FC236}">
                      <a16:creationId xmlns:a16="http://schemas.microsoft.com/office/drawing/2014/main" id="{6AFF6196-3017-AF47-9A3E-5081C0ECDF89}"/>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79" name="Freeform 54">
                  <a:extLst>
                    <a:ext uri="{FF2B5EF4-FFF2-40B4-BE49-F238E27FC236}">
                      <a16:creationId xmlns:a16="http://schemas.microsoft.com/office/drawing/2014/main" id="{C2D878A1-00C1-CB42-88F3-4BEAF07A4D58}"/>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83" name="Freeform 55">
                  <a:extLst>
                    <a:ext uri="{FF2B5EF4-FFF2-40B4-BE49-F238E27FC236}">
                      <a16:creationId xmlns:a16="http://schemas.microsoft.com/office/drawing/2014/main" id="{B71EC101-8816-0443-B6E9-3F55FE7F5318}"/>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87" name="Freeform 56">
                  <a:extLst>
                    <a:ext uri="{FF2B5EF4-FFF2-40B4-BE49-F238E27FC236}">
                      <a16:creationId xmlns:a16="http://schemas.microsoft.com/office/drawing/2014/main" id="{C55593B8-B58B-D14A-B243-F0693010EC25}"/>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89" name="Freeform 57">
                  <a:extLst>
                    <a:ext uri="{FF2B5EF4-FFF2-40B4-BE49-F238E27FC236}">
                      <a16:creationId xmlns:a16="http://schemas.microsoft.com/office/drawing/2014/main" id="{50E015C9-182C-E34F-960F-D8C8E67399E1}"/>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0" name="Freeform 58">
                  <a:extLst>
                    <a:ext uri="{FF2B5EF4-FFF2-40B4-BE49-F238E27FC236}">
                      <a16:creationId xmlns:a16="http://schemas.microsoft.com/office/drawing/2014/main" id="{E9C7977D-D2A0-E34C-A737-D1A0FC1F58F9}"/>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91" name="Freeform 59">
                  <a:extLst>
                    <a:ext uri="{FF2B5EF4-FFF2-40B4-BE49-F238E27FC236}">
                      <a16:creationId xmlns:a16="http://schemas.microsoft.com/office/drawing/2014/main" id="{8C701574-17BD-A44A-963F-C58A5F58F4CC}"/>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80" name="Freeform 27">
                <a:extLst>
                  <a:ext uri="{FF2B5EF4-FFF2-40B4-BE49-F238E27FC236}">
                    <a16:creationId xmlns:a16="http://schemas.microsoft.com/office/drawing/2014/main" id="{22E2C095-D2E0-AC48-9DBE-DAFC8A6FEEBB}"/>
                  </a:ext>
                </a:extLst>
              </p:cNvPr>
              <p:cNvSpPr>
                <a:spLocks noEditPoints="1"/>
              </p:cNvSpPr>
              <p:nvPr/>
            </p:nvSpPr>
            <p:spPr bwMode="auto">
              <a:xfrm rot="5400000">
                <a:off x="4515223" y="3007660"/>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81" name="Group 80">
                <a:extLst>
                  <a:ext uri="{FF2B5EF4-FFF2-40B4-BE49-F238E27FC236}">
                    <a16:creationId xmlns:a16="http://schemas.microsoft.com/office/drawing/2014/main" id="{BAD562C1-5497-C447-A4B7-42ED7B596443}"/>
                  </a:ext>
                </a:extLst>
              </p:cNvPr>
              <p:cNvGrpSpPr/>
              <p:nvPr/>
            </p:nvGrpSpPr>
            <p:grpSpPr>
              <a:xfrm>
                <a:off x="5048222" y="2568410"/>
                <a:ext cx="215922" cy="341443"/>
                <a:chOff x="6946318" y="3380147"/>
                <a:chExt cx="678136" cy="1072352"/>
              </a:xfrm>
              <a:solidFill>
                <a:schemeClr val="bg1">
                  <a:lumMod val="50000"/>
                </a:schemeClr>
              </a:solidFill>
            </p:grpSpPr>
            <p:sp>
              <p:nvSpPr>
                <p:cNvPr id="121" name="Freeform 51">
                  <a:extLst>
                    <a:ext uri="{FF2B5EF4-FFF2-40B4-BE49-F238E27FC236}">
                      <a16:creationId xmlns:a16="http://schemas.microsoft.com/office/drawing/2014/main" id="{8ECE54EF-18B4-5A49-84CF-C8D766332F68}"/>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22" name="Freeform 52">
                  <a:extLst>
                    <a:ext uri="{FF2B5EF4-FFF2-40B4-BE49-F238E27FC236}">
                      <a16:creationId xmlns:a16="http://schemas.microsoft.com/office/drawing/2014/main" id="{1756A2D1-3956-484A-95D0-D38741B6031E}"/>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23" name="Freeform 53">
                  <a:extLst>
                    <a:ext uri="{FF2B5EF4-FFF2-40B4-BE49-F238E27FC236}">
                      <a16:creationId xmlns:a16="http://schemas.microsoft.com/office/drawing/2014/main" id="{204BEBCC-A840-D64C-8DA4-03FB0F0038DE}"/>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24" name="Freeform 54">
                  <a:extLst>
                    <a:ext uri="{FF2B5EF4-FFF2-40B4-BE49-F238E27FC236}">
                      <a16:creationId xmlns:a16="http://schemas.microsoft.com/office/drawing/2014/main" id="{3D1DE922-6082-E340-87A6-3F1E904E2E88}"/>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25" name="Freeform 55">
                  <a:extLst>
                    <a:ext uri="{FF2B5EF4-FFF2-40B4-BE49-F238E27FC236}">
                      <a16:creationId xmlns:a16="http://schemas.microsoft.com/office/drawing/2014/main" id="{107BE0E8-DE45-B143-9713-6D73172B4531}"/>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26" name="Freeform 56">
                  <a:extLst>
                    <a:ext uri="{FF2B5EF4-FFF2-40B4-BE49-F238E27FC236}">
                      <a16:creationId xmlns:a16="http://schemas.microsoft.com/office/drawing/2014/main" id="{4B46F1DD-A18C-0B4D-B1BB-A2B6823819A9}"/>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27" name="Freeform 57">
                  <a:extLst>
                    <a:ext uri="{FF2B5EF4-FFF2-40B4-BE49-F238E27FC236}">
                      <a16:creationId xmlns:a16="http://schemas.microsoft.com/office/drawing/2014/main" id="{12A5D3B2-54C3-364E-B9F0-F03325965281}"/>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51" name="Freeform 58">
                  <a:extLst>
                    <a:ext uri="{FF2B5EF4-FFF2-40B4-BE49-F238E27FC236}">
                      <a16:creationId xmlns:a16="http://schemas.microsoft.com/office/drawing/2014/main" id="{2E458973-0691-C349-BD4A-17B5CC2538B1}"/>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54" name="Freeform 59">
                  <a:extLst>
                    <a:ext uri="{FF2B5EF4-FFF2-40B4-BE49-F238E27FC236}">
                      <a16:creationId xmlns:a16="http://schemas.microsoft.com/office/drawing/2014/main" id="{D787E95F-4490-0C4F-8402-F50484DF25F4}"/>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82" name="Freeform 7">
                <a:extLst>
                  <a:ext uri="{FF2B5EF4-FFF2-40B4-BE49-F238E27FC236}">
                    <a16:creationId xmlns:a16="http://schemas.microsoft.com/office/drawing/2014/main" id="{194A7609-381E-3340-8F14-24060ED2BFBC}"/>
                  </a:ext>
                </a:extLst>
              </p:cNvPr>
              <p:cNvSpPr>
                <a:spLocks noEditPoints="1"/>
              </p:cNvSpPr>
              <p:nvPr/>
            </p:nvSpPr>
            <p:spPr bwMode="auto">
              <a:xfrm>
                <a:off x="4999253" y="3004181"/>
                <a:ext cx="313859" cy="63021"/>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83" name="Group 82">
                <a:extLst>
                  <a:ext uri="{FF2B5EF4-FFF2-40B4-BE49-F238E27FC236}">
                    <a16:creationId xmlns:a16="http://schemas.microsoft.com/office/drawing/2014/main" id="{2C060194-44FF-C641-BDB5-DE36113887C5}"/>
                  </a:ext>
                </a:extLst>
              </p:cNvPr>
              <p:cNvGrpSpPr/>
              <p:nvPr/>
            </p:nvGrpSpPr>
            <p:grpSpPr>
              <a:xfrm>
                <a:off x="5092400" y="3215971"/>
                <a:ext cx="76634" cy="121183"/>
                <a:chOff x="6946318" y="3380147"/>
                <a:chExt cx="678136" cy="1072352"/>
              </a:xfrm>
              <a:solidFill>
                <a:schemeClr val="bg1">
                  <a:lumMod val="50000"/>
                </a:schemeClr>
              </a:solidFill>
            </p:grpSpPr>
            <p:sp>
              <p:nvSpPr>
                <p:cNvPr id="112" name="Freeform 51">
                  <a:extLst>
                    <a:ext uri="{FF2B5EF4-FFF2-40B4-BE49-F238E27FC236}">
                      <a16:creationId xmlns:a16="http://schemas.microsoft.com/office/drawing/2014/main" id="{02FA4E4E-2934-5A42-8E27-EBB9E864CAD6}"/>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3" name="Freeform 52">
                  <a:extLst>
                    <a:ext uri="{FF2B5EF4-FFF2-40B4-BE49-F238E27FC236}">
                      <a16:creationId xmlns:a16="http://schemas.microsoft.com/office/drawing/2014/main" id="{11EAB8B3-2556-4F4E-AC26-6C40F7CEDE21}"/>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4" name="Freeform 53">
                  <a:extLst>
                    <a:ext uri="{FF2B5EF4-FFF2-40B4-BE49-F238E27FC236}">
                      <a16:creationId xmlns:a16="http://schemas.microsoft.com/office/drawing/2014/main" id="{4A341437-093C-D346-87C8-176C55D5F54E}"/>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5" name="Freeform 54">
                  <a:extLst>
                    <a:ext uri="{FF2B5EF4-FFF2-40B4-BE49-F238E27FC236}">
                      <a16:creationId xmlns:a16="http://schemas.microsoft.com/office/drawing/2014/main" id="{49CF61B0-06C1-BA45-94C4-FEBD53A066AA}"/>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6" name="Freeform 55">
                  <a:extLst>
                    <a:ext uri="{FF2B5EF4-FFF2-40B4-BE49-F238E27FC236}">
                      <a16:creationId xmlns:a16="http://schemas.microsoft.com/office/drawing/2014/main" id="{AB39B0F5-054A-5948-9AF8-234CD9A2C688}"/>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7" name="Freeform 56">
                  <a:extLst>
                    <a:ext uri="{FF2B5EF4-FFF2-40B4-BE49-F238E27FC236}">
                      <a16:creationId xmlns:a16="http://schemas.microsoft.com/office/drawing/2014/main" id="{812F19FA-75CD-4D45-AB41-04058EF91A21}"/>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8" name="Freeform 57">
                  <a:extLst>
                    <a:ext uri="{FF2B5EF4-FFF2-40B4-BE49-F238E27FC236}">
                      <a16:creationId xmlns:a16="http://schemas.microsoft.com/office/drawing/2014/main" id="{E8B36C43-2F63-4E40-9CB0-D5C6FA3F277E}"/>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9" name="Freeform 58">
                  <a:extLst>
                    <a:ext uri="{FF2B5EF4-FFF2-40B4-BE49-F238E27FC236}">
                      <a16:creationId xmlns:a16="http://schemas.microsoft.com/office/drawing/2014/main" id="{F614768B-FCF7-D947-805C-4082258B180D}"/>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20" name="Freeform 59">
                  <a:extLst>
                    <a:ext uri="{FF2B5EF4-FFF2-40B4-BE49-F238E27FC236}">
                      <a16:creationId xmlns:a16="http://schemas.microsoft.com/office/drawing/2014/main" id="{C51BB2FB-B007-714E-8198-AE15FBF147D3}"/>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sp>
            <p:nvSpPr>
              <p:cNvPr id="84" name="Freeform 27">
                <a:extLst>
                  <a:ext uri="{FF2B5EF4-FFF2-40B4-BE49-F238E27FC236}">
                    <a16:creationId xmlns:a16="http://schemas.microsoft.com/office/drawing/2014/main" id="{AD7E0F79-DEEF-904F-BFE9-0EE4ADDD976D}"/>
                  </a:ext>
                </a:extLst>
              </p:cNvPr>
              <p:cNvSpPr>
                <a:spLocks noEditPoints="1"/>
              </p:cNvSpPr>
              <p:nvPr/>
            </p:nvSpPr>
            <p:spPr bwMode="auto">
              <a:xfrm rot="5400000">
                <a:off x="5010706" y="3243476"/>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cxnSp>
            <p:nvCxnSpPr>
              <p:cNvPr id="85" name="Straight Arrow Connector 84">
                <a:extLst>
                  <a:ext uri="{FF2B5EF4-FFF2-40B4-BE49-F238E27FC236}">
                    <a16:creationId xmlns:a16="http://schemas.microsoft.com/office/drawing/2014/main" id="{EDA9CBF4-CBB1-3B44-92BE-7807171BBC58}"/>
                  </a:ext>
                </a:extLst>
              </p:cNvPr>
              <p:cNvCxnSpPr/>
              <p:nvPr/>
            </p:nvCxnSpPr>
            <p:spPr>
              <a:xfrm>
                <a:off x="5313112" y="3102354"/>
                <a:ext cx="0" cy="122379"/>
              </a:xfrm>
              <a:prstGeom prst="straightConnector1">
                <a:avLst/>
              </a:prstGeom>
              <a:ln w="9525">
                <a:solidFill>
                  <a:schemeClr val="accent5"/>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3D983613-E02B-A148-A6AC-06138EAA360B}"/>
                  </a:ext>
                </a:extLst>
              </p:cNvPr>
              <p:cNvGrpSpPr/>
              <p:nvPr/>
            </p:nvGrpSpPr>
            <p:grpSpPr>
              <a:xfrm>
                <a:off x="5197032" y="3215971"/>
                <a:ext cx="76634" cy="121183"/>
                <a:chOff x="6946318" y="3380147"/>
                <a:chExt cx="678136" cy="1072352"/>
              </a:xfrm>
              <a:solidFill>
                <a:schemeClr val="bg1">
                  <a:lumMod val="50000"/>
                </a:schemeClr>
              </a:solidFill>
            </p:grpSpPr>
            <p:sp>
              <p:nvSpPr>
                <p:cNvPr id="103" name="Freeform 51">
                  <a:extLst>
                    <a:ext uri="{FF2B5EF4-FFF2-40B4-BE49-F238E27FC236}">
                      <a16:creationId xmlns:a16="http://schemas.microsoft.com/office/drawing/2014/main" id="{0672CCAC-D78F-C744-8BE9-510E37B128E0}"/>
                    </a:ext>
                  </a:extLst>
                </p:cNvPr>
                <p:cNvSpPr>
                  <a:spLocks noEditPoints="1"/>
                </p:cNvSpPr>
                <p:nvPr/>
              </p:nvSpPr>
              <p:spPr bwMode="auto">
                <a:xfrm>
                  <a:off x="7018391" y="4192601"/>
                  <a:ext cx="533991" cy="144145"/>
                </a:xfrm>
                <a:custGeom>
                  <a:avLst/>
                  <a:gdLst/>
                  <a:ahLst/>
                  <a:cxnLst>
                    <a:cxn ang="0">
                      <a:pos x="0" y="132"/>
                    </a:cxn>
                    <a:cxn ang="0">
                      <a:pos x="489" y="132"/>
                    </a:cxn>
                    <a:cxn ang="0">
                      <a:pos x="489" y="0"/>
                    </a:cxn>
                    <a:cxn ang="0">
                      <a:pos x="0" y="0"/>
                    </a:cxn>
                    <a:cxn ang="0">
                      <a:pos x="0" y="132"/>
                    </a:cxn>
                    <a:cxn ang="0">
                      <a:pos x="463" y="106"/>
                    </a:cxn>
                    <a:cxn ang="0">
                      <a:pos x="260" y="106"/>
                    </a:cxn>
                    <a:cxn ang="0">
                      <a:pos x="260" y="80"/>
                    </a:cxn>
                    <a:cxn ang="0">
                      <a:pos x="463" y="80"/>
                    </a:cxn>
                    <a:cxn ang="0">
                      <a:pos x="463" y="106"/>
                    </a:cxn>
                    <a:cxn ang="0">
                      <a:pos x="257" y="28"/>
                    </a:cxn>
                    <a:cxn ang="0">
                      <a:pos x="463" y="28"/>
                    </a:cxn>
                    <a:cxn ang="0">
                      <a:pos x="463" y="54"/>
                    </a:cxn>
                    <a:cxn ang="0">
                      <a:pos x="257" y="54"/>
                    </a:cxn>
                    <a:cxn ang="0">
                      <a:pos x="257" y="28"/>
                    </a:cxn>
                    <a:cxn ang="0">
                      <a:pos x="28" y="28"/>
                    </a:cxn>
                    <a:cxn ang="0">
                      <a:pos x="231" y="28"/>
                    </a:cxn>
                    <a:cxn ang="0">
                      <a:pos x="231" y="54"/>
                    </a:cxn>
                    <a:cxn ang="0">
                      <a:pos x="28" y="54"/>
                    </a:cxn>
                    <a:cxn ang="0">
                      <a:pos x="28" y="28"/>
                    </a:cxn>
                    <a:cxn ang="0">
                      <a:pos x="28" y="80"/>
                    </a:cxn>
                    <a:cxn ang="0">
                      <a:pos x="231" y="80"/>
                    </a:cxn>
                    <a:cxn ang="0">
                      <a:pos x="231" y="106"/>
                    </a:cxn>
                    <a:cxn ang="0">
                      <a:pos x="28" y="106"/>
                    </a:cxn>
                    <a:cxn ang="0">
                      <a:pos x="28" y="80"/>
                    </a:cxn>
                  </a:cxnLst>
                  <a:rect l="0" t="0" r="r" b="b"/>
                  <a:pathLst>
                    <a:path w="489" h="132">
                      <a:moveTo>
                        <a:pt x="0" y="132"/>
                      </a:moveTo>
                      <a:lnTo>
                        <a:pt x="489" y="132"/>
                      </a:lnTo>
                      <a:lnTo>
                        <a:pt x="489" y="0"/>
                      </a:lnTo>
                      <a:lnTo>
                        <a:pt x="0" y="0"/>
                      </a:lnTo>
                      <a:lnTo>
                        <a:pt x="0" y="132"/>
                      </a:lnTo>
                      <a:close/>
                      <a:moveTo>
                        <a:pt x="463" y="106"/>
                      </a:moveTo>
                      <a:lnTo>
                        <a:pt x="260" y="106"/>
                      </a:lnTo>
                      <a:lnTo>
                        <a:pt x="260" y="80"/>
                      </a:lnTo>
                      <a:lnTo>
                        <a:pt x="463" y="80"/>
                      </a:lnTo>
                      <a:lnTo>
                        <a:pt x="463" y="106"/>
                      </a:lnTo>
                      <a:close/>
                      <a:moveTo>
                        <a:pt x="257" y="28"/>
                      </a:moveTo>
                      <a:lnTo>
                        <a:pt x="463" y="28"/>
                      </a:lnTo>
                      <a:lnTo>
                        <a:pt x="463" y="54"/>
                      </a:lnTo>
                      <a:lnTo>
                        <a:pt x="257" y="54"/>
                      </a:lnTo>
                      <a:lnTo>
                        <a:pt x="257" y="28"/>
                      </a:lnTo>
                      <a:close/>
                      <a:moveTo>
                        <a:pt x="28" y="28"/>
                      </a:moveTo>
                      <a:lnTo>
                        <a:pt x="231" y="28"/>
                      </a:lnTo>
                      <a:lnTo>
                        <a:pt x="231" y="54"/>
                      </a:lnTo>
                      <a:lnTo>
                        <a:pt x="28" y="54"/>
                      </a:lnTo>
                      <a:lnTo>
                        <a:pt x="28" y="28"/>
                      </a:lnTo>
                      <a:close/>
                      <a:moveTo>
                        <a:pt x="28" y="80"/>
                      </a:moveTo>
                      <a:lnTo>
                        <a:pt x="231" y="80"/>
                      </a:lnTo>
                      <a:lnTo>
                        <a:pt x="231" y="106"/>
                      </a:lnTo>
                      <a:lnTo>
                        <a:pt x="28" y="106"/>
                      </a:lnTo>
                      <a:lnTo>
                        <a:pt x="28"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04" name="Freeform 52">
                  <a:extLst>
                    <a:ext uri="{FF2B5EF4-FFF2-40B4-BE49-F238E27FC236}">
                      <a16:creationId xmlns:a16="http://schemas.microsoft.com/office/drawing/2014/main" id="{BF3CFE5B-34D0-8446-864D-183C5793F228}"/>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close/>
                      <a:moveTo>
                        <a:pt x="40" y="905"/>
                      </a:moveTo>
                      <a:lnTo>
                        <a:pt x="40" y="45"/>
                      </a:lnTo>
                      <a:lnTo>
                        <a:pt x="581" y="45"/>
                      </a:lnTo>
                      <a:lnTo>
                        <a:pt x="583" y="905"/>
                      </a:lnTo>
                      <a:lnTo>
                        <a:pt x="40" y="9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05" name="Freeform 53">
                  <a:extLst>
                    <a:ext uri="{FF2B5EF4-FFF2-40B4-BE49-F238E27FC236}">
                      <a16:creationId xmlns:a16="http://schemas.microsoft.com/office/drawing/2014/main" id="{F1930220-3FAC-D549-82DE-9709C042D698}"/>
                    </a:ext>
                  </a:extLst>
                </p:cNvPr>
                <p:cNvSpPr>
                  <a:spLocks noEditPoints="1"/>
                </p:cNvSpPr>
                <p:nvPr/>
              </p:nvSpPr>
              <p:spPr bwMode="auto">
                <a:xfrm>
                  <a:off x="6946318" y="3380147"/>
                  <a:ext cx="678136" cy="1072352"/>
                </a:xfrm>
                <a:custGeom>
                  <a:avLst/>
                  <a:gdLst/>
                  <a:ahLst/>
                  <a:cxnLst>
                    <a:cxn ang="0">
                      <a:pos x="0" y="0"/>
                    </a:cxn>
                    <a:cxn ang="0">
                      <a:pos x="0" y="982"/>
                    </a:cxn>
                    <a:cxn ang="0">
                      <a:pos x="40" y="982"/>
                    </a:cxn>
                    <a:cxn ang="0">
                      <a:pos x="40" y="930"/>
                    </a:cxn>
                    <a:cxn ang="0">
                      <a:pos x="583" y="930"/>
                    </a:cxn>
                    <a:cxn ang="0">
                      <a:pos x="583" y="982"/>
                    </a:cxn>
                    <a:cxn ang="0">
                      <a:pos x="621" y="982"/>
                    </a:cxn>
                    <a:cxn ang="0">
                      <a:pos x="621" y="0"/>
                    </a:cxn>
                    <a:cxn ang="0">
                      <a:pos x="0" y="0"/>
                    </a:cxn>
                    <a:cxn ang="0">
                      <a:pos x="40" y="905"/>
                    </a:cxn>
                    <a:cxn ang="0">
                      <a:pos x="40" y="45"/>
                    </a:cxn>
                    <a:cxn ang="0">
                      <a:pos x="581" y="45"/>
                    </a:cxn>
                    <a:cxn ang="0">
                      <a:pos x="583" y="905"/>
                    </a:cxn>
                    <a:cxn ang="0">
                      <a:pos x="40" y="905"/>
                    </a:cxn>
                  </a:cxnLst>
                  <a:rect l="0" t="0" r="r" b="b"/>
                  <a:pathLst>
                    <a:path w="621" h="982">
                      <a:moveTo>
                        <a:pt x="0" y="0"/>
                      </a:moveTo>
                      <a:lnTo>
                        <a:pt x="0" y="982"/>
                      </a:lnTo>
                      <a:lnTo>
                        <a:pt x="40" y="982"/>
                      </a:lnTo>
                      <a:lnTo>
                        <a:pt x="40" y="930"/>
                      </a:lnTo>
                      <a:lnTo>
                        <a:pt x="583" y="930"/>
                      </a:lnTo>
                      <a:lnTo>
                        <a:pt x="583" y="982"/>
                      </a:lnTo>
                      <a:lnTo>
                        <a:pt x="621" y="982"/>
                      </a:lnTo>
                      <a:lnTo>
                        <a:pt x="621" y="0"/>
                      </a:lnTo>
                      <a:lnTo>
                        <a:pt x="0" y="0"/>
                      </a:lnTo>
                      <a:moveTo>
                        <a:pt x="40" y="905"/>
                      </a:moveTo>
                      <a:lnTo>
                        <a:pt x="40" y="45"/>
                      </a:lnTo>
                      <a:lnTo>
                        <a:pt x="581" y="45"/>
                      </a:lnTo>
                      <a:lnTo>
                        <a:pt x="583" y="905"/>
                      </a:lnTo>
                      <a:lnTo>
                        <a:pt x="40" y="90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06" name="Freeform 54">
                  <a:extLst>
                    <a:ext uri="{FF2B5EF4-FFF2-40B4-BE49-F238E27FC236}">
                      <a16:creationId xmlns:a16="http://schemas.microsoft.com/office/drawing/2014/main" id="{5428ED7D-392C-6B45-A464-5C23632DD0A1}"/>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07" name="Freeform 55">
                  <a:extLst>
                    <a:ext uri="{FF2B5EF4-FFF2-40B4-BE49-F238E27FC236}">
                      <a16:creationId xmlns:a16="http://schemas.microsoft.com/office/drawing/2014/main" id="{95FE616D-DC37-D543-95AF-34A6E7AEA2E0}"/>
                    </a:ext>
                  </a:extLst>
                </p:cNvPr>
                <p:cNvSpPr>
                  <a:spLocks noEditPoints="1"/>
                </p:cNvSpPr>
                <p:nvPr/>
              </p:nvSpPr>
              <p:spPr bwMode="auto">
                <a:xfrm>
                  <a:off x="7018391" y="3947991"/>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08" name="Freeform 56">
                  <a:extLst>
                    <a:ext uri="{FF2B5EF4-FFF2-40B4-BE49-F238E27FC236}">
                      <a16:creationId xmlns:a16="http://schemas.microsoft.com/office/drawing/2014/main" id="{ED839BD7-1777-FF40-8CE9-A01BDE310016}"/>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close/>
                      <a:moveTo>
                        <a:pt x="489" y="0"/>
                      </a:moveTo>
                      <a:lnTo>
                        <a:pt x="0" y="0"/>
                      </a:lnTo>
                      <a:lnTo>
                        <a:pt x="0" y="199"/>
                      </a:lnTo>
                      <a:lnTo>
                        <a:pt x="489" y="199"/>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7"/>
                      </a:moveTo>
                      <a:lnTo>
                        <a:pt x="463" y="147"/>
                      </a:lnTo>
                      <a:lnTo>
                        <a:pt x="28" y="147"/>
                      </a:lnTo>
                      <a:lnTo>
                        <a:pt x="28" y="121"/>
                      </a:lnTo>
                      <a:lnTo>
                        <a:pt x="463" y="121"/>
                      </a:lnTo>
                      <a:lnTo>
                        <a:pt x="463" y="147"/>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09" name="Freeform 57">
                  <a:extLst>
                    <a:ext uri="{FF2B5EF4-FFF2-40B4-BE49-F238E27FC236}">
                      <a16:creationId xmlns:a16="http://schemas.microsoft.com/office/drawing/2014/main" id="{F568D3F6-AC1E-7140-A236-BF38DD850305}"/>
                    </a:ext>
                  </a:extLst>
                </p:cNvPr>
                <p:cNvSpPr>
                  <a:spLocks noEditPoints="1"/>
                </p:cNvSpPr>
                <p:nvPr/>
              </p:nvSpPr>
              <p:spPr bwMode="auto">
                <a:xfrm>
                  <a:off x="7018391" y="3702290"/>
                  <a:ext cx="533991" cy="217310"/>
                </a:xfrm>
                <a:custGeom>
                  <a:avLst/>
                  <a:gdLst/>
                  <a:ahLst/>
                  <a:cxnLst>
                    <a:cxn ang="0">
                      <a:pos x="0" y="0"/>
                    </a:cxn>
                    <a:cxn ang="0">
                      <a:pos x="0" y="0"/>
                    </a:cxn>
                    <a:cxn ang="0">
                      <a:pos x="489" y="0"/>
                    </a:cxn>
                    <a:cxn ang="0">
                      <a:pos x="0" y="0"/>
                    </a:cxn>
                    <a:cxn ang="0">
                      <a:pos x="0" y="199"/>
                    </a:cxn>
                    <a:cxn ang="0">
                      <a:pos x="489" y="199"/>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7"/>
                    </a:cxn>
                    <a:cxn ang="0">
                      <a:pos x="463" y="147"/>
                    </a:cxn>
                    <a:cxn ang="0">
                      <a:pos x="28" y="147"/>
                    </a:cxn>
                    <a:cxn ang="0">
                      <a:pos x="28" y="121"/>
                    </a:cxn>
                    <a:cxn ang="0">
                      <a:pos x="463" y="121"/>
                    </a:cxn>
                    <a:cxn ang="0">
                      <a:pos x="463" y="147"/>
                    </a:cxn>
                    <a:cxn ang="0">
                      <a:pos x="463" y="80"/>
                    </a:cxn>
                    <a:cxn ang="0">
                      <a:pos x="330" y="80"/>
                    </a:cxn>
                    <a:cxn ang="0">
                      <a:pos x="330" y="54"/>
                    </a:cxn>
                    <a:cxn ang="0">
                      <a:pos x="463" y="54"/>
                    </a:cxn>
                    <a:cxn ang="0">
                      <a:pos x="463" y="80"/>
                    </a:cxn>
                  </a:cxnLst>
                  <a:rect l="0" t="0" r="r" b="b"/>
                  <a:pathLst>
                    <a:path w="489" h="199">
                      <a:moveTo>
                        <a:pt x="0" y="0"/>
                      </a:moveTo>
                      <a:lnTo>
                        <a:pt x="0" y="0"/>
                      </a:lnTo>
                      <a:moveTo>
                        <a:pt x="489" y="0"/>
                      </a:moveTo>
                      <a:lnTo>
                        <a:pt x="0" y="0"/>
                      </a:lnTo>
                      <a:lnTo>
                        <a:pt x="0" y="199"/>
                      </a:lnTo>
                      <a:lnTo>
                        <a:pt x="489" y="199"/>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7"/>
                      </a:moveTo>
                      <a:lnTo>
                        <a:pt x="463" y="147"/>
                      </a:lnTo>
                      <a:lnTo>
                        <a:pt x="28" y="147"/>
                      </a:lnTo>
                      <a:lnTo>
                        <a:pt x="28" y="121"/>
                      </a:lnTo>
                      <a:lnTo>
                        <a:pt x="463" y="121"/>
                      </a:lnTo>
                      <a:lnTo>
                        <a:pt x="463" y="147"/>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0" name="Freeform 58">
                  <a:extLst>
                    <a:ext uri="{FF2B5EF4-FFF2-40B4-BE49-F238E27FC236}">
                      <a16:creationId xmlns:a16="http://schemas.microsoft.com/office/drawing/2014/main" id="{99329DEE-BC12-7E47-A2F9-BB16FE592994}"/>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close/>
                      <a:moveTo>
                        <a:pt x="489" y="0"/>
                      </a:moveTo>
                      <a:lnTo>
                        <a:pt x="0" y="0"/>
                      </a:lnTo>
                      <a:lnTo>
                        <a:pt x="0" y="198"/>
                      </a:lnTo>
                      <a:lnTo>
                        <a:pt x="489" y="198"/>
                      </a:lnTo>
                      <a:lnTo>
                        <a:pt x="489" y="0"/>
                      </a:lnTo>
                      <a:close/>
                      <a:moveTo>
                        <a:pt x="80" y="54"/>
                      </a:moveTo>
                      <a:lnTo>
                        <a:pt x="106" y="54"/>
                      </a:lnTo>
                      <a:lnTo>
                        <a:pt x="106" y="80"/>
                      </a:lnTo>
                      <a:lnTo>
                        <a:pt x="80" y="80"/>
                      </a:lnTo>
                      <a:lnTo>
                        <a:pt x="80" y="54"/>
                      </a:lnTo>
                      <a:close/>
                      <a:moveTo>
                        <a:pt x="28" y="54"/>
                      </a:moveTo>
                      <a:lnTo>
                        <a:pt x="54" y="54"/>
                      </a:lnTo>
                      <a:lnTo>
                        <a:pt x="54" y="80"/>
                      </a:lnTo>
                      <a:lnTo>
                        <a:pt x="28" y="80"/>
                      </a:lnTo>
                      <a:lnTo>
                        <a:pt x="28" y="54"/>
                      </a:lnTo>
                      <a:close/>
                      <a:moveTo>
                        <a:pt x="463" y="146"/>
                      </a:moveTo>
                      <a:lnTo>
                        <a:pt x="463" y="146"/>
                      </a:lnTo>
                      <a:lnTo>
                        <a:pt x="28" y="146"/>
                      </a:lnTo>
                      <a:lnTo>
                        <a:pt x="28" y="120"/>
                      </a:lnTo>
                      <a:lnTo>
                        <a:pt x="463" y="120"/>
                      </a:lnTo>
                      <a:lnTo>
                        <a:pt x="463" y="146"/>
                      </a:lnTo>
                      <a:close/>
                      <a:moveTo>
                        <a:pt x="463" y="80"/>
                      </a:moveTo>
                      <a:lnTo>
                        <a:pt x="330" y="80"/>
                      </a:lnTo>
                      <a:lnTo>
                        <a:pt x="330" y="54"/>
                      </a:lnTo>
                      <a:lnTo>
                        <a:pt x="463" y="54"/>
                      </a:lnTo>
                      <a:lnTo>
                        <a:pt x="463"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111" name="Freeform 59">
                  <a:extLst>
                    <a:ext uri="{FF2B5EF4-FFF2-40B4-BE49-F238E27FC236}">
                      <a16:creationId xmlns:a16="http://schemas.microsoft.com/office/drawing/2014/main" id="{185659D0-ED74-5543-8BD6-CABD0C7D6497}"/>
                    </a:ext>
                  </a:extLst>
                </p:cNvPr>
                <p:cNvSpPr>
                  <a:spLocks noEditPoints="1"/>
                </p:cNvSpPr>
                <p:nvPr/>
              </p:nvSpPr>
              <p:spPr bwMode="auto">
                <a:xfrm>
                  <a:off x="7018391" y="3457680"/>
                  <a:ext cx="533991" cy="216218"/>
                </a:xfrm>
                <a:custGeom>
                  <a:avLst/>
                  <a:gdLst/>
                  <a:ahLst/>
                  <a:cxnLst>
                    <a:cxn ang="0">
                      <a:pos x="0" y="0"/>
                    </a:cxn>
                    <a:cxn ang="0">
                      <a:pos x="0" y="0"/>
                    </a:cxn>
                    <a:cxn ang="0">
                      <a:pos x="489" y="0"/>
                    </a:cxn>
                    <a:cxn ang="0">
                      <a:pos x="0" y="0"/>
                    </a:cxn>
                    <a:cxn ang="0">
                      <a:pos x="0" y="198"/>
                    </a:cxn>
                    <a:cxn ang="0">
                      <a:pos x="489" y="198"/>
                    </a:cxn>
                    <a:cxn ang="0">
                      <a:pos x="489" y="0"/>
                    </a:cxn>
                    <a:cxn ang="0">
                      <a:pos x="80" y="54"/>
                    </a:cxn>
                    <a:cxn ang="0">
                      <a:pos x="106" y="54"/>
                    </a:cxn>
                    <a:cxn ang="0">
                      <a:pos x="106" y="80"/>
                    </a:cxn>
                    <a:cxn ang="0">
                      <a:pos x="80" y="80"/>
                    </a:cxn>
                    <a:cxn ang="0">
                      <a:pos x="80" y="54"/>
                    </a:cxn>
                    <a:cxn ang="0">
                      <a:pos x="28" y="54"/>
                    </a:cxn>
                    <a:cxn ang="0">
                      <a:pos x="54" y="54"/>
                    </a:cxn>
                    <a:cxn ang="0">
                      <a:pos x="54" y="80"/>
                    </a:cxn>
                    <a:cxn ang="0">
                      <a:pos x="28" y="80"/>
                    </a:cxn>
                    <a:cxn ang="0">
                      <a:pos x="28" y="54"/>
                    </a:cxn>
                    <a:cxn ang="0">
                      <a:pos x="463" y="146"/>
                    </a:cxn>
                    <a:cxn ang="0">
                      <a:pos x="463" y="146"/>
                    </a:cxn>
                    <a:cxn ang="0">
                      <a:pos x="28" y="146"/>
                    </a:cxn>
                    <a:cxn ang="0">
                      <a:pos x="28" y="120"/>
                    </a:cxn>
                    <a:cxn ang="0">
                      <a:pos x="463" y="120"/>
                    </a:cxn>
                    <a:cxn ang="0">
                      <a:pos x="463" y="146"/>
                    </a:cxn>
                    <a:cxn ang="0">
                      <a:pos x="463" y="80"/>
                    </a:cxn>
                    <a:cxn ang="0">
                      <a:pos x="330" y="80"/>
                    </a:cxn>
                    <a:cxn ang="0">
                      <a:pos x="330" y="54"/>
                    </a:cxn>
                    <a:cxn ang="0">
                      <a:pos x="463" y="54"/>
                    </a:cxn>
                    <a:cxn ang="0">
                      <a:pos x="463" y="80"/>
                    </a:cxn>
                  </a:cxnLst>
                  <a:rect l="0" t="0" r="r" b="b"/>
                  <a:pathLst>
                    <a:path w="489" h="198">
                      <a:moveTo>
                        <a:pt x="0" y="0"/>
                      </a:moveTo>
                      <a:lnTo>
                        <a:pt x="0" y="0"/>
                      </a:lnTo>
                      <a:moveTo>
                        <a:pt x="489" y="0"/>
                      </a:moveTo>
                      <a:lnTo>
                        <a:pt x="0" y="0"/>
                      </a:lnTo>
                      <a:lnTo>
                        <a:pt x="0" y="198"/>
                      </a:lnTo>
                      <a:lnTo>
                        <a:pt x="489" y="198"/>
                      </a:lnTo>
                      <a:lnTo>
                        <a:pt x="489" y="0"/>
                      </a:lnTo>
                      <a:moveTo>
                        <a:pt x="80" y="54"/>
                      </a:moveTo>
                      <a:lnTo>
                        <a:pt x="106" y="54"/>
                      </a:lnTo>
                      <a:lnTo>
                        <a:pt x="106" y="80"/>
                      </a:lnTo>
                      <a:lnTo>
                        <a:pt x="80" y="80"/>
                      </a:lnTo>
                      <a:lnTo>
                        <a:pt x="80" y="54"/>
                      </a:lnTo>
                      <a:moveTo>
                        <a:pt x="28" y="54"/>
                      </a:moveTo>
                      <a:lnTo>
                        <a:pt x="54" y="54"/>
                      </a:lnTo>
                      <a:lnTo>
                        <a:pt x="54" y="80"/>
                      </a:lnTo>
                      <a:lnTo>
                        <a:pt x="28" y="80"/>
                      </a:lnTo>
                      <a:lnTo>
                        <a:pt x="28" y="54"/>
                      </a:lnTo>
                      <a:moveTo>
                        <a:pt x="463" y="146"/>
                      </a:moveTo>
                      <a:lnTo>
                        <a:pt x="463" y="146"/>
                      </a:lnTo>
                      <a:lnTo>
                        <a:pt x="28" y="146"/>
                      </a:lnTo>
                      <a:lnTo>
                        <a:pt x="28" y="120"/>
                      </a:lnTo>
                      <a:lnTo>
                        <a:pt x="463" y="120"/>
                      </a:lnTo>
                      <a:lnTo>
                        <a:pt x="463" y="146"/>
                      </a:lnTo>
                      <a:moveTo>
                        <a:pt x="463" y="80"/>
                      </a:moveTo>
                      <a:lnTo>
                        <a:pt x="330" y="80"/>
                      </a:lnTo>
                      <a:lnTo>
                        <a:pt x="330" y="54"/>
                      </a:lnTo>
                      <a:lnTo>
                        <a:pt x="463" y="54"/>
                      </a:lnTo>
                      <a:lnTo>
                        <a:pt x="463"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grpSp>
            <p:nvGrpSpPr>
              <p:cNvPr id="87" name="Group 86">
                <a:extLst>
                  <a:ext uri="{FF2B5EF4-FFF2-40B4-BE49-F238E27FC236}">
                    <a16:creationId xmlns:a16="http://schemas.microsoft.com/office/drawing/2014/main" id="{A974FBFC-81CA-9E43-8FF8-D6A787EB6D6B}"/>
                  </a:ext>
                </a:extLst>
              </p:cNvPr>
              <p:cNvGrpSpPr/>
              <p:nvPr/>
            </p:nvGrpSpPr>
            <p:grpSpPr>
              <a:xfrm>
                <a:off x="3925786" y="3055103"/>
                <a:ext cx="1309563" cy="160868"/>
                <a:chOff x="3925786" y="3055103"/>
                <a:chExt cx="1309563" cy="40502"/>
              </a:xfrm>
            </p:grpSpPr>
            <p:cxnSp>
              <p:nvCxnSpPr>
                <p:cNvPr id="95" name="Straight Arrow Connector 94">
                  <a:extLst>
                    <a:ext uri="{FF2B5EF4-FFF2-40B4-BE49-F238E27FC236}">
                      <a16:creationId xmlns:a16="http://schemas.microsoft.com/office/drawing/2014/main" id="{3F270AA2-DC7D-1F43-A6FD-C21C46FD712F}"/>
                    </a:ext>
                  </a:extLst>
                </p:cNvPr>
                <p:cNvCxnSpPr/>
                <p:nvPr/>
              </p:nvCxnSpPr>
              <p:spPr>
                <a:xfrm>
                  <a:off x="3925786" y="3055103"/>
                  <a:ext cx="0" cy="40502"/>
                </a:xfrm>
                <a:prstGeom prst="straightConnector1">
                  <a:avLst/>
                </a:prstGeom>
                <a:ln w="952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02D72AD-E281-9A48-BAB5-2CBB58017B59}"/>
                    </a:ext>
                  </a:extLst>
                </p:cNvPr>
                <p:cNvCxnSpPr/>
                <p:nvPr/>
              </p:nvCxnSpPr>
              <p:spPr>
                <a:xfrm>
                  <a:off x="4030417" y="3055103"/>
                  <a:ext cx="0" cy="40502"/>
                </a:xfrm>
                <a:prstGeom prst="straightConnector1">
                  <a:avLst/>
                </a:prstGeom>
                <a:ln w="952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4E300D3A-D689-5D45-9DDD-1FA660D121A1}"/>
                    </a:ext>
                  </a:extLst>
                </p:cNvPr>
                <p:cNvCxnSpPr/>
                <p:nvPr/>
              </p:nvCxnSpPr>
              <p:spPr>
                <a:xfrm>
                  <a:off x="4327429" y="3055103"/>
                  <a:ext cx="0" cy="40502"/>
                </a:xfrm>
                <a:prstGeom prst="straightConnector1">
                  <a:avLst/>
                </a:prstGeom>
                <a:ln w="952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9A950F82-AEEC-5D4D-A9C1-28E3941B3BCD}"/>
                    </a:ext>
                  </a:extLst>
                </p:cNvPr>
                <p:cNvCxnSpPr/>
                <p:nvPr/>
              </p:nvCxnSpPr>
              <p:spPr>
                <a:xfrm>
                  <a:off x="4432061" y="3055103"/>
                  <a:ext cx="0" cy="40502"/>
                </a:xfrm>
                <a:prstGeom prst="straightConnector1">
                  <a:avLst/>
                </a:prstGeom>
                <a:ln w="952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0DAEDC48-BBE5-334E-ABFE-D347912A6110}"/>
                    </a:ext>
                  </a:extLst>
                </p:cNvPr>
                <p:cNvCxnSpPr/>
                <p:nvPr/>
              </p:nvCxnSpPr>
              <p:spPr>
                <a:xfrm>
                  <a:off x="4729073" y="3055103"/>
                  <a:ext cx="0" cy="40502"/>
                </a:xfrm>
                <a:prstGeom prst="straightConnector1">
                  <a:avLst/>
                </a:prstGeom>
                <a:ln w="952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123ABEF-9D3E-DE47-BB23-6C0E4FE70D9F}"/>
                    </a:ext>
                  </a:extLst>
                </p:cNvPr>
                <p:cNvCxnSpPr/>
                <p:nvPr/>
              </p:nvCxnSpPr>
              <p:spPr>
                <a:xfrm>
                  <a:off x="4833704" y="3055103"/>
                  <a:ext cx="0" cy="40502"/>
                </a:xfrm>
                <a:prstGeom prst="straightConnector1">
                  <a:avLst/>
                </a:prstGeom>
                <a:ln w="952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11788B7E-BD4A-4344-AE62-DAA477584F7B}"/>
                    </a:ext>
                  </a:extLst>
                </p:cNvPr>
                <p:cNvCxnSpPr/>
                <p:nvPr/>
              </p:nvCxnSpPr>
              <p:spPr>
                <a:xfrm>
                  <a:off x="5130717" y="3055103"/>
                  <a:ext cx="0" cy="40502"/>
                </a:xfrm>
                <a:prstGeom prst="straightConnector1">
                  <a:avLst/>
                </a:prstGeom>
                <a:ln w="952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A83432E-4BA1-7248-B25C-CB915ACF6467}"/>
                    </a:ext>
                  </a:extLst>
                </p:cNvPr>
                <p:cNvCxnSpPr/>
                <p:nvPr/>
              </p:nvCxnSpPr>
              <p:spPr>
                <a:xfrm>
                  <a:off x="5235349" y="3055103"/>
                  <a:ext cx="0" cy="40502"/>
                </a:xfrm>
                <a:prstGeom prst="straightConnector1">
                  <a:avLst/>
                </a:prstGeom>
                <a:ln w="952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88" name="Freeform 27">
                <a:extLst>
                  <a:ext uri="{FF2B5EF4-FFF2-40B4-BE49-F238E27FC236}">
                    <a16:creationId xmlns:a16="http://schemas.microsoft.com/office/drawing/2014/main" id="{69F47697-8EDB-D34D-B512-B9D095831F0C}"/>
                  </a:ext>
                </a:extLst>
              </p:cNvPr>
              <p:cNvSpPr>
                <a:spLocks noEditPoints="1"/>
              </p:cNvSpPr>
              <p:nvPr/>
            </p:nvSpPr>
            <p:spPr bwMode="auto">
              <a:xfrm rot="5400000">
                <a:off x="4916868" y="3007660"/>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89" name="Freeform 27">
                <a:extLst>
                  <a:ext uri="{FF2B5EF4-FFF2-40B4-BE49-F238E27FC236}">
                    <a16:creationId xmlns:a16="http://schemas.microsoft.com/office/drawing/2014/main" id="{B7ADACB2-23CB-3E4C-8C3D-D30840B26358}"/>
                  </a:ext>
                </a:extLst>
              </p:cNvPr>
              <p:cNvSpPr>
                <a:spLocks noEditPoints="1"/>
              </p:cNvSpPr>
              <p:nvPr/>
            </p:nvSpPr>
            <p:spPr bwMode="auto">
              <a:xfrm rot="5400000">
                <a:off x="5308628" y="2761710"/>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90" name="Freeform 27">
                <a:extLst>
                  <a:ext uri="{FF2B5EF4-FFF2-40B4-BE49-F238E27FC236}">
                    <a16:creationId xmlns:a16="http://schemas.microsoft.com/office/drawing/2014/main" id="{E0040694-A4B2-7545-BFE0-2201C8BACDCE}"/>
                  </a:ext>
                </a:extLst>
              </p:cNvPr>
              <p:cNvSpPr>
                <a:spLocks noEditPoints="1"/>
              </p:cNvSpPr>
              <p:nvPr/>
            </p:nvSpPr>
            <p:spPr bwMode="auto">
              <a:xfrm rot="5400000">
                <a:off x="3370456" y="2761710"/>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91" name="Freeform 27">
                <a:extLst>
                  <a:ext uri="{FF2B5EF4-FFF2-40B4-BE49-F238E27FC236}">
                    <a16:creationId xmlns:a16="http://schemas.microsoft.com/office/drawing/2014/main" id="{4E647766-3095-A74A-8F1F-9333EC32E1FF}"/>
                  </a:ext>
                </a:extLst>
              </p:cNvPr>
              <p:cNvSpPr>
                <a:spLocks noEditPoints="1"/>
              </p:cNvSpPr>
              <p:nvPr/>
            </p:nvSpPr>
            <p:spPr bwMode="auto">
              <a:xfrm rot="5400000">
                <a:off x="4068481" y="3243477"/>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92" name="Freeform 27">
                <a:extLst>
                  <a:ext uri="{FF2B5EF4-FFF2-40B4-BE49-F238E27FC236}">
                    <a16:creationId xmlns:a16="http://schemas.microsoft.com/office/drawing/2014/main" id="{6F53F58B-3EE9-774E-A76E-E7B5AEDEA5F5}"/>
                  </a:ext>
                </a:extLst>
              </p:cNvPr>
              <p:cNvSpPr>
                <a:spLocks noEditPoints="1"/>
              </p:cNvSpPr>
              <p:nvPr/>
            </p:nvSpPr>
            <p:spPr bwMode="auto">
              <a:xfrm rot="5400000">
                <a:off x="4470124" y="3243478"/>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93" name="Freeform 27">
                <a:extLst>
                  <a:ext uri="{FF2B5EF4-FFF2-40B4-BE49-F238E27FC236}">
                    <a16:creationId xmlns:a16="http://schemas.microsoft.com/office/drawing/2014/main" id="{CF82B35E-5B30-F246-8D04-8DB61521C09E}"/>
                  </a:ext>
                </a:extLst>
              </p:cNvPr>
              <p:cNvSpPr>
                <a:spLocks noEditPoints="1"/>
              </p:cNvSpPr>
              <p:nvPr/>
            </p:nvSpPr>
            <p:spPr bwMode="auto">
              <a:xfrm rot="5400000">
                <a:off x="4871768" y="3243479"/>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94" name="Freeform 27">
                <a:extLst>
                  <a:ext uri="{FF2B5EF4-FFF2-40B4-BE49-F238E27FC236}">
                    <a16:creationId xmlns:a16="http://schemas.microsoft.com/office/drawing/2014/main" id="{4AEF8CD3-C246-9A45-A08C-89AC7CB05669}"/>
                  </a:ext>
                </a:extLst>
              </p:cNvPr>
              <p:cNvSpPr>
                <a:spLocks noEditPoints="1"/>
              </p:cNvSpPr>
              <p:nvPr/>
            </p:nvSpPr>
            <p:spPr bwMode="auto">
              <a:xfrm rot="5400000">
                <a:off x="5273412" y="3243477"/>
                <a:ext cx="79398" cy="54407"/>
              </a:xfrm>
              <a:custGeom>
                <a:avLst/>
                <a:gdLst/>
                <a:ahLst/>
                <a:cxnLst>
                  <a:cxn ang="0">
                    <a:pos x="236" y="237"/>
                  </a:cxn>
                  <a:cxn ang="0">
                    <a:pos x="190" y="283"/>
                  </a:cxn>
                  <a:cxn ang="0">
                    <a:pos x="236" y="329"/>
                  </a:cxn>
                  <a:cxn ang="0">
                    <a:pos x="282" y="283"/>
                  </a:cxn>
                  <a:cxn ang="0">
                    <a:pos x="236" y="237"/>
                  </a:cxn>
                  <a:cxn ang="0">
                    <a:pos x="239" y="0"/>
                  </a:cxn>
                  <a:cxn ang="0">
                    <a:pos x="0" y="127"/>
                  </a:cxn>
                  <a:cxn ang="0">
                    <a:pos x="26" y="154"/>
                  </a:cxn>
                  <a:cxn ang="0">
                    <a:pos x="241" y="30"/>
                  </a:cxn>
                  <a:cxn ang="0">
                    <a:pos x="455" y="153"/>
                  </a:cxn>
                  <a:cxn ang="0">
                    <a:pos x="479" y="129"/>
                  </a:cxn>
                  <a:cxn ang="0">
                    <a:pos x="239" y="0"/>
                  </a:cxn>
                  <a:cxn ang="0">
                    <a:pos x="236" y="71"/>
                  </a:cxn>
                  <a:cxn ang="0">
                    <a:pos x="53" y="181"/>
                  </a:cxn>
                  <a:cxn ang="0">
                    <a:pos x="78" y="208"/>
                  </a:cxn>
                  <a:cxn ang="0">
                    <a:pos x="237" y="107"/>
                  </a:cxn>
                  <a:cxn ang="0">
                    <a:pos x="397" y="209"/>
                  </a:cxn>
                  <a:cxn ang="0">
                    <a:pos x="421" y="185"/>
                  </a:cxn>
                  <a:cxn ang="0">
                    <a:pos x="236" y="71"/>
                  </a:cxn>
                  <a:cxn ang="0">
                    <a:pos x="236" y="144"/>
                  </a:cxn>
                  <a:cxn ang="0">
                    <a:pos x="104" y="234"/>
                  </a:cxn>
                  <a:cxn ang="0">
                    <a:pos x="130" y="260"/>
                  </a:cxn>
                  <a:cxn ang="0">
                    <a:pos x="237" y="175"/>
                  </a:cxn>
                  <a:cxn ang="0">
                    <a:pos x="343" y="260"/>
                  </a:cxn>
                  <a:cxn ang="0">
                    <a:pos x="369" y="236"/>
                  </a:cxn>
                  <a:cxn ang="0">
                    <a:pos x="236" y="144"/>
                  </a:cxn>
                </a:cxnLst>
                <a:rect l="0" t="0" r="r" b="b"/>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chemeClr val="bg1">
                  <a:lumMod val="50000"/>
                </a:schemeClr>
              </a:soli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grpSp>
      <p:sp>
        <p:nvSpPr>
          <p:cNvPr id="310" name="Rectangle 309">
            <a:extLst>
              <a:ext uri="{FF2B5EF4-FFF2-40B4-BE49-F238E27FC236}">
                <a16:creationId xmlns:a16="http://schemas.microsoft.com/office/drawing/2014/main" id="{429128AF-2927-2C4C-AFA4-6D15C0325CFF}"/>
              </a:ext>
            </a:extLst>
          </p:cNvPr>
          <p:cNvSpPr/>
          <p:nvPr/>
        </p:nvSpPr>
        <p:spPr>
          <a:xfrm>
            <a:off x="3635675" y="253051"/>
            <a:ext cx="1750482" cy="500135"/>
          </a:xfrm>
          <a:prstGeom prst="rect">
            <a:avLst/>
          </a:prstGeom>
          <a:noFill/>
          <a:ln>
            <a:noFill/>
          </a:ln>
        </p:spPr>
        <p:txBody>
          <a:bodyPr wrap="square" lIns="68577" tIns="34289" rIns="68577" bIns="34289">
            <a:spAutoFit/>
          </a:bodyPr>
          <a:lstStyle/>
          <a:p>
            <a:pPr marL="0" marR="0" lvl="0" indent="0" algn="ctr" defTabSz="51439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5073"/>
                </a:solidFill>
                <a:effectLst/>
                <a:uLnTx/>
                <a:uFillTx/>
                <a:latin typeface="Arial" pitchFamily="34" charset="0"/>
                <a:ea typeface="ＭＳ Ｐゴシック" pitchFamily="34" charset="-128"/>
              </a:rPr>
              <a:t>Automation</a:t>
            </a:r>
          </a:p>
          <a:p>
            <a:pPr marL="0" marR="0" lvl="0" indent="0" algn="ctr" defTabSz="514397" rtl="0" eaLnBrk="1" fontAlgn="auto" latinLnBrk="0" hangingPunct="1">
              <a:lnSpc>
                <a:spcPct val="100000"/>
              </a:lnSpc>
              <a:spcBef>
                <a:spcPts val="0"/>
              </a:spcBef>
              <a:spcAft>
                <a:spcPts val="0"/>
              </a:spcAft>
              <a:buClrTx/>
              <a:buSzTx/>
              <a:buFontTx/>
              <a:buNone/>
              <a:tabLst/>
              <a:defRPr/>
            </a:pPr>
            <a:r>
              <a:rPr lang="en-US" sz="1200" kern="0" dirty="0">
                <a:solidFill>
                  <a:schemeClr val="tx1">
                    <a:lumMod val="75000"/>
                    <a:lumOff val="25000"/>
                  </a:schemeClr>
                </a:solidFill>
                <a:latin typeface="Arial" pitchFamily="34" charset="0"/>
                <a:ea typeface="ＭＳ Ｐゴシック" pitchFamily="34" charset="-128"/>
              </a:rPr>
              <a:t>Intent</a:t>
            </a:r>
            <a:endParaRPr kumimoji="0" lang="en-US" sz="1600" i="0" u="none" strike="noStrike" kern="0" cap="none" spc="0" normalizeH="0" baseline="0" noProof="0" dirty="0">
              <a:ln>
                <a:noFill/>
              </a:ln>
              <a:solidFill>
                <a:schemeClr val="tx1">
                  <a:lumMod val="75000"/>
                  <a:lumOff val="25000"/>
                </a:schemeClr>
              </a:solidFill>
              <a:effectLst/>
              <a:uLnTx/>
              <a:uFillTx/>
              <a:latin typeface="Arial" pitchFamily="34" charset="0"/>
              <a:ea typeface="ＭＳ Ｐゴシック" pitchFamily="34" charset="-128"/>
            </a:endParaRPr>
          </a:p>
        </p:txBody>
      </p:sp>
      <p:grpSp>
        <p:nvGrpSpPr>
          <p:cNvPr id="311" name="Group 310">
            <a:extLst>
              <a:ext uri="{FF2B5EF4-FFF2-40B4-BE49-F238E27FC236}">
                <a16:creationId xmlns:a16="http://schemas.microsoft.com/office/drawing/2014/main" id="{B0C1DEFD-67DD-8349-9555-FAF235124FAD}"/>
              </a:ext>
            </a:extLst>
          </p:cNvPr>
          <p:cNvGrpSpPr/>
          <p:nvPr/>
        </p:nvGrpSpPr>
        <p:grpSpPr>
          <a:xfrm>
            <a:off x="523469" y="3365312"/>
            <a:ext cx="2477928" cy="555655"/>
            <a:chOff x="366388" y="3793507"/>
            <a:chExt cx="2477928" cy="426344"/>
          </a:xfrm>
        </p:grpSpPr>
        <p:sp>
          <p:nvSpPr>
            <p:cNvPr id="312" name="Rectangle 311">
              <a:extLst>
                <a:ext uri="{FF2B5EF4-FFF2-40B4-BE49-F238E27FC236}">
                  <a16:creationId xmlns:a16="http://schemas.microsoft.com/office/drawing/2014/main" id="{EFFBA924-32FE-9543-9075-288122CD32A8}"/>
                </a:ext>
              </a:extLst>
            </p:cNvPr>
            <p:cNvSpPr/>
            <p:nvPr/>
          </p:nvSpPr>
          <p:spPr>
            <a:xfrm>
              <a:off x="943664" y="3793507"/>
              <a:ext cx="1185255" cy="242054"/>
            </a:xfrm>
            <a:prstGeom prst="rect">
              <a:avLst/>
            </a:prstGeom>
            <a:noFill/>
            <a:effectLst/>
          </p:spPr>
          <p:txBody>
            <a:bodyPr wrap="none" lIns="68577" tIns="34289" rIns="68577" bIns="34289">
              <a:spAutoFit/>
            </a:bodyPr>
            <a:lstStyle/>
            <a:p>
              <a:pPr marL="0" marR="0" lvl="0" indent="0" algn="ctr" defTabSz="51439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5073"/>
                  </a:solidFill>
                  <a:effectLst/>
                  <a:uLnTx/>
                  <a:uFillTx/>
                  <a:latin typeface="Arial" pitchFamily="34" charset="0"/>
                  <a:ea typeface="ＭＳ Ｐゴシック" pitchFamily="34" charset="-128"/>
                </a:rPr>
                <a:t>Assurance</a:t>
              </a:r>
            </a:p>
          </p:txBody>
        </p:sp>
        <p:sp>
          <p:nvSpPr>
            <p:cNvPr id="313" name="TextBox 312">
              <a:extLst>
                <a:ext uri="{FF2B5EF4-FFF2-40B4-BE49-F238E27FC236}">
                  <a16:creationId xmlns:a16="http://schemas.microsoft.com/office/drawing/2014/main" id="{6A16B6B1-10D8-3749-B867-74D9A1BDFD29}"/>
                </a:ext>
              </a:extLst>
            </p:cNvPr>
            <p:cNvSpPr txBox="1"/>
            <p:nvPr/>
          </p:nvSpPr>
          <p:spPr>
            <a:xfrm flipH="1">
              <a:off x="366388" y="4025027"/>
              <a:ext cx="2477928" cy="194824"/>
            </a:xfrm>
            <a:prstGeom prst="rect">
              <a:avLst/>
            </a:prstGeom>
          </p:spPr>
          <p:txBody>
            <a:bodyPr wrap="square" lIns="68577" tIns="34289" rIns="68577" bIns="34289" rtlCol="0">
              <a:spAutoFit/>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76767"/>
                  </a:solidFill>
                  <a:effectLst/>
                  <a:uLnTx/>
                  <a:uFillTx/>
                  <a:latin typeface="Arial" pitchFamily="34" charset="0"/>
                  <a:ea typeface="ＭＳ Ｐゴシック" pitchFamily="34" charset="-128"/>
                </a:rPr>
                <a:t>Configuration Analysis</a:t>
              </a:r>
            </a:p>
          </p:txBody>
        </p:sp>
      </p:grpSp>
      <p:grpSp>
        <p:nvGrpSpPr>
          <p:cNvPr id="314" name="Group 313">
            <a:extLst>
              <a:ext uri="{FF2B5EF4-FFF2-40B4-BE49-F238E27FC236}">
                <a16:creationId xmlns:a16="http://schemas.microsoft.com/office/drawing/2014/main" id="{8B72CBAD-0DD7-5E41-B6D2-5B80C2AF47F7}"/>
              </a:ext>
            </a:extLst>
          </p:cNvPr>
          <p:cNvGrpSpPr/>
          <p:nvPr/>
        </p:nvGrpSpPr>
        <p:grpSpPr>
          <a:xfrm>
            <a:off x="6084354" y="3366078"/>
            <a:ext cx="2602446" cy="739555"/>
            <a:chOff x="6209366" y="3817184"/>
            <a:chExt cx="2602446" cy="739555"/>
          </a:xfrm>
        </p:grpSpPr>
        <p:sp>
          <p:nvSpPr>
            <p:cNvPr id="315" name="Rectangle 314">
              <a:extLst>
                <a:ext uri="{FF2B5EF4-FFF2-40B4-BE49-F238E27FC236}">
                  <a16:creationId xmlns:a16="http://schemas.microsoft.com/office/drawing/2014/main" id="{B3749D82-5DDC-2C4A-B302-257B7A661B1D}"/>
                </a:ext>
              </a:extLst>
            </p:cNvPr>
            <p:cNvSpPr/>
            <p:nvPr/>
          </p:nvSpPr>
          <p:spPr>
            <a:xfrm>
              <a:off x="6972404" y="3817184"/>
              <a:ext cx="1050603" cy="315469"/>
            </a:xfrm>
            <a:prstGeom prst="rect">
              <a:avLst/>
            </a:prstGeom>
            <a:noFill/>
          </p:spPr>
          <p:txBody>
            <a:bodyPr wrap="none" lIns="68577" tIns="34289" rIns="68577" bIns="34289">
              <a:spAutoFit/>
            </a:bodyPr>
            <a:lstStyle/>
            <a:p>
              <a:pPr marL="0" marR="0" lvl="0" indent="0" algn="ctr" defTabSz="51439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5073"/>
                  </a:solidFill>
                  <a:effectLst/>
                  <a:uLnTx/>
                  <a:uFillTx/>
                  <a:latin typeface="Arial" pitchFamily="34" charset="0"/>
                  <a:ea typeface="ＭＳ Ｐゴシック" pitchFamily="34" charset="-128"/>
                </a:rPr>
                <a:t>Analytics</a:t>
              </a:r>
            </a:p>
          </p:txBody>
        </p:sp>
        <p:sp>
          <p:nvSpPr>
            <p:cNvPr id="316" name="TextBox 315">
              <a:extLst>
                <a:ext uri="{FF2B5EF4-FFF2-40B4-BE49-F238E27FC236}">
                  <a16:creationId xmlns:a16="http://schemas.microsoft.com/office/drawing/2014/main" id="{25ED8EAC-87A6-394C-991F-A342E973B811}"/>
                </a:ext>
              </a:extLst>
            </p:cNvPr>
            <p:cNvSpPr txBox="1"/>
            <p:nvPr/>
          </p:nvSpPr>
          <p:spPr>
            <a:xfrm flipH="1">
              <a:off x="6209366" y="4118159"/>
              <a:ext cx="2602446" cy="438580"/>
            </a:xfrm>
            <a:prstGeom prst="rect">
              <a:avLst/>
            </a:prstGeom>
          </p:spPr>
          <p:txBody>
            <a:bodyPr wrap="square" lIns="68577" tIns="34289" rIns="68577" bIns="34289" rtlCol="0">
              <a:spAutoFit/>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76767"/>
                  </a:solidFill>
                  <a:effectLst/>
                  <a:uLnTx/>
                  <a:uFillTx/>
                  <a:latin typeface="Arial" pitchFamily="34" charset="0"/>
                  <a:ea typeface="ＭＳ Ｐゴシック" pitchFamily="34" charset="-128"/>
                </a:rPr>
                <a:t>Traffic Analysis</a:t>
              </a:r>
            </a:p>
            <a:p>
              <a:pPr marL="0" marR="0" lvl="0" indent="0" algn="ctr" defTabSz="68577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76767"/>
                  </a:solidFill>
                  <a:effectLst/>
                  <a:uLnTx/>
                  <a:uFillTx/>
                  <a:latin typeface="Arial" pitchFamily="34" charset="0"/>
                  <a:ea typeface="ＭＳ Ｐゴシック" pitchFamily="34" charset="-128"/>
                </a:rPr>
                <a:t>“Lots of Data”</a:t>
              </a:r>
            </a:p>
          </p:txBody>
        </p:sp>
      </p:grpSp>
      <p:grpSp>
        <p:nvGrpSpPr>
          <p:cNvPr id="317" name="Group 316">
            <a:extLst>
              <a:ext uri="{FF2B5EF4-FFF2-40B4-BE49-F238E27FC236}">
                <a16:creationId xmlns:a16="http://schemas.microsoft.com/office/drawing/2014/main" id="{B57D17B2-CE59-F541-AFAC-7123A121CCC8}"/>
              </a:ext>
            </a:extLst>
          </p:cNvPr>
          <p:cNvGrpSpPr/>
          <p:nvPr/>
        </p:nvGrpSpPr>
        <p:grpSpPr>
          <a:xfrm>
            <a:off x="2603706" y="3130510"/>
            <a:ext cx="1244831" cy="1188092"/>
            <a:chOff x="7779376" y="2123811"/>
            <a:chExt cx="1244831" cy="1188092"/>
          </a:xfrm>
          <a:solidFill>
            <a:schemeClr val="tx2"/>
          </a:solidFill>
        </p:grpSpPr>
        <p:sp>
          <p:nvSpPr>
            <p:cNvPr id="318" name="Oval 317">
              <a:extLst>
                <a:ext uri="{FF2B5EF4-FFF2-40B4-BE49-F238E27FC236}">
                  <a16:creationId xmlns:a16="http://schemas.microsoft.com/office/drawing/2014/main" id="{B4FD2AA0-7AAA-454B-97BC-1D1D43BA923F}"/>
                </a:ext>
              </a:extLst>
            </p:cNvPr>
            <p:cNvSpPr/>
            <p:nvPr/>
          </p:nvSpPr>
          <p:spPr>
            <a:xfrm>
              <a:off x="7807745" y="2123811"/>
              <a:ext cx="1188092" cy="1188092"/>
            </a:xfrm>
            <a:prstGeom prst="ellipse">
              <a:avLst/>
            </a:prstGeom>
            <a:gr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ndParaRPr>
            </a:p>
          </p:txBody>
        </p:sp>
        <p:sp>
          <p:nvSpPr>
            <p:cNvPr id="319" name="TextBox 318">
              <a:extLst>
                <a:ext uri="{FF2B5EF4-FFF2-40B4-BE49-F238E27FC236}">
                  <a16:creationId xmlns:a16="http://schemas.microsoft.com/office/drawing/2014/main" id="{486E3297-21F0-1444-833E-99E51EE8CCBF}"/>
                </a:ext>
              </a:extLst>
            </p:cNvPr>
            <p:cNvSpPr txBox="1"/>
            <p:nvPr/>
          </p:nvSpPr>
          <p:spPr>
            <a:xfrm>
              <a:off x="7779376" y="2348526"/>
              <a:ext cx="1244831" cy="738664"/>
            </a:xfrm>
            <a:prstGeom prst="rect">
              <a:avLst/>
            </a:prstGeom>
            <a:noFill/>
            <a:ln>
              <a:noFill/>
            </a:ln>
          </p:spPr>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rPr>
                <a:t>Guarantees</a:t>
              </a:r>
              <a:br>
                <a:rPr kumimoji="0" lang="en-US" sz="1400" b="0" i="0" u="none" strike="noStrike" kern="1200" cap="none" spc="0" normalizeH="0" baseline="0" noProof="0" dirty="0">
                  <a:ln>
                    <a:noFill/>
                  </a:ln>
                  <a:solidFill>
                    <a:srgbClr val="FFFFFF"/>
                  </a:solidFill>
                  <a:effectLst/>
                  <a:uLnTx/>
                  <a:uFillTx/>
                  <a:latin typeface="Arial"/>
                </a:rPr>
              </a:br>
              <a:r>
                <a:rPr kumimoji="0" lang="en-US" sz="1400" b="0" i="0" u="none" strike="noStrike" kern="1200" cap="none" spc="0" normalizeH="0" baseline="0" noProof="0" dirty="0">
                  <a:ln>
                    <a:noFill/>
                  </a:ln>
                  <a:solidFill>
                    <a:srgbClr val="FFFFFF"/>
                  </a:solidFill>
                  <a:effectLst/>
                  <a:uLnTx/>
                  <a:uFillTx/>
                  <a:latin typeface="Arial"/>
                </a:rPr>
                <a:t>Compliance</a:t>
              </a:r>
              <a:br>
                <a:rPr kumimoji="0" lang="en-US" sz="1400" b="0" i="0" u="none" strike="noStrike" kern="1200" cap="none" spc="0" normalizeH="0" baseline="0" noProof="0" dirty="0">
                  <a:ln>
                    <a:noFill/>
                  </a:ln>
                  <a:solidFill>
                    <a:srgbClr val="FFFFFF"/>
                  </a:solidFill>
                  <a:effectLst/>
                  <a:uLnTx/>
                  <a:uFillTx/>
                  <a:latin typeface="Arial"/>
                </a:rPr>
              </a:br>
              <a:r>
                <a:rPr kumimoji="0" lang="en-US" sz="1400" b="0" i="0" u="none" strike="noStrike" kern="1200" cap="none" spc="0" normalizeH="0" baseline="0" noProof="0" dirty="0">
                  <a:ln>
                    <a:noFill/>
                  </a:ln>
                  <a:solidFill>
                    <a:srgbClr val="FFFFFF"/>
                  </a:solidFill>
                  <a:effectLst/>
                  <a:uLnTx/>
                  <a:uFillTx/>
                  <a:latin typeface="Arial"/>
                </a:rPr>
                <a:t>Consistency</a:t>
              </a:r>
            </a:p>
          </p:txBody>
        </p:sp>
      </p:grpSp>
      <p:grpSp>
        <p:nvGrpSpPr>
          <p:cNvPr id="320" name="Group 319">
            <a:extLst>
              <a:ext uri="{FF2B5EF4-FFF2-40B4-BE49-F238E27FC236}">
                <a16:creationId xmlns:a16="http://schemas.microsoft.com/office/drawing/2014/main" id="{9C679AC8-3A1D-5240-9425-25A2999E3224}"/>
              </a:ext>
            </a:extLst>
          </p:cNvPr>
          <p:cNvGrpSpPr/>
          <p:nvPr/>
        </p:nvGrpSpPr>
        <p:grpSpPr>
          <a:xfrm>
            <a:off x="3998031" y="790707"/>
            <a:ext cx="1244831" cy="1188092"/>
            <a:chOff x="7779376" y="2123811"/>
            <a:chExt cx="1244831" cy="1188092"/>
          </a:xfrm>
        </p:grpSpPr>
        <p:sp>
          <p:nvSpPr>
            <p:cNvPr id="321" name="Oval 320">
              <a:extLst>
                <a:ext uri="{FF2B5EF4-FFF2-40B4-BE49-F238E27FC236}">
                  <a16:creationId xmlns:a16="http://schemas.microsoft.com/office/drawing/2014/main" id="{909FD8FD-B285-CF44-8668-70B9654AECB8}"/>
                </a:ext>
              </a:extLst>
            </p:cNvPr>
            <p:cNvSpPr/>
            <p:nvPr/>
          </p:nvSpPr>
          <p:spPr>
            <a:xfrm>
              <a:off x="7807745" y="2123811"/>
              <a:ext cx="1188092" cy="1188092"/>
            </a:xfrm>
            <a:prstGeom prst="ellipse">
              <a:avLst/>
            </a:prstGeom>
            <a:solidFill>
              <a:srgbClr val="36A4D7"/>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ndParaRPr>
            </a:p>
          </p:txBody>
        </p:sp>
        <p:sp>
          <p:nvSpPr>
            <p:cNvPr id="322" name="TextBox 321">
              <a:extLst>
                <a:ext uri="{FF2B5EF4-FFF2-40B4-BE49-F238E27FC236}">
                  <a16:creationId xmlns:a16="http://schemas.microsoft.com/office/drawing/2014/main" id="{862CB9BE-F464-8E47-AEFA-0C91516C276F}"/>
                </a:ext>
              </a:extLst>
            </p:cNvPr>
            <p:cNvSpPr txBox="1"/>
            <p:nvPr/>
          </p:nvSpPr>
          <p:spPr>
            <a:xfrm>
              <a:off x="7779376" y="2456248"/>
              <a:ext cx="1244831" cy="523220"/>
            </a:xfrm>
            <a:prstGeom prst="rect">
              <a:avLst/>
            </a:prstGeom>
            <a:noFill/>
            <a:ln>
              <a:noFill/>
            </a:ln>
          </p:spPr>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rPr>
                <a:t>Policy &amp; Automation</a:t>
              </a:r>
              <a:endParaRPr kumimoji="0" lang="en-US" sz="1200" b="0" i="0" u="none" strike="noStrike" kern="1200" cap="none" spc="0" normalizeH="0" baseline="0" noProof="0" dirty="0">
                <a:ln>
                  <a:noFill/>
                </a:ln>
                <a:solidFill>
                  <a:srgbClr val="FFFFFF"/>
                </a:solidFill>
                <a:effectLst/>
                <a:uLnTx/>
                <a:uFillTx/>
                <a:latin typeface="Arial"/>
              </a:endParaRPr>
            </a:p>
          </p:txBody>
        </p:sp>
      </p:grpSp>
      <p:grpSp>
        <p:nvGrpSpPr>
          <p:cNvPr id="323" name="Group 322">
            <a:extLst>
              <a:ext uri="{FF2B5EF4-FFF2-40B4-BE49-F238E27FC236}">
                <a16:creationId xmlns:a16="http://schemas.microsoft.com/office/drawing/2014/main" id="{B47A2760-428E-5141-817C-C78D52D0B01B}"/>
              </a:ext>
            </a:extLst>
          </p:cNvPr>
          <p:cNvGrpSpPr/>
          <p:nvPr/>
        </p:nvGrpSpPr>
        <p:grpSpPr>
          <a:xfrm>
            <a:off x="5422184" y="3194023"/>
            <a:ext cx="1244831" cy="1188092"/>
            <a:chOff x="7779376" y="2123811"/>
            <a:chExt cx="1244831" cy="1188092"/>
          </a:xfrm>
          <a:solidFill>
            <a:schemeClr val="accent2"/>
          </a:solidFill>
        </p:grpSpPr>
        <p:sp>
          <p:nvSpPr>
            <p:cNvPr id="324" name="Oval 323">
              <a:extLst>
                <a:ext uri="{FF2B5EF4-FFF2-40B4-BE49-F238E27FC236}">
                  <a16:creationId xmlns:a16="http://schemas.microsoft.com/office/drawing/2014/main" id="{A8CE54E4-3477-4047-A201-0BA52A9857AF}"/>
                </a:ext>
              </a:extLst>
            </p:cNvPr>
            <p:cNvSpPr/>
            <p:nvPr/>
          </p:nvSpPr>
          <p:spPr>
            <a:xfrm>
              <a:off x="7807745" y="2123811"/>
              <a:ext cx="1188092" cy="1188092"/>
            </a:xfrm>
            <a:prstGeom prst="ellipse">
              <a:avLst/>
            </a:prstGeom>
            <a:gr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ndParaRPr>
            </a:p>
          </p:txBody>
        </p:sp>
        <p:sp>
          <p:nvSpPr>
            <p:cNvPr id="325" name="TextBox 324">
              <a:extLst>
                <a:ext uri="{FF2B5EF4-FFF2-40B4-BE49-F238E27FC236}">
                  <a16:creationId xmlns:a16="http://schemas.microsoft.com/office/drawing/2014/main" id="{D3E09139-3C92-D74D-8209-5DA97D834E72}"/>
                </a:ext>
              </a:extLst>
            </p:cNvPr>
            <p:cNvSpPr txBox="1"/>
            <p:nvPr/>
          </p:nvSpPr>
          <p:spPr>
            <a:xfrm>
              <a:off x="7779376" y="2348526"/>
              <a:ext cx="1244831" cy="738664"/>
            </a:xfrm>
            <a:prstGeom prst="rect">
              <a:avLst/>
            </a:prstGeom>
            <a:noFill/>
            <a:ln>
              <a:noFill/>
            </a:ln>
          </p:spPr>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rPr>
                <a:t>ADM</a:t>
              </a:r>
              <a:br>
                <a:rPr kumimoji="0" lang="en-US" sz="1400" b="0" i="0" u="none" strike="noStrike" kern="1200" cap="none" spc="0" normalizeH="0" baseline="0" noProof="0" dirty="0">
                  <a:ln>
                    <a:noFill/>
                  </a:ln>
                  <a:solidFill>
                    <a:srgbClr val="FFFFFF"/>
                  </a:solidFill>
                  <a:effectLst/>
                  <a:uLnTx/>
                  <a:uFillTx/>
                  <a:latin typeface="Arial"/>
                </a:rPr>
              </a:br>
              <a:r>
                <a:rPr kumimoji="0" lang="en-US" sz="1400" b="0" i="0" u="none" strike="noStrike" kern="1200" cap="none" spc="0" normalizeH="0" baseline="0" noProof="0" dirty="0">
                  <a:ln>
                    <a:noFill/>
                  </a:ln>
                  <a:solidFill>
                    <a:srgbClr val="FFFFFF"/>
                  </a:solidFill>
                  <a:effectLst/>
                  <a:uLnTx/>
                  <a:uFillTx/>
                  <a:latin typeface="Arial"/>
                </a:rPr>
                <a:t>Monitoring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rPr>
                <a:t>Forensics</a:t>
              </a:r>
            </a:p>
          </p:txBody>
        </p:sp>
      </p:grpSp>
      <p:sp>
        <p:nvSpPr>
          <p:cNvPr id="326" name="Arc 325">
            <a:extLst>
              <a:ext uri="{FF2B5EF4-FFF2-40B4-BE49-F238E27FC236}">
                <a16:creationId xmlns:a16="http://schemas.microsoft.com/office/drawing/2014/main" id="{454658A5-2FA5-3C43-A333-C29DDE210F5C}"/>
              </a:ext>
            </a:extLst>
          </p:cNvPr>
          <p:cNvSpPr/>
          <p:nvPr/>
        </p:nvSpPr>
        <p:spPr>
          <a:xfrm>
            <a:off x="3048319" y="1421886"/>
            <a:ext cx="3036035" cy="3036035"/>
          </a:xfrm>
          <a:prstGeom prst="arc">
            <a:avLst>
              <a:gd name="adj1" fmla="val 10619885"/>
              <a:gd name="adj2" fmla="val 14507419"/>
            </a:avLst>
          </a:prstGeom>
          <a:ln w="381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327" name="Arc 326">
            <a:extLst>
              <a:ext uri="{FF2B5EF4-FFF2-40B4-BE49-F238E27FC236}">
                <a16:creationId xmlns:a16="http://schemas.microsoft.com/office/drawing/2014/main" id="{29A2DC36-567B-2040-89F2-31BF5B5984A5}"/>
              </a:ext>
            </a:extLst>
          </p:cNvPr>
          <p:cNvSpPr/>
          <p:nvPr/>
        </p:nvSpPr>
        <p:spPr>
          <a:xfrm>
            <a:off x="3086907" y="1427128"/>
            <a:ext cx="3036035" cy="3036035"/>
          </a:xfrm>
          <a:prstGeom prst="arc">
            <a:avLst>
              <a:gd name="adj1" fmla="val 17889191"/>
              <a:gd name="adj2" fmla="val 252091"/>
            </a:avLst>
          </a:prstGeom>
          <a:ln w="381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sp>
        <p:nvSpPr>
          <p:cNvPr id="328" name="Arc 327">
            <a:extLst>
              <a:ext uri="{FF2B5EF4-FFF2-40B4-BE49-F238E27FC236}">
                <a16:creationId xmlns:a16="http://schemas.microsoft.com/office/drawing/2014/main" id="{D5C8B1F4-4561-0A4E-856F-434C378995E7}"/>
              </a:ext>
            </a:extLst>
          </p:cNvPr>
          <p:cNvSpPr/>
          <p:nvPr/>
        </p:nvSpPr>
        <p:spPr>
          <a:xfrm>
            <a:off x="3066811" y="1441982"/>
            <a:ext cx="3036035" cy="3036035"/>
          </a:xfrm>
          <a:prstGeom prst="arc">
            <a:avLst>
              <a:gd name="adj1" fmla="val 3365393"/>
              <a:gd name="adj2" fmla="val 7414202"/>
            </a:avLst>
          </a:prstGeom>
          <a:ln w="381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76767"/>
              </a:solidFill>
              <a:effectLst/>
              <a:uLnTx/>
              <a:uFillTx/>
              <a:latin typeface="Arial"/>
            </a:endParaRPr>
          </a:p>
        </p:txBody>
      </p:sp>
      <p:grpSp>
        <p:nvGrpSpPr>
          <p:cNvPr id="329" name="Group 328">
            <a:extLst>
              <a:ext uri="{FF2B5EF4-FFF2-40B4-BE49-F238E27FC236}">
                <a16:creationId xmlns:a16="http://schemas.microsoft.com/office/drawing/2014/main" id="{7159960D-E36B-D14B-B684-6984F456CB79}"/>
              </a:ext>
            </a:extLst>
          </p:cNvPr>
          <p:cNvGrpSpPr/>
          <p:nvPr/>
        </p:nvGrpSpPr>
        <p:grpSpPr>
          <a:xfrm>
            <a:off x="6257498" y="2413436"/>
            <a:ext cx="2262301" cy="646161"/>
            <a:chOff x="6078255" y="1984022"/>
            <a:chExt cx="2660301" cy="861608"/>
          </a:xfrm>
        </p:grpSpPr>
        <p:pic>
          <p:nvPicPr>
            <p:cNvPr id="330" name="Picture 329">
              <a:extLst>
                <a:ext uri="{FF2B5EF4-FFF2-40B4-BE49-F238E27FC236}">
                  <a16:creationId xmlns:a16="http://schemas.microsoft.com/office/drawing/2014/main" id="{C025B628-4C3B-7444-ADE3-50AE440855A9}"/>
                </a:ext>
              </a:extLst>
            </p:cNvPr>
            <p:cNvPicPr>
              <a:picLocks noChangeAspect="1"/>
            </p:cNvPicPr>
            <p:nvPr/>
          </p:nvPicPr>
          <p:blipFill>
            <a:blip r:embed="rId3"/>
            <a:stretch>
              <a:fillRect/>
            </a:stretch>
          </p:blipFill>
          <p:spPr>
            <a:xfrm>
              <a:off x="6078255" y="1984022"/>
              <a:ext cx="846667" cy="861608"/>
            </a:xfrm>
            <a:prstGeom prst="rect">
              <a:avLst/>
            </a:prstGeom>
          </p:spPr>
        </p:pic>
        <p:sp>
          <p:nvSpPr>
            <p:cNvPr id="331" name="TextBox 330">
              <a:extLst>
                <a:ext uri="{FF2B5EF4-FFF2-40B4-BE49-F238E27FC236}">
                  <a16:creationId xmlns:a16="http://schemas.microsoft.com/office/drawing/2014/main" id="{A79B0BF9-CE18-0142-B68C-423938F230EE}"/>
                </a:ext>
              </a:extLst>
            </p:cNvPr>
            <p:cNvSpPr txBox="1"/>
            <p:nvPr/>
          </p:nvSpPr>
          <p:spPr>
            <a:xfrm>
              <a:off x="6912881" y="2230034"/>
              <a:ext cx="1825675" cy="36935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39393B"/>
                  </a:solidFill>
                  <a:effectLst/>
                  <a:uLnTx/>
                  <a:uFillTx/>
                  <a:latin typeface="Arial"/>
                </a:rPr>
                <a:t>Tetration</a:t>
              </a:r>
              <a:r>
                <a:rPr kumimoji="0" lang="en-US" sz="1200" b="1" i="0" u="none" strike="noStrike" kern="1200" cap="none" spc="0" normalizeH="0" baseline="0" noProof="0" dirty="0">
                  <a:ln>
                    <a:noFill/>
                  </a:ln>
                  <a:solidFill>
                    <a:srgbClr val="39393B"/>
                  </a:solidFill>
                  <a:effectLst/>
                  <a:uLnTx/>
                  <a:uFillTx/>
                  <a:latin typeface="Arial"/>
                </a:rPr>
                <a:t> Analytics</a:t>
              </a:r>
            </a:p>
          </p:txBody>
        </p:sp>
      </p:grpSp>
      <p:grpSp>
        <p:nvGrpSpPr>
          <p:cNvPr id="332" name="Group 331">
            <a:extLst>
              <a:ext uri="{FF2B5EF4-FFF2-40B4-BE49-F238E27FC236}">
                <a16:creationId xmlns:a16="http://schemas.microsoft.com/office/drawing/2014/main" id="{38885753-0EC1-8A4D-9934-964EF4A3CEB3}"/>
              </a:ext>
            </a:extLst>
          </p:cNvPr>
          <p:cNvGrpSpPr/>
          <p:nvPr/>
        </p:nvGrpSpPr>
        <p:grpSpPr>
          <a:xfrm>
            <a:off x="744241" y="2490751"/>
            <a:ext cx="2169519" cy="617427"/>
            <a:chOff x="657803" y="2602395"/>
            <a:chExt cx="2169519" cy="617427"/>
          </a:xfrm>
        </p:grpSpPr>
        <p:sp>
          <p:nvSpPr>
            <p:cNvPr id="333" name="TextBox 332">
              <a:extLst>
                <a:ext uri="{FF2B5EF4-FFF2-40B4-BE49-F238E27FC236}">
                  <a16:creationId xmlns:a16="http://schemas.microsoft.com/office/drawing/2014/main" id="{BEB9963A-913C-4C4F-9EE2-DF0A7DB9B0B7}"/>
                </a:ext>
              </a:extLst>
            </p:cNvPr>
            <p:cNvSpPr txBox="1"/>
            <p:nvPr/>
          </p:nvSpPr>
          <p:spPr>
            <a:xfrm>
              <a:off x="657803" y="2709576"/>
              <a:ext cx="1588293"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9393B"/>
                  </a:solidFill>
                  <a:effectLst/>
                  <a:uLnTx/>
                  <a:uFillTx/>
                  <a:latin typeface="Arial"/>
                </a:rPr>
                <a:t>Network Assurance Engine</a:t>
              </a:r>
            </a:p>
          </p:txBody>
        </p:sp>
        <p:pic>
          <p:nvPicPr>
            <p:cNvPr id="334" name="Picture 333">
              <a:extLst>
                <a:ext uri="{FF2B5EF4-FFF2-40B4-BE49-F238E27FC236}">
                  <a16:creationId xmlns:a16="http://schemas.microsoft.com/office/drawing/2014/main" id="{C202821A-785F-A44E-9E65-791A9B650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634" y="2602395"/>
              <a:ext cx="674688" cy="617427"/>
            </a:xfrm>
            <a:prstGeom prst="rect">
              <a:avLst/>
            </a:prstGeom>
          </p:spPr>
        </p:pic>
      </p:grpSp>
      <p:grpSp>
        <p:nvGrpSpPr>
          <p:cNvPr id="347" name="Group 4">
            <a:extLst>
              <a:ext uri="{FF2B5EF4-FFF2-40B4-BE49-F238E27FC236}">
                <a16:creationId xmlns:a16="http://schemas.microsoft.com/office/drawing/2014/main" id="{A1FD4D5A-D0D7-8742-8A28-302AC16ED12C}"/>
              </a:ext>
            </a:extLst>
          </p:cNvPr>
          <p:cNvGrpSpPr>
            <a:grpSpLocks noChangeAspect="1"/>
          </p:cNvGrpSpPr>
          <p:nvPr/>
        </p:nvGrpSpPr>
        <p:grpSpPr bwMode="auto">
          <a:xfrm>
            <a:off x="5125191" y="434360"/>
            <a:ext cx="681580" cy="682358"/>
            <a:chOff x="2007" y="746"/>
            <a:chExt cx="1744" cy="1746"/>
          </a:xfrm>
        </p:grpSpPr>
        <p:sp>
          <p:nvSpPr>
            <p:cNvPr id="348" name="Freeform 5">
              <a:extLst>
                <a:ext uri="{FF2B5EF4-FFF2-40B4-BE49-F238E27FC236}">
                  <a16:creationId xmlns:a16="http://schemas.microsoft.com/office/drawing/2014/main" id="{A38C12E8-ABDF-2E47-9FA5-EDB5F29C3E7C}"/>
                </a:ext>
              </a:extLst>
            </p:cNvPr>
            <p:cNvSpPr>
              <a:spLocks/>
            </p:cNvSpPr>
            <p:nvPr/>
          </p:nvSpPr>
          <p:spPr bwMode="auto">
            <a:xfrm>
              <a:off x="2007" y="746"/>
              <a:ext cx="1744" cy="1746"/>
            </a:xfrm>
            <a:custGeom>
              <a:avLst/>
              <a:gdLst>
                <a:gd name="T0" fmla="*/ 406 w 866"/>
                <a:gd name="T1" fmla="*/ 14 h 866"/>
                <a:gd name="T2" fmla="*/ 459 w 866"/>
                <a:gd name="T3" fmla="*/ 14 h 866"/>
                <a:gd name="T4" fmla="*/ 852 w 866"/>
                <a:gd name="T5" fmla="*/ 407 h 866"/>
                <a:gd name="T6" fmla="*/ 852 w 866"/>
                <a:gd name="T7" fmla="*/ 460 h 866"/>
                <a:gd name="T8" fmla="*/ 460 w 866"/>
                <a:gd name="T9" fmla="*/ 852 h 866"/>
                <a:gd name="T10" fmla="*/ 407 w 866"/>
                <a:gd name="T11" fmla="*/ 852 h 866"/>
                <a:gd name="T12" fmla="*/ 14 w 866"/>
                <a:gd name="T13" fmla="*/ 459 h 866"/>
                <a:gd name="T14" fmla="*/ 14 w 866"/>
                <a:gd name="T15" fmla="*/ 406 h 866"/>
                <a:gd name="T16" fmla="*/ 406 w 866"/>
                <a:gd name="T17" fmla="*/ 1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6" h="866">
                  <a:moveTo>
                    <a:pt x="406" y="14"/>
                  </a:moveTo>
                  <a:cubicBezTo>
                    <a:pt x="421" y="0"/>
                    <a:pt x="445" y="0"/>
                    <a:pt x="459" y="14"/>
                  </a:cubicBezTo>
                  <a:cubicBezTo>
                    <a:pt x="852" y="407"/>
                    <a:pt x="852" y="407"/>
                    <a:pt x="852" y="407"/>
                  </a:cubicBezTo>
                  <a:cubicBezTo>
                    <a:pt x="866" y="421"/>
                    <a:pt x="866" y="445"/>
                    <a:pt x="852" y="460"/>
                  </a:cubicBezTo>
                  <a:cubicBezTo>
                    <a:pt x="460" y="852"/>
                    <a:pt x="460" y="852"/>
                    <a:pt x="460" y="852"/>
                  </a:cubicBezTo>
                  <a:cubicBezTo>
                    <a:pt x="445" y="866"/>
                    <a:pt x="421" y="866"/>
                    <a:pt x="407" y="852"/>
                  </a:cubicBezTo>
                  <a:cubicBezTo>
                    <a:pt x="14" y="459"/>
                    <a:pt x="14" y="459"/>
                    <a:pt x="14" y="459"/>
                  </a:cubicBezTo>
                  <a:cubicBezTo>
                    <a:pt x="0" y="445"/>
                    <a:pt x="0" y="421"/>
                    <a:pt x="14" y="406"/>
                  </a:cubicBezTo>
                  <a:lnTo>
                    <a:pt x="406" y="14"/>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49" name="Freeform 6">
              <a:extLst>
                <a:ext uri="{FF2B5EF4-FFF2-40B4-BE49-F238E27FC236}">
                  <a16:creationId xmlns:a16="http://schemas.microsoft.com/office/drawing/2014/main" id="{BD849708-120A-2746-8DA1-C19FD24134A6}"/>
                </a:ext>
              </a:extLst>
            </p:cNvPr>
            <p:cNvSpPr>
              <a:spLocks/>
            </p:cNvSpPr>
            <p:nvPr/>
          </p:nvSpPr>
          <p:spPr bwMode="auto">
            <a:xfrm>
              <a:off x="2386" y="1125"/>
              <a:ext cx="986" cy="988"/>
            </a:xfrm>
            <a:custGeom>
              <a:avLst/>
              <a:gdLst>
                <a:gd name="T0" fmla="*/ 230 w 490"/>
                <a:gd name="T1" fmla="*/ 8 h 490"/>
                <a:gd name="T2" fmla="*/ 260 w 490"/>
                <a:gd name="T3" fmla="*/ 8 h 490"/>
                <a:gd name="T4" fmla="*/ 482 w 490"/>
                <a:gd name="T5" fmla="*/ 230 h 490"/>
                <a:gd name="T6" fmla="*/ 482 w 490"/>
                <a:gd name="T7" fmla="*/ 260 h 490"/>
                <a:gd name="T8" fmla="*/ 260 w 490"/>
                <a:gd name="T9" fmla="*/ 482 h 490"/>
                <a:gd name="T10" fmla="*/ 230 w 490"/>
                <a:gd name="T11" fmla="*/ 482 h 490"/>
                <a:gd name="T12" fmla="*/ 8 w 490"/>
                <a:gd name="T13" fmla="*/ 260 h 490"/>
                <a:gd name="T14" fmla="*/ 8 w 490"/>
                <a:gd name="T15" fmla="*/ 230 h 490"/>
                <a:gd name="T16" fmla="*/ 230 w 490"/>
                <a:gd name="T17" fmla="*/ 8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490">
                  <a:moveTo>
                    <a:pt x="230" y="8"/>
                  </a:moveTo>
                  <a:cubicBezTo>
                    <a:pt x="238" y="0"/>
                    <a:pt x="252" y="0"/>
                    <a:pt x="260" y="8"/>
                  </a:cubicBezTo>
                  <a:cubicBezTo>
                    <a:pt x="482" y="230"/>
                    <a:pt x="482" y="230"/>
                    <a:pt x="482" y="230"/>
                  </a:cubicBezTo>
                  <a:cubicBezTo>
                    <a:pt x="490" y="238"/>
                    <a:pt x="490" y="252"/>
                    <a:pt x="482" y="260"/>
                  </a:cubicBezTo>
                  <a:cubicBezTo>
                    <a:pt x="260" y="482"/>
                    <a:pt x="260" y="482"/>
                    <a:pt x="260" y="482"/>
                  </a:cubicBezTo>
                  <a:cubicBezTo>
                    <a:pt x="252" y="490"/>
                    <a:pt x="238" y="490"/>
                    <a:pt x="230" y="482"/>
                  </a:cubicBezTo>
                  <a:cubicBezTo>
                    <a:pt x="8" y="260"/>
                    <a:pt x="8" y="260"/>
                    <a:pt x="8" y="260"/>
                  </a:cubicBezTo>
                  <a:cubicBezTo>
                    <a:pt x="0" y="252"/>
                    <a:pt x="0" y="238"/>
                    <a:pt x="8" y="230"/>
                  </a:cubicBezTo>
                  <a:lnTo>
                    <a:pt x="23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0" name="Freeform 7">
              <a:extLst>
                <a:ext uri="{FF2B5EF4-FFF2-40B4-BE49-F238E27FC236}">
                  <a16:creationId xmlns:a16="http://schemas.microsoft.com/office/drawing/2014/main" id="{0962F6D6-53D1-1A49-AFC9-FFEDE8AD976C}"/>
                </a:ext>
              </a:extLst>
            </p:cNvPr>
            <p:cNvSpPr>
              <a:spLocks noEditPoints="1"/>
            </p:cNvSpPr>
            <p:nvPr/>
          </p:nvSpPr>
          <p:spPr bwMode="auto">
            <a:xfrm>
              <a:off x="2557" y="1530"/>
              <a:ext cx="187" cy="186"/>
            </a:xfrm>
            <a:custGeom>
              <a:avLst/>
              <a:gdLst>
                <a:gd name="T0" fmla="*/ 187 w 187"/>
                <a:gd name="T1" fmla="*/ 186 h 186"/>
                <a:gd name="T2" fmla="*/ 145 w 187"/>
                <a:gd name="T3" fmla="*/ 186 h 186"/>
                <a:gd name="T4" fmla="*/ 129 w 187"/>
                <a:gd name="T5" fmla="*/ 143 h 186"/>
                <a:gd name="T6" fmla="*/ 56 w 187"/>
                <a:gd name="T7" fmla="*/ 143 h 186"/>
                <a:gd name="T8" fmla="*/ 40 w 187"/>
                <a:gd name="T9" fmla="*/ 186 h 186"/>
                <a:gd name="T10" fmla="*/ 0 w 187"/>
                <a:gd name="T11" fmla="*/ 186 h 186"/>
                <a:gd name="T12" fmla="*/ 72 w 187"/>
                <a:gd name="T13" fmla="*/ 0 h 186"/>
                <a:gd name="T14" fmla="*/ 113 w 187"/>
                <a:gd name="T15" fmla="*/ 0 h 186"/>
                <a:gd name="T16" fmla="*/ 187 w 187"/>
                <a:gd name="T17" fmla="*/ 186 h 186"/>
                <a:gd name="T18" fmla="*/ 117 w 187"/>
                <a:gd name="T19" fmla="*/ 111 h 186"/>
                <a:gd name="T20" fmla="*/ 92 w 187"/>
                <a:gd name="T21" fmla="*/ 43 h 186"/>
                <a:gd name="T22" fmla="*/ 66 w 187"/>
                <a:gd name="T23" fmla="*/ 111 h 186"/>
                <a:gd name="T24" fmla="*/ 117 w 187"/>
                <a:gd name="T25" fmla="*/ 1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186">
                  <a:moveTo>
                    <a:pt x="187" y="186"/>
                  </a:moveTo>
                  <a:lnTo>
                    <a:pt x="145" y="186"/>
                  </a:lnTo>
                  <a:lnTo>
                    <a:pt x="129" y="143"/>
                  </a:lnTo>
                  <a:lnTo>
                    <a:pt x="56" y="143"/>
                  </a:lnTo>
                  <a:lnTo>
                    <a:pt x="40" y="186"/>
                  </a:lnTo>
                  <a:lnTo>
                    <a:pt x="0" y="186"/>
                  </a:lnTo>
                  <a:lnTo>
                    <a:pt x="72" y="0"/>
                  </a:lnTo>
                  <a:lnTo>
                    <a:pt x="113" y="0"/>
                  </a:lnTo>
                  <a:lnTo>
                    <a:pt x="187" y="186"/>
                  </a:lnTo>
                  <a:close/>
                  <a:moveTo>
                    <a:pt x="117" y="111"/>
                  </a:moveTo>
                  <a:lnTo>
                    <a:pt x="92" y="43"/>
                  </a:lnTo>
                  <a:lnTo>
                    <a:pt x="66" y="111"/>
                  </a:lnTo>
                  <a:lnTo>
                    <a:pt x="117" y="111"/>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1" name="Freeform 8">
              <a:extLst>
                <a:ext uri="{FF2B5EF4-FFF2-40B4-BE49-F238E27FC236}">
                  <a16:creationId xmlns:a16="http://schemas.microsoft.com/office/drawing/2014/main" id="{A8EC3070-5786-7C48-A82F-28188E0B0EAE}"/>
                </a:ext>
              </a:extLst>
            </p:cNvPr>
            <p:cNvSpPr>
              <a:spLocks noEditPoints="1"/>
            </p:cNvSpPr>
            <p:nvPr/>
          </p:nvSpPr>
          <p:spPr bwMode="auto">
            <a:xfrm>
              <a:off x="2758" y="1530"/>
              <a:ext cx="141" cy="186"/>
            </a:xfrm>
            <a:custGeom>
              <a:avLst/>
              <a:gdLst>
                <a:gd name="T0" fmla="*/ 0 w 70"/>
                <a:gd name="T1" fmla="*/ 92 h 92"/>
                <a:gd name="T2" fmla="*/ 0 w 70"/>
                <a:gd name="T3" fmla="*/ 0 h 92"/>
                <a:gd name="T4" fmla="*/ 29 w 70"/>
                <a:gd name="T5" fmla="*/ 0 h 92"/>
                <a:gd name="T6" fmla="*/ 51 w 70"/>
                <a:gd name="T7" fmla="*/ 1 h 92"/>
                <a:gd name="T8" fmla="*/ 65 w 70"/>
                <a:gd name="T9" fmla="*/ 10 h 92"/>
                <a:gd name="T10" fmla="*/ 70 w 70"/>
                <a:gd name="T11" fmla="*/ 28 h 92"/>
                <a:gd name="T12" fmla="*/ 67 w 70"/>
                <a:gd name="T13" fmla="*/ 42 h 92"/>
                <a:gd name="T14" fmla="*/ 59 w 70"/>
                <a:gd name="T15" fmla="*/ 51 h 92"/>
                <a:gd name="T16" fmla="*/ 50 w 70"/>
                <a:gd name="T17" fmla="*/ 56 h 92"/>
                <a:gd name="T18" fmla="*/ 30 w 70"/>
                <a:gd name="T19" fmla="*/ 57 h 92"/>
                <a:gd name="T20" fmla="*/ 18 w 70"/>
                <a:gd name="T21" fmla="*/ 57 h 92"/>
                <a:gd name="T22" fmla="*/ 18 w 70"/>
                <a:gd name="T23" fmla="*/ 92 h 92"/>
                <a:gd name="T24" fmla="*/ 0 w 70"/>
                <a:gd name="T25" fmla="*/ 92 h 92"/>
                <a:gd name="T26" fmla="*/ 18 w 70"/>
                <a:gd name="T27" fmla="*/ 15 h 92"/>
                <a:gd name="T28" fmla="*/ 18 w 70"/>
                <a:gd name="T29" fmla="*/ 41 h 92"/>
                <a:gd name="T30" fmla="*/ 28 w 70"/>
                <a:gd name="T31" fmla="*/ 41 h 92"/>
                <a:gd name="T32" fmla="*/ 43 w 70"/>
                <a:gd name="T33" fmla="*/ 40 h 92"/>
                <a:gd name="T34" fmla="*/ 49 w 70"/>
                <a:gd name="T35" fmla="*/ 35 h 92"/>
                <a:gd name="T36" fmla="*/ 51 w 70"/>
                <a:gd name="T37" fmla="*/ 28 h 92"/>
                <a:gd name="T38" fmla="*/ 48 w 70"/>
                <a:gd name="T39" fmla="*/ 20 h 92"/>
                <a:gd name="T40" fmla="*/ 40 w 70"/>
                <a:gd name="T41" fmla="*/ 16 h 92"/>
                <a:gd name="T42" fmla="*/ 27 w 70"/>
                <a:gd name="T43" fmla="*/ 15 h 92"/>
                <a:gd name="T44" fmla="*/ 18 w 70"/>
                <a:gd name="T45" fmla="*/ 1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92">
                  <a:moveTo>
                    <a:pt x="0" y="92"/>
                  </a:moveTo>
                  <a:cubicBezTo>
                    <a:pt x="0" y="0"/>
                    <a:pt x="0" y="0"/>
                    <a:pt x="0" y="0"/>
                  </a:cubicBezTo>
                  <a:cubicBezTo>
                    <a:pt x="29" y="0"/>
                    <a:pt x="29" y="0"/>
                    <a:pt x="29" y="0"/>
                  </a:cubicBezTo>
                  <a:cubicBezTo>
                    <a:pt x="41" y="0"/>
                    <a:pt x="48" y="0"/>
                    <a:pt x="51" y="1"/>
                  </a:cubicBezTo>
                  <a:cubicBezTo>
                    <a:pt x="57" y="2"/>
                    <a:pt x="61" y="5"/>
                    <a:pt x="65" y="10"/>
                  </a:cubicBezTo>
                  <a:cubicBezTo>
                    <a:pt x="68" y="15"/>
                    <a:pt x="70" y="21"/>
                    <a:pt x="70" y="28"/>
                  </a:cubicBezTo>
                  <a:cubicBezTo>
                    <a:pt x="70" y="34"/>
                    <a:pt x="69" y="38"/>
                    <a:pt x="67" y="42"/>
                  </a:cubicBezTo>
                  <a:cubicBezTo>
                    <a:pt x="65" y="46"/>
                    <a:pt x="62" y="49"/>
                    <a:pt x="59" y="51"/>
                  </a:cubicBezTo>
                  <a:cubicBezTo>
                    <a:pt x="56" y="53"/>
                    <a:pt x="53" y="55"/>
                    <a:pt x="50" y="56"/>
                  </a:cubicBezTo>
                  <a:cubicBezTo>
                    <a:pt x="45" y="56"/>
                    <a:pt x="39" y="57"/>
                    <a:pt x="30" y="57"/>
                  </a:cubicBezTo>
                  <a:cubicBezTo>
                    <a:pt x="18" y="57"/>
                    <a:pt x="18" y="57"/>
                    <a:pt x="18" y="57"/>
                  </a:cubicBezTo>
                  <a:cubicBezTo>
                    <a:pt x="18" y="92"/>
                    <a:pt x="18" y="92"/>
                    <a:pt x="18" y="92"/>
                  </a:cubicBezTo>
                  <a:lnTo>
                    <a:pt x="0" y="92"/>
                  </a:lnTo>
                  <a:close/>
                  <a:moveTo>
                    <a:pt x="18" y="15"/>
                  </a:moveTo>
                  <a:cubicBezTo>
                    <a:pt x="18" y="41"/>
                    <a:pt x="18" y="41"/>
                    <a:pt x="18" y="41"/>
                  </a:cubicBezTo>
                  <a:cubicBezTo>
                    <a:pt x="28" y="41"/>
                    <a:pt x="28" y="41"/>
                    <a:pt x="28" y="41"/>
                  </a:cubicBezTo>
                  <a:cubicBezTo>
                    <a:pt x="36" y="41"/>
                    <a:pt x="41" y="41"/>
                    <a:pt x="43" y="40"/>
                  </a:cubicBezTo>
                  <a:cubicBezTo>
                    <a:pt x="45" y="39"/>
                    <a:pt x="47" y="37"/>
                    <a:pt x="49" y="35"/>
                  </a:cubicBezTo>
                  <a:cubicBezTo>
                    <a:pt x="50" y="33"/>
                    <a:pt x="51" y="31"/>
                    <a:pt x="51" y="28"/>
                  </a:cubicBezTo>
                  <a:cubicBezTo>
                    <a:pt x="51" y="25"/>
                    <a:pt x="50" y="22"/>
                    <a:pt x="48" y="20"/>
                  </a:cubicBezTo>
                  <a:cubicBezTo>
                    <a:pt x="46" y="18"/>
                    <a:pt x="43" y="16"/>
                    <a:pt x="40" y="16"/>
                  </a:cubicBezTo>
                  <a:cubicBezTo>
                    <a:pt x="38" y="15"/>
                    <a:pt x="34" y="15"/>
                    <a:pt x="27" y="15"/>
                  </a:cubicBezTo>
                  <a:lnTo>
                    <a:pt x="18" y="15"/>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2" name="Rectangle 9">
              <a:extLst>
                <a:ext uri="{FF2B5EF4-FFF2-40B4-BE49-F238E27FC236}">
                  <a16:creationId xmlns:a16="http://schemas.microsoft.com/office/drawing/2014/main" id="{76FD0A9A-FE9B-C64B-9190-32ED20FF3E31}"/>
                </a:ext>
              </a:extLst>
            </p:cNvPr>
            <p:cNvSpPr>
              <a:spLocks noChangeArrowheads="1"/>
            </p:cNvSpPr>
            <p:nvPr/>
          </p:nvSpPr>
          <p:spPr bwMode="auto">
            <a:xfrm>
              <a:off x="2927" y="1530"/>
              <a:ext cx="37" cy="186"/>
            </a:xfrm>
            <a:prstGeom prst="rect">
              <a:avLst/>
            </a:prstGeom>
            <a:solidFill>
              <a:srgbClr val="296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3" name="Freeform 10">
              <a:extLst>
                <a:ext uri="{FF2B5EF4-FFF2-40B4-BE49-F238E27FC236}">
                  <a16:creationId xmlns:a16="http://schemas.microsoft.com/office/drawing/2014/main" id="{9803E05D-2288-2547-8F1A-DBA9528160C1}"/>
                </a:ext>
              </a:extLst>
            </p:cNvPr>
            <p:cNvSpPr>
              <a:spLocks/>
            </p:cNvSpPr>
            <p:nvPr/>
          </p:nvSpPr>
          <p:spPr bwMode="auto">
            <a:xfrm>
              <a:off x="2990" y="1526"/>
              <a:ext cx="161" cy="192"/>
            </a:xfrm>
            <a:custGeom>
              <a:avLst/>
              <a:gdLst>
                <a:gd name="T0" fmla="*/ 62 w 80"/>
                <a:gd name="T1" fmla="*/ 60 h 95"/>
                <a:gd name="T2" fmla="*/ 80 w 80"/>
                <a:gd name="T3" fmla="*/ 65 h 95"/>
                <a:gd name="T4" fmla="*/ 66 w 80"/>
                <a:gd name="T5" fmla="*/ 88 h 95"/>
                <a:gd name="T6" fmla="*/ 42 w 80"/>
                <a:gd name="T7" fmla="*/ 95 h 95"/>
                <a:gd name="T8" fmla="*/ 11 w 80"/>
                <a:gd name="T9" fmla="*/ 83 h 95"/>
                <a:gd name="T10" fmla="*/ 0 w 80"/>
                <a:gd name="T11" fmla="*/ 48 h 95"/>
                <a:gd name="T12" fmla="*/ 12 w 80"/>
                <a:gd name="T13" fmla="*/ 13 h 95"/>
                <a:gd name="T14" fmla="*/ 43 w 80"/>
                <a:gd name="T15" fmla="*/ 0 h 95"/>
                <a:gd name="T16" fmla="*/ 70 w 80"/>
                <a:gd name="T17" fmla="*/ 10 h 95"/>
                <a:gd name="T18" fmla="*/ 79 w 80"/>
                <a:gd name="T19" fmla="*/ 27 h 95"/>
                <a:gd name="T20" fmla="*/ 61 w 80"/>
                <a:gd name="T21" fmla="*/ 31 h 95"/>
                <a:gd name="T22" fmla="*/ 54 w 80"/>
                <a:gd name="T23" fmla="*/ 20 h 95"/>
                <a:gd name="T24" fmla="*/ 42 w 80"/>
                <a:gd name="T25" fmla="*/ 16 h 95"/>
                <a:gd name="T26" fmla="*/ 25 w 80"/>
                <a:gd name="T27" fmla="*/ 23 h 95"/>
                <a:gd name="T28" fmla="*/ 19 w 80"/>
                <a:gd name="T29" fmla="*/ 47 h 95"/>
                <a:gd name="T30" fmla="*/ 25 w 80"/>
                <a:gd name="T31" fmla="*/ 72 h 95"/>
                <a:gd name="T32" fmla="*/ 41 w 80"/>
                <a:gd name="T33" fmla="*/ 79 h 95"/>
                <a:gd name="T34" fmla="*/ 54 w 80"/>
                <a:gd name="T35" fmla="*/ 75 h 95"/>
                <a:gd name="T36" fmla="*/ 62 w 80"/>
                <a:gd name="T37" fmla="*/ 6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95">
                  <a:moveTo>
                    <a:pt x="62" y="60"/>
                  </a:moveTo>
                  <a:cubicBezTo>
                    <a:pt x="80" y="65"/>
                    <a:pt x="80" y="65"/>
                    <a:pt x="80" y="65"/>
                  </a:cubicBezTo>
                  <a:cubicBezTo>
                    <a:pt x="77" y="76"/>
                    <a:pt x="72" y="83"/>
                    <a:pt x="66" y="88"/>
                  </a:cubicBezTo>
                  <a:cubicBezTo>
                    <a:pt x="60" y="93"/>
                    <a:pt x="51" y="95"/>
                    <a:pt x="42" y="95"/>
                  </a:cubicBezTo>
                  <a:cubicBezTo>
                    <a:pt x="29" y="95"/>
                    <a:pt x="19" y="91"/>
                    <a:pt x="11" y="83"/>
                  </a:cubicBezTo>
                  <a:cubicBezTo>
                    <a:pt x="4" y="74"/>
                    <a:pt x="0" y="63"/>
                    <a:pt x="0" y="48"/>
                  </a:cubicBezTo>
                  <a:cubicBezTo>
                    <a:pt x="0" y="33"/>
                    <a:pt x="4" y="21"/>
                    <a:pt x="12" y="13"/>
                  </a:cubicBezTo>
                  <a:cubicBezTo>
                    <a:pt x="19" y="4"/>
                    <a:pt x="30" y="0"/>
                    <a:pt x="43" y="0"/>
                  </a:cubicBezTo>
                  <a:cubicBezTo>
                    <a:pt x="54" y="0"/>
                    <a:pt x="63" y="3"/>
                    <a:pt x="70" y="10"/>
                  </a:cubicBezTo>
                  <a:cubicBezTo>
                    <a:pt x="74" y="14"/>
                    <a:pt x="77" y="20"/>
                    <a:pt x="79" y="27"/>
                  </a:cubicBezTo>
                  <a:cubicBezTo>
                    <a:pt x="61" y="31"/>
                    <a:pt x="61" y="31"/>
                    <a:pt x="61" y="31"/>
                  </a:cubicBezTo>
                  <a:cubicBezTo>
                    <a:pt x="60" y="27"/>
                    <a:pt x="58" y="23"/>
                    <a:pt x="54" y="20"/>
                  </a:cubicBezTo>
                  <a:cubicBezTo>
                    <a:pt x="51" y="17"/>
                    <a:pt x="47" y="16"/>
                    <a:pt x="42" y="16"/>
                  </a:cubicBezTo>
                  <a:cubicBezTo>
                    <a:pt x="35" y="16"/>
                    <a:pt x="29" y="18"/>
                    <a:pt x="25" y="23"/>
                  </a:cubicBezTo>
                  <a:cubicBezTo>
                    <a:pt x="21" y="28"/>
                    <a:pt x="19" y="36"/>
                    <a:pt x="19" y="47"/>
                  </a:cubicBezTo>
                  <a:cubicBezTo>
                    <a:pt x="19" y="59"/>
                    <a:pt x="21" y="67"/>
                    <a:pt x="25" y="72"/>
                  </a:cubicBezTo>
                  <a:cubicBezTo>
                    <a:pt x="29" y="77"/>
                    <a:pt x="35" y="79"/>
                    <a:pt x="41" y="79"/>
                  </a:cubicBezTo>
                  <a:cubicBezTo>
                    <a:pt x="46" y="79"/>
                    <a:pt x="51" y="78"/>
                    <a:pt x="54" y="75"/>
                  </a:cubicBezTo>
                  <a:cubicBezTo>
                    <a:pt x="58" y="71"/>
                    <a:pt x="60" y="67"/>
                    <a:pt x="62" y="60"/>
                  </a:cubicBez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4" name="Freeform 11">
              <a:extLst>
                <a:ext uri="{FF2B5EF4-FFF2-40B4-BE49-F238E27FC236}">
                  <a16:creationId xmlns:a16="http://schemas.microsoft.com/office/drawing/2014/main" id="{F6575B23-74D0-A642-8AA1-923FA366FD17}"/>
                </a:ext>
              </a:extLst>
            </p:cNvPr>
            <p:cNvSpPr>
              <a:spLocks/>
            </p:cNvSpPr>
            <p:nvPr/>
          </p:nvSpPr>
          <p:spPr bwMode="auto">
            <a:xfrm>
              <a:off x="2750" y="821"/>
              <a:ext cx="250" cy="274"/>
            </a:xfrm>
            <a:custGeom>
              <a:avLst/>
              <a:gdLst>
                <a:gd name="T0" fmla="*/ 123 w 124"/>
                <a:gd name="T1" fmla="*/ 125 h 136"/>
                <a:gd name="T2" fmla="*/ 101 w 124"/>
                <a:gd name="T3" fmla="*/ 103 h 136"/>
                <a:gd name="T4" fmla="*/ 78 w 124"/>
                <a:gd name="T5" fmla="*/ 91 h 136"/>
                <a:gd name="T6" fmla="*/ 78 w 124"/>
                <a:gd name="T7" fmla="*/ 76 h 136"/>
                <a:gd name="T8" fmla="*/ 84 w 124"/>
                <a:gd name="T9" fmla="*/ 64 h 136"/>
                <a:gd name="T10" fmla="*/ 87 w 124"/>
                <a:gd name="T11" fmla="*/ 60 h 136"/>
                <a:gd name="T12" fmla="*/ 93 w 124"/>
                <a:gd name="T13" fmla="*/ 52 h 136"/>
                <a:gd name="T14" fmla="*/ 90 w 124"/>
                <a:gd name="T15" fmla="*/ 46 h 136"/>
                <a:gd name="T16" fmla="*/ 79 w 124"/>
                <a:gd name="T17" fmla="*/ 4 h 136"/>
                <a:gd name="T18" fmla="*/ 62 w 124"/>
                <a:gd name="T19" fmla="*/ 0 h 136"/>
                <a:gd name="T20" fmla="*/ 46 w 124"/>
                <a:gd name="T21" fmla="*/ 4 h 136"/>
                <a:gd name="T22" fmla="*/ 34 w 124"/>
                <a:gd name="T23" fmla="*/ 46 h 136"/>
                <a:gd name="T24" fmla="*/ 31 w 124"/>
                <a:gd name="T25" fmla="*/ 52 h 136"/>
                <a:gd name="T26" fmla="*/ 37 w 124"/>
                <a:gd name="T27" fmla="*/ 60 h 136"/>
                <a:gd name="T28" fmla="*/ 40 w 124"/>
                <a:gd name="T29" fmla="*/ 64 h 136"/>
                <a:gd name="T30" fmla="*/ 47 w 124"/>
                <a:gd name="T31" fmla="*/ 77 h 136"/>
                <a:gd name="T32" fmla="*/ 46 w 124"/>
                <a:gd name="T33" fmla="*/ 77 h 136"/>
                <a:gd name="T34" fmla="*/ 46 w 124"/>
                <a:gd name="T35" fmla="*/ 91 h 136"/>
                <a:gd name="T36" fmla="*/ 24 w 124"/>
                <a:gd name="T37" fmla="*/ 103 h 136"/>
                <a:gd name="T38" fmla="*/ 1 w 124"/>
                <a:gd name="T39" fmla="*/ 125 h 136"/>
                <a:gd name="T40" fmla="*/ 62 w 124"/>
                <a:gd name="T41" fmla="*/ 136 h 136"/>
                <a:gd name="T42" fmla="*/ 62 w 124"/>
                <a:gd name="T43" fmla="*/ 136 h 136"/>
                <a:gd name="T44" fmla="*/ 123 w 124"/>
                <a:gd name="T45" fmla="*/ 12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36">
                  <a:moveTo>
                    <a:pt x="123" y="125"/>
                  </a:moveTo>
                  <a:cubicBezTo>
                    <a:pt x="120" y="104"/>
                    <a:pt x="106" y="104"/>
                    <a:pt x="101" y="103"/>
                  </a:cubicBezTo>
                  <a:cubicBezTo>
                    <a:pt x="95" y="102"/>
                    <a:pt x="78" y="96"/>
                    <a:pt x="78" y="91"/>
                  </a:cubicBezTo>
                  <a:cubicBezTo>
                    <a:pt x="78" y="87"/>
                    <a:pt x="78" y="79"/>
                    <a:pt x="78" y="76"/>
                  </a:cubicBezTo>
                  <a:cubicBezTo>
                    <a:pt x="81" y="71"/>
                    <a:pt x="83" y="64"/>
                    <a:pt x="84" y="64"/>
                  </a:cubicBezTo>
                  <a:cubicBezTo>
                    <a:pt x="86" y="64"/>
                    <a:pt x="87" y="63"/>
                    <a:pt x="87" y="60"/>
                  </a:cubicBezTo>
                  <a:cubicBezTo>
                    <a:pt x="88" y="58"/>
                    <a:pt x="93" y="57"/>
                    <a:pt x="93" y="52"/>
                  </a:cubicBezTo>
                  <a:cubicBezTo>
                    <a:pt x="94" y="46"/>
                    <a:pt x="90" y="46"/>
                    <a:pt x="90" y="46"/>
                  </a:cubicBezTo>
                  <a:cubicBezTo>
                    <a:pt x="90" y="46"/>
                    <a:pt x="103" y="15"/>
                    <a:pt x="79" y="4"/>
                  </a:cubicBezTo>
                  <a:cubicBezTo>
                    <a:pt x="74" y="2"/>
                    <a:pt x="69" y="0"/>
                    <a:pt x="62" y="0"/>
                  </a:cubicBezTo>
                  <a:cubicBezTo>
                    <a:pt x="55" y="0"/>
                    <a:pt x="50" y="2"/>
                    <a:pt x="46" y="4"/>
                  </a:cubicBezTo>
                  <a:cubicBezTo>
                    <a:pt x="21" y="15"/>
                    <a:pt x="34" y="46"/>
                    <a:pt x="34" y="46"/>
                  </a:cubicBezTo>
                  <a:cubicBezTo>
                    <a:pt x="34" y="46"/>
                    <a:pt x="30" y="46"/>
                    <a:pt x="31" y="52"/>
                  </a:cubicBezTo>
                  <a:cubicBezTo>
                    <a:pt x="31" y="57"/>
                    <a:pt x="36" y="58"/>
                    <a:pt x="37" y="60"/>
                  </a:cubicBezTo>
                  <a:cubicBezTo>
                    <a:pt x="37" y="63"/>
                    <a:pt x="38" y="64"/>
                    <a:pt x="40" y="64"/>
                  </a:cubicBezTo>
                  <a:cubicBezTo>
                    <a:pt x="41" y="64"/>
                    <a:pt x="43" y="71"/>
                    <a:pt x="47" y="77"/>
                  </a:cubicBezTo>
                  <a:cubicBezTo>
                    <a:pt x="46" y="77"/>
                    <a:pt x="46" y="77"/>
                    <a:pt x="46" y="77"/>
                  </a:cubicBezTo>
                  <a:cubicBezTo>
                    <a:pt x="46" y="77"/>
                    <a:pt x="46" y="87"/>
                    <a:pt x="46" y="91"/>
                  </a:cubicBezTo>
                  <a:cubicBezTo>
                    <a:pt x="46" y="96"/>
                    <a:pt x="29" y="102"/>
                    <a:pt x="24" y="103"/>
                  </a:cubicBezTo>
                  <a:cubicBezTo>
                    <a:pt x="18" y="104"/>
                    <a:pt x="5" y="104"/>
                    <a:pt x="1" y="125"/>
                  </a:cubicBezTo>
                  <a:cubicBezTo>
                    <a:pt x="1" y="125"/>
                    <a:pt x="0" y="136"/>
                    <a:pt x="62" y="136"/>
                  </a:cubicBezTo>
                  <a:cubicBezTo>
                    <a:pt x="62" y="136"/>
                    <a:pt x="62" y="136"/>
                    <a:pt x="62" y="136"/>
                  </a:cubicBezTo>
                  <a:cubicBezTo>
                    <a:pt x="124" y="136"/>
                    <a:pt x="123" y="125"/>
                    <a:pt x="123" y="1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5" name="Freeform 12">
              <a:extLst>
                <a:ext uri="{FF2B5EF4-FFF2-40B4-BE49-F238E27FC236}">
                  <a16:creationId xmlns:a16="http://schemas.microsoft.com/office/drawing/2014/main" id="{D0A3A31C-1291-1C41-80AA-D381735814D9}"/>
                </a:ext>
              </a:extLst>
            </p:cNvPr>
            <p:cNvSpPr>
              <a:spLocks noEditPoints="1"/>
            </p:cNvSpPr>
            <p:nvPr/>
          </p:nvSpPr>
          <p:spPr bwMode="auto">
            <a:xfrm>
              <a:off x="3423" y="1458"/>
              <a:ext cx="187" cy="248"/>
            </a:xfrm>
            <a:custGeom>
              <a:avLst/>
              <a:gdLst>
                <a:gd name="T0" fmla="*/ 86 w 93"/>
                <a:gd name="T1" fmla="*/ 43 h 123"/>
                <a:gd name="T2" fmla="*/ 80 w 93"/>
                <a:gd name="T3" fmla="*/ 43 h 123"/>
                <a:gd name="T4" fmla="*/ 80 w 93"/>
                <a:gd name="T5" fmla="*/ 40 h 123"/>
                <a:gd name="T6" fmla="*/ 79 w 93"/>
                <a:gd name="T7" fmla="*/ 40 h 123"/>
                <a:gd name="T8" fmla="*/ 79 w 93"/>
                <a:gd name="T9" fmla="*/ 32 h 123"/>
                <a:gd name="T10" fmla="*/ 46 w 93"/>
                <a:gd name="T11" fmla="*/ 0 h 123"/>
                <a:gd name="T12" fmla="*/ 14 w 93"/>
                <a:gd name="T13" fmla="*/ 32 h 123"/>
                <a:gd name="T14" fmla="*/ 14 w 93"/>
                <a:gd name="T15" fmla="*/ 40 h 123"/>
                <a:gd name="T16" fmla="*/ 13 w 93"/>
                <a:gd name="T17" fmla="*/ 40 h 123"/>
                <a:gd name="T18" fmla="*/ 13 w 93"/>
                <a:gd name="T19" fmla="*/ 43 h 123"/>
                <a:gd name="T20" fmla="*/ 7 w 93"/>
                <a:gd name="T21" fmla="*/ 43 h 123"/>
                <a:gd name="T22" fmla="*/ 0 w 93"/>
                <a:gd name="T23" fmla="*/ 50 h 123"/>
                <a:gd name="T24" fmla="*/ 0 w 93"/>
                <a:gd name="T25" fmla="*/ 116 h 123"/>
                <a:gd name="T26" fmla="*/ 7 w 93"/>
                <a:gd name="T27" fmla="*/ 123 h 123"/>
                <a:gd name="T28" fmla="*/ 86 w 93"/>
                <a:gd name="T29" fmla="*/ 123 h 123"/>
                <a:gd name="T30" fmla="*/ 93 w 93"/>
                <a:gd name="T31" fmla="*/ 116 h 123"/>
                <a:gd name="T32" fmla="*/ 93 w 93"/>
                <a:gd name="T33" fmla="*/ 50 h 123"/>
                <a:gd name="T34" fmla="*/ 86 w 93"/>
                <a:gd name="T35" fmla="*/ 43 h 123"/>
                <a:gd name="T36" fmla="*/ 25 w 93"/>
                <a:gd name="T37" fmla="*/ 32 h 123"/>
                <a:gd name="T38" fmla="*/ 46 w 93"/>
                <a:gd name="T39" fmla="*/ 10 h 123"/>
                <a:gd name="T40" fmla="*/ 68 w 93"/>
                <a:gd name="T41" fmla="*/ 32 h 123"/>
                <a:gd name="T42" fmla="*/ 68 w 93"/>
                <a:gd name="T43" fmla="*/ 40 h 123"/>
                <a:gd name="T44" fmla="*/ 67 w 93"/>
                <a:gd name="T45" fmla="*/ 40 h 123"/>
                <a:gd name="T46" fmla="*/ 67 w 93"/>
                <a:gd name="T47" fmla="*/ 43 h 123"/>
                <a:gd name="T48" fmla="*/ 26 w 93"/>
                <a:gd name="T49" fmla="*/ 43 h 123"/>
                <a:gd name="T50" fmla="*/ 26 w 93"/>
                <a:gd name="T51" fmla="*/ 40 h 123"/>
                <a:gd name="T52" fmla="*/ 25 w 93"/>
                <a:gd name="T53" fmla="*/ 40 h 123"/>
                <a:gd name="T54" fmla="*/ 25 w 93"/>
                <a:gd name="T55" fmla="*/ 32 h 123"/>
                <a:gd name="T56" fmla="*/ 25 w 93"/>
                <a:gd name="T57" fmla="*/ 3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3">
                  <a:moveTo>
                    <a:pt x="86" y="43"/>
                  </a:moveTo>
                  <a:cubicBezTo>
                    <a:pt x="80" y="43"/>
                    <a:pt x="80" y="43"/>
                    <a:pt x="80" y="43"/>
                  </a:cubicBezTo>
                  <a:cubicBezTo>
                    <a:pt x="80" y="40"/>
                    <a:pt x="80" y="40"/>
                    <a:pt x="80" y="40"/>
                  </a:cubicBezTo>
                  <a:cubicBezTo>
                    <a:pt x="79" y="40"/>
                    <a:pt x="79" y="40"/>
                    <a:pt x="79" y="40"/>
                  </a:cubicBezTo>
                  <a:cubicBezTo>
                    <a:pt x="79" y="32"/>
                    <a:pt x="79" y="32"/>
                    <a:pt x="79" y="32"/>
                  </a:cubicBezTo>
                  <a:cubicBezTo>
                    <a:pt x="79" y="14"/>
                    <a:pt x="64" y="0"/>
                    <a:pt x="46" y="0"/>
                  </a:cubicBezTo>
                  <a:cubicBezTo>
                    <a:pt x="29" y="0"/>
                    <a:pt x="14" y="14"/>
                    <a:pt x="14" y="32"/>
                  </a:cubicBezTo>
                  <a:cubicBezTo>
                    <a:pt x="14" y="40"/>
                    <a:pt x="14" y="40"/>
                    <a:pt x="14" y="40"/>
                  </a:cubicBezTo>
                  <a:cubicBezTo>
                    <a:pt x="13" y="40"/>
                    <a:pt x="13" y="40"/>
                    <a:pt x="13" y="40"/>
                  </a:cubicBezTo>
                  <a:cubicBezTo>
                    <a:pt x="13" y="43"/>
                    <a:pt x="13" y="43"/>
                    <a:pt x="13" y="43"/>
                  </a:cubicBezTo>
                  <a:cubicBezTo>
                    <a:pt x="7" y="43"/>
                    <a:pt x="7" y="43"/>
                    <a:pt x="7" y="43"/>
                  </a:cubicBezTo>
                  <a:cubicBezTo>
                    <a:pt x="3" y="43"/>
                    <a:pt x="0" y="46"/>
                    <a:pt x="0" y="50"/>
                  </a:cubicBezTo>
                  <a:cubicBezTo>
                    <a:pt x="0" y="116"/>
                    <a:pt x="0" y="116"/>
                    <a:pt x="0" y="116"/>
                  </a:cubicBezTo>
                  <a:cubicBezTo>
                    <a:pt x="0" y="120"/>
                    <a:pt x="3" y="123"/>
                    <a:pt x="7" y="123"/>
                  </a:cubicBezTo>
                  <a:cubicBezTo>
                    <a:pt x="86" y="123"/>
                    <a:pt x="86" y="123"/>
                    <a:pt x="86" y="123"/>
                  </a:cubicBezTo>
                  <a:cubicBezTo>
                    <a:pt x="89" y="123"/>
                    <a:pt x="93" y="120"/>
                    <a:pt x="93" y="116"/>
                  </a:cubicBezTo>
                  <a:cubicBezTo>
                    <a:pt x="93" y="50"/>
                    <a:pt x="93" y="50"/>
                    <a:pt x="93" y="50"/>
                  </a:cubicBezTo>
                  <a:cubicBezTo>
                    <a:pt x="93" y="46"/>
                    <a:pt x="89" y="43"/>
                    <a:pt x="86" y="43"/>
                  </a:cubicBezTo>
                  <a:close/>
                  <a:moveTo>
                    <a:pt x="25" y="32"/>
                  </a:moveTo>
                  <a:cubicBezTo>
                    <a:pt x="25" y="20"/>
                    <a:pt x="34" y="10"/>
                    <a:pt x="46" y="10"/>
                  </a:cubicBezTo>
                  <a:cubicBezTo>
                    <a:pt x="58" y="10"/>
                    <a:pt x="68" y="20"/>
                    <a:pt x="68" y="32"/>
                  </a:cubicBezTo>
                  <a:cubicBezTo>
                    <a:pt x="68" y="40"/>
                    <a:pt x="68" y="40"/>
                    <a:pt x="68" y="40"/>
                  </a:cubicBezTo>
                  <a:cubicBezTo>
                    <a:pt x="67" y="40"/>
                    <a:pt x="67" y="40"/>
                    <a:pt x="67" y="40"/>
                  </a:cubicBezTo>
                  <a:cubicBezTo>
                    <a:pt x="67" y="43"/>
                    <a:pt x="67" y="43"/>
                    <a:pt x="67" y="43"/>
                  </a:cubicBezTo>
                  <a:cubicBezTo>
                    <a:pt x="26" y="43"/>
                    <a:pt x="26" y="43"/>
                    <a:pt x="26" y="43"/>
                  </a:cubicBezTo>
                  <a:cubicBezTo>
                    <a:pt x="26" y="40"/>
                    <a:pt x="26" y="40"/>
                    <a:pt x="26" y="40"/>
                  </a:cubicBezTo>
                  <a:cubicBezTo>
                    <a:pt x="25" y="40"/>
                    <a:pt x="25" y="40"/>
                    <a:pt x="25" y="40"/>
                  </a:cubicBezTo>
                  <a:cubicBezTo>
                    <a:pt x="25" y="32"/>
                    <a:pt x="25" y="32"/>
                    <a:pt x="25" y="32"/>
                  </a:cubicBezTo>
                  <a:cubicBezTo>
                    <a:pt x="25" y="32"/>
                    <a:pt x="25" y="32"/>
                    <a:pt x="25"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6" name="Freeform 13">
              <a:extLst>
                <a:ext uri="{FF2B5EF4-FFF2-40B4-BE49-F238E27FC236}">
                  <a16:creationId xmlns:a16="http://schemas.microsoft.com/office/drawing/2014/main" id="{339F8D7D-ECDC-0E44-91F6-69B66E7CA418}"/>
                </a:ext>
              </a:extLst>
            </p:cNvPr>
            <p:cNvSpPr>
              <a:spLocks noEditPoints="1"/>
            </p:cNvSpPr>
            <p:nvPr/>
          </p:nvSpPr>
          <p:spPr bwMode="auto">
            <a:xfrm>
              <a:off x="2080" y="1514"/>
              <a:ext cx="277" cy="161"/>
            </a:xfrm>
            <a:custGeom>
              <a:avLst/>
              <a:gdLst>
                <a:gd name="T0" fmla="*/ 69 w 138"/>
                <a:gd name="T1" fmla="*/ 0 h 80"/>
                <a:gd name="T2" fmla="*/ 0 w 138"/>
                <a:gd name="T3" fmla="*/ 70 h 80"/>
                <a:gd name="T4" fmla="*/ 11 w 138"/>
                <a:gd name="T5" fmla="*/ 80 h 80"/>
                <a:gd name="T6" fmla="*/ 127 w 138"/>
                <a:gd name="T7" fmla="*/ 80 h 80"/>
                <a:gd name="T8" fmla="*/ 138 w 138"/>
                <a:gd name="T9" fmla="*/ 70 h 80"/>
                <a:gd name="T10" fmla="*/ 69 w 138"/>
                <a:gd name="T11" fmla="*/ 0 h 80"/>
                <a:gd name="T12" fmla="*/ 11 w 138"/>
                <a:gd name="T13" fmla="*/ 53 h 80"/>
                <a:gd name="T14" fmla="*/ 7 w 138"/>
                <a:gd name="T15" fmla="*/ 55 h 80"/>
                <a:gd name="T16" fmla="*/ 4 w 138"/>
                <a:gd name="T17" fmla="*/ 54 h 80"/>
                <a:gd name="T18" fmla="*/ 6 w 138"/>
                <a:gd name="T19" fmla="*/ 48 h 80"/>
                <a:gd name="T20" fmla="*/ 9 w 138"/>
                <a:gd name="T21" fmla="*/ 49 h 80"/>
                <a:gd name="T22" fmla="*/ 11 w 138"/>
                <a:gd name="T23" fmla="*/ 53 h 80"/>
                <a:gd name="T24" fmla="*/ 92 w 138"/>
                <a:gd name="T25" fmla="*/ 10 h 80"/>
                <a:gd name="T26" fmla="*/ 93 w 138"/>
                <a:gd name="T27" fmla="*/ 7 h 80"/>
                <a:gd name="T28" fmla="*/ 98 w 138"/>
                <a:gd name="T29" fmla="*/ 9 h 80"/>
                <a:gd name="T30" fmla="*/ 97 w 138"/>
                <a:gd name="T31" fmla="*/ 12 h 80"/>
                <a:gd name="T32" fmla="*/ 93 w 138"/>
                <a:gd name="T33" fmla="*/ 14 h 80"/>
                <a:gd name="T34" fmla="*/ 92 w 138"/>
                <a:gd name="T35" fmla="*/ 10 h 80"/>
                <a:gd name="T36" fmla="*/ 66 w 138"/>
                <a:gd name="T37" fmla="*/ 3 h 80"/>
                <a:gd name="T38" fmla="*/ 69 w 138"/>
                <a:gd name="T39" fmla="*/ 3 h 80"/>
                <a:gd name="T40" fmla="*/ 72 w 138"/>
                <a:gd name="T41" fmla="*/ 3 h 80"/>
                <a:gd name="T42" fmla="*/ 72 w 138"/>
                <a:gd name="T43" fmla="*/ 5 h 80"/>
                <a:gd name="T44" fmla="*/ 69 w 138"/>
                <a:gd name="T45" fmla="*/ 8 h 80"/>
                <a:gd name="T46" fmla="*/ 66 w 138"/>
                <a:gd name="T47" fmla="*/ 5 h 80"/>
                <a:gd name="T48" fmla="*/ 66 w 138"/>
                <a:gd name="T49" fmla="*/ 3 h 80"/>
                <a:gd name="T50" fmla="*/ 66 w 138"/>
                <a:gd name="T51" fmla="*/ 3 h 80"/>
                <a:gd name="T52" fmla="*/ 24 w 138"/>
                <a:gd name="T53" fmla="*/ 30 h 80"/>
                <a:gd name="T54" fmla="*/ 21 w 138"/>
                <a:gd name="T55" fmla="*/ 30 h 80"/>
                <a:gd name="T56" fmla="*/ 18 w 138"/>
                <a:gd name="T57" fmla="*/ 27 h 80"/>
                <a:gd name="T58" fmla="*/ 22 w 138"/>
                <a:gd name="T59" fmla="*/ 22 h 80"/>
                <a:gd name="T60" fmla="*/ 24 w 138"/>
                <a:gd name="T61" fmla="*/ 25 h 80"/>
                <a:gd name="T62" fmla="*/ 24 w 138"/>
                <a:gd name="T63" fmla="*/ 30 h 80"/>
                <a:gd name="T64" fmla="*/ 45 w 138"/>
                <a:gd name="T65" fmla="*/ 14 h 80"/>
                <a:gd name="T66" fmla="*/ 41 w 138"/>
                <a:gd name="T67" fmla="*/ 12 h 80"/>
                <a:gd name="T68" fmla="*/ 40 w 138"/>
                <a:gd name="T69" fmla="*/ 9 h 80"/>
                <a:gd name="T70" fmla="*/ 46 w 138"/>
                <a:gd name="T71" fmla="*/ 7 h 80"/>
                <a:gd name="T72" fmla="*/ 46 w 138"/>
                <a:gd name="T73" fmla="*/ 10 h 80"/>
                <a:gd name="T74" fmla="*/ 45 w 138"/>
                <a:gd name="T75" fmla="*/ 14 h 80"/>
                <a:gd name="T76" fmla="*/ 75 w 138"/>
                <a:gd name="T77" fmla="*/ 71 h 80"/>
                <a:gd name="T78" fmla="*/ 66 w 138"/>
                <a:gd name="T79" fmla="*/ 71 h 80"/>
                <a:gd name="T80" fmla="*/ 66 w 138"/>
                <a:gd name="T81" fmla="*/ 61 h 80"/>
                <a:gd name="T82" fmla="*/ 99 w 138"/>
                <a:gd name="T83" fmla="*/ 27 h 80"/>
                <a:gd name="T84" fmla="*/ 100 w 138"/>
                <a:gd name="T85" fmla="*/ 28 h 80"/>
                <a:gd name="T86" fmla="*/ 75 w 138"/>
                <a:gd name="T87" fmla="*/ 71 h 80"/>
                <a:gd name="T88" fmla="*/ 75 w 138"/>
                <a:gd name="T89" fmla="*/ 71 h 80"/>
                <a:gd name="T90" fmla="*/ 117 w 138"/>
                <a:gd name="T91" fmla="*/ 30 h 80"/>
                <a:gd name="T92" fmla="*/ 113 w 138"/>
                <a:gd name="T93" fmla="*/ 30 h 80"/>
                <a:gd name="T94" fmla="*/ 113 w 138"/>
                <a:gd name="T95" fmla="*/ 25 h 80"/>
                <a:gd name="T96" fmla="*/ 116 w 138"/>
                <a:gd name="T97" fmla="*/ 22 h 80"/>
                <a:gd name="T98" fmla="*/ 120 w 138"/>
                <a:gd name="T99" fmla="*/ 27 h 80"/>
                <a:gd name="T100" fmla="*/ 117 w 138"/>
                <a:gd name="T101" fmla="*/ 30 h 80"/>
                <a:gd name="T102" fmla="*/ 117 w 138"/>
                <a:gd name="T103" fmla="*/ 30 h 80"/>
                <a:gd name="T104" fmla="*/ 131 w 138"/>
                <a:gd name="T105" fmla="*/ 55 h 80"/>
                <a:gd name="T106" fmla="*/ 127 w 138"/>
                <a:gd name="T107" fmla="*/ 53 h 80"/>
                <a:gd name="T108" fmla="*/ 129 w 138"/>
                <a:gd name="T109" fmla="*/ 49 h 80"/>
                <a:gd name="T110" fmla="*/ 132 w 138"/>
                <a:gd name="T111" fmla="*/ 48 h 80"/>
                <a:gd name="T112" fmla="*/ 134 w 138"/>
                <a:gd name="T113" fmla="*/ 53 h 80"/>
                <a:gd name="T114" fmla="*/ 131 w 138"/>
                <a:gd name="T115" fmla="*/ 55 h 80"/>
                <a:gd name="T116" fmla="*/ 131 w 138"/>
                <a:gd name="T117" fmla="*/ 5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 h="80">
                  <a:moveTo>
                    <a:pt x="69" y="0"/>
                  </a:moveTo>
                  <a:cubicBezTo>
                    <a:pt x="31" y="0"/>
                    <a:pt x="0" y="31"/>
                    <a:pt x="0" y="70"/>
                  </a:cubicBezTo>
                  <a:cubicBezTo>
                    <a:pt x="0" y="76"/>
                    <a:pt x="4" y="80"/>
                    <a:pt x="11" y="80"/>
                  </a:cubicBezTo>
                  <a:cubicBezTo>
                    <a:pt x="127" y="80"/>
                    <a:pt x="127" y="80"/>
                    <a:pt x="127" y="80"/>
                  </a:cubicBezTo>
                  <a:cubicBezTo>
                    <a:pt x="135" y="80"/>
                    <a:pt x="138" y="76"/>
                    <a:pt x="138" y="70"/>
                  </a:cubicBezTo>
                  <a:cubicBezTo>
                    <a:pt x="138" y="31"/>
                    <a:pt x="107" y="0"/>
                    <a:pt x="69" y="0"/>
                  </a:cubicBezTo>
                  <a:close/>
                  <a:moveTo>
                    <a:pt x="11" y="53"/>
                  </a:moveTo>
                  <a:cubicBezTo>
                    <a:pt x="10" y="55"/>
                    <a:pt x="9" y="56"/>
                    <a:pt x="7" y="55"/>
                  </a:cubicBezTo>
                  <a:cubicBezTo>
                    <a:pt x="4" y="54"/>
                    <a:pt x="4" y="54"/>
                    <a:pt x="4" y="54"/>
                  </a:cubicBezTo>
                  <a:cubicBezTo>
                    <a:pt x="4" y="52"/>
                    <a:pt x="5" y="49"/>
                    <a:pt x="6" y="48"/>
                  </a:cubicBezTo>
                  <a:cubicBezTo>
                    <a:pt x="9" y="49"/>
                    <a:pt x="9" y="49"/>
                    <a:pt x="9" y="49"/>
                  </a:cubicBezTo>
                  <a:cubicBezTo>
                    <a:pt x="11" y="50"/>
                    <a:pt x="11" y="52"/>
                    <a:pt x="11" y="53"/>
                  </a:cubicBezTo>
                  <a:close/>
                  <a:moveTo>
                    <a:pt x="92" y="10"/>
                  </a:moveTo>
                  <a:cubicBezTo>
                    <a:pt x="93" y="7"/>
                    <a:pt x="93" y="7"/>
                    <a:pt x="93" y="7"/>
                  </a:cubicBezTo>
                  <a:cubicBezTo>
                    <a:pt x="95" y="8"/>
                    <a:pt x="96" y="8"/>
                    <a:pt x="98" y="9"/>
                  </a:cubicBezTo>
                  <a:cubicBezTo>
                    <a:pt x="97" y="12"/>
                    <a:pt x="97" y="12"/>
                    <a:pt x="97" y="12"/>
                  </a:cubicBezTo>
                  <a:cubicBezTo>
                    <a:pt x="96" y="14"/>
                    <a:pt x="95" y="15"/>
                    <a:pt x="93" y="14"/>
                  </a:cubicBezTo>
                  <a:cubicBezTo>
                    <a:pt x="92" y="13"/>
                    <a:pt x="91" y="12"/>
                    <a:pt x="92" y="10"/>
                  </a:cubicBezTo>
                  <a:close/>
                  <a:moveTo>
                    <a:pt x="66" y="3"/>
                  </a:moveTo>
                  <a:cubicBezTo>
                    <a:pt x="67" y="3"/>
                    <a:pt x="68" y="3"/>
                    <a:pt x="69" y="3"/>
                  </a:cubicBezTo>
                  <a:cubicBezTo>
                    <a:pt x="70" y="3"/>
                    <a:pt x="71" y="3"/>
                    <a:pt x="72" y="3"/>
                  </a:cubicBezTo>
                  <a:cubicBezTo>
                    <a:pt x="72" y="5"/>
                    <a:pt x="72" y="5"/>
                    <a:pt x="72" y="5"/>
                  </a:cubicBezTo>
                  <a:cubicBezTo>
                    <a:pt x="72" y="7"/>
                    <a:pt x="71" y="8"/>
                    <a:pt x="69" y="8"/>
                  </a:cubicBezTo>
                  <a:cubicBezTo>
                    <a:pt x="68" y="8"/>
                    <a:pt x="66" y="7"/>
                    <a:pt x="66" y="5"/>
                  </a:cubicBezTo>
                  <a:cubicBezTo>
                    <a:pt x="66" y="3"/>
                    <a:pt x="66" y="3"/>
                    <a:pt x="66" y="3"/>
                  </a:cubicBezTo>
                  <a:cubicBezTo>
                    <a:pt x="66" y="3"/>
                    <a:pt x="66" y="3"/>
                    <a:pt x="66" y="3"/>
                  </a:cubicBezTo>
                  <a:close/>
                  <a:moveTo>
                    <a:pt x="24" y="30"/>
                  </a:moveTo>
                  <a:cubicBezTo>
                    <a:pt x="23" y="31"/>
                    <a:pt x="22" y="31"/>
                    <a:pt x="21" y="30"/>
                  </a:cubicBezTo>
                  <a:cubicBezTo>
                    <a:pt x="18" y="27"/>
                    <a:pt x="18" y="27"/>
                    <a:pt x="18" y="27"/>
                  </a:cubicBezTo>
                  <a:cubicBezTo>
                    <a:pt x="19" y="25"/>
                    <a:pt x="20" y="24"/>
                    <a:pt x="22" y="22"/>
                  </a:cubicBezTo>
                  <a:cubicBezTo>
                    <a:pt x="24" y="25"/>
                    <a:pt x="24" y="25"/>
                    <a:pt x="24" y="25"/>
                  </a:cubicBezTo>
                  <a:cubicBezTo>
                    <a:pt x="26" y="27"/>
                    <a:pt x="26" y="29"/>
                    <a:pt x="24" y="30"/>
                  </a:cubicBezTo>
                  <a:close/>
                  <a:moveTo>
                    <a:pt x="45" y="14"/>
                  </a:moveTo>
                  <a:cubicBezTo>
                    <a:pt x="43" y="15"/>
                    <a:pt x="42" y="14"/>
                    <a:pt x="41" y="12"/>
                  </a:cubicBezTo>
                  <a:cubicBezTo>
                    <a:pt x="40" y="9"/>
                    <a:pt x="40" y="9"/>
                    <a:pt x="40" y="9"/>
                  </a:cubicBezTo>
                  <a:cubicBezTo>
                    <a:pt x="42" y="8"/>
                    <a:pt x="44" y="8"/>
                    <a:pt x="46" y="7"/>
                  </a:cubicBezTo>
                  <a:cubicBezTo>
                    <a:pt x="46" y="10"/>
                    <a:pt x="46" y="10"/>
                    <a:pt x="46" y="10"/>
                  </a:cubicBezTo>
                  <a:cubicBezTo>
                    <a:pt x="47" y="12"/>
                    <a:pt x="46" y="13"/>
                    <a:pt x="45" y="14"/>
                  </a:cubicBezTo>
                  <a:close/>
                  <a:moveTo>
                    <a:pt x="75" y="71"/>
                  </a:moveTo>
                  <a:cubicBezTo>
                    <a:pt x="73" y="74"/>
                    <a:pt x="69" y="74"/>
                    <a:pt x="66" y="71"/>
                  </a:cubicBezTo>
                  <a:cubicBezTo>
                    <a:pt x="64" y="69"/>
                    <a:pt x="63" y="64"/>
                    <a:pt x="66" y="61"/>
                  </a:cubicBezTo>
                  <a:cubicBezTo>
                    <a:pt x="99" y="27"/>
                    <a:pt x="99" y="27"/>
                    <a:pt x="99" y="27"/>
                  </a:cubicBezTo>
                  <a:cubicBezTo>
                    <a:pt x="100" y="28"/>
                    <a:pt x="100" y="28"/>
                    <a:pt x="100" y="28"/>
                  </a:cubicBezTo>
                  <a:cubicBezTo>
                    <a:pt x="75" y="71"/>
                    <a:pt x="75" y="71"/>
                    <a:pt x="75" y="71"/>
                  </a:cubicBezTo>
                  <a:cubicBezTo>
                    <a:pt x="75" y="71"/>
                    <a:pt x="75" y="71"/>
                    <a:pt x="75" y="71"/>
                  </a:cubicBezTo>
                  <a:close/>
                  <a:moveTo>
                    <a:pt x="117" y="30"/>
                  </a:moveTo>
                  <a:cubicBezTo>
                    <a:pt x="116" y="31"/>
                    <a:pt x="115" y="31"/>
                    <a:pt x="113" y="30"/>
                  </a:cubicBezTo>
                  <a:cubicBezTo>
                    <a:pt x="112" y="29"/>
                    <a:pt x="112" y="27"/>
                    <a:pt x="113" y="25"/>
                  </a:cubicBezTo>
                  <a:cubicBezTo>
                    <a:pt x="116" y="22"/>
                    <a:pt x="116" y="22"/>
                    <a:pt x="116" y="22"/>
                  </a:cubicBezTo>
                  <a:cubicBezTo>
                    <a:pt x="118" y="24"/>
                    <a:pt x="119" y="25"/>
                    <a:pt x="120" y="27"/>
                  </a:cubicBezTo>
                  <a:cubicBezTo>
                    <a:pt x="117" y="30"/>
                    <a:pt x="117" y="30"/>
                    <a:pt x="117" y="30"/>
                  </a:cubicBezTo>
                  <a:cubicBezTo>
                    <a:pt x="117" y="30"/>
                    <a:pt x="117" y="30"/>
                    <a:pt x="117" y="30"/>
                  </a:cubicBezTo>
                  <a:close/>
                  <a:moveTo>
                    <a:pt x="131" y="55"/>
                  </a:moveTo>
                  <a:cubicBezTo>
                    <a:pt x="129" y="56"/>
                    <a:pt x="128" y="55"/>
                    <a:pt x="127" y="53"/>
                  </a:cubicBezTo>
                  <a:cubicBezTo>
                    <a:pt x="127" y="52"/>
                    <a:pt x="127" y="50"/>
                    <a:pt x="129" y="49"/>
                  </a:cubicBezTo>
                  <a:cubicBezTo>
                    <a:pt x="132" y="48"/>
                    <a:pt x="132" y="48"/>
                    <a:pt x="132" y="48"/>
                  </a:cubicBezTo>
                  <a:cubicBezTo>
                    <a:pt x="133" y="49"/>
                    <a:pt x="134" y="52"/>
                    <a:pt x="134" y="53"/>
                  </a:cubicBezTo>
                  <a:cubicBezTo>
                    <a:pt x="131" y="55"/>
                    <a:pt x="131" y="55"/>
                    <a:pt x="131" y="55"/>
                  </a:cubicBezTo>
                  <a:cubicBezTo>
                    <a:pt x="131" y="55"/>
                    <a:pt x="131" y="55"/>
                    <a:pt x="131"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7" name="Freeform 14">
              <a:extLst>
                <a:ext uri="{FF2B5EF4-FFF2-40B4-BE49-F238E27FC236}">
                  <a16:creationId xmlns:a16="http://schemas.microsoft.com/office/drawing/2014/main" id="{3EBD5EC3-4205-AE43-AD56-DA68C7DF8B4C}"/>
                </a:ext>
              </a:extLst>
            </p:cNvPr>
            <p:cNvSpPr>
              <a:spLocks noEditPoints="1"/>
            </p:cNvSpPr>
            <p:nvPr/>
          </p:nvSpPr>
          <p:spPr bwMode="auto">
            <a:xfrm>
              <a:off x="2776" y="2177"/>
              <a:ext cx="202" cy="202"/>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82 w 100"/>
                <a:gd name="T11" fmla="*/ 68 h 100"/>
                <a:gd name="T12" fmla="*/ 77 w 100"/>
                <a:gd name="T13" fmla="*/ 70 h 100"/>
                <a:gd name="T14" fmla="*/ 46 w 100"/>
                <a:gd name="T15" fmla="*/ 54 h 100"/>
                <a:gd name="T16" fmla="*/ 45 w 100"/>
                <a:gd name="T17" fmla="*/ 51 h 100"/>
                <a:gd name="T18" fmla="*/ 45 w 100"/>
                <a:gd name="T19" fmla="*/ 51 h 100"/>
                <a:gd name="T20" fmla="*/ 45 w 100"/>
                <a:gd name="T21" fmla="*/ 17 h 100"/>
                <a:gd name="T22" fmla="*/ 48 w 100"/>
                <a:gd name="T23" fmla="*/ 13 h 100"/>
                <a:gd name="T24" fmla="*/ 52 w 100"/>
                <a:gd name="T25" fmla="*/ 17 h 100"/>
                <a:gd name="T26" fmla="*/ 52 w 100"/>
                <a:gd name="T27" fmla="*/ 49 h 100"/>
                <a:gd name="T28" fmla="*/ 80 w 100"/>
                <a:gd name="T29" fmla="*/ 63 h 100"/>
                <a:gd name="T30" fmla="*/ 82 w 100"/>
                <a:gd name="T31" fmla="*/ 6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100">
                  <a:moveTo>
                    <a:pt x="50" y="0"/>
                  </a:moveTo>
                  <a:cubicBezTo>
                    <a:pt x="22" y="0"/>
                    <a:pt x="0" y="22"/>
                    <a:pt x="0" y="50"/>
                  </a:cubicBezTo>
                  <a:cubicBezTo>
                    <a:pt x="0" y="77"/>
                    <a:pt x="22" y="100"/>
                    <a:pt x="50" y="100"/>
                  </a:cubicBezTo>
                  <a:cubicBezTo>
                    <a:pt x="78" y="100"/>
                    <a:pt x="100" y="77"/>
                    <a:pt x="100" y="50"/>
                  </a:cubicBezTo>
                  <a:cubicBezTo>
                    <a:pt x="100" y="22"/>
                    <a:pt x="78" y="0"/>
                    <a:pt x="50" y="0"/>
                  </a:cubicBezTo>
                  <a:close/>
                  <a:moveTo>
                    <a:pt x="82" y="68"/>
                  </a:moveTo>
                  <a:cubicBezTo>
                    <a:pt x="81" y="70"/>
                    <a:pt x="79" y="71"/>
                    <a:pt x="77" y="70"/>
                  </a:cubicBezTo>
                  <a:cubicBezTo>
                    <a:pt x="46" y="54"/>
                    <a:pt x="46" y="54"/>
                    <a:pt x="46" y="54"/>
                  </a:cubicBezTo>
                  <a:cubicBezTo>
                    <a:pt x="45" y="54"/>
                    <a:pt x="45" y="52"/>
                    <a:pt x="45" y="51"/>
                  </a:cubicBezTo>
                  <a:cubicBezTo>
                    <a:pt x="45" y="51"/>
                    <a:pt x="45" y="51"/>
                    <a:pt x="45" y="51"/>
                  </a:cubicBezTo>
                  <a:cubicBezTo>
                    <a:pt x="45" y="17"/>
                    <a:pt x="45" y="17"/>
                    <a:pt x="45" y="17"/>
                  </a:cubicBezTo>
                  <a:cubicBezTo>
                    <a:pt x="45" y="15"/>
                    <a:pt x="46" y="13"/>
                    <a:pt x="48" y="13"/>
                  </a:cubicBezTo>
                  <a:cubicBezTo>
                    <a:pt x="51" y="13"/>
                    <a:pt x="52" y="15"/>
                    <a:pt x="52" y="17"/>
                  </a:cubicBezTo>
                  <a:cubicBezTo>
                    <a:pt x="52" y="49"/>
                    <a:pt x="52" y="49"/>
                    <a:pt x="52" y="49"/>
                  </a:cubicBezTo>
                  <a:cubicBezTo>
                    <a:pt x="80" y="63"/>
                    <a:pt x="80" y="63"/>
                    <a:pt x="80" y="63"/>
                  </a:cubicBezTo>
                  <a:cubicBezTo>
                    <a:pt x="83" y="64"/>
                    <a:pt x="83" y="66"/>
                    <a:pt x="82"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sp>
          <p:nvSpPr>
            <p:cNvPr id="358" name="Freeform 15">
              <a:extLst>
                <a:ext uri="{FF2B5EF4-FFF2-40B4-BE49-F238E27FC236}">
                  <a16:creationId xmlns:a16="http://schemas.microsoft.com/office/drawing/2014/main" id="{F0250A14-BEEF-2448-AF61-1C0C5A2316E6}"/>
                </a:ext>
              </a:extLst>
            </p:cNvPr>
            <p:cNvSpPr>
              <a:spLocks/>
            </p:cNvSpPr>
            <p:nvPr/>
          </p:nvSpPr>
          <p:spPr bwMode="auto">
            <a:xfrm>
              <a:off x="2819" y="2145"/>
              <a:ext cx="118" cy="16"/>
            </a:xfrm>
            <a:custGeom>
              <a:avLst/>
              <a:gdLst>
                <a:gd name="T0" fmla="*/ 59 w 59"/>
                <a:gd name="T1" fmla="*/ 4 h 8"/>
                <a:gd name="T2" fmla="*/ 55 w 59"/>
                <a:gd name="T3" fmla="*/ 8 h 8"/>
                <a:gd name="T4" fmla="*/ 3 w 59"/>
                <a:gd name="T5" fmla="*/ 8 h 8"/>
                <a:gd name="T6" fmla="*/ 0 w 59"/>
                <a:gd name="T7" fmla="*/ 4 h 8"/>
                <a:gd name="T8" fmla="*/ 0 w 59"/>
                <a:gd name="T9" fmla="*/ 4 h 8"/>
                <a:gd name="T10" fmla="*/ 3 w 59"/>
                <a:gd name="T11" fmla="*/ 0 h 8"/>
                <a:gd name="T12" fmla="*/ 55 w 59"/>
                <a:gd name="T13" fmla="*/ 0 h 8"/>
                <a:gd name="T14" fmla="*/ 59 w 5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8">
                  <a:moveTo>
                    <a:pt x="59" y="4"/>
                  </a:moveTo>
                  <a:cubicBezTo>
                    <a:pt x="59" y="6"/>
                    <a:pt x="57" y="8"/>
                    <a:pt x="55" y="8"/>
                  </a:cubicBezTo>
                  <a:cubicBezTo>
                    <a:pt x="3" y="8"/>
                    <a:pt x="3" y="8"/>
                    <a:pt x="3" y="8"/>
                  </a:cubicBezTo>
                  <a:cubicBezTo>
                    <a:pt x="1" y="8"/>
                    <a:pt x="0" y="6"/>
                    <a:pt x="0" y="4"/>
                  </a:cubicBezTo>
                  <a:cubicBezTo>
                    <a:pt x="0" y="4"/>
                    <a:pt x="0" y="4"/>
                    <a:pt x="0" y="4"/>
                  </a:cubicBezTo>
                  <a:cubicBezTo>
                    <a:pt x="0" y="2"/>
                    <a:pt x="1" y="0"/>
                    <a:pt x="3" y="0"/>
                  </a:cubicBezTo>
                  <a:cubicBezTo>
                    <a:pt x="55" y="0"/>
                    <a:pt x="55" y="0"/>
                    <a:pt x="55" y="0"/>
                  </a:cubicBezTo>
                  <a:cubicBezTo>
                    <a:pt x="57" y="0"/>
                    <a:pt x="59" y="2"/>
                    <a:pt x="5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fontAlgn="base">
                <a:spcBef>
                  <a:spcPct val="0"/>
                </a:spcBef>
                <a:spcAft>
                  <a:spcPct val="0"/>
                </a:spcAft>
                <a:defRPr/>
              </a:pPr>
              <a:endParaRPr lang="en-US" sz="1800">
                <a:solidFill>
                  <a:srgbClr val="282828"/>
                </a:solidFill>
                <a:latin typeface="CiscoSansTT ExtraLight"/>
                <a:ea typeface="ＭＳ Ｐゴシック" charset="0"/>
              </a:endParaRPr>
            </a:p>
          </p:txBody>
        </p:sp>
      </p:grpSp>
      <p:sp>
        <p:nvSpPr>
          <p:cNvPr id="335" name="TextBox 334">
            <a:extLst>
              <a:ext uri="{FF2B5EF4-FFF2-40B4-BE49-F238E27FC236}">
                <a16:creationId xmlns:a16="http://schemas.microsoft.com/office/drawing/2014/main" id="{1EA93F69-DFF1-4B44-BAB9-45770CC3B8EE}"/>
              </a:ext>
            </a:extLst>
          </p:cNvPr>
          <p:cNvSpPr txBox="1"/>
          <p:nvPr/>
        </p:nvSpPr>
        <p:spPr>
          <a:xfrm>
            <a:off x="5834154" y="511756"/>
            <a:ext cx="1588293"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rgbClr val="39393B"/>
                </a:solidFill>
                <a:latin typeface="Arial"/>
              </a:rPr>
              <a:t>Application Centric Infrastructure (ACI)</a:t>
            </a:r>
            <a:endParaRPr kumimoji="0" lang="en-US" sz="1200" b="1" i="0" u="none" strike="noStrike" kern="1200" cap="none" spc="0" normalizeH="0" baseline="0" noProof="0" dirty="0">
              <a:ln>
                <a:noFill/>
              </a:ln>
              <a:solidFill>
                <a:srgbClr val="39393B"/>
              </a:solidFill>
              <a:effectLst/>
              <a:uLnTx/>
              <a:uFillTx/>
              <a:latin typeface="Arial"/>
            </a:endParaRPr>
          </a:p>
        </p:txBody>
      </p:sp>
    </p:spTree>
    <p:extLst>
      <p:ext uri="{BB962C8B-B14F-4D97-AF65-F5344CB8AC3E}">
        <p14:creationId xmlns:p14="http://schemas.microsoft.com/office/powerpoint/2010/main" val="377377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27"/>
                                        </p:tgtEl>
                                        <p:attrNameLst>
                                          <p:attrName>style.visibility</p:attrName>
                                        </p:attrNameLst>
                                      </p:cBhvr>
                                      <p:to>
                                        <p:strVal val="visible"/>
                                      </p:to>
                                    </p:set>
                                    <p:animEffect transition="in" filter="wipe(up)">
                                      <p:cBhvr>
                                        <p:cTn id="14" dur="500"/>
                                        <p:tgtEl>
                                          <p:spTgt spid="327"/>
                                        </p:tgtEl>
                                      </p:cBhvr>
                                    </p:animEffect>
                                  </p:childTnLst>
                                </p:cTn>
                              </p:par>
                              <p:par>
                                <p:cTn id="15" presetID="1" presetClass="entr" presetSubtype="0" fill="hold" nodeType="withEffect">
                                  <p:stCondLst>
                                    <p:cond delay="0"/>
                                  </p:stCondLst>
                                  <p:childTnLst>
                                    <p:set>
                                      <p:cBhvr>
                                        <p:cTn id="16" dur="1" fill="hold">
                                          <p:stCondLst>
                                            <p:cond delay="0"/>
                                          </p:stCondLst>
                                        </p:cTn>
                                        <p:tgtEl>
                                          <p:spTgt spid="329"/>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323"/>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3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28"/>
                                        </p:tgtEl>
                                        <p:attrNameLst>
                                          <p:attrName>style.visibility</p:attrName>
                                        </p:attrNameLst>
                                      </p:cBhvr>
                                      <p:to>
                                        <p:strVal val="visible"/>
                                      </p:to>
                                    </p:set>
                                    <p:animEffect transition="in" filter="wipe(right)">
                                      <p:cBhvr>
                                        <p:cTn id="27" dur="500"/>
                                        <p:tgtEl>
                                          <p:spTgt spid="328"/>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317"/>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311"/>
                                        </p:tgtEl>
                                        <p:attrNameLst>
                                          <p:attrName>style.visibility</p:attrName>
                                        </p:attrNameLst>
                                      </p:cBhvr>
                                      <p:to>
                                        <p:strVal val="visible"/>
                                      </p:to>
                                    </p:se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326"/>
                                        </p:tgtEl>
                                        <p:attrNameLst>
                                          <p:attrName>style.visibility</p:attrName>
                                        </p:attrNameLst>
                                      </p:cBhvr>
                                      <p:to>
                                        <p:strVal val="visible"/>
                                      </p:to>
                                    </p:set>
                                    <p:animEffect transition="in" filter="wipe(down)">
                                      <p:cBhvr>
                                        <p:cTn id="37" dur="500"/>
                                        <p:tgtEl>
                                          <p:spTgt spid="326"/>
                                        </p:tgtEl>
                                      </p:cBhvr>
                                    </p:animEffect>
                                  </p:childTnLst>
                                </p:cTn>
                              </p:par>
                              <p:par>
                                <p:cTn id="38" presetID="1" presetClass="entr" presetSubtype="0" fill="hold" nodeType="withEffect">
                                  <p:stCondLst>
                                    <p:cond delay="0"/>
                                  </p:stCondLst>
                                  <p:childTnLst>
                                    <p:set>
                                      <p:cBhvr>
                                        <p:cTn id="39"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p:bldP spid="326" grpId="0" animBg="1"/>
      <p:bldP spid="327" grpId="0" animBg="1"/>
      <p:bldP spid="3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chtungspfeil 65"/>
          <p:cNvSpPr/>
          <p:nvPr/>
        </p:nvSpPr>
        <p:spPr bwMode="auto">
          <a:xfrm>
            <a:off x="453567" y="3238500"/>
            <a:ext cx="8236866" cy="601980"/>
          </a:xfrm>
          <a:prstGeom prst="roundRect">
            <a:avLst>
              <a:gd name="adj" fmla="val 50000"/>
            </a:avLst>
          </a:prstGeom>
          <a:solidFill>
            <a:schemeClr val="tx1">
              <a:lumMod val="10000"/>
              <a:lumOff val="90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GB" sz="1400" noProof="1">
              <a:solidFill>
                <a:srgbClr val="282828"/>
              </a:solidFill>
              <a:latin typeface="CiscoSansTT ExtraLight"/>
              <a:cs typeface=""/>
            </a:endParaRPr>
          </a:p>
        </p:txBody>
      </p:sp>
      <p:sp>
        <p:nvSpPr>
          <p:cNvPr id="3" name="Richtungspfeil 65"/>
          <p:cNvSpPr/>
          <p:nvPr/>
        </p:nvSpPr>
        <p:spPr bwMode="auto">
          <a:xfrm>
            <a:off x="504033" y="1107648"/>
            <a:ext cx="8135938" cy="481012"/>
          </a:xfrm>
          <a:prstGeom prst="roundRect">
            <a:avLst>
              <a:gd name="adj" fmla="val 50000"/>
            </a:avLst>
          </a:prstGeom>
          <a:solidFill>
            <a:schemeClr val="tx1">
              <a:lumMod val="10000"/>
              <a:lumOff val="90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GB" sz="1400" noProof="1">
              <a:solidFill>
                <a:srgbClr val="282828"/>
              </a:solidFill>
              <a:latin typeface="CiscoSansTT ExtraLight"/>
              <a:cs typeface=""/>
            </a:endParaRPr>
          </a:p>
        </p:txBody>
      </p:sp>
      <p:sp>
        <p:nvSpPr>
          <p:cNvPr id="4" name="TextBox 3"/>
          <p:cNvSpPr txBox="1"/>
          <p:nvPr/>
        </p:nvSpPr>
        <p:spPr>
          <a:xfrm>
            <a:off x="1109083" y="1595537"/>
            <a:ext cx="1499946" cy="276997"/>
          </a:xfrm>
          <a:prstGeom prst="rect">
            <a:avLst/>
          </a:prstGeom>
          <a:noFill/>
        </p:spPr>
        <p:txBody>
          <a:bodyPr wrap="square" lIns="91438" tIns="45719" rIns="91438" bIns="45719" rtlCol="0" anchor="b">
            <a:spAutoFit/>
          </a:bodyPr>
          <a:lstStyle/>
          <a:p>
            <a:pPr algn="ctr" defTabSz="457166" eaLnBrk="0" fontAlgn="auto" hangingPunct="0">
              <a:spcBef>
                <a:spcPts val="0"/>
              </a:spcBef>
              <a:spcAft>
                <a:spcPts val="0"/>
              </a:spcAft>
              <a:defRPr/>
            </a:pPr>
            <a:r>
              <a:rPr lang="en-US" sz="1200" dirty="0">
                <a:solidFill>
                  <a:srgbClr val="676767"/>
                </a:solidFill>
                <a:latin typeface="CiscoSansTT ExtraLight"/>
                <a:ea typeface="ＭＳ Ｐゴシック" charset="-128"/>
                <a:cs typeface="ＭＳ Ｐゴシック" charset="-128"/>
              </a:rPr>
              <a:t>Remote </a:t>
            </a:r>
            <a:r>
              <a:rPr lang="en-US" sz="1200" dirty="0" err="1">
                <a:solidFill>
                  <a:srgbClr val="676767"/>
                </a:solidFill>
                <a:latin typeface="CiscoSansTT ExtraLight"/>
                <a:ea typeface="ＭＳ Ｐゴシック" charset="-128"/>
                <a:cs typeface="ＭＳ Ｐゴシック" charset="-128"/>
              </a:rPr>
              <a:t>PoD</a:t>
            </a:r>
            <a:endParaRPr lang="en-US" sz="1200" dirty="0">
              <a:solidFill>
                <a:srgbClr val="676767"/>
              </a:solidFill>
              <a:latin typeface="CiscoSansTT ExtraLight"/>
              <a:ea typeface="ＭＳ Ｐゴシック" charset="-128"/>
              <a:cs typeface="ＭＳ Ｐゴシック" charset="-128"/>
            </a:endParaRPr>
          </a:p>
        </p:txBody>
      </p:sp>
      <p:sp>
        <p:nvSpPr>
          <p:cNvPr id="5" name="Rectangle 4"/>
          <p:cNvSpPr/>
          <p:nvPr/>
        </p:nvSpPr>
        <p:spPr>
          <a:xfrm>
            <a:off x="5788955" y="2262119"/>
            <a:ext cx="718955" cy="214666"/>
          </a:xfrm>
          <a:prstGeom prst="rect">
            <a:avLst/>
          </a:prstGeom>
        </p:spPr>
        <p:txBody>
          <a:bodyPr wrap="square" lIns="68571" tIns="34286" rIns="68571" bIns="34286">
            <a:spAutoFit/>
          </a:bodyPr>
          <a:lstStyle/>
          <a:p>
            <a:pPr algn="ctr" defTabSz="455900" fontAlgn="auto">
              <a:lnSpc>
                <a:spcPct val="135000"/>
              </a:lnSpc>
              <a:spcBef>
                <a:spcPts val="0"/>
              </a:spcBef>
              <a:spcAft>
                <a:spcPts val="0"/>
              </a:spcAft>
              <a:defRPr/>
            </a:pPr>
            <a:endParaRPr lang="en-US" sz="700" b="1" kern="0" dirty="0">
              <a:solidFill>
                <a:srgbClr val="FFFFFF"/>
              </a:solidFill>
              <a:latin typeface="CiscoSansTT Heavy" panose="020B0903020201020303" pitchFamily="34" charset="0"/>
              <a:cs typeface=""/>
            </a:endParaRPr>
          </a:p>
        </p:txBody>
      </p:sp>
      <p:grpSp>
        <p:nvGrpSpPr>
          <p:cNvPr id="6" name="Group 5"/>
          <p:cNvGrpSpPr/>
          <p:nvPr/>
        </p:nvGrpSpPr>
        <p:grpSpPr>
          <a:xfrm>
            <a:off x="7099325" y="2009132"/>
            <a:ext cx="1494191" cy="740161"/>
            <a:chOff x="7114067" y="1970642"/>
            <a:chExt cx="2135447" cy="1057813"/>
          </a:xfrm>
        </p:grpSpPr>
        <p:grpSp>
          <p:nvGrpSpPr>
            <p:cNvPr id="7" name="Group 6"/>
            <p:cNvGrpSpPr>
              <a:grpSpLocks noChangeAspect="1"/>
            </p:cNvGrpSpPr>
            <p:nvPr/>
          </p:nvGrpSpPr>
          <p:grpSpPr>
            <a:xfrm flipH="1">
              <a:off x="7114067" y="1970642"/>
              <a:ext cx="2135447" cy="1057813"/>
              <a:chOff x="836085" y="1496592"/>
              <a:chExt cx="538984" cy="266991"/>
            </a:xfrm>
          </p:grpSpPr>
          <p:sp>
            <p:nvSpPr>
              <p:cNvPr id="11" name="Freeform 751"/>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tx1">
                  <a:lumMod val="10000"/>
                  <a:lumOff val="90000"/>
                </a:schemeClr>
              </a:solidFill>
              <a:ln w="12700">
                <a:noFill/>
                <a:miter lim="800000"/>
                <a:headEnd/>
                <a:tailEnd/>
              </a:ln>
              <a:effectLst/>
              <a:ex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US" sz="1400">
                  <a:solidFill>
                    <a:srgbClr val="282828"/>
                  </a:solidFill>
                  <a:latin typeface="CiscoSansTT ExtraLight"/>
                  <a:cs typeface=""/>
                </a:endParaRPr>
              </a:p>
            </p:txBody>
          </p:sp>
          <p:sp>
            <p:nvSpPr>
              <p:cNvPr id="12" name="Freeform 752"/>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tx1">
                  <a:lumMod val="10000"/>
                  <a:lumOff val="90000"/>
                </a:schemeClr>
              </a:solidFill>
              <a:ln w="12700">
                <a:noFill/>
                <a:miter lim="800000"/>
                <a:headEnd/>
                <a:tailEnd/>
              </a:ln>
              <a:effectLst/>
              <a:ex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US" sz="1400">
                  <a:solidFill>
                    <a:srgbClr val="282828"/>
                  </a:solidFill>
                  <a:latin typeface="CiscoSansTT ExtraLight"/>
                  <a:cs typeface=""/>
                </a:endParaRPr>
              </a:p>
            </p:txBody>
          </p:sp>
          <p:sp>
            <p:nvSpPr>
              <p:cNvPr id="13" name="Freeform 753"/>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tx1">
                  <a:lumMod val="10000"/>
                  <a:lumOff val="90000"/>
                </a:schemeClr>
              </a:solidFill>
              <a:ln w="12700">
                <a:noFill/>
                <a:miter lim="800000"/>
                <a:headEnd/>
                <a:tailEnd/>
              </a:ln>
              <a:effectLst/>
              <a:ex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US" sz="1400">
                  <a:solidFill>
                    <a:srgbClr val="282828"/>
                  </a:solidFill>
                  <a:latin typeface="CiscoSansTT ExtraLight"/>
                  <a:cs typeface=""/>
                </a:endParaRPr>
              </a:p>
            </p:txBody>
          </p:sp>
        </p:grpSp>
        <p:pic>
          <p:nvPicPr>
            <p:cNvPr id="8" name="Picture 7"/>
            <p:cNvPicPr>
              <a:picLocks noChangeAspect="1"/>
            </p:cNvPicPr>
            <p:nvPr/>
          </p:nvPicPr>
          <p:blipFill>
            <a:blip r:embed="rId2"/>
            <a:stretch>
              <a:fillRect/>
            </a:stretch>
          </p:blipFill>
          <p:spPr>
            <a:xfrm>
              <a:off x="7539015" y="2105142"/>
              <a:ext cx="548456" cy="219384"/>
            </a:xfrm>
            <a:prstGeom prst="rect">
              <a:avLst/>
            </a:prstGeom>
          </p:spPr>
        </p:pic>
        <p:pic>
          <p:nvPicPr>
            <p:cNvPr id="9" name="Picture 8"/>
            <p:cNvPicPr>
              <a:picLocks noChangeAspect="1"/>
            </p:cNvPicPr>
            <p:nvPr/>
          </p:nvPicPr>
          <p:blipFill>
            <a:blip r:embed="rId3"/>
            <a:stretch>
              <a:fillRect/>
            </a:stretch>
          </p:blipFill>
          <p:spPr>
            <a:xfrm>
              <a:off x="7777665" y="2439888"/>
              <a:ext cx="819552" cy="140389"/>
            </a:xfrm>
            <a:prstGeom prst="rect">
              <a:avLst/>
            </a:prstGeom>
          </p:spPr>
        </p:pic>
        <p:pic>
          <p:nvPicPr>
            <p:cNvPr id="10" name="Picture 9"/>
            <p:cNvPicPr>
              <a:picLocks noChangeAspect="1"/>
            </p:cNvPicPr>
            <p:nvPr/>
          </p:nvPicPr>
          <p:blipFill>
            <a:blip r:embed="rId4"/>
            <a:stretch>
              <a:fillRect/>
            </a:stretch>
          </p:blipFill>
          <p:spPr>
            <a:xfrm>
              <a:off x="7171762" y="2463376"/>
              <a:ext cx="734506" cy="453806"/>
            </a:xfrm>
            <a:prstGeom prst="rect">
              <a:avLst/>
            </a:prstGeom>
          </p:spPr>
        </p:pic>
      </p:grpSp>
      <p:sp>
        <p:nvSpPr>
          <p:cNvPr id="14" name="TextBox 13"/>
          <p:cNvSpPr txBox="1"/>
          <p:nvPr/>
        </p:nvSpPr>
        <p:spPr>
          <a:xfrm>
            <a:off x="3664617" y="1595537"/>
            <a:ext cx="1814766" cy="276997"/>
          </a:xfrm>
          <a:prstGeom prst="rect">
            <a:avLst/>
          </a:prstGeom>
          <a:noFill/>
        </p:spPr>
        <p:txBody>
          <a:bodyPr wrap="square" lIns="91438" tIns="45719" rIns="91438" bIns="45719" rtlCol="0" anchor="b">
            <a:spAutoFit/>
          </a:bodyPr>
          <a:lstStyle/>
          <a:p>
            <a:pPr algn="ctr" defTabSz="457166" eaLnBrk="0" fontAlgn="auto" hangingPunct="0">
              <a:spcBef>
                <a:spcPts val="0"/>
              </a:spcBef>
              <a:spcAft>
                <a:spcPts val="0"/>
              </a:spcAft>
              <a:defRPr/>
            </a:pPr>
            <a:r>
              <a:rPr lang="en-US" sz="1200" dirty="0">
                <a:solidFill>
                  <a:srgbClr val="676767"/>
                </a:solidFill>
                <a:latin typeface="CiscoSansTT ExtraLight"/>
                <a:ea typeface="ＭＳ Ｐゴシック" charset="-128"/>
                <a:cs typeface="ＭＳ Ｐゴシック" charset="-128"/>
              </a:rPr>
              <a:t>Multi-Pod / Multi-Site</a:t>
            </a:r>
          </a:p>
        </p:txBody>
      </p:sp>
      <p:sp>
        <p:nvSpPr>
          <p:cNvPr id="15" name="TextBox 14"/>
          <p:cNvSpPr txBox="1"/>
          <p:nvPr/>
        </p:nvSpPr>
        <p:spPr>
          <a:xfrm>
            <a:off x="6032978" y="1588961"/>
            <a:ext cx="2349701" cy="276997"/>
          </a:xfrm>
          <a:prstGeom prst="rect">
            <a:avLst/>
          </a:prstGeom>
          <a:noFill/>
        </p:spPr>
        <p:txBody>
          <a:bodyPr wrap="square" lIns="91438" tIns="45719" rIns="91438" bIns="45719" rtlCol="0" anchor="b">
            <a:spAutoFit/>
          </a:bodyPr>
          <a:lstStyle/>
          <a:p>
            <a:pPr algn="ctr" defTabSz="457166" eaLnBrk="0" fontAlgn="auto" hangingPunct="0">
              <a:spcBef>
                <a:spcPts val="0"/>
              </a:spcBef>
              <a:spcAft>
                <a:spcPts val="0"/>
              </a:spcAft>
              <a:defRPr/>
            </a:pPr>
            <a:r>
              <a:rPr lang="en-US" sz="1200" dirty="0">
                <a:solidFill>
                  <a:srgbClr val="676767"/>
                </a:solidFill>
                <a:latin typeface="CiscoSansTT ExtraLight"/>
                <a:ea typeface="ＭＳ Ｐゴシック" charset="-128"/>
                <a:cs typeface="ＭＳ Ｐゴシック" charset="-128"/>
              </a:rPr>
              <a:t>Hybrid Cloud Extension</a:t>
            </a:r>
          </a:p>
        </p:txBody>
      </p:sp>
      <p:sp>
        <p:nvSpPr>
          <p:cNvPr id="16" name="Title 4"/>
          <p:cNvSpPr txBox="1">
            <a:spLocks/>
          </p:cNvSpPr>
          <p:nvPr/>
        </p:nvSpPr>
        <p:spPr>
          <a:xfrm>
            <a:off x="437766" y="341316"/>
            <a:ext cx="8345488" cy="731837"/>
          </a:xfrm>
          <a:prstGeom prst="rect">
            <a:avLst/>
          </a:prstGeom>
        </p:spPr>
        <p:txBody>
          <a:bodyPr/>
          <a:lstStyle>
            <a:lvl1pPr algn="l" defTabSz="912216" rtl="0" eaLnBrk="1" fontAlgn="base" hangingPunct="1">
              <a:lnSpc>
                <a:spcPct val="80000"/>
              </a:lnSpc>
              <a:spcBef>
                <a:spcPct val="0"/>
              </a:spcBef>
              <a:spcAft>
                <a:spcPct val="0"/>
              </a:spcAft>
              <a:defRPr lang="en-US" sz="3700" b="0" i="0" kern="1200" dirty="0">
                <a:solidFill>
                  <a:schemeClr val="accent5"/>
                </a:solidFill>
                <a:latin typeface="+mj-lt"/>
                <a:ea typeface="CiscoSansTT Thin" charset="0"/>
                <a:cs typeface="CiscoSansTT Thin" charset="0"/>
              </a:defRPr>
            </a:lvl1pPr>
            <a:lvl2pPr algn="l" defTabSz="912216" rtl="0" eaLnBrk="1" fontAlgn="base" hangingPunct="1">
              <a:lnSpc>
                <a:spcPct val="80000"/>
              </a:lnSpc>
              <a:spcBef>
                <a:spcPct val="0"/>
              </a:spcBef>
              <a:spcAft>
                <a:spcPct val="0"/>
              </a:spcAft>
              <a:defRPr sz="4300">
                <a:solidFill>
                  <a:srgbClr val="676767"/>
                </a:solidFill>
                <a:latin typeface="Arial" charset="0"/>
                <a:ea typeface="ＭＳ Ｐゴシック" charset="0"/>
              </a:defRPr>
            </a:lvl2pPr>
            <a:lvl3pPr algn="l" defTabSz="912216" rtl="0" eaLnBrk="1" fontAlgn="base" hangingPunct="1">
              <a:lnSpc>
                <a:spcPct val="80000"/>
              </a:lnSpc>
              <a:spcBef>
                <a:spcPct val="0"/>
              </a:spcBef>
              <a:spcAft>
                <a:spcPct val="0"/>
              </a:spcAft>
              <a:defRPr sz="4300">
                <a:solidFill>
                  <a:srgbClr val="676767"/>
                </a:solidFill>
                <a:latin typeface="Arial" charset="0"/>
                <a:ea typeface="ＭＳ Ｐゴシック" charset="0"/>
              </a:defRPr>
            </a:lvl3pPr>
            <a:lvl4pPr algn="l" defTabSz="912216" rtl="0" eaLnBrk="1" fontAlgn="base" hangingPunct="1">
              <a:lnSpc>
                <a:spcPct val="80000"/>
              </a:lnSpc>
              <a:spcBef>
                <a:spcPct val="0"/>
              </a:spcBef>
              <a:spcAft>
                <a:spcPct val="0"/>
              </a:spcAft>
              <a:defRPr sz="4300">
                <a:solidFill>
                  <a:srgbClr val="676767"/>
                </a:solidFill>
                <a:latin typeface="Arial" charset="0"/>
                <a:ea typeface="ＭＳ Ｐゴシック" charset="0"/>
              </a:defRPr>
            </a:lvl4pPr>
            <a:lvl5pPr algn="l" defTabSz="912216" rtl="0" eaLnBrk="1" fontAlgn="base" hangingPunct="1">
              <a:lnSpc>
                <a:spcPct val="80000"/>
              </a:lnSpc>
              <a:spcBef>
                <a:spcPct val="0"/>
              </a:spcBef>
              <a:spcAft>
                <a:spcPct val="0"/>
              </a:spcAft>
              <a:defRPr sz="4300">
                <a:solidFill>
                  <a:srgbClr val="676767"/>
                </a:solidFill>
                <a:latin typeface="Arial" charset="0"/>
                <a:ea typeface="ＭＳ Ｐゴシック" charset="0"/>
              </a:defRPr>
            </a:lvl5pPr>
            <a:lvl6pPr marL="609555" algn="l" defTabSz="912216" rtl="0" eaLnBrk="1" fontAlgn="base" hangingPunct="1">
              <a:lnSpc>
                <a:spcPct val="80000"/>
              </a:lnSpc>
              <a:spcBef>
                <a:spcPct val="0"/>
              </a:spcBef>
              <a:spcAft>
                <a:spcPct val="0"/>
              </a:spcAft>
              <a:defRPr sz="4300">
                <a:solidFill>
                  <a:srgbClr val="676767"/>
                </a:solidFill>
                <a:latin typeface="Arial" charset="0"/>
                <a:ea typeface="ＭＳ Ｐゴシック" charset="0"/>
              </a:defRPr>
            </a:lvl6pPr>
            <a:lvl7pPr marL="1219110" algn="l" defTabSz="912216" rtl="0" eaLnBrk="1" fontAlgn="base" hangingPunct="1">
              <a:lnSpc>
                <a:spcPct val="80000"/>
              </a:lnSpc>
              <a:spcBef>
                <a:spcPct val="0"/>
              </a:spcBef>
              <a:spcAft>
                <a:spcPct val="0"/>
              </a:spcAft>
              <a:defRPr sz="4300">
                <a:solidFill>
                  <a:srgbClr val="676767"/>
                </a:solidFill>
                <a:latin typeface="Arial" charset="0"/>
                <a:ea typeface="ＭＳ Ｐゴシック" charset="0"/>
              </a:defRPr>
            </a:lvl7pPr>
            <a:lvl8pPr marL="1828664" algn="l" defTabSz="912216" rtl="0" eaLnBrk="1" fontAlgn="base" hangingPunct="1">
              <a:lnSpc>
                <a:spcPct val="80000"/>
              </a:lnSpc>
              <a:spcBef>
                <a:spcPct val="0"/>
              </a:spcBef>
              <a:spcAft>
                <a:spcPct val="0"/>
              </a:spcAft>
              <a:defRPr sz="4300">
                <a:solidFill>
                  <a:srgbClr val="676767"/>
                </a:solidFill>
                <a:latin typeface="Arial" charset="0"/>
                <a:ea typeface="ＭＳ Ｐゴシック" charset="0"/>
              </a:defRPr>
            </a:lvl8pPr>
            <a:lvl9pPr marL="2438218" algn="l" defTabSz="912216" rtl="0" eaLnBrk="1" fontAlgn="base" hangingPunct="1">
              <a:lnSpc>
                <a:spcPct val="80000"/>
              </a:lnSpc>
              <a:spcBef>
                <a:spcPct val="0"/>
              </a:spcBef>
              <a:spcAft>
                <a:spcPct val="0"/>
              </a:spcAft>
              <a:defRPr sz="4300">
                <a:solidFill>
                  <a:srgbClr val="676767"/>
                </a:solidFill>
                <a:latin typeface="Arial" charset="0"/>
                <a:ea typeface="ＭＳ Ｐゴシック" charset="0"/>
              </a:defRPr>
            </a:lvl9pPr>
          </a:lstStyle>
          <a:p>
            <a:r>
              <a:rPr sz="2775" dirty="0">
                <a:solidFill>
                  <a:srgbClr val="FBAB18"/>
                </a:solidFill>
              </a:rPr>
              <a:t>ACI </a:t>
            </a:r>
            <a:r>
              <a:rPr lang="en-US" sz="2775" dirty="0">
                <a:solidFill>
                  <a:srgbClr val="FBAB18"/>
                </a:solidFill>
              </a:rPr>
              <a:t>with ACI </a:t>
            </a:r>
            <a:r>
              <a:rPr sz="2775" dirty="0">
                <a:solidFill>
                  <a:srgbClr val="FBAB18"/>
                </a:solidFill>
              </a:rPr>
              <a:t>Anywhere</a:t>
            </a:r>
            <a:br>
              <a:rPr sz="2775" dirty="0">
                <a:solidFill>
                  <a:srgbClr val="FBAB18"/>
                </a:solidFill>
              </a:rPr>
            </a:br>
            <a:r>
              <a:rPr sz="1800" dirty="0">
                <a:solidFill>
                  <a:srgbClr val="676767"/>
                </a:solidFill>
              </a:rPr>
              <a:t>Any Workload, Any Location, Any Cloud </a:t>
            </a:r>
            <a:endParaRPr sz="2775" dirty="0">
              <a:solidFill>
                <a:srgbClr val="676767"/>
              </a:solidFill>
            </a:endParaRPr>
          </a:p>
        </p:txBody>
      </p:sp>
      <p:grpSp>
        <p:nvGrpSpPr>
          <p:cNvPr id="17" name="Group 16"/>
          <p:cNvGrpSpPr/>
          <p:nvPr/>
        </p:nvGrpSpPr>
        <p:grpSpPr>
          <a:xfrm>
            <a:off x="1987183" y="1182684"/>
            <a:ext cx="5169638" cy="321412"/>
            <a:chOff x="606841" y="1076690"/>
            <a:chExt cx="7966453" cy="495300"/>
          </a:xfrm>
        </p:grpSpPr>
        <p:grpSp>
          <p:nvGrpSpPr>
            <p:cNvPr id="18" name="Group 17"/>
            <p:cNvGrpSpPr>
              <a:grpSpLocks noChangeAspect="1"/>
            </p:cNvGrpSpPr>
            <p:nvPr/>
          </p:nvGrpSpPr>
          <p:grpSpPr>
            <a:xfrm>
              <a:off x="6102350" y="1076690"/>
              <a:ext cx="2470944" cy="495300"/>
              <a:chOff x="6105525" y="1468438"/>
              <a:chExt cx="2470944" cy="495300"/>
            </a:xfrm>
          </p:grpSpPr>
          <p:sp>
            <p:nvSpPr>
              <p:cNvPr id="27" name="Freeform 79"/>
              <p:cNvSpPr>
                <a:spLocks noEditPoints="1"/>
              </p:cNvSpPr>
              <p:nvPr/>
            </p:nvSpPr>
            <p:spPr bwMode="auto">
              <a:xfrm>
                <a:off x="6105525" y="1654176"/>
                <a:ext cx="2468563" cy="123825"/>
              </a:xfrm>
              <a:custGeom>
                <a:avLst/>
                <a:gdLst>
                  <a:gd name="T0" fmla="*/ 1402 w 1412"/>
                  <a:gd name="T1" fmla="*/ 60 h 71"/>
                  <a:gd name="T2" fmla="*/ 1401 w 1412"/>
                  <a:gd name="T3" fmla="*/ 60 h 71"/>
                  <a:gd name="T4" fmla="*/ 1401 w 1412"/>
                  <a:gd name="T5" fmla="*/ 60 h 71"/>
                  <a:gd name="T6" fmla="*/ 1402 w 1412"/>
                  <a:gd name="T7" fmla="*/ 60 h 71"/>
                  <a:gd name="T8" fmla="*/ 1402 w 1412"/>
                  <a:gd name="T9" fmla="*/ 60 h 71"/>
                  <a:gd name="T10" fmla="*/ 1402 w 1412"/>
                  <a:gd name="T11" fmla="*/ 60 h 71"/>
                  <a:gd name="T12" fmla="*/ 1402 w 1412"/>
                  <a:gd name="T13" fmla="*/ 60 h 71"/>
                  <a:gd name="T14" fmla="*/ 1402 w 1412"/>
                  <a:gd name="T15" fmla="*/ 60 h 71"/>
                  <a:gd name="T16" fmla="*/ 1402 w 1412"/>
                  <a:gd name="T17" fmla="*/ 60 h 71"/>
                  <a:gd name="T18" fmla="*/ 1402 w 1412"/>
                  <a:gd name="T19" fmla="*/ 60 h 71"/>
                  <a:gd name="T20" fmla="*/ 1402 w 1412"/>
                  <a:gd name="T21" fmla="*/ 60 h 71"/>
                  <a:gd name="T22" fmla="*/ 1402 w 1412"/>
                  <a:gd name="T23" fmla="*/ 60 h 71"/>
                  <a:gd name="T24" fmla="*/ 1402 w 1412"/>
                  <a:gd name="T25" fmla="*/ 60 h 71"/>
                  <a:gd name="T26" fmla="*/ 1409 w 1412"/>
                  <a:gd name="T27" fmla="*/ 50 h 71"/>
                  <a:gd name="T28" fmla="*/ 1409 w 1412"/>
                  <a:gd name="T29" fmla="*/ 50 h 71"/>
                  <a:gd name="T30" fmla="*/ 1409 w 1412"/>
                  <a:gd name="T31" fmla="*/ 50 h 71"/>
                  <a:gd name="T32" fmla="*/ 1409 w 1412"/>
                  <a:gd name="T33" fmla="*/ 49 h 71"/>
                  <a:gd name="T34" fmla="*/ 1409 w 1412"/>
                  <a:gd name="T35" fmla="*/ 49 h 71"/>
                  <a:gd name="T36" fmla="*/ 1409 w 1412"/>
                  <a:gd name="T37" fmla="*/ 49 h 71"/>
                  <a:gd name="T38" fmla="*/ 1409 w 1412"/>
                  <a:gd name="T39" fmla="*/ 21 h 71"/>
                  <a:gd name="T40" fmla="*/ 1412 w 1412"/>
                  <a:gd name="T41" fmla="*/ 35 h 71"/>
                  <a:gd name="T42" fmla="*/ 1409 w 1412"/>
                  <a:gd name="T43" fmla="*/ 49 h 71"/>
                  <a:gd name="T44" fmla="*/ 1412 w 1412"/>
                  <a:gd name="T45" fmla="*/ 35 h 71"/>
                  <a:gd name="T46" fmla="*/ 1409 w 1412"/>
                  <a:gd name="T47" fmla="*/ 21 h 71"/>
                  <a:gd name="T48" fmla="*/ 1409 w 1412"/>
                  <a:gd name="T49" fmla="*/ 21 h 71"/>
                  <a:gd name="T50" fmla="*/ 1409 w 1412"/>
                  <a:gd name="T51" fmla="*/ 21 h 71"/>
                  <a:gd name="T52" fmla="*/ 1409 w 1412"/>
                  <a:gd name="T53" fmla="*/ 21 h 71"/>
                  <a:gd name="T54" fmla="*/ 1291 w 1412"/>
                  <a:gd name="T55" fmla="*/ 0 h 71"/>
                  <a:gd name="T56" fmla="*/ 35 w 1412"/>
                  <a:gd name="T57" fmla="*/ 0 h 71"/>
                  <a:gd name="T58" fmla="*/ 0 w 1412"/>
                  <a:gd name="T59" fmla="*/ 35 h 71"/>
                  <a:gd name="T60" fmla="*/ 35 w 1412"/>
                  <a:gd name="T61" fmla="*/ 71 h 71"/>
                  <a:gd name="T62" fmla="*/ 1291 w 1412"/>
                  <a:gd name="T63" fmla="*/ 71 h 71"/>
                  <a:gd name="T64" fmla="*/ 1326 w 1412"/>
                  <a:gd name="T65" fmla="*/ 35 h 71"/>
                  <a:gd name="T66" fmla="*/ 1291 w 1412"/>
                  <a:gd name="T6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2" h="71">
                    <a:moveTo>
                      <a:pt x="1402" y="60"/>
                    </a:moveTo>
                    <a:cubicBezTo>
                      <a:pt x="1401" y="60"/>
                      <a:pt x="1401" y="60"/>
                      <a:pt x="1401" y="60"/>
                    </a:cubicBezTo>
                    <a:cubicBezTo>
                      <a:pt x="1401" y="60"/>
                      <a:pt x="1401" y="60"/>
                      <a:pt x="1401" y="60"/>
                    </a:cubicBezTo>
                    <a:cubicBezTo>
                      <a:pt x="1401" y="60"/>
                      <a:pt x="1401" y="60"/>
                      <a:pt x="1402" y="60"/>
                    </a:cubicBezTo>
                    <a:moveTo>
                      <a:pt x="1402" y="60"/>
                    </a:moveTo>
                    <a:cubicBezTo>
                      <a:pt x="1402" y="60"/>
                      <a:pt x="1402" y="60"/>
                      <a:pt x="1402" y="60"/>
                    </a:cubicBezTo>
                    <a:cubicBezTo>
                      <a:pt x="1402" y="60"/>
                      <a:pt x="1402" y="60"/>
                      <a:pt x="1402" y="60"/>
                    </a:cubicBezTo>
                    <a:moveTo>
                      <a:pt x="1402" y="60"/>
                    </a:moveTo>
                    <a:cubicBezTo>
                      <a:pt x="1402" y="60"/>
                      <a:pt x="1402" y="60"/>
                      <a:pt x="1402" y="60"/>
                    </a:cubicBezTo>
                    <a:cubicBezTo>
                      <a:pt x="1402" y="60"/>
                      <a:pt x="1402" y="60"/>
                      <a:pt x="1402" y="60"/>
                    </a:cubicBezTo>
                    <a:moveTo>
                      <a:pt x="1402" y="60"/>
                    </a:moveTo>
                    <a:cubicBezTo>
                      <a:pt x="1402" y="60"/>
                      <a:pt x="1402" y="60"/>
                      <a:pt x="1402" y="60"/>
                    </a:cubicBezTo>
                    <a:cubicBezTo>
                      <a:pt x="1402" y="60"/>
                      <a:pt x="1402" y="60"/>
                      <a:pt x="1402" y="60"/>
                    </a:cubicBezTo>
                    <a:moveTo>
                      <a:pt x="1409" y="50"/>
                    </a:moveTo>
                    <a:cubicBezTo>
                      <a:pt x="1409" y="50"/>
                      <a:pt x="1409" y="50"/>
                      <a:pt x="1409" y="50"/>
                    </a:cubicBezTo>
                    <a:cubicBezTo>
                      <a:pt x="1409" y="50"/>
                      <a:pt x="1409" y="50"/>
                      <a:pt x="1409" y="50"/>
                    </a:cubicBezTo>
                    <a:moveTo>
                      <a:pt x="1409" y="49"/>
                    </a:moveTo>
                    <a:cubicBezTo>
                      <a:pt x="1409" y="49"/>
                      <a:pt x="1409" y="49"/>
                      <a:pt x="1409" y="49"/>
                    </a:cubicBezTo>
                    <a:cubicBezTo>
                      <a:pt x="1409" y="49"/>
                      <a:pt x="1409" y="49"/>
                      <a:pt x="1409" y="49"/>
                    </a:cubicBezTo>
                    <a:moveTo>
                      <a:pt x="1409" y="21"/>
                    </a:moveTo>
                    <a:cubicBezTo>
                      <a:pt x="1411" y="25"/>
                      <a:pt x="1412" y="30"/>
                      <a:pt x="1412" y="35"/>
                    </a:cubicBezTo>
                    <a:cubicBezTo>
                      <a:pt x="1412" y="40"/>
                      <a:pt x="1411" y="45"/>
                      <a:pt x="1409" y="49"/>
                    </a:cubicBezTo>
                    <a:cubicBezTo>
                      <a:pt x="1411" y="45"/>
                      <a:pt x="1412" y="40"/>
                      <a:pt x="1412" y="35"/>
                    </a:cubicBezTo>
                    <a:cubicBezTo>
                      <a:pt x="1412" y="30"/>
                      <a:pt x="1411" y="25"/>
                      <a:pt x="1409" y="21"/>
                    </a:cubicBezTo>
                    <a:moveTo>
                      <a:pt x="1409" y="21"/>
                    </a:moveTo>
                    <a:cubicBezTo>
                      <a:pt x="1409" y="21"/>
                      <a:pt x="1409" y="21"/>
                      <a:pt x="1409" y="21"/>
                    </a:cubicBezTo>
                    <a:cubicBezTo>
                      <a:pt x="1409" y="21"/>
                      <a:pt x="1409" y="21"/>
                      <a:pt x="1409" y="21"/>
                    </a:cubicBezTo>
                    <a:moveTo>
                      <a:pt x="1291" y="0"/>
                    </a:moveTo>
                    <a:cubicBezTo>
                      <a:pt x="35" y="0"/>
                      <a:pt x="35" y="0"/>
                      <a:pt x="35" y="0"/>
                    </a:cubicBezTo>
                    <a:cubicBezTo>
                      <a:pt x="15" y="0"/>
                      <a:pt x="0" y="16"/>
                      <a:pt x="0" y="35"/>
                    </a:cubicBezTo>
                    <a:cubicBezTo>
                      <a:pt x="0" y="55"/>
                      <a:pt x="15" y="71"/>
                      <a:pt x="35" y="71"/>
                    </a:cubicBezTo>
                    <a:cubicBezTo>
                      <a:pt x="1291" y="71"/>
                      <a:pt x="1291" y="71"/>
                      <a:pt x="1291" y="71"/>
                    </a:cubicBezTo>
                    <a:cubicBezTo>
                      <a:pt x="1326" y="35"/>
                      <a:pt x="1326" y="35"/>
                      <a:pt x="1326" y="35"/>
                    </a:cubicBezTo>
                    <a:cubicBezTo>
                      <a:pt x="1291" y="0"/>
                      <a:pt x="1291" y="0"/>
                      <a:pt x="1291"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28" name="Freeform 80"/>
              <p:cNvSpPr>
                <a:spLocks noEditPoints="1"/>
              </p:cNvSpPr>
              <p:nvPr/>
            </p:nvSpPr>
            <p:spPr bwMode="auto">
              <a:xfrm>
                <a:off x="8259763" y="1468438"/>
                <a:ext cx="309563" cy="290512"/>
              </a:xfrm>
              <a:custGeom>
                <a:avLst/>
                <a:gdLst>
                  <a:gd name="T0" fmla="*/ 170 w 177"/>
                  <a:gd name="T1" fmla="*/ 166 h 166"/>
                  <a:gd name="T2" fmla="*/ 170 w 177"/>
                  <a:gd name="T3" fmla="*/ 166 h 166"/>
                  <a:gd name="T4" fmla="*/ 170 w 177"/>
                  <a:gd name="T5" fmla="*/ 166 h 166"/>
                  <a:gd name="T6" fmla="*/ 170 w 177"/>
                  <a:gd name="T7" fmla="*/ 166 h 166"/>
                  <a:gd name="T8" fmla="*/ 170 w 177"/>
                  <a:gd name="T9" fmla="*/ 166 h 166"/>
                  <a:gd name="T10" fmla="*/ 170 w 177"/>
                  <a:gd name="T11" fmla="*/ 166 h 166"/>
                  <a:gd name="T12" fmla="*/ 170 w 177"/>
                  <a:gd name="T13" fmla="*/ 166 h 166"/>
                  <a:gd name="T14" fmla="*/ 170 w 177"/>
                  <a:gd name="T15" fmla="*/ 166 h 166"/>
                  <a:gd name="T16" fmla="*/ 170 w 177"/>
                  <a:gd name="T17" fmla="*/ 166 h 166"/>
                  <a:gd name="T18" fmla="*/ 170 w 177"/>
                  <a:gd name="T19" fmla="*/ 166 h 166"/>
                  <a:gd name="T20" fmla="*/ 170 w 177"/>
                  <a:gd name="T21" fmla="*/ 166 h 166"/>
                  <a:gd name="T22" fmla="*/ 170 w 177"/>
                  <a:gd name="T23" fmla="*/ 166 h 166"/>
                  <a:gd name="T24" fmla="*/ 170 w 177"/>
                  <a:gd name="T25" fmla="*/ 166 h 166"/>
                  <a:gd name="T26" fmla="*/ 170 w 177"/>
                  <a:gd name="T27" fmla="*/ 166 h 166"/>
                  <a:gd name="T28" fmla="*/ 170 w 177"/>
                  <a:gd name="T29" fmla="*/ 166 h 166"/>
                  <a:gd name="T30" fmla="*/ 177 w 177"/>
                  <a:gd name="T31" fmla="*/ 156 h 166"/>
                  <a:gd name="T32" fmla="*/ 177 w 177"/>
                  <a:gd name="T33" fmla="*/ 156 h 166"/>
                  <a:gd name="T34" fmla="*/ 177 w 177"/>
                  <a:gd name="T35" fmla="*/ 156 h 166"/>
                  <a:gd name="T36" fmla="*/ 176 w 177"/>
                  <a:gd name="T37" fmla="*/ 156 h 166"/>
                  <a:gd name="T38" fmla="*/ 170 w 177"/>
                  <a:gd name="T39" fmla="*/ 165 h 166"/>
                  <a:gd name="T40" fmla="*/ 170 w 177"/>
                  <a:gd name="T41" fmla="*/ 165 h 166"/>
                  <a:gd name="T42" fmla="*/ 170 w 177"/>
                  <a:gd name="T43" fmla="*/ 165 h 166"/>
                  <a:gd name="T44" fmla="*/ 170 w 177"/>
                  <a:gd name="T45" fmla="*/ 166 h 166"/>
                  <a:gd name="T46" fmla="*/ 170 w 177"/>
                  <a:gd name="T47" fmla="*/ 166 h 166"/>
                  <a:gd name="T48" fmla="*/ 170 w 177"/>
                  <a:gd name="T49" fmla="*/ 166 h 166"/>
                  <a:gd name="T50" fmla="*/ 177 w 177"/>
                  <a:gd name="T51" fmla="*/ 156 h 166"/>
                  <a:gd name="T52" fmla="*/ 177 w 177"/>
                  <a:gd name="T53" fmla="*/ 155 h 166"/>
                  <a:gd name="T54" fmla="*/ 177 w 177"/>
                  <a:gd name="T55" fmla="*/ 156 h 166"/>
                  <a:gd name="T56" fmla="*/ 177 w 177"/>
                  <a:gd name="T57" fmla="*/ 155 h 166"/>
                  <a:gd name="T58" fmla="*/ 177 w 177"/>
                  <a:gd name="T59" fmla="*/ 155 h 166"/>
                  <a:gd name="T60" fmla="*/ 177 w 177"/>
                  <a:gd name="T61" fmla="*/ 155 h 166"/>
                  <a:gd name="T62" fmla="*/ 177 w 177"/>
                  <a:gd name="T63" fmla="*/ 155 h 166"/>
                  <a:gd name="T64" fmla="*/ 38 w 177"/>
                  <a:gd name="T65" fmla="*/ 0 h 166"/>
                  <a:gd name="T66" fmla="*/ 13 w 177"/>
                  <a:gd name="T67" fmla="*/ 10 h 166"/>
                  <a:gd name="T68" fmla="*/ 13 w 177"/>
                  <a:gd name="T69" fmla="*/ 60 h 166"/>
                  <a:gd name="T70" fmla="*/ 59 w 177"/>
                  <a:gd name="T71" fmla="*/ 106 h 166"/>
                  <a:gd name="T72" fmla="*/ 144 w 177"/>
                  <a:gd name="T73" fmla="*/ 106 h 166"/>
                  <a:gd name="T74" fmla="*/ 144 w 177"/>
                  <a:gd name="T75" fmla="*/ 106 h 166"/>
                  <a:gd name="T76" fmla="*/ 148 w 177"/>
                  <a:gd name="T77" fmla="*/ 106 h 166"/>
                  <a:gd name="T78" fmla="*/ 156 w 177"/>
                  <a:gd name="T79" fmla="*/ 108 h 166"/>
                  <a:gd name="T80" fmla="*/ 156 w 177"/>
                  <a:gd name="T81" fmla="*/ 108 h 166"/>
                  <a:gd name="T82" fmla="*/ 156 w 177"/>
                  <a:gd name="T83" fmla="*/ 108 h 166"/>
                  <a:gd name="T84" fmla="*/ 169 w 177"/>
                  <a:gd name="T85" fmla="*/ 116 h 166"/>
                  <a:gd name="T86" fmla="*/ 63 w 177"/>
                  <a:gd name="T87" fmla="*/ 10 h 166"/>
                  <a:gd name="T88" fmla="*/ 38 w 177"/>
                  <a:gd name="T8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 h="166">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7" y="156"/>
                    </a:moveTo>
                    <a:cubicBezTo>
                      <a:pt x="177" y="156"/>
                      <a:pt x="177" y="156"/>
                      <a:pt x="177" y="156"/>
                    </a:cubicBezTo>
                    <a:cubicBezTo>
                      <a:pt x="177" y="156"/>
                      <a:pt x="177" y="156"/>
                      <a:pt x="177" y="156"/>
                    </a:cubicBezTo>
                    <a:cubicBezTo>
                      <a:pt x="176" y="156"/>
                      <a:pt x="176" y="156"/>
                      <a:pt x="176" y="156"/>
                    </a:cubicBezTo>
                    <a:cubicBezTo>
                      <a:pt x="175" y="159"/>
                      <a:pt x="173" y="163"/>
                      <a:pt x="170" y="165"/>
                    </a:cubicBezTo>
                    <a:cubicBezTo>
                      <a:pt x="170" y="165"/>
                      <a:pt x="170" y="165"/>
                      <a:pt x="170" y="165"/>
                    </a:cubicBezTo>
                    <a:cubicBezTo>
                      <a:pt x="170" y="165"/>
                      <a:pt x="170" y="165"/>
                      <a:pt x="170" y="165"/>
                    </a:cubicBezTo>
                    <a:cubicBezTo>
                      <a:pt x="170" y="166"/>
                      <a:pt x="170" y="166"/>
                      <a:pt x="170" y="166"/>
                    </a:cubicBezTo>
                    <a:cubicBezTo>
                      <a:pt x="170" y="166"/>
                      <a:pt x="170" y="166"/>
                      <a:pt x="170" y="166"/>
                    </a:cubicBezTo>
                    <a:cubicBezTo>
                      <a:pt x="170" y="166"/>
                      <a:pt x="170" y="166"/>
                      <a:pt x="170" y="166"/>
                    </a:cubicBezTo>
                    <a:cubicBezTo>
                      <a:pt x="173" y="163"/>
                      <a:pt x="175" y="159"/>
                      <a:pt x="177" y="156"/>
                    </a:cubicBezTo>
                    <a:moveTo>
                      <a:pt x="177" y="155"/>
                    </a:moveTo>
                    <a:cubicBezTo>
                      <a:pt x="177" y="156"/>
                      <a:pt x="177" y="156"/>
                      <a:pt x="177" y="156"/>
                    </a:cubicBezTo>
                    <a:cubicBezTo>
                      <a:pt x="177" y="156"/>
                      <a:pt x="177" y="156"/>
                      <a:pt x="177" y="155"/>
                    </a:cubicBezTo>
                    <a:moveTo>
                      <a:pt x="177" y="155"/>
                    </a:moveTo>
                    <a:cubicBezTo>
                      <a:pt x="177" y="155"/>
                      <a:pt x="177" y="155"/>
                      <a:pt x="177" y="155"/>
                    </a:cubicBezTo>
                    <a:cubicBezTo>
                      <a:pt x="177" y="155"/>
                      <a:pt x="177" y="155"/>
                      <a:pt x="177" y="155"/>
                    </a:cubicBezTo>
                    <a:moveTo>
                      <a:pt x="38" y="0"/>
                    </a:moveTo>
                    <a:cubicBezTo>
                      <a:pt x="29" y="0"/>
                      <a:pt x="20" y="4"/>
                      <a:pt x="13" y="10"/>
                    </a:cubicBezTo>
                    <a:cubicBezTo>
                      <a:pt x="0" y="24"/>
                      <a:pt x="0" y="47"/>
                      <a:pt x="13" y="60"/>
                    </a:cubicBezTo>
                    <a:cubicBezTo>
                      <a:pt x="59" y="106"/>
                      <a:pt x="59" y="106"/>
                      <a:pt x="59" y="106"/>
                    </a:cubicBezTo>
                    <a:cubicBezTo>
                      <a:pt x="144" y="106"/>
                      <a:pt x="144" y="106"/>
                      <a:pt x="144" y="106"/>
                    </a:cubicBezTo>
                    <a:cubicBezTo>
                      <a:pt x="144" y="106"/>
                      <a:pt x="144" y="106"/>
                      <a:pt x="144" y="106"/>
                    </a:cubicBezTo>
                    <a:cubicBezTo>
                      <a:pt x="146" y="106"/>
                      <a:pt x="147" y="106"/>
                      <a:pt x="148" y="106"/>
                    </a:cubicBezTo>
                    <a:cubicBezTo>
                      <a:pt x="151" y="106"/>
                      <a:pt x="154" y="107"/>
                      <a:pt x="156" y="108"/>
                    </a:cubicBezTo>
                    <a:cubicBezTo>
                      <a:pt x="156" y="108"/>
                      <a:pt x="156" y="108"/>
                      <a:pt x="156" y="108"/>
                    </a:cubicBezTo>
                    <a:cubicBezTo>
                      <a:pt x="156" y="108"/>
                      <a:pt x="156" y="108"/>
                      <a:pt x="156" y="108"/>
                    </a:cubicBezTo>
                    <a:cubicBezTo>
                      <a:pt x="161" y="110"/>
                      <a:pt x="166" y="113"/>
                      <a:pt x="169" y="116"/>
                    </a:cubicBezTo>
                    <a:cubicBezTo>
                      <a:pt x="63" y="10"/>
                      <a:pt x="63" y="10"/>
                      <a:pt x="63" y="10"/>
                    </a:cubicBezTo>
                    <a:cubicBezTo>
                      <a:pt x="57" y="4"/>
                      <a:pt x="48" y="0"/>
                      <a:pt x="38"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29" name="Freeform 81"/>
              <p:cNvSpPr>
                <a:spLocks noEditPoints="1"/>
              </p:cNvSpPr>
              <p:nvPr/>
            </p:nvSpPr>
            <p:spPr bwMode="auto">
              <a:xfrm>
                <a:off x="8362950" y="1654176"/>
                <a:ext cx="211138" cy="104775"/>
              </a:xfrm>
              <a:custGeom>
                <a:avLst/>
                <a:gdLst>
                  <a:gd name="T0" fmla="*/ 111 w 121"/>
                  <a:gd name="T1" fmla="*/ 60 h 60"/>
                  <a:gd name="T2" fmla="*/ 110 w 121"/>
                  <a:gd name="T3" fmla="*/ 60 h 60"/>
                  <a:gd name="T4" fmla="*/ 110 w 121"/>
                  <a:gd name="T5" fmla="*/ 60 h 60"/>
                  <a:gd name="T6" fmla="*/ 110 w 121"/>
                  <a:gd name="T7" fmla="*/ 60 h 60"/>
                  <a:gd name="T8" fmla="*/ 111 w 121"/>
                  <a:gd name="T9" fmla="*/ 60 h 60"/>
                  <a:gd name="T10" fmla="*/ 111 w 121"/>
                  <a:gd name="T11" fmla="*/ 60 h 60"/>
                  <a:gd name="T12" fmla="*/ 111 w 121"/>
                  <a:gd name="T13" fmla="*/ 60 h 60"/>
                  <a:gd name="T14" fmla="*/ 111 w 121"/>
                  <a:gd name="T15" fmla="*/ 60 h 60"/>
                  <a:gd name="T16" fmla="*/ 111 w 121"/>
                  <a:gd name="T17" fmla="*/ 60 h 60"/>
                  <a:gd name="T18" fmla="*/ 111 w 121"/>
                  <a:gd name="T19" fmla="*/ 60 h 60"/>
                  <a:gd name="T20" fmla="*/ 111 w 121"/>
                  <a:gd name="T21" fmla="*/ 60 h 60"/>
                  <a:gd name="T22" fmla="*/ 111 w 121"/>
                  <a:gd name="T23" fmla="*/ 60 h 60"/>
                  <a:gd name="T24" fmla="*/ 111 w 121"/>
                  <a:gd name="T25" fmla="*/ 60 h 60"/>
                  <a:gd name="T26" fmla="*/ 111 w 121"/>
                  <a:gd name="T27" fmla="*/ 60 h 60"/>
                  <a:gd name="T28" fmla="*/ 111 w 121"/>
                  <a:gd name="T29" fmla="*/ 60 h 60"/>
                  <a:gd name="T30" fmla="*/ 111 w 121"/>
                  <a:gd name="T31" fmla="*/ 60 h 60"/>
                  <a:gd name="T32" fmla="*/ 111 w 121"/>
                  <a:gd name="T33" fmla="*/ 60 h 60"/>
                  <a:gd name="T34" fmla="*/ 111 w 121"/>
                  <a:gd name="T35" fmla="*/ 60 h 60"/>
                  <a:gd name="T36" fmla="*/ 111 w 121"/>
                  <a:gd name="T37" fmla="*/ 60 h 60"/>
                  <a:gd name="T38" fmla="*/ 111 w 121"/>
                  <a:gd name="T39" fmla="*/ 60 h 60"/>
                  <a:gd name="T40" fmla="*/ 111 w 121"/>
                  <a:gd name="T41" fmla="*/ 60 h 60"/>
                  <a:gd name="T42" fmla="*/ 111 w 121"/>
                  <a:gd name="T43" fmla="*/ 59 h 60"/>
                  <a:gd name="T44" fmla="*/ 111 w 121"/>
                  <a:gd name="T45" fmla="*/ 60 h 60"/>
                  <a:gd name="T46" fmla="*/ 111 w 121"/>
                  <a:gd name="T47" fmla="*/ 59 h 60"/>
                  <a:gd name="T48" fmla="*/ 111 w 121"/>
                  <a:gd name="T49" fmla="*/ 59 h 60"/>
                  <a:gd name="T50" fmla="*/ 111 w 121"/>
                  <a:gd name="T51" fmla="*/ 59 h 60"/>
                  <a:gd name="T52" fmla="*/ 111 w 121"/>
                  <a:gd name="T53" fmla="*/ 59 h 60"/>
                  <a:gd name="T54" fmla="*/ 118 w 121"/>
                  <a:gd name="T55" fmla="*/ 50 h 60"/>
                  <a:gd name="T56" fmla="*/ 117 w 121"/>
                  <a:gd name="T57" fmla="*/ 50 h 60"/>
                  <a:gd name="T58" fmla="*/ 118 w 121"/>
                  <a:gd name="T59" fmla="*/ 50 h 60"/>
                  <a:gd name="T60" fmla="*/ 121 w 121"/>
                  <a:gd name="T61" fmla="*/ 35 h 60"/>
                  <a:gd name="T62" fmla="*/ 118 w 121"/>
                  <a:gd name="T63" fmla="*/ 50 h 60"/>
                  <a:gd name="T64" fmla="*/ 118 w 121"/>
                  <a:gd name="T65" fmla="*/ 50 h 60"/>
                  <a:gd name="T66" fmla="*/ 118 w 121"/>
                  <a:gd name="T67" fmla="*/ 50 h 60"/>
                  <a:gd name="T68" fmla="*/ 118 w 121"/>
                  <a:gd name="T69" fmla="*/ 49 h 60"/>
                  <a:gd name="T70" fmla="*/ 118 w 121"/>
                  <a:gd name="T71" fmla="*/ 49 h 60"/>
                  <a:gd name="T72" fmla="*/ 118 w 121"/>
                  <a:gd name="T73" fmla="*/ 49 h 60"/>
                  <a:gd name="T74" fmla="*/ 121 w 121"/>
                  <a:gd name="T75" fmla="*/ 35 h 60"/>
                  <a:gd name="T76" fmla="*/ 97 w 121"/>
                  <a:gd name="T77" fmla="*/ 2 h 60"/>
                  <a:gd name="T78" fmla="*/ 97 w 121"/>
                  <a:gd name="T79" fmla="*/ 2 h 60"/>
                  <a:gd name="T80" fmla="*/ 97 w 121"/>
                  <a:gd name="T81" fmla="*/ 2 h 60"/>
                  <a:gd name="T82" fmla="*/ 89 w 121"/>
                  <a:gd name="T83" fmla="*/ 0 h 60"/>
                  <a:gd name="T84" fmla="*/ 97 w 121"/>
                  <a:gd name="T85" fmla="*/ 2 h 60"/>
                  <a:gd name="T86" fmla="*/ 89 w 121"/>
                  <a:gd name="T87" fmla="*/ 0 h 60"/>
                  <a:gd name="T88" fmla="*/ 85 w 121"/>
                  <a:gd name="T89" fmla="*/ 0 h 60"/>
                  <a:gd name="T90" fmla="*/ 0 w 121"/>
                  <a:gd name="T91" fmla="*/ 0 h 60"/>
                  <a:gd name="T92" fmla="*/ 35 w 121"/>
                  <a:gd name="T93" fmla="*/ 35 h 60"/>
                  <a:gd name="T94" fmla="*/ 60 w 121"/>
                  <a:gd name="T95" fmla="*/ 10 h 60"/>
                  <a:gd name="T96" fmla="*/ 85 w 121"/>
                  <a:gd name="T9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 h="60">
                    <a:moveTo>
                      <a:pt x="111" y="60"/>
                    </a:moveTo>
                    <a:cubicBezTo>
                      <a:pt x="110" y="60"/>
                      <a:pt x="110" y="60"/>
                      <a:pt x="110" y="60"/>
                    </a:cubicBezTo>
                    <a:cubicBezTo>
                      <a:pt x="110" y="60"/>
                      <a:pt x="110" y="60"/>
                      <a:pt x="110" y="60"/>
                    </a:cubicBezTo>
                    <a:cubicBezTo>
                      <a:pt x="110" y="60"/>
                      <a:pt x="110" y="60"/>
                      <a:pt x="110" y="60"/>
                    </a:cubicBezTo>
                    <a:cubicBezTo>
                      <a:pt x="110" y="60"/>
                      <a:pt x="110"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59"/>
                    </a:moveTo>
                    <a:cubicBezTo>
                      <a:pt x="111" y="60"/>
                      <a:pt x="111" y="60"/>
                      <a:pt x="111" y="60"/>
                    </a:cubicBezTo>
                    <a:cubicBezTo>
                      <a:pt x="111" y="60"/>
                      <a:pt x="111" y="60"/>
                      <a:pt x="111" y="59"/>
                    </a:cubicBezTo>
                    <a:moveTo>
                      <a:pt x="111" y="59"/>
                    </a:moveTo>
                    <a:cubicBezTo>
                      <a:pt x="111" y="59"/>
                      <a:pt x="111" y="59"/>
                      <a:pt x="111" y="59"/>
                    </a:cubicBezTo>
                    <a:cubicBezTo>
                      <a:pt x="111" y="59"/>
                      <a:pt x="111" y="59"/>
                      <a:pt x="111" y="59"/>
                    </a:cubicBezTo>
                    <a:moveTo>
                      <a:pt x="118" y="50"/>
                    </a:moveTo>
                    <a:cubicBezTo>
                      <a:pt x="117" y="50"/>
                      <a:pt x="117" y="50"/>
                      <a:pt x="117" y="50"/>
                    </a:cubicBezTo>
                    <a:cubicBezTo>
                      <a:pt x="117" y="50"/>
                      <a:pt x="117" y="50"/>
                      <a:pt x="118" y="50"/>
                    </a:cubicBezTo>
                    <a:moveTo>
                      <a:pt x="121" y="35"/>
                    </a:moveTo>
                    <a:cubicBezTo>
                      <a:pt x="121" y="40"/>
                      <a:pt x="120" y="45"/>
                      <a:pt x="118" y="50"/>
                    </a:cubicBezTo>
                    <a:cubicBezTo>
                      <a:pt x="118" y="50"/>
                      <a:pt x="118" y="50"/>
                      <a:pt x="118" y="50"/>
                    </a:cubicBezTo>
                    <a:cubicBezTo>
                      <a:pt x="118" y="50"/>
                      <a:pt x="118" y="50"/>
                      <a:pt x="118" y="50"/>
                    </a:cubicBezTo>
                    <a:cubicBezTo>
                      <a:pt x="118" y="50"/>
                      <a:pt x="118" y="50"/>
                      <a:pt x="118" y="49"/>
                    </a:cubicBezTo>
                    <a:cubicBezTo>
                      <a:pt x="118" y="49"/>
                      <a:pt x="118" y="49"/>
                      <a:pt x="118" y="49"/>
                    </a:cubicBezTo>
                    <a:cubicBezTo>
                      <a:pt x="118" y="49"/>
                      <a:pt x="118" y="49"/>
                      <a:pt x="118" y="49"/>
                    </a:cubicBezTo>
                    <a:cubicBezTo>
                      <a:pt x="120" y="45"/>
                      <a:pt x="121" y="40"/>
                      <a:pt x="121" y="35"/>
                    </a:cubicBezTo>
                    <a:moveTo>
                      <a:pt x="97" y="2"/>
                    </a:moveTo>
                    <a:cubicBezTo>
                      <a:pt x="97" y="2"/>
                      <a:pt x="97" y="2"/>
                      <a:pt x="97" y="2"/>
                    </a:cubicBezTo>
                    <a:cubicBezTo>
                      <a:pt x="97" y="2"/>
                      <a:pt x="97" y="2"/>
                      <a:pt x="97" y="2"/>
                    </a:cubicBezTo>
                    <a:moveTo>
                      <a:pt x="89" y="0"/>
                    </a:moveTo>
                    <a:cubicBezTo>
                      <a:pt x="92" y="0"/>
                      <a:pt x="94" y="1"/>
                      <a:pt x="97" y="2"/>
                    </a:cubicBezTo>
                    <a:cubicBezTo>
                      <a:pt x="95" y="1"/>
                      <a:pt x="92" y="0"/>
                      <a:pt x="89"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30" name="Freeform 82"/>
              <p:cNvSpPr>
                <a:spLocks noEditPoints="1"/>
              </p:cNvSpPr>
              <p:nvPr/>
            </p:nvSpPr>
            <p:spPr bwMode="auto">
              <a:xfrm>
                <a:off x="8259763" y="1671638"/>
                <a:ext cx="309563" cy="292100"/>
              </a:xfrm>
              <a:custGeom>
                <a:avLst/>
                <a:gdLst>
                  <a:gd name="T0" fmla="*/ 169 w 177"/>
                  <a:gd name="T1" fmla="*/ 50 h 167"/>
                  <a:gd name="T2" fmla="*/ 169 w 177"/>
                  <a:gd name="T3" fmla="*/ 50 h 167"/>
                  <a:gd name="T4" fmla="*/ 169 w 177"/>
                  <a:gd name="T5" fmla="*/ 50 h 167"/>
                  <a:gd name="T6" fmla="*/ 169 w 177"/>
                  <a:gd name="T7" fmla="*/ 51 h 167"/>
                  <a:gd name="T8" fmla="*/ 169 w 177"/>
                  <a:gd name="T9" fmla="*/ 51 h 167"/>
                  <a:gd name="T10" fmla="*/ 169 w 177"/>
                  <a:gd name="T11" fmla="*/ 51 h 167"/>
                  <a:gd name="T12" fmla="*/ 169 w 177"/>
                  <a:gd name="T13" fmla="*/ 51 h 167"/>
                  <a:gd name="T14" fmla="*/ 169 w 177"/>
                  <a:gd name="T15" fmla="*/ 51 h 167"/>
                  <a:gd name="T16" fmla="*/ 158 w 177"/>
                  <a:gd name="T17" fmla="*/ 58 h 167"/>
                  <a:gd name="T18" fmla="*/ 158 w 177"/>
                  <a:gd name="T19" fmla="*/ 58 h 167"/>
                  <a:gd name="T20" fmla="*/ 157 w 177"/>
                  <a:gd name="T21" fmla="*/ 58 h 167"/>
                  <a:gd name="T22" fmla="*/ 157 w 177"/>
                  <a:gd name="T23" fmla="*/ 58 h 167"/>
                  <a:gd name="T24" fmla="*/ 157 w 177"/>
                  <a:gd name="T25" fmla="*/ 58 h 167"/>
                  <a:gd name="T26" fmla="*/ 147 w 177"/>
                  <a:gd name="T27" fmla="*/ 61 h 167"/>
                  <a:gd name="T28" fmla="*/ 147 w 177"/>
                  <a:gd name="T29" fmla="*/ 61 h 167"/>
                  <a:gd name="T30" fmla="*/ 147 w 177"/>
                  <a:gd name="T31" fmla="*/ 61 h 167"/>
                  <a:gd name="T32" fmla="*/ 146 w 177"/>
                  <a:gd name="T33" fmla="*/ 61 h 167"/>
                  <a:gd name="T34" fmla="*/ 146 w 177"/>
                  <a:gd name="T35" fmla="*/ 61 h 167"/>
                  <a:gd name="T36" fmla="*/ 144 w 177"/>
                  <a:gd name="T37" fmla="*/ 61 h 167"/>
                  <a:gd name="T38" fmla="*/ 144 w 177"/>
                  <a:gd name="T39" fmla="*/ 61 h 167"/>
                  <a:gd name="T40" fmla="*/ 59 w 177"/>
                  <a:gd name="T41" fmla="*/ 61 h 167"/>
                  <a:gd name="T42" fmla="*/ 13 w 177"/>
                  <a:gd name="T43" fmla="*/ 106 h 167"/>
                  <a:gd name="T44" fmla="*/ 13 w 177"/>
                  <a:gd name="T45" fmla="*/ 156 h 167"/>
                  <a:gd name="T46" fmla="*/ 38 w 177"/>
                  <a:gd name="T47" fmla="*/ 167 h 167"/>
                  <a:gd name="T48" fmla="*/ 63 w 177"/>
                  <a:gd name="T49" fmla="*/ 156 h 167"/>
                  <a:gd name="T50" fmla="*/ 169 w 177"/>
                  <a:gd name="T51" fmla="*/ 50 h 167"/>
                  <a:gd name="T52" fmla="*/ 177 w 177"/>
                  <a:gd name="T53" fmla="*/ 11 h 167"/>
                  <a:gd name="T54" fmla="*/ 177 w 177"/>
                  <a:gd name="T55" fmla="*/ 11 h 167"/>
                  <a:gd name="T56" fmla="*/ 177 w 177"/>
                  <a:gd name="T57" fmla="*/ 11 h 167"/>
                  <a:gd name="T58" fmla="*/ 169 w 177"/>
                  <a:gd name="T59" fmla="*/ 0 h 167"/>
                  <a:gd name="T60" fmla="*/ 169 w 177"/>
                  <a:gd name="T61" fmla="*/ 0 h 167"/>
                  <a:gd name="T62" fmla="*/ 176 w 177"/>
                  <a:gd name="T63" fmla="*/ 11 h 167"/>
                  <a:gd name="T64" fmla="*/ 176 w 177"/>
                  <a:gd name="T65" fmla="*/ 11 h 167"/>
                  <a:gd name="T66" fmla="*/ 177 w 177"/>
                  <a:gd name="T67" fmla="*/ 11 h 167"/>
                  <a:gd name="T68" fmla="*/ 177 w 177"/>
                  <a:gd name="T69" fmla="*/ 11 h 167"/>
                  <a:gd name="T70" fmla="*/ 169 w 177"/>
                  <a:gd name="T71" fmla="*/ 0 h 167"/>
                  <a:gd name="T72" fmla="*/ 169 w 177"/>
                  <a:gd name="T7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7" h="167">
                    <a:moveTo>
                      <a:pt x="169" y="50"/>
                    </a:moveTo>
                    <a:cubicBezTo>
                      <a:pt x="169" y="50"/>
                      <a:pt x="169" y="50"/>
                      <a:pt x="169" y="50"/>
                    </a:cubicBezTo>
                    <a:cubicBezTo>
                      <a:pt x="169" y="50"/>
                      <a:pt x="169" y="50"/>
                      <a:pt x="169" y="50"/>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5" y="54"/>
                      <a:pt x="162" y="56"/>
                      <a:pt x="158" y="58"/>
                    </a:cubicBezTo>
                    <a:cubicBezTo>
                      <a:pt x="158" y="58"/>
                      <a:pt x="158" y="58"/>
                      <a:pt x="158" y="58"/>
                    </a:cubicBezTo>
                    <a:cubicBezTo>
                      <a:pt x="157" y="58"/>
                      <a:pt x="157" y="58"/>
                      <a:pt x="157" y="58"/>
                    </a:cubicBezTo>
                    <a:cubicBezTo>
                      <a:pt x="157" y="58"/>
                      <a:pt x="157" y="58"/>
                      <a:pt x="157" y="58"/>
                    </a:cubicBezTo>
                    <a:cubicBezTo>
                      <a:pt x="157" y="58"/>
                      <a:pt x="157" y="58"/>
                      <a:pt x="157" y="58"/>
                    </a:cubicBezTo>
                    <a:cubicBezTo>
                      <a:pt x="154" y="59"/>
                      <a:pt x="150" y="60"/>
                      <a:pt x="147" y="61"/>
                    </a:cubicBezTo>
                    <a:cubicBezTo>
                      <a:pt x="147" y="61"/>
                      <a:pt x="147" y="61"/>
                      <a:pt x="147" y="61"/>
                    </a:cubicBezTo>
                    <a:cubicBezTo>
                      <a:pt x="147" y="61"/>
                      <a:pt x="147" y="61"/>
                      <a:pt x="147" y="61"/>
                    </a:cubicBezTo>
                    <a:cubicBezTo>
                      <a:pt x="147" y="61"/>
                      <a:pt x="146" y="61"/>
                      <a:pt x="146" y="61"/>
                    </a:cubicBezTo>
                    <a:cubicBezTo>
                      <a:pt x="146" y="61"/>
                      <a:pt x="146" y="61"/>
                      <a:pt x="146" y="61"/>
                    </a:cubicBezTo>
                    <a:cubicBezTo>
                      <a:pt x="146" y="61"/>
                      <a:pt x="145" y="61"/>
                      <a:pt x="144" y="61"/>
                    </a:cubicBezTo>
                    <a:cubicBezTo>
                      <a:pt x="144" y="61"/>
                      <a:pt x="144" y="61"/>
                      <a:pt x="144" y="61"/>
                    </a:cubicBezTo>
                    <a:cubicBezTo>
                      <a:pt x="59" y="61"/>
                      <a:pt x="59" y="61"/>
                      <a:pt x="59" y="61"/>
                    </a:cubicBezTo>
                    <a:cubicBezTo>
                      <a:pt x="13" y="106"/>
                      <a:pt x="13" y="106"/>
                      <a:pt x="13" y="106"/>
                    </a:cubicBezTo>
                    <a:cubicBezTo>
                      <a:pt x="0" y="120"/>
                      <a:pt x="0" y="142"/>
                      <a:pt x="13" y="156"/>
                    </a:cubicBezTo>
                    <a:cubicBezTo>
                      <a:pt x="20" y="163"/>
                      <a:pt x="29" y="167"/>
                      <a:pt x="38" y="167"/>
                    </a:cubicBezTo>
                    <a:cubicBezTo>
                      <a:pt x="48" y="167"/>
                      <a:pt x="57" y="163"/>
                      <a:pt x="63" y="156"/>
                    </a:cubicBezTo>
                    <a:cubicBezTo>
                      <a:pt x="169" y="50"/>
                      <a:pt x="169" y="50"/>
                      <a:pt x="169" y="50"/>
                    </a:cubicBezTo>
                    <a:moveTo>
                      <a:pt x="177" y="11"/>
                    </a:moveTo>
                    <a:cubicBezTo>
                      <a:pt x="177" y="11"/>
                      <a:pt x="177" y="11"/>
                      <a:pt x="177" y="11"/>
                    </a:cubicBezTo>
                    <a:cubicBezTo>
                      <a:pt x="177" y="11"/>
                      <a:pt x="177" y="11"/>
                      <a:pt x="177" y="11"/>
                    </a:cubicBezTo>
                    <a:moveTo>
                      <a:pt x="169" y="0"/>
                    </a:moveTo>
                    <a:cubicBezTo>
                      <a:pt x="169" y="0"/>
                      <a:pt x="169" y="0"/>
                      <a:pt x="169" y="0"/>
                    </a:cubicBezTo>
                    <a:cubicBezTo>
                      <a:pt x="172" y="3"/>
                      <a:pt x="175" y="7"/>
                      <a:pt x="176" y="11"/>
                    </a:cubicBezTo>
                    <a:cubicBezTo>
                      <a:pt x="176" y="11"/>
                      <a:pt x="176" y="11"/>
                      <a:pt x="176" y="11"/>
                    </a:cubicBezTo>
                    <a:cubicBezTo>
                      <a:pt x="177" y="11"/>
                      <a:pt x="177" y="11"/>
                      <a:pt x="177" y="11"/>
                    </a:cubicBezTo>
                    <a:cubicBezTo>
                      <a:pt x="177" y="11"/>
                      <a:pt x="177" y="11"/>
                      <a:pt x="177" y="11"/>
                    </a:cubicBezTo>
                    <a:cubicBezTo>
                      <a:pt x="175" y="7"/>
                      <a:pt x="172" y="3"/>
                      <a:pt x="169" y="0"/>
                    </a:cubicBezTo>
                    <a:cubicBezTo>
                      <a:pt x="169" y="0"/>
                      <a:pt x="169" y="0"/>
                      <a:pt x="16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31" name="Freeform 83"/>
              <p:cNvSpPr>
                <a:spLocks noEditPoints="1"/>
              </p:cNvSpPr>
              <p:nvPr/>
            </p:nvSpPr>
            <p:spPr bwMode="auto">
              <a:xfrm>
                <a:off x="8362950" y="1690688"/>
                <a:ext cx="211138" cy="87312"/>
              </a:xfrm>
              <a:custGeom>
                <a:avLst/>
                <a:gdLst>
                  <a:gd name="T0" fmla="*/ 87 w 121"/>
                  <a:gd name="T1" fmla="*/ 50 h 50"/>
                  <a:gd name="T2" fmla="*/ 87 w 121"/>
                  <a:gd name="T3" fmla="*/ 50 h 50"/>
                  <a:gd name="T4" fmla="*/ 87 w 121"/>
                  <a:gd name="T5" fmla="*/ 50 h 50"/>
                  <a:gd name="T6" fmla="*/ 88 w 121"/>
                  <a:gd name="T7" fmla="*/ 50 h 50"/>
                  <a:gd name="T8" fmla="*/ 88 w 121"/>
                  <a:gd name="T9" fmla="*/ 50 h 50"/>
                  <a:gd name="T10" fmla="*/ 88 w 121"/>
                  <a:gd name="T11" fmla="*/ 50 h 50"/>
                  <a:gd name="T12" fmla="*/ 98 w 121"/>
                  <a:gd name="T13" fmla="*/ 47 h 50"/>
                  <a:gd name="T14" fmla="*/ 88 w 121"/>
                  <a:gd name="T15" fmla="*/ 50 h 50"/>
                  <a:gd name="T16" fmla="*/ 98 w 121"/>
                  <a:gd name="T17" fmla="*/ 47 h 50"/>
                  <a:gd name="T18" fmla="*/ 98 w 121"/>
                  <a:gd name="T19" fmla="*/ 47 h 50"/>
                  <a:gd name="T20" fmla="*/ 98 w 121"/>
                  <a:gd name="T21" fmla="*/ 47 h 50"/>
                  <a:gd name="T22" fmla="*/ 98 w 121"/>
                  <a:gd name="T23" fmla="*/ 47 h 50"/>
                  <a:gd name="T24" fmla="*/ 99 w 121"/>
                  <a:gd name="T25" fmla="*/ 47 h 50"/>
                  <a:gd name="T26" fmla="*/ 99 w 121"/>
                  <a:gd name="T27" fmla="*/ 47 h 50"/>
                  <a:gd name="T28" fmla="*/ 99 w 121"/>
                  <a:gd name="T29" fmla="*/ 47 h 50"/>
                  <a:gd name="T30" fmla="*/ 110 w 121"/>
                  <a:gd name="T31" fmla="*/ 40 h 50"/>
                  <a:gd name="T32" fmla="*/ 110 w 121"/>
                  <a:gd name="T33" fmla="*/ 40 h 50"/>
                  <a:gd name="T34" fmla="*/ 110 w 121"/>
                  <a:gd name="T35" fmla="*/ 40 h 50"/>
                  <a:gd name="T36" fmla="*/ 110 w 121"/>
                  <a:gd name="T37" fmla="*/ 40 h 50"/>
                  <a:gd name="T38" fmla="*/ 110 w 121"/>
                  <a:gd name="T39" fmla="*/ 40 h 50"/>
                  <a:gd name="T40" fmla="*/ 110 w 121"/>
                  <a:gd name="T41" fmla="*/ 40 h 50"/>
                  <a:gd name="T42" fmla="*/ 110 w 121"/>
                  <a:gd name="T43" fmla="*/ 39 h 50"/>
                  <a:gd name="T44" fmla="*/ 110 w 121"/>
                  <a:gd name="T45" fmla="*/ 40 h 50"/>
                  <a:gd name="T46" fmla="*/ 110 w 121"/>
                  <a:gd name="T47" fmla="*/ 39 h 50"/>
                  <a:gd name="T48" fmla="*/ 110 w 121"/>
                  <a:gd name="T49" fmla="*/ 39 h 50"/>
                  <a:gd name="T50" fmla="*/ 110 w 121"/>
                  <a:gd name="T51" fmla="*/ 39 h 50"/>
                  <a:gd name="T52" fmla="*/ 110 w 121"/>
                  <a:gd name="T53" fmla="*/ 39 h 50"/>
                  <a:gd name="T54" fmla="*/ 110 w 121"/>
                  <a:gd name="T55" fmla="*/ 39 h 50"/>
                  <a:gd name="T56" fmla="*/ 35 w 121"/>
                  <a:gd name="T57" fmla="*/ 14 h 50"/>
                  <a:gd name="T58" fmla="*/ 0 w 121"/>
                  <a:gd name="T59" fmla="*/ 50 h 50"/>
                  <a:gd name="T60" fmla="*/ 85 w 121"/>
                  <a:gd name="T61" fmla="*/ 50 h 50"/>
                  <a:gd name="T62" fmla="*/ 60 w 121"/>
                  <a:gd name="T63" fmla="*/ 39 h 50"/>
                  <a:gd name="T64" fmla="*/ 35 w 121"/>
                  <a:gd name="T65" fmla="*/ 14 h 50"/>
                  <a:gd name="T66" fmla="*/ 118 w 121"/>
                  <a:gd name="T67" fmla="*/ 0 h 50"/>
                  <a:gd name="T68" fmla="*/ 121 w 121"/>
                  <a:gd name="T69" fmla="*/ 14 h 50"/>
                  <a:gd name="T70" fmla="*/ 118 w 121"/>
                  <a:gd name="T71" fmla="*/ 0 h 50"/>
                  <a:gd name="T72" fmla="*/ 118 w 121"/>
                  <a:gd name="T73" fmla="*/ 0 h 50"/>
                  <a:gd name="T74" fmla="*/ 118 w 121"/>
                  <a:gd name="T75" fmla="*/ 0 h 50"/>
                  <a:gd name="T76" fmla="*/ 118 w 121"/>
                  <a:gd name="T77" fmla="*/ 0 h 50"/>
                  <a:gd name="T78" fmla="*/ 117 w 121"/>
                  <a:gd name="T79" fmla="*/ 0 h 50"/>
                  <a:gd name="T80" fmla="*/ 117 w 121"/>
                  <a:gd name="T81" fmla="*/ 0 h 50"/>
                  <a:gd name="T82" fmla="*/ 117 w 121"/>
                  <a:gd name="T8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1" h="50">
                    <a:moveTo>
                      <a:pt x="87" y="50"/>
                    </a:moveTo>
                    <a:cubicBezTo>
                      <a:pt x="87" y="50"/>
                      <a:pt x="87" y="50"/>
                      <a:pt x="87" y="50"/>
                    </a:cubicBezTo>
                    <a:cubicBezTo>
                      <a:pt x="87" y="50"/>
                      <a:pt x="87" y="50"/>
                      <a:pt x="87" y="50"/>
                    </a:cubicBezTo>
                    <a:moveTo>
                      <a:pt x="88" y="50"/>
                    </a:moveTo>
                    <a:cubicBezTo>
                      <a:pt x="88" y="50"/>
                      <a:pt x="88" y="50"/>
                      <a:pt x="88" y="50"/>
                    </a:cubicBezTo>
                    <a:cubicBezTo>
                      <a:pt x="88" y="50"/>
                      <a:pt x="88" y="50"/>
                      <a:pt x="88" y="50"/>
                    </a:cubicBezTo>
                    <a:moveTo>
                      <a:pt x="98" y="47"/>
                    </a:moveTo>
                    <a:cubicBezTo>
                      <a:pt x="95" y="49"/>
                      <a:pt x="91" y="49"/>
                      <a:pt x="88" y="50"/>
                    </a:cubicBezTo>
                    <a:cubicBezTo>
                      <a:pt x="91" y="49"/>
                      <a:pt x="95" y="48"/>
                      <a:pt x="98" y="47"/>
                    </a:cubicBezTo>
                    <a:moveTo>
                      <a:pt x="98" y="47"/>
                    </a:moveTo>
                    <a:cubicBezTo>
                      <a:pt x="98" y="47"/>
                      <a:pt x="98" y="47"/>
                      <a:pt x="98" y="47"/>
                    </a:cubicBezTo>
                    <a:cubicBezTo>
                      <a:pt x="98" y="47"/>
                      <a:pt x="98" y="47"/>
                      <a:pt x="98" y="47"/>
                    </a:cubicBezTo>
                    <a:moveTo>
                      <a:pt x="99" y="47"/>
                    </a:moveTo>
                    <a:cubicBezTo>
                      <a:pt x="99" y="47"/>
                      <a:pt x="99" y="47"/>
                      <a:pt x="99" y="47"/>
                    </a:cubicBezTo>
                    <a:cubicBezTo>
                      <a:pt x="99" y="47"/>
                      <a:pt x="99" y="47"/>
                      <a:pt x="99" y="47"/>
                    </a:cubicBezTo>
                    <a:moveTo>
                      <a:pt x="110" y="40"/>
                    </a:moveTo>
                    <a:cubicBezTo>
                      <a:pt x="110" y="40"/>
                      <a:pt x="110" y="40"/>
                      <a:pt x="110" y="40"/>
                    </a:cubicBezTo>
                    <a:cubicBezTo>
                      <a:pt x="110" y="40"/>
                      <a:pt x="110" y="40"/>
                      <a:pt x="110" y="40"/>
                    </a:cubicBezTo>
                    <a:moveTo>
                      <a:pt x="110" y="40"/>
                    </a:moveTo>
                    <a:cubicBezTo>
                      <a:pt x="110" y="40"/>
                      <a:pt x="110" y="40"/>
                      <a:pt x="110" y="40"/>
                    </a:cubicBezTo>
                    <a:cubicBezTo>
                      <a:pt x="110" y="40"/>
                      <a:pt x="110" y="40"/>
                      <a:pt x="110" y="40"/>
                    </a:cubicBezTo>
                    <a:moveTo>
                      <a:pt x="110" y="39"/>
                    </a:moveTo>
                    <a:cubicBezTo>
                      <a:pt x="110" y="40"/>
                      <a:pt x="110" y="40"/>
                      <a:pt x="110" y="40"/>
                    </a:cubicBezTo>
                    <a:cubicBezTo>
                      <a:pt x="110" y="40"/>
                      <a:pt x="110" y="40"/>
                      <a:pt x="110" y="39"/>
                    </a:cubicBezTo>
                    <a:moveTo>
                      <a:pt x="110" y="39"/>
                    </a:moveTo>
                    <a:cubicBezTo>
                      <a:pt x="110" y="39"/>
                      <a:pt x="110" y="39"/>
                      <a:pt x="110" y="39"/>
                    </a:cubicBezTo>
                    <a:cubicBezTo>
                      <a:pt x="110" y="39"/>
                      <a:pt x="110" y="39"/>
                      <a:pt x="110" y="39"/>
                    </a:cubicBezTo>
                    <a:cubicBezTo>
                      <a:pt x="110" y="39"/>
                      <a:pt x="110" y="39"/>
                      <a:pt x="110" y="39"/>
                    </a:cubicBezTo>
                    <a:moveTo>
                      <a:pt x="35" y="14"/>
                    </a:moveTo>
                    <a:cubicBezTo>
                      <a:pt x="0" y="50"/>
                      <a:pt x="0" y="50"/>
                      <a:pt x="0" y="50"/>
                    </a:cubicBezTo>
                    <a:cubicBezTo>
                      <a:pt x="85" y="50"/>
                      <a:pt x="85" y="50"/>
                      <a:pt x="85" y="50"/>
                    </a:cubicBezTo>
                    <a:cubicBezTo>
                      <a:pt x="76" y="50"/>
                      <a:pt x="67" y="46"/>
                      <a:pt x="60" y="39"/>
                    </a:cubicBezTo>
                    <a:cubicBezTo>
                      <a:pt x="35" y="14"/>
                      <a:pt x="35" y="14"/>
                      <a:pt x="35" y="14"/>
                    </a:cubicBezTo>
                    <a:moveTo>
                      <a:pt x="118" y="0"/>
                    </a:moveTo>
                    <a:cubicBezTo>
                      <a:pt x="120" y="4"/>
                      <a:pt x="121" y="9"/>
                      <a:pt x="121" y="14"/>
                    </a:cubicBezTo>
                    <a:cubicBezTo>
                      <a:pt x="121" y="9"/>
                      <a:pt x="120" y="4"/>
                      <a:pt x="118" y="0"/>
                    </a:cubicBezTo>
                    <a:cubicBezTo>
                      <a:pt x="118" y="0"/>
                      <a:pt x="118" y="0"/>
                      <a:pt x="118" y="0"/>
                    </a:cubicBezTo>
                    <a:cubicBezTo>
                      <a:pt x="118" y="0"/>
                      <a:pt x="118" y="0"/>
                      <a:pt x="118" y="0"/>
                    </a:cubicBezTo>
                    <a:cubicBezTo>
                      <a:pt x="118" y="0"/>
                      <a:pt x="118" y="0"/>
                      <a:pt x="118" y="0"/>
                    </a:cubicBezTo>
                    <a:moveTo>
                      <a:pt x="117" y="0"/>
                    </a:moveTo>
                    <a:cubicBezTo>
                      <a:pt x="117" y="0"/>
                      <a:pt x="117" y="0"/>
                      <a:pt x="117" y="0"/>
                    </a:cubicBezTo>
                    <a:cubicBezTo>
                      <a:pt x="117" y="0"/>
                      <a:pt x="117" y="0"/>
                      <a:pt x="117"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32" name="Freeform 84"/>
              <p:cNvSpPr>
                <a:spLocks noEditPoints="1"/>
              </p:cNvSpPr>
              <p:nvPr/>
            </p:nvSpPr>
            <p:spPr bwMode="auto">
              <a:xfrm>
                <a:off x="8510588" y="1654176"/>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8 h 71"/>
                  <a:gd name="T12" fmla="*/ 13 w 33"/>
                  <a:gd name="T13" fmla="*/ 68 h 71"/>
                  <a:gd name="T14" fmla="*/ 13 w 33"/>
                  <a:gd name="T15" fmla="*/ 68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0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26 w 33"/>
                  <a:gd name="T41" fmla="*/ 59 h 71"/>
                  <a:gd name="T42" fmla="*/ 26 w 33"/>
                  <a:gd name="T43" fmla="*/ 59 h 71"/>
                  <a:gd name="T44" fmla="*/ 26 w 33"/>
                  <a:gd name="T45" fmla="*/ 59 h 71"/>
                  <a:gd name="T46" fmla="*/ 33 w 33"/>
                  <a:gd name="T47" fmla="*/ 50 h 71"/>
                  <a:gd name="T48" fmla="*/ 33 w 33"/>
                  <a:gd name="T49" fmla="*/ 50 h 71"/>
                  <a:gd name="T50" fmla="*/ 33 w 33"/>
                  <a:gd name="T51" fmla="*/ 21 h 71"/>
                  <a:gd name="T52" fmla="*/ 12 w 33"/>
                  <a:gd name="T53" fmla="*/ 2 h 71"/>
                  <a:gd name="T54" fmla="*/ 25 w 33"/>
                  <a:gd name="T55" fmla="*/ 10 h 71"/>
                  <a:gd name="T56" fmla="*/ 12 w 33"/>
                  <a:gd name="T57" fmla="*/ 2 h 71"/>
                  <a:gd name="T58" fmla="*/ 12 w 33"/>
                  <a:gd name="T59" fmla="*/ 2 h 71"/>
                  <a:gd name="T60" fmla="*/ 0 w 33"/>
                  <a:gd name="T61" fmla="*/ 0 h 71"/>
                  <a:gd name="T62" fmla="*/ 0 w 33"/>
                  <a:gd name="T63" fmla="*/ 0 h 71"/>
                  <a:gd name="T64" fmla="*/ 0 w 33"/>
                  <a:gd name="T6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59"/>
                    </a:cubicBezTo>
                    <a:cubicBezTo>
                      <a:pt x="26" y="59"/>
                      <a:pt x="26" y="59"/>
                      <a:pt x="26" y="59"/>
                    </a:cubicBezTo>
                    <a:moveTo>
                      <a:pt x="32" y="50"/>
                    </a:moveTo>
                    <a:cubicBezTo>
                      <a:pt x="31" y="53"/>
                      <a:pt x="29" y="57"/>
                      <a:pt x="26" y="59"/>
                    </a:cubicBezTo>
                    <a:cubicBezTo>
                      <a:pt x="29" y="57"/>
                      <a:pt x="31" y="53"/>
                      <a:pt x="32" y="50"/>
                    </a:cubicBezTo>
                    <a:moveTo>
                      <a:pt x="33" y="50"/>
                    </a:moveTo>
                    <a:cubicBezTo>
                      <a:pt x="33" y="50"/>
                      <a:pt x="33" y="50"/>
                      <a:pt x="33" y="50"/>
                    </a:cubicBezTo>
                    <a:cubicBezTo>
                      <a:pt x="33" y="50"/>
                      <a:pt x="33" y="50"/>
                      <a:pt x="33" y="50"/>
                    </a:cubicBezTo>
                    <a:moveTo>
                      <a:pt x="32" y="21"/>
                    </a:moveTo>
                    <a:cubicBezTo>
                      <a:pt x="33" y="21"/>
                      <a:pt x="33" y="21"/>
                      <a:pt x="33" y="21"/>
                    </a:cubicBezTo>
                    <a:cubicBezTo>
                      <a:pt x="33" y="21"/>
                      <a:pt x="33" y="21"/>
                      <a:pt x="32" y="21"/>
                    </a:cubicBezTo>
                    <a:moveTo>
                      <a:pt x="12" y="2"/>
                    </a:moveTo>
                    <a:cubicBezTo>
                      <a:pt x="21" y="5"/>
                      <a:pt x="29" y="12"/>
                      <a:pt x="32" y="21"/>
                    </a:cubicBezTo>
                    <a:cubicBezTo>
                      <a:pt x="31" y="17"/>
                      <a:pt x="28" y="13"/>
                      <a:pt x="25" y="10"/>
                    </a:cubicBezTo>
                    <a:cubicBezTo>
                      <a:pt x="25" y="10"/>
                      <a:pt x="25" y="10"/>
                      <a:pt x="25" y="10"/>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0"/>
                    </a:cubicBezTo>
                    <a:cubicBezTo>
                      <a:pt x="3" y="0"/>
                      <a:pt x="2"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33" name="Freeform 85"/>
              <p:cNvSpPr>
                <a:spLocks/>
              </p:cNvSpPr>
              <p:nvPr/>
            </p:nvSpPr>
            <p:spPr bwMode="auto">
              <a:xfrm>
                <a:off x="8425656" y="1654176"/>
                <a:ext cx="150813" cy="123825"/>
              </a:xfrm>
              <a:custGeom>
                <a:avLst/>
                <a:gdLst>
                  <a:gd name="T0" fmla="*/ 50 w 86"/>
                  <a:gd name="T1" fmla="*/ 0 h 71"/>
                  <a:gd name="T2" fmla="*/ 50 w 86"/>
                  <a:gd name="T3" fmla="*/ 0 h 71"/>
                  <a:gd name="T4" fmla="*/ 25 w 86"/>
                  <a:gd name="T5" fmla="*/ 10 h 71"/>
                  <a:gd name="T6" fmla="*/ 0 w 86"/>
                  <a:gd name="T7" fmla="*/ 35 h 71"/>
                  <a:gd name="T8" fmla="*/ 25 w 86"/>
                  <a:gd name="T9" fmla="*/ 60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8 h 71"/>
                  <a:gd name="T26" fmla="*/ 63 w 86"/>
                  <a:gd name="T27" fmla="*/ 68 h 71"/>
                  <a:gd name="T28" fmla="*/ 63 w 86"/>
                  <a:gd name="T29" fmla="*/ 68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0 h 71"/>
                  <a:gd name="T46" fmla="*/ 75 w 86"/>
                  <a:gd name="T47" fmla="*/ 60 h 71"/>
                  <a:gd name="T48" fmla="*/ 75 w 86"/>
                  <a:gd name="T49" fmla="*/ 60 h 71"/>
                  <a:gd name="T50" fmla="*/ 75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76 w 86"/>
                  <a:gd name="T67" fmla="*/ 60 h 71"/>
                  <a:gd name="T68" fmla="*/ 76 w 86"/>
                  <a:gd name="T69" fmla="*/ 59 h 71"/>
                  <a:gd name="T70" fmla="*/ 76 w 86"/>
                  <a:gd name="T71" fmla="*/ 59 h 71"/>
                  <a:gd name="T72" fmla="*/ 76 w 86"/>
                  <a:gd name="T73" fmla="*/ 59 h 71"/>
                  <a:gd name="T74" fmla="*/ 82 w 86"/>
                  <a:gd name="T75" fmla="*/ 50 h 71"/>
                  <a:gd name="T76" fmla="*/ 83 w 86"/>
                  <a:gd name="T77" fmla="*/ 50 h 71"/>
                  <a:gd name="T78" fmla="*/ 83 w 86"/>
                  <a:gd name="T79" fmla="*/ 50 h 71"/>
                  <a:gd name="T80" fmla="*/ 86 w 86"/>
                  <a:gd name="T81" fmla="*/ 35 h 71"/>
                  <a:gd name="T82" fmla="*/ 83 w 86"/>
                  <a:gd name="T83" fmla="*/ 21 h 71"/>
                  <a:gd name="T84" fmla="*/ 82 w 86"/>
                  <a:gd name="T85" fmla="*/ 21 h 71"/>
                  <a:gd name="T86" fmla="*/ 82 w 86"/>
                  <a:gd name="T87" fmla="*/ 21 h 71"/>
                  <a:gd name="T88" fmla="*/ 62 w 86"/>
                  <a:gd name="T89" fmla="*/ 2 h 71"/>
                  <a:gd name="T90" fmla="*/ 62 w 86"/>
                  <a:gd name="T91" fmla="*/ 2 h 71"/>
                  <a:gd name="T92" fmla="*/ 62 w 86"/>
                  <a:gd name="T93" fmla="*/ 2 h 71"/>
                  <a:gd name="T94" fmla="*/ 54 w 86"/>
                  <a:gd name="T95" fmla="*/ 0 h 71"/>
                  <a:gd name="T96" fmla="*/ 50 w 86"/>
                  <a:gd name="T9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 h="71">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0"/>
                      <a:pt x="60" y="70"/>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59"/>
                    </a:cubicBezTo>
                    <a:cubicBezTo>
                      <a:pt x="76" y="59"/>
                      <a:pt x="76" y="59"/>
                      <a:pt x="76" y="59"/>
                    </a:cubicBezTo>
                    <a:cubicBezTo>
                      <a:pt x="76" y="59"/>
                      <a:pt x="76" y="59"/>
                      <a:pt x="76" y="59"/>
                    </a:cubicBezTo>
                    <a:cubicBezTo>
                      <a:pt x="79" y="57"/>
                      <a:pt x="81" y="53"/>
                      <a:pt x="82" y="50"/>
                    </a:cubicBezTo>
                    <a:cubicBezTo>
                      <a:pt x="82" y="50"/>
                      <a:pt x="82" y="50"/>
                      <a:pt x="83" y="50"/>
                    </a:cubicBezTo>
                    <a:cubicBezTo>
                      <a:pt x="83" y="50"/>
                      <a:pt x="83" y="50"/>
                      <a:pt x="83" y="50"/>
                    </a:cubicBezTo>
                    <a:cubicBezTo>
                      <a:pt x="85" y="45"/>
                      <a:pt x="86" y="40"/>
                      <a:pt x="86" y="35"/>
                    </a:cubicBezTo>
                    <a:cubicBezTo>
                      <a:pt x="86" y="30"/>
                      <a:pt x="85" y="25"/>
                      <a:pt x="83" y="21"/>
                    </a:cubicBezTo>
                    <a:cubicBezTo>
                      <a:pt x="83" y="21"/>
                      <a:pt x="83" y="21"/>
                      <a:pt x="82" y="21"/>
                    </a:cubicBezTo>
                    <a:cubicBezTo>
                      <a:pt x="82" y="21"/>
                      <a:pt x="82" y="21"/>
                      <a:pt x="82" y="21"/>
                    </a:cubicBezTo>
                    <a:cubicBezTo>
                      <a:pt x="79" y="12"/>
                      <a:pt x="71" y="5"/>
                      <a:pt x="62" y="2"/>
                    </a:cubicBezTo>
                    <a:cubicBezTo>
                      <a:pt x="62" y="2"/>
                      <a:pt x="62" y="2"/>
                      <a:pt x="62" y="2"/>
                    </a:cubicBezTo>
                    <a:cubicBezTo>
                      <a:pt x="62" y="2"/>
                      <a:pt x="62" y="2"/>
                      <a:pt x="62" y="2"/>
                    </a:cubicBezTo>
                    <a:cubicBezTo>
                      <a:pt x="59" y="1"/>
                      <a:pt x="57" y="0"/>
                      <a:pt x="54" y="0"/>
                    </a:cubicBezTo>
                    <a:cubicBezTo>
                      <a:pt x="53" y="0"/>
                      <a:pt x="52"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grpSp>
        <p:grpSp>
          <p:nvGrpSpPr>
            <p:cNvPr id="19" name="Group 18"/>
            <p:cNvGrpSpPr>
              <a:grpSpLocks noChangeAspect="1"/>
            </p:cNvGrpSpPr>
            <p:nvPr/>
          </p:nvGrpSpPr>
          <p:grpSpPr>
            <a:xfrm flipH="1">
              <a:off x="606841" y="1076690"/>
              <a:ext cx="2470944" cy="495300"/>
              <a:chOff x="6105525" y="1468438"/>
              <a:chExt cx="2470944" cy="495300"/>
            </a:xfrm>
          </p:grpSpPr>
          <p:sp>
            <p:nvSpPr>
              <p:cNvPr id="20" name="Freeform 79"/>
              <p:cNvSpPr>
                <a:spLocks noEditPoints="1"/>
              </p:cNvSpPr>
              <p:nvPr/>
            </p:nvSpPr>
            <p:spPr bwMode="auto">
              <a:xfrm>
                <a:off x="6105525" y="1654176"/>
                <a:ext cx="2468563" cy="123825"/>
              </a:xfrm>
              <a:custGeom>
                <a:avLst/>
                <a:gdLst>
                  <a:gd name="T0" fmla="*/ 1402 w 1412"/>
                  <a:gd name="T1" fmla="*/ 60 h 71"/>
                  <a:gd name="T2" fmla="*/ 1401 w 1412"/>
                  <a:gd name="T3" fmla="*/ 60 h 71"/>
                  <a:gd name="T4" fmla="*/ 1401 w 1412"/>
                  <a:gd name="T5" fmla="*/ 60 h 71"/>
                  <a:gd name="T6" fmla="*/ 1402 w 1412"/>
                  <a:gd name="T7" fmla="*/ 60 h 71"/>
                  <a:gd name="T8" fmla="*/ 1402 w 1412"/>
                  <a:gd name="T9" fmla="*/ 60 h 71"/>
                  <a:gd name="T10" fmla="*/ 1402 w 1412"/>
                  <a:gd name="T11" fmla="*/ 60 h 71"/>
                  <a:gd name="T12" fmla="*/ 1402 w 1412"/>
                  <a:gd name="T13" fmla="*/ 60 h 71"/>
                  <a:gd name="T14" fmla="*/ 1402 w 1412"/>
                  <a:gd name="T15" fmla="*/ 60 h 71"/>
                  <a:gd name="T16" fmla="*/ 1402 w 1412"/>
                  <a:gd name="T17" fmla="*/ 60 h 71"/>
                  <a:gd name="T18" fmla="*/ 1402 w 1412"/>
                  <a:gd name="T19" fmla="*/ 60 h 71"/>
                  <a:gd name="T20" fmla="*/ 1402 w 1412"/>
                  <a:gd name="T21" fmla="*/ 60 h 71"/>
                  <a:gd name="T22" fmla="*/ 1402 w 1412"/>
                  <a:gd name="T23" fmla="*/ 60 h 71"/>
                  <a:gd name="T24" fmla="*/ 1402 w 1412"/>
                  <a:gd name="T25" fmla="*/ 60 h 71"/>
                  <a:gd name="T26" fmla="*/ 1409 w 1412"/>
                  <a:gd name="T27" fmla="*/ 50 h 71"/>
                  <a:gd name="T28" fmla="*/ 1409 w 1412"/>
                  <a:gd name="T29" fmla="*/ 50 h 71"/>
                  <a:gd name="T30" fmla="*/ 1409 w 1412"/>
                  <a:gd name="T31" fmla="*/ 50 h 71"/>
                  <a:gd name="T32" fmla="*/ 1409 w 1412"/>
                  <a:gd name="T33" fmla="*/ 49 h 71"/>
                  <a:gd name="T34" fmla="*/ 1409 w 1412"/>
                  <a:gd name="T35" fmla="*/ 49 h 71"/>
                  <a:gd name="T36" fmla="*/ 1409 w 1412"/>
                  <a:gd name="T37" fmla="*/ 49 h 71"/>
                  <a:gd name="T38" fmla="*/ 1409 w 1412"/>
                  <a:gd name="T39" fmla="*/ 21 h 71"/>
                  <a:gd name="T40" fmla="*/ 1412 w 1412"/>
                  <a:gd name="T41" fmla="*/ 35 h 71"/>
                  <a:gd name="T42" fmla="*/ 1409 w 1412"/>
                  <a:gd name="T43" fmla="*/ 49 h 71"/>
                  <a:gd name="T44" fmla="*/ 1412 w 1412"/>
                  <a:gd name="T45" fmla="*/ 35 h 71"/>
                  <a:gd name="T46" fmla="*/ 1409 w 1412"/>
                  <a:gd name="T47" fmla="*/ 21 h 71"/>
                  <a:gd name="T48" fmla="*/ 1409 w 1412"/>
                  <a:gd name="T49" fmla="*/ 21 h 71"/>
                  <a:gd name="T50" fmla="*/ 1409 w 1412"/>
                  <a:gd name="T51" fmla="*/ 21 h 71"/>
                  <a:gd name="T52" fmla="*/ 1409 w 1412"/>
                  <a:gd name="T53" fmla="*/ 21 h 71"/>
                  <a:gd name="T54" fmla="*/ 1291 w 1412"/>
                  <a:gd name="T55" fmla="*/ 0 h 71"/>
                  <a:gd name="T56" fmla="*/ 35 w 1412"/>
                  <a:gd name="T57" fmla="*/ 0 h 71"/>
                  <a:gd name="T58" fmla="*/ 0 w 1412"/>
                  <a:gd name="T59" fmla="*/ 35 h 71"/>
                  <a:gd name="T60" fmla="*/ 35 w 1412"/>
                  <a:gd name="T61" fmla="*/ 71 h 71"/>
                  <a:gd name="T62" fmla="*/ 1291 w 1412"/>
                  <a:gd name="T63" fmla="*/ 71 h 71"/>
                  <a:gd name="T64" fmla="*/ 1326 w 1412"/>
                  <a:gd name="T65" fmla="*/ 35 h 71"/>
                  <a:gd name="T66" fmla="*/ 1291 w 1412"/>
                  <a:gd name="T6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2" h="71">
                    <a:moveTo>
                      <a:pt x="1402" y="60"/>
                    </a:moveTo>
                    <a:cubicBezTo>
                      <a:pt x="1401" y="60"/>
                      <a:pt x="1401" y="60"/>
                      <a:pt x="1401" y="60"/>
                    </a:cubicBezTo>
                    <a:cubicBezTo>
                      <a:pt x="1401" y="60"/>
                      <a:pt x="1401" y="60"/>
                      <a:pt x="1401" y="60"/>
                    </a:cubicBezTo>
                    <a:cubicBezTo>
                      <a:pt x="1401" y="60"/>
                      <a:pt x="1401" y="60"/>
                      <a:pt x="1402" y="60"/>
                    </a:cubicBezTo>
                    <a:moveTo>
                      <a:pt x="1402" y="60"/>
                    </a:moveTo>
                    <a:cubicBezTo>
                      <a:pt x="1402" y="60"/>
                      <a:pt x="1402" y="60"/>
                      <a:pt x="1402" y="60"/>
                    </a:cubicBezTo>
                    <a:cubicBezTo>
                      <a:pt x="1402" y="60"/>
                      <a:pt x="1402" y="60"/>
                      <a:pt x="1402" y="60"/>
                    </a:cubicBezTo>
                    <a:moveTo>
                      <a:pt x="1402" y="60"/>
                    </a:moveTo>
                    <a:cubicBezTo>
                      <a:pt x="1402" y="60"/>
                      <a:pt x="1402" y="60"/>
                      <a:pt x="1402" y="60"/>
                    </a:cubicBezTo>
                    <a:cubicBezTo>
                      <a:pt x="1402" y="60"/>
                      <a:pt x="1402" y="60"/>
                      <a:pt x="1402" y="60"/>
                    </a:cubicBezTo>
                    <a:moveTo>
                      <a:pt x="1402" y="60"/>
                    </a:moveTo>
                    <a:cubicBezTo>
                      <a:pt x="1402" y="60"/>
                      <a:pt x="1402" y="60"/>
                      <a:pt x="1402" y="60"/>
                    </a:cubicBezTo>
                    <a:cubicBezTo>
                      <a:pt x="1402" y="60"/>
                      <a:pt x="1402" y="60"/>
                      <a:pt x="1402" y="60"/>
                    </a:cubicBezTo>
                    <a:moveTo>
                      <a:pt x="1409" y="50"/>
                    </a:moveTo>
                    <a:cubicBezTo>
                      <a:pt x="1409" y="50"/>
                      <a:pt x="1409" y="50"/>
                      <a:pt x="1409" y="50"/>
                    </a:cubicBezTo>
                    <a:cubicBezTo>
                      <a:pt x="1409" y="50"/>
                      <a:pt x="1409" y="50"/>
                      <a:pt x="1409" y="50"/>
                    </a:cubicBezTo>
                    <a:moveTo>
                      <a:pt x="1409" y="49"/>
                    </a:moveTo>
                    <a:cubicBezTo>
                      <a:pt x="1409" y="49"/>
                      <a:pt x="1409" y="49"/>
                      <a:pt x="1409" y="49"/>
                    </a:cubicBezTo>
                    <a:cubicBezTo>
                      <a:pt x="1409" y="49"/>
                      <a:pt x="1409" y="49"/>
                      <a:pt x="1409" y="49"/>
                    </a:cubicBezTo>
                    <a:moveTo>
                      <a:pt x="1409" y="21"/>
                    </a:moveTo>
                    <a:cubicBezTo>
                      <a:pt x="1411" y="25"/>
                      <a:pt x="1412" y="30"/>
                      <a:pt x="1412" y="35"/>
                    </a:cubicBezTo>
                    <a:cubicBezTo>
                      <a:pt x="1412" y="40"/>
                      <a:pt x="1411" y="45"/>
                      <a:pt x="1409" y="49"/>
                    </a:cubicBezTo>
                    <a:cubicBezTo>
                      <a:pt x="1411" y="45"/>
                      <a:pt x="1412" y="40"/>
                      <a:pt x="1412" y="35"/>
                    </a:cubicBezTo>
                    <a:cubicBezTo>
                      <a:pt x="1412" y="30"/>
                      <a:pt x="1411" y="25"/>
                      <a:pt x="1409" y="21"/>
                    </a:cubicBezTo>
                    <a:moveTo>
                      <a:pt x="1409" y="21"/>
                    </a:moveTo>
                    <a:cubicBezTo>
                      <a:pt x="1409" y="21"/>
                      <a:pt x="1409" y="21"/>
                      <a:pt x="1409" y="21"/>
                    </a:cubicBezTo>
                    <a:cubicBezTo>
                      <a:pt x="1409" y="21"/>
                      <a:pt x="1409" y="21"/>
                      <a:pt x="1409" y="21"/>
                    </a:cubicBezTo>
                    <a:moveTo>
                      <a:pt x="1291" y="0"/>
                    </a:moveTo>
                    <a:cubicBezTo>
                      <a:pt x="35" y="0"/>
                      <a:pt x="35" y="0"/>
                      <a:pt x="35" y="0"/>
                    </a:cubicBezTo>
                    <a:cubicBezTo>
                      <a:pt x="15" y="0"/>
                      <a:pt x="0" y="16"/>
                      <a:pt x="0" y="35"/>
                    </a:cubicBezTo>
                    <a:cubicBezTo>
                      <a:pt x="0" y="55"/>
                      <a:pt x="15" y="71"/>
                      <a:pt x="35" y="71"/>
                    </a:cubicBezTo>
                    <a:cubicBezTo>
                      <a:pt x="1291" y="71"/>
                      <a:pt x="1291" y="71"/>
                      <a:pt x="1291" y="71"/>
                    </a:cubicBezTo>
                    <a:cubicBezTo>
                      <a:pt x="1326" y="35"/>
                      <a:pt x="1326" y="35"/>
                      <a:pt x="1326" y="35"/>
                    </a:cubicBezTo>
                    <a:cubicBezTo>
                      <a:pt x="1291" y="0"/>
                      <a:pt x="1291" y="0"/>
                      <a:pt x="1291"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21" name="Freeform 80"/>
              <p:cNvSpPr>
                <a:spLocks noEditPoints="1"/>
              </p:cNvSpPr>
              <p:nvPr/>
            </p:nvSpPr>
            <p:spPr bwMode="auto">
              <a:xfrm>
                <a:off x="8259763" y="1468438"/>
                <a:ext cx="309563" cy="290512"/>
              </a:xfrm>
              <a:custGeom>
                <a:avLst/>
                <a:gdLst>
                  <a:gd name="T0" fmla="*/ 170 w 177"/>
                  <a:gd name="T1" fmla="*/ 166 h 166"/>
                  <a:gd name="T2" fmla="*/ 170 w 177"/>
                  <a:gd name="T3" fmla="*/ 166 h 166"/>
                  <a:gd name="T4" fmla="*/ 170 w 177"/>
                  <a:gd name="T5" fmla="*/ 166 h 166"/>
                  <a:gd name="T6" fmla="*/ 170 w 177"/>
                  <a:gd name="T7" fmla="*/ 166 h 166"/>
                  <a:gd name="T8" fmla="*/ 170 w 177"/>
                  <a:gd name="T9" fmla="*/ 166 h 166"/>
                  <a:gd name="T10" fmla="*/ 170 w 177"/>
                  <a:gd name="T11" fmla="*/ 166 h 166"/>
                  <a:gd name="T12" fmla="*/ 170 w 177"/>
                  <a:gd name="T13" fmla="*/ 166 h 166"/>
                  <a:gd name="T14" fmla="*/ 170 w 177"/>
                  <a:gd name="T15" fmla="*/ 166 h 166"/>
                  <a:gd name="T16" fmla="*/ 170 w 177"/>
                  <a:gd name="T17" fmla="*/ 166 h 166"/>
                  <a:gd name="T18" fmla="*/ 170 w 177"/>
                  <a:gd name="T19" fmla="*/ 166 h 166"/>
                  <a:gd name="T20" fmla="*/ 170 w 177"/>
                  <a:gd name="T21" fmla="*/ 166 h 166"/>
                  <a:gd name="T22" fmla="*/ 170 w 177"/>
                  <a:gd name="T23" fmla="*/ 166 h 166"/>
                  <a:gd name="T24" fmla="*/ 170 w 177"/>
                  <a:gd name="T25" fmla="*/ 166 h 166"/>
                  <a:gd name="T26" fmla="*/ 170 w 177"/>
                  <a:gd name="T27" fmla="*/ 166 h 166"/>
                  <a:gd name="T28" fmla="*/ 170 w 177"/>
                  <a:gd name="T29" fmla="*/ 166 h 166"/>
                  <a:gd name="T30" fmla="*/ 177 w 177"/>
                  <a:gd name="T31" fmla="*/ 156 h 166"/>
                  <a:gd name="T32" fmla="*/ 177 w 177"/>
                  <a:gd name="T33" fmla="*/ 156 h 166"/>
                  <a:gd name="T34" fmla="*/ 177 w 177"/>
                  <a:gd name="T35" fmla="*/ 156 h 166"/>
                  <a:gd name="T36" fmla="*/ 176 w 177"/>
                  <a:gd name="T37" fmla="*/ 156 h 166"/>
                  <a:gd name="T38" fmla="*/ 170 w 177"/>
                  <a:gd name="T39" fmla="*/ 165 h 166"/>
                  <a:gd name="T40" fmla="*/ 170 w 177"/>
                  <a:gd name="T41" fmla="*/ 165 h 166"/>
                  <a:gd name="T42" fmla="*/ 170 w 177"/>
                  <a:gd name="T43" fmla="*/ 165 h 166"/>
                  <a:gd name="T44" fmla="*/ 170 w 177"/>
                  <a:gd name="T45" fmla="*/ 166 h 166"/>
                  <a:gd name="T46" fmla="*/ 170 w 177"/>
                  <a:gd name="T47" fmla="*/ 166 h 166"/>
                  <a:gd name="T48" fmla="*/ 170 w 177"/>
                  <a:gd name="T49" fmla="*/ 166 h 166"/>
                  <a:gd name="T50" fmla="*/ 177 w 177"/>
                  <a:gd name="T51" fmla="*/ 156 h 166"/>
                  <a:gd name="T52" fmla="*/ 177 w 177"/>
                  <a:gd name="T53" fmla="*/ 155 h 166"/>
                  <a:gd name="T54" fmla="*/ 177 w 177"/>
                  <a:gd name="T55" fmla="*/ 156 h 166"/>
                  <a:gd name="T56" fmla="*/ 177 w 177"/>
                  <a:gd name="T57" fmla="*/ 155 h 166"/>
                  <a:gd name="T58" fmla="*/ 177 w 177"/>
                  <a:gd name="T59" fmla="*/ 155 h 166"/>
                  <a:gd name="T60" fmla="*/ 177 w 177"/>
                  <a:gd name="T61" fmla="*/ 155 h 166"/>
                  <a:gd name="T62" fmla="*/ 177 w 177"/>
                  <a:gd name="T63" fmla="*/ 155 h 166"/>
                  <a:gd name="T64" fmla="*/ 38 w 177"/>
                  <a:gd name="T65" fmla="*/ 0 h 166"/>
                  <a:gd name="T66" fmla="*/ 13 w 177"/>
                  <a:gd name="T67" fmla="*/ 10 h 166"/>
                  <a:gd name="T68" fmla="*/ 13 w 177"/>
                  <a:gd name="T69" fmla="*/ 60 h 166"/>
                  <a:gd name="T70" fmla="*/ 59 w 177"/>
                  <a:gd name="T71" fmla="*/ 106 h 166"/>
                  <a:gd name="T72" fmla="*/ 144 w 177"/>
                  <a:gd name="T73" fmla="*/ 106 h 166"/>
                  <a:gd name="T74" fmla="*/ 144 w 177"/>
                  <a:gd name="T75" fmla="*/ 106 h 166"/>
                  <a:gd name="T76" fmla="*/ 148 w 177"/>
                  <a:gd name="T77" fmla="*/ 106 h 166"/>
                  <a:gd name="T78" fmla="*/ 156 w 177"/>
                  <a:gd name="T79" fmla="*/ 108 h 166"/>
                  <a:gd name="T80" fmla="*/ 156 w 177"/>
                  <a:gd name="T81" fmla="*/ 108 h 166"/>
                  <a:gd name="T82" fmla="*/ 156 w 177"/>
                  <a:gd name="T83" fmla="*/ 108 h 166"/>
                  <a:gd name="T84" fmla="*/ 169 w 177"/>
                  <a:gd name="T85" fmla="*/ 116 h 166"/>
                  <a:gd name="T86" fmla="*/ 63 w 177"/>
                  <a:gd name="T87" fmla="*/ 10 h 166"/>
                  <a:gd name="T88" fmla="*/ 38 w 177"/>
                  <a:gd name="T8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 h="166">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0" y="166"/>
                    </a:moveTo>
                    <a:cubicBezTo>
                      <a:pt x="170" y="166"/>
                      <a:pt x="170" y="166"/>
                      <a:pt x="170" y="166"/>
                    </a:cubicBezTo>
                    <a:cubicBezTo>
                      <a:pt x="170" y="166"/>
                      <a:pt x="170" y="166"/>
                      <a:pt x="170" y="166"/>
                    </a:cubicBezTo>
                    <a:cubicBezTo>
                      <a:pt x="170" y="166"/>
                      <a:pt x="170" y="166"/>
                      <a:pt x="170" y="166"/>
                    </a:cubicBezTo>
                    <a:cubicBezTo>
                      <a:pt x="170" y="166"/>
                      <a:pt x="170" y="166"/>
                      <a:pt x="170" y="166"/>
                    </a:cubicBezTo>
                    <a:moveTo>
                      <a:pt x="177" y="156"/>
                    </a:moveTo>
                    <a:cubicBezTo>
                      <a:pt x="177" y="156"/>
                      <a:pt x="177" y="156"/>
                      <a:pt x="177" y="156"/>
                    </a:cubicBezTo>
                    <a:cubicBezTo>
                      <a:pt x="177" y="156"/>
                      <a:pt x="177" y="156"/>
                      <a:pt x="177" y="156"/>
                    </a:cubicBezTo>
                    <a:cubicBezTo>
                      <a:pt x="176" y="156"/>
                      <a:pt x="176" y="156"/>
                      <a:pt x="176" y="156"/>
                    </a:cubicBezTo>
                    <a:cubicBezTo>
                      <a:pt x="175" y="159"/>
                      <a:pt x="173" y="163"/>
                      <a:pt x="170" y="165"/>
                    </a:cubicBezTo>
                    <a:cubicBezTo>
                      <a:pt x="170" y="165"/>
                      <a:pt x="170" y="165"/>
                      <a:pt x="170" y="165"/>
                    </a:cubicBezTo>
                    <a:cubicBezTo>
                      <a:pt x="170" y="165"/>
                      <a:pt x="170" y="165"/>
                      <a:pt x="170" y="165"/>
                    </a:cubicBezTo>
                    <a:cubicBezTo>
                      <a:pt x="170" y="166"/>
                      <a:pt x="170" y="166"/>
                      <a:pt x="170" y="166"/>
                    </a:cubicBezTo>
                    <a:cubicBezTo>
                      <a:pt x="170" y="166"/>
                      <a:pt x="170" y="166"/>
                      <a:pt x="170" y="166"/>
                    </a:cubicBezTo>
                    <a:cubicBezTo>
                      <a:pt x="170" y="166"/>
                      <a:pt x="170" y="166"/>
                      <a:pt x="170" y="166"/>
                    </a:cubicBezTo>
                    <a:cubicBezTo>
                      <a:pt x="173" y="163"/>
                      <a:pt x="175" y="159"/>
                      <a:pt x="177" y="156"/>
                    </a:cubicBezTo>
                    <a:moveTo>
                      <a:pt x="177" y="155"/>
                    </a:moveTo>
                    <a:cubicBezTo>
                      <a:pt x="177" y="156"/>
                      <a:pt x="177" y="156"/>
                      <a:pt x="177" y="156"/>
                    </a:cubicBezTo>
                    <a:cubicBezTo>
                      <a:pt x="177" y="156"/>
                      <a:pt x="177" y="156"/>
                      <a:pt x="177" y="155"/>
                    </a:cubicBezTo>
                    <a:moveTo>
                      <a:pt x="177" y="155"/>
                    </a:moveTo>
                    <a:cubicBezTo>
                      <a:pt x="177" y="155"/>
                      <a:pt x="177" y="155"/>
                      <a:pt x="177" y="155"/>
                    </a:cubicBezTo>
                    <a:cubicBezTo>
                      <a:pt x="177" y="155"/>
                      <a:pt x="177" y="155"/>
                      <a:pt x="177" y="155"/>
                    </a:cubicBezTo>
                    <a:moveTo>
                      <a:pt x="38" y="0"/>
                    </a:moveTo>
                    <a:cubicBezTo>
                      <a:pt x="29" y="0"/>
                      <a:pt x="20" y="4"/>
                      <a:pt x="13" y="10"/>
                    </a:cubicBezTo>
                    <a:cubicBezTo>
                      <a:pt x="0" y="24"/>
                      <a:pt x="0" y="47"/>
                      <a:pt x="13" y="60"/>
                    </a:cubicBezTo>
                    <a:cubicBezTo>
                      <a:pt x="59" y="106"/>
                      <a:pt x="59" y="106"/>
                      <a:pt x="59" y="106"/>
                    </a:cubicBezTo>
                    <a:cubicBezTo>
                      <a:pt x="144" y="106"/>
                      <a:pt x="144" y="106"/>
                      <a:pt x="144" y="106"/>
                    </a:cubicBezTo>
                    <a:cubicBezTo>
                      <a:pt x="144" y="106"/>
                      <a:pt x="144" y="106"/>
                      <a:pt x="144" y="106"/>
                    </a:cubicBezTo>
                    <a:cubicBezTo>
                      <a:pt x="146" y="106"/>
                      <a:pt x="147" y="106"/>
                      <a:pt x="148" y="106"/>
                    </a:cubicBezTo>
                    <a:cubicBezTo>
                      <a:pt x="151" y="106"/>
                      <a:pt x="154" y="107"/>
                      <a:pt x="156" y="108"/>
                    </a:cubicBezTo>
                    <a:cubicBezTo>
                      <a:pt x="156" y="108"/>
                      <a:pt x="156" y="108"/>
                      <a:pt x="156" y="108"/>
                    </a:cubicBezTo>
                    <a:cubicBezTo>
                      <a:pt x="156" y="108"/>
                      <a:pt x="156" y="108"/>
                      <a:pt x="156" y="108"/>
                    </a:cubicBezTo>
                    <a:cubicBezTo>
                      <a:pt x="161" y="110"/>
                      <a:pt x="166" y="113"/>
                      <a:pt x="169" y="116"/>
                    </a:cubicBezTo>
                    <a:cubicBezTo>
                      <a:pt x="63" y="10"/>
                      <a:pt x="63" y="10"/>
                      <a:pt x="63" y="10"/>
                    </a:cubicBezTo>
                    <a:cubicBezTo>
                      <a:pt x="57" y="4"/>
                      <a:pt x="48" y="0"/>
                      <a:pt x="38"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22" name="Freeform 81"/>
              <p:cNvSpPr>
                <a:spLocks noEditPoints="1"/>
              </p:cNvSpPr>
              <p:nvPr/>
            </p:nvSpPr>
            <p:spPr bwMode="auto">
              <a:xfrm>
                <a:off x="8362950" y="1654176"/>
                <a:ext cx="211138" cy="104775"/>
              </a:xfrm>
              <a:custGeom>
                <a:avLst/>
                <a:gdLst>
                  <a:gd name="T0" fmla="*/ 111 w 121"/>
                  <a:gd name="T1" fmla="*/ 60 h 60"/>
                  <a:gd name="T2" fmla="*/ 110 w 121"/>
                  <a:gd name="T3" fmla="*/ 60 h 60"/>
                  <a:gd name="T4" fmla="*/ 110 w 121"/>
                  <a:gd name="T5" fmla="*/ 60 h 60"/>
                  <a:gd name="T6" fmla="*/ 110 w 121"/>
                  <a:gd name="T7" fmla="*/ 60 h 60"/>
                  <a:gd name="T8" fmla="*/ 111 w 121"/>
                  <a:gd name="T9" fmla="*/ 60 h 60"/>
                  <a:gd name="T10" fmla="*/ 111 w 121"/>
                  <a:gd name="T11" fmla="*/ 60 h 60"/>
                  <a:gd name="T12" fmla="*/ 111 w 121"/>
                  <a:gd name="T13" fmla="*/ 60 h 60"/>
                  <a:gd name="T14" fmla="*/ 111 w 121"/>
                  <a:gd name="T15" fmla="*/ 60 h 60"/>
                  <a:gd name="T16" fmla="*/ 111 w 121"/>
                  <a:gd name="T17" fmla="*/ 60 h 60"/>
                  <a:gd name="T18" fmla="*/ 111 w 121"/>
                  <a:gd name="T19" fmla="*/ 60 h 60"/>
                  <a:gd name="T20" fmla="*/ 111 w 121"/>
                  <a:gd name="T21" fmla="*/ 60 h 60"/>
                  <a:gd name="T22" fmla="*/ 111 w 121"/>
                  <a:gd name="T23" fmla="*/ 60 h 60"/>
                  <a:gd name="T24" fmla="*/ 111 w 121"/>
                  <a:gd name="T25" fmla="*/ 60 h 60"/>
                  <a:gd name="T26" fmla="*/ 111 w 121"/>
                  <a:gd name="T27" fmla="*/ 60 h 60"/>
                  <a:gd name="T28" fmla="*/ 111 w 121"/>
                  <a:gd name="T29" fmla="*/ 60 h 60"/>
                  <a:gd name="T30" fmla="*/ 111 w 121"/>
                  <a:gd name="T31" fmla="*/ 60 h 60"/>
                  <a:gd name="T32" fmla="*/ 111 w 121"/>
                  <a:gd name="T33" fmla="*/ 60 h 60"/>
                  <a:gd name="T34" fmla="*/ 111 w 121"/>
                  <a:gd name="T35" fmla="*/ 60 h 60"/>
                  <a:gd name="T36" fmla="*/ 111 w 121"/>
                  <a:gd name="T37" fmla="*/ 60 h 60"/>
                  <a:gd name="T38" fmla="*/ 111 w 121"/>
                  <a:gd name="T39" fmla="*/ 60 h 60"/>
                  <a:gd name="T40" fmla="*/ 111 w 121"/>
                  <a:gd name="T41" fmla="*/ 60 h 60"/>
                  <a:gd name="T42" fmla="*/ 111 w 121"/>
                  <a:gd name="T43" fmla="*/ 59 h 60"/>
                  <a:gd name="T44" fmla="*/ 111 w 121"/>
                  <a:gd name="T45" fmla="*/ 60 h 60"/>
                  <a:gd name="T46" fmla="*/ 111 w 121"/>
                  <a:gd name="T47" fmla="*/ 59 h 60"/>
                  <a:gd name="T48" fmla="*/ 111 w 121"/>
                  <a:gd name="T49" fmla="*/ 59 h 60"/>
                  <a:gd name="T50" fmla="*/ 111 w 121"/>
                  <a:gd name="T51" fmla="*/ 59 h 60"/>
                  <a:gd name="T52" fmla="*/ 111 w 121"/>
                  <a:gd name="T53" fmla="*/ 59 h 60"/>
                  <a:gd name="T54" fmla="*/ 118 w 121"/>
                  <a:gd name="T55" fmla="*/ 50 h 60"/>
                  <a:gd name="T56" fmla="*/ 117 w 121"/>
                  <a:gd name="T57" fmla="*/ 50 h 60"/>
                  <a:gd name="T58" fmla="*/ 118 w 121"/>
                  <a:gd name="T59" fmla="*/ 50 h 60"/>
                  <a:gd name="T60" fmla="*/ 121 w 121"/>
                  <a:gd name="T61" fmla="*/ 35 h 60"/>
                  <a:gd name="T62" fmla="*/ 118 w 121"/>
                  <a:gd name="T63" fmla="*/ 50 h 60"/>
                  <a:gd name="T64" fmla="*/ 118 w 121"/>
                  <a:gd name="T65" fmla="*/ 50 h 60"/>
                  <a:gd name="T66" fmla="*/ 118 w 121"/>
                  <a:gd name="T67" fmla="*/ 50 h 60"/>
                  <a:gd name="T68" fmla="*/ 118 w 121"/>
                  <a:gd name="T69" fmla="*/ 49 h 60"/>
                  <a:gd name="T70" fmla="*/ 118 w 121"/>
                  <a:gd name="T71" fmla="*/ 49 h 60"/>
                  <a:gd name="T72" fmla="*/ 118 w 121"/>
                  <a:gd name="T73" fmla="*/ 49 h 60"/>
                  <a:gd name="T74" fmla="*/ 121 w 121"/>
                  <a:gd name="T75" fmla="*/ 35 h 60"/>
                  <a:gd name="T76" fmla="*/ 97 w 121"/>
                  <a:gd name="T77" fmla="*/ 2 h 60"/>
                  <a:gd name="T78" fmla="*/ 97 w 121"/>
                  <a:gd name="T79" fmla="*/ 2 h 60"/>
                  <a:gd name="T80" fmla="*/ 97 w 121"/>
                  <a:gd name="T81" fmla="*/ 2 h 60"/>
                  <a:gd name="T82" fmla="*/ 89 w 121"/>
                  <a:gd name="T83" fmla="*/ 0 h 60"/>
                  <a:gd name="T84" fmla="*/ 97 w 121"/>
                  <a:gd name="T85" fmla="*/ 2 h 60"/>
                  <a:gd name="T86" fmla="*/ 89 w 121"/>
                  <a:gd name="T87" fmla="*/ 0 h 60"/>
                  <a:gd name="T88" fmla="*/ 85 w 121"/>
                  <a:gd name="T89" fmla="*/ 0 h 60"/>
                  <a:gd name="T90" fmla="*/ 0 w 121"/>
                  <a:gd name="T91" fmla="*/ 0 h 60"/>
                  <a:gd name="T92" fmla="*/ 35 w 121"/>
                  <a:gd name="T93" fmla="*/ 35 h 60"/>
                  <a:gd name="T94" fmla="*/ 60 w 121"/>
                  <a:gd name="T95" fmla="*/ 10 h 60"/>
                  <a:gd name="T96" fmla="*/ 85 w 121"/>
                  <a:gd name="T9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 h="60">
                    <a:moveTo>
                      <a:pt x="111" y="60"/>
                    </a:moveTo>
                    <a:cubicBezTo>
                      <a:pt x="110" y="60"/>
                      <a:pt x="110" y="60"/>
                      <a:pt x="110" y="60"/>
                    </a:cubicBezTo>
                    <a:cubicBezTo>
                      <a:pt x="110" y="60"/>
                      <a:pt x="110" y="60"/>
                      <a:pt x="110" y="60"/>
                    </a:cubicBezTo>
                    <a:cubicBezTo>
                      <a:pt x="110" y="60"/>
                      <a:pt x="110" y="60"/>
                      <a:pt x="110" y="60"/>
                    </a:cubicBezTo>
                    <a:cubicBezTo>
                      <a:pt x="110" y="60"/>
                      <a:pt x="110"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60"/>
                    </a:moveTo>
                    <a:cubicBezTo>
                      <a:pt x="111" y="60"/>
                      <a:pt x="111" y="60"/>
                      <a:pt x="111" y="60"/>
                    </a:cubicBezTo>
                    <a:cubicBezTo>
                      <a:pt x="111" y="60"/>
                      <a:pt x="111" y="60"/>
                      <a:pt x="111" y="60"/>
                    </a:cubicBezTo>
                    <a:cubicBezTo>
                      <a:pt x="111" y="60"/>
                      <a:pt x="111" y="60"/>
                      <a:pt x="111" y="60"/>
                    </a:cubicBezTo>
                    <a:cubicBezTo>
                      <a:pt x="111" y="60"/>
                      <a:pt x="111" y="60"/>
                      <a:pt x="111" y="60"/>
                    </a:cubicBezTo>
                    <a:moveTo>
                      <a:pt x="111" y="59"/>
                    </a:moveTo>
                    <a:cubicBezTo>
                      <a:pt x="111" y="60"/>
                      <a:pt x="111" y="60"/>
                      <a:pt x="111" y="60"/>
                    </a:cubicBezTo>
                    <a:cubicBezTo>
                      <a:pt x="111" y="60"/>
                      <a:pt x="111" y="60"/>
                      <a:pt x="111" y="59"/>
                    </a:cubicBezTo>
                    <a:moveTo>
                      <a:pt x="111" y="59"/>
                    </a:moveTo>
                    <a:cubicBezTo>
                      <a:pt x="111" y="59"/>
                      <a:pt x="111" y="59"/>
                      <a:pt x="111" y="59"/>
                    </a:cubicBezTo>
                    <a:cubicBezTo>
                      <a:pt x="111" y="59"/>
                      <a:pt x="111" y="59"/>
                      <a:pt x="111" y="59"/>
                    </a:cubicBezTo>
                    <a:moveTo>
                      <a:pt x="118" y="50"/>
                    </a:moveTo>
                    <a:cubicBezTo>
                      <a:pt x="117" y="50"/>
                      <a:pt x="117" y="50"/>
                      <a:pt x="117" y="50"/>
                    </a:cubicBezTo>
                    <a:cubicBezTo>
                      <a:pt x="117" y="50"/>
                      <a:pt x="117" y="50"/>
                      <a:pt x="118" y="50"/>
                    </a:cubicBezTo>
                    <a:moveTo>
                      <a:pt x="121" y="35"/>
                    </a:moveTo>
                    <a:cubicBezTo>
                      <a:pt x="121" y="40"/>
                      <a:pt x="120" y="45"/>
                      <a:pt x="118" y="50"/>
                    </a:cubicBezTo>
                    <a:cubicBezTo>
                      <a:pt x="118" y="50"/>
                      <a:pt x="118" y="50"/>
                      <a:pt x="118" y="50"/>
                    </a:cubicBezTo>
                    <a:cubicBezTo>
                      <a:pt x="118" y="50"/>
                      <a:pt x="118" y="50"/>
                      <a:pt x="118" y="50"/>
                    </a:cubicBezTo>
                    <a:cubicBezTo>
                      <a:pt x="118" y="50"/>
                      <a:pt x="118" y="50"/>
                      <a:pt x="118" y="49"/>
                    </a:cubicBezTo>
                    <a:cubicBezTo>
                      <a:pt x="118" y="49"/>
                      <a:pt x="118" y="49"/>
                      <a:pt x="118" y="49"/>
                    </a:cubicBezTo>
                    <a:cubicBezTo>
                      <a:pt x="118" y="49"/>
                      <a:pt x="118" y="49"/>
                      <a:pt x="118" y="49"/>
                    </a:cubicBezTo>
                    <a:cubicBezTo>
                      <a:pt x="120" y="45"/>
                      <a:pt x="121" y="40"/>
                      <a:pt x="121" y="35"/>
                    </a:cubicBezTo>
                    <a:moveTo>
                      <a:pt x="97" y="2"/>
                    </a:moveTo>
                    <a:cubicBezTo>
                      <a:pt x="97" y="2"/>
                      <a:pt x="97" y="2"/>
                      <a:pt x="97" y="2"/>
                    </a:cubicBezTo>
                    <a:cubicBezTo>
                      <a:pt x="97" y="2"/>
                      <a:pt x="97" y="2"/>
                      <a:pt x="97" y="2"/>
                    </a:cubicBezTo>
                    <a:moveTo>
                      <a:pt x="89" y="0"/>
                    </a:moveTo>
                    <a:cubicBezTo>
                      <a:pt x="92" y="0"/>
                      <a:pt x="94" y="1"/>
                      <a:pt x="97" y="2"/>
                    </a:cubicBezTo>
                    <a:cubicBezTo>
                      <a:pt x="95" y="1"/>
                      <a:pt x="92" y="0"/>
                      <a:pt x="89"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23" name="Freeform 82"/>
              <p:cNvSpPr>
                <a:spLocks noEditPoints="1"/>
              </p:cNvSpPr>
              <p:nvPr/>
            </p:nvSpPr>
            <p:spPr bwMode="auto">
              <a:xfrm>
                <a:off x="8259763" y="1671638"/>
                <a:ext cx="309563" cy="292100"/>
              </a:xfrm>
              <a:custGeom>
                <a:avLst/>
                <a:gdLst>
                  <a:gd name="T0" fmla="*/ 169 w 177"/>
                  <a:gd name="T1" fmla="*/ 50 h 167"/>
                  <a:gd name="T2" fmla="*/ 169 w 177"/>
                  <a:gd name="T3" fmla="*/ 50 h 167"/>
                  <a:gd name="T4" fmla="*/ 169 w 177"/>
                  <a:gd name="T5" fmla="*/ 50 h 167"/>
                  <a:gd name="T6" fmla="*/ 169 w 177"/>
                  <a:gd name="T7" fmla="*/ 51 h 167"/>
                  <a:gd name="T8" fmla="*/ 169 w 177"/>
                  <a:gd name="T9" fmla="*/ 51 h 167"/>
                  <a:gd name="T10" fmla="*/ 169 w 177"/>
                  <a:gd name="T11" fmla="*/ 51 h 167"/>
                  <a:gd name="T12" fmla="*/ 169 w 177"/>
                  <a:gd name="T13" fmla="*/ 51 h 167"/>
                  <a:gd name="T14" fmla="*/ 169 w 177"/>
                  <a:gd name="T15" fmla="*/ 51 h 167"/>
                  <a:gd name="T16" fmla="*/ 158 w 177"/>
                  <a:gd name="T17" fmla="*/ 58 h 167"/>
                  <a:gd name="T18" fmla="*/ 158 w 177"/>
                  <a:gd name="T19" fmla="*/ 58 h 167"/>
                  <a:gd name="T20" fmla="*/ 157 w 177"/>
                  <a:gd name="T21" fmla="*/ 58 h 167"/>
                  <a:gd name="T22" fmla="*/ 157 w 177"/>
                  <a:gd name="T23" fmla="*/ 58 h 167"/>
                  <a:gd name="T24" fmla="*/ 157 w 177"/>
                  <a:gd name="T25" fmla="*/ 58 h 167"/>
                  <a:gd name="T26" fmla="*/ 147 w 177"/>
                  <a:gd name="T27" fmla="*/ 61 h 167"/>
                  <a:gd name="T28" fmla="*/ 147 w 177"/>
                  <a:gd name="T29" fmla="*/ 61 h 167"/>
                  <a:gd name="T30" fmla="*/ 147 w 177"/>
                  <a:gd name="T31" fmla="*/ 61 h 167"/>
                  <a:gd name="T32" fmla="*/ 146 w 177"/>
                  <a:gd name="T33" fmla="*/ 61 h 167"/>
                  <a:gd name="T34" fmla="*/ 146 w 177"/>
                  <a:gd name="T35" fmla="*/ 61 h 167"/>
                  <a:gd name="T36" fmla="*/ 144 w 177"/>
                  <a:gd name="T37" fmla="*/ 61 h 167"/>
                  <a:gd name="T38" fmla="*/ 144 w 177"/>
                  <a:gd name="T39" fmla="*/ 61 h 167"/>
                  <a:gd name="T40" fmla="*/ 59 w 177"/>
                  <a:gd name="T41" fmla="*/ 61 h 167"/>
                  <a:gd name="T42" fmla="*/ 13 w 177"/>
                  <a:gd name="T43" fmla="*/ 106 h 167"/>
                  <a:gd name="T44" fmla="*/ 13 w 177"/>
                  <a:gd name="T45" fmla="*/ 156 h 167"/>
                  <a:gd name="T46" fmla="*/ 38 w 177"/>
                  <a:gd name="T47" fmla="*/ 167 h 167"/>
                  <a:gd name="T48" fmla="*/ 63 w 177"/>
                  <a:gd name="T49" fmla="*/ 156 h 167"/>
                  <a:gd name="T50" fmla="*/ 169 w 177"/>
                  <a:gd name="T51" fmla="*/ 50 h 167"/>
                  <a:gd name="T52" fmla="*/ 177 w 177"/>
                  <a:gd name="T53" fmla="*/ 11 h 167"/>
                  <a:gd name="T54" fmla="*/ 177 w 177"/>
                  <a:gd name="T55" fmla="*/ 11 h 167"/>
                  <a:gd name="T56" fmla="*/ 177 w 177"/>
                  <a:gd name="T57" fmla="*/ 11 h 167"/>
                  <a:gd name="T58" fmla="*/ 169 w 177"/>
                  <a:gd name="T59" fmla="*/ 0 h 167"/>
                  <a:gd name="T60" fmla="*/ 169 w 177"/>
                  <a:gd name="T61" fmla="*/ 0 h 167"/>
                  <a:gd name="T62" fmla="*/ 176 w 177"/>
                  <a:gd name="T63" fmla="*/ 11 h 167"/>
                  <a:gd name="T64" fmla="*/ 176 w 177"/>
                  <a:gd name="T65" fmla="*/ 11 h 167"/>
                  <a:gd name="T66" fmla="*/ 177 w 177"/>
                  <a:gd name="T67" fmla="*/ 11 h 167"/>
                  <a:gd name="T68" fmla="*/ 177 w 177"/>
                  <a:gd name="T69" fmla="*/ 11 h 167"/>
                  <a:gd name="T70" fmla="*/ 169 w 177"/>
                  <a:gd name="T71" fmla="*/ 0 h 167"/>
                  <a:gd name="T72" fmla="*/ 169 w 177"/>
                  <a:gd name="T7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7" h="167">
                    <a:moveTo>
                      <a:pt x="169" y="50"/>
                    </a:moveTo>
                    <a:cubicBezTo>
                      <a:pt x="169" y="50"/>
                      <a:pt x="169" y="50"/>
                      <a:pt x="169" y="50"/>
                    </a:cubicBezTo>
                    <a:cubicBezTo>
                      <a:pt x="169" y="50"/>
                      <a:pt x="169" y="50"/>
                      <a:pt x="169" y="50"/>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9" y="51"/>
                      <a:pt x="169" y="51"/>
                      <a:pt x="169" y="51"/>
                    </a:cubicBezTo>
                    <a:cubicBezTo>
                      <a:pt x="165" y="54"/>
                      <a:pt x="162" y="56"/>
                      <a:pt x="158" y="58"/>
                    </a:cubicBezTo>
                    <a:cubicBezTo>
                      <a:pt x="158" y="58"/>
                      <a:pt x="158" y="58"/>
                      <a:pt x="158" y="58"/>
                    </a:cubicBezTo>
                    <a:cubicBezTo>
                      <a:pt x="157" y="58"/>
                      <a:pt x="157" y="58"/>
                      <a:pt x="157" y="58"/>
                    </a:cubicBezTo>
                    <a:cubicBezTo>
                      <a:pt x="157" y="58"/>
                      <a:pt x="157" y="58"/>
                      <a:pt x="157" y="58"/>
                    </a:cubicBezTo>
                    <a:cubicBezTo>
                      <a:pt x="157" y="58"/>
                      <a:pt x="157" y="58"/>
                      <a:pt x="157" y="58"/>
                    </a:cubicBezTo>
                    <a:cubicBezTo>
                      <a:pt x="154" y="59"/>
                      <a:pt x="150" y="60"/>
                      <a:pt x="147" y="61"/>
                    </a:cubicBezTo>
                    <a:cubicBezTo>
                      <a:pt x="147" y="61"/>
                      <a:pt x="147" y="61"/>
                      <a:pt x="147" y="61"/>
                    </a:cubicBezTo>
                    <a:cubicBezTo>
                      <a:pt x="147" y="61"/>
                      <a:pt x="147" y="61"/>
                      <a:pt x="147" y="61"/>
                    </a:cubicBezTo>
                    <a:cubicBezTo>
                      <a:pt x="147" y="61"/>
                      <a:pt x="146" y="61"/>
                      <a:pt x="146" y="61"/>
                    </a:cubicBezTo>
                    <a:cubicBezTo>
                      <a:pt x="146" y="61"/>
                      <a:pt x="146" y="61"/>
                      <a:pt x="146" y="61"/>
                    </a:cubicBezTo>
                    <a:cubicBezTo>
                      <a:pt x="146" y="61"/>
                      <a:pt x="145" y="61"/>
                      <a:pt x="144" y="61"/>
                    </a:cubicBezTo>
                    <a:cubicBezTo>
                      <a:pt x="144" y="61"/>
                      <a:pt x="144" y="61"/>
                      <a:pt x="144" y="61"/>
                    </a:cubicBezTo>
                    <a:cubicBezTo>
                      <a:pt x="59" y="61"/>
                      <a:pt x="59" y="61"/>
                      <a:pt x="59" y="61"/>
                    </a:cubicBezTo>
                    <a:cubicBezTo>
                      <a:pt x="13" y="106"/>
                      <a:pt x="13" y="106"/>
                      <a:pt x="13" y="106"/>
                    </a:cubicBezTo>
                    <a:cubicBezTo>
                      <a:pt x="0" y="120"/>
                      <a:pt x="0" y="142"/>
                      <a:pt x="13" y="156"/>
                    </a:cubicBezTo>
                    <a:cubicBezTo>
                      <a:pt x="20" y="163"/>
                      <a:pt x="29" y="167"/>
                      <a:pt x="38" y="167"/>
                    </a:cubicBezTo>
                    <a:cubicBezTo>
                      <a:pt x="48" y="167"/>
                      <a:pt x="57" y="163"/>
                      <a:pt x="63" y="156"/>
                    </a:cubicBezTo>
                    <a:cubicBezTo>
                      <a:pt x="169" y="50"/>
                      <a:pt x="169" y="50"/>
                      <a:pt x="169" y="50"/>
                    </a:cubicBezTo>
                    <a:moveTo>
                      <a:pt x="177" y="11"/>
                    </a:moveTo>
                    <a:cubicBezTo>
                      <a:pt x="177" y="11"/>
                      <a:pt x="177" y="11"/>
                      <a:pt x="177" y="11"/>
                    </a:cubicBezTo>
                    <a:cubicBezTo>
                      <a:pt x="177" y="11"/>
                      <a:pt x="177" y="11"/>
                      <a:pt x="177" y="11"/>
                    </a:cubicBezTo>
                    <a:moveTo>
                      <a:pt x="169" y="0"/>
                    </a:moveTo>
                    <a:cubicBezTo>
                      <a:pt x="169" y="0"/>
                      <a:pt x="169" y="0"/>
                      <a:pt x="169" y="0"/>
                    </a:cubicBezTo>
                    <a:cubicBezTo>
                      <a:pt x="172" y="3"/>
                      <a:pt x="175" y="7"/>
                      <a:pt x="176" y="11"/>
                    </a:cubicBezTo>
                    <a:cubicBezTo>
                      <a:pt x="176" y="11"/>
                      <a:pt x="176" y="11"/>
                      <a:pt x="176" y="11"/>
                    </a:cubicBezTo>
                    <a:cubicBezTo>
                      <a:pt x="177" y="11"/>
                      <a:pt x="177" y="11"/>
                      <a:pt x="177" y="11"/>
                    </a:cubicBezTo>
                    <a:cubicBezTo>
                      <a:pt x="177" y="11"/>
                      <a:pt x="177" y="11"/>
                      <a:pt x="177" y="11"/>
                    </a:cubicBezTo>
                    <a:cubicBezTo>
                      <a:pt x="175" y="7"/>
                      <a:pt x="172" y="3"/>
                      <a:pt x="169" y="0"/>
                    </a:cubicBezTo>
                    <a:cubicBezTo>
                      <a:pt x="169" y="0"/>
                      <a:pt x="169" y="0"/>
                      <a:pt x="16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24" name="Freeform 83"/>
              <p:cNvSpPr>
                <a:spLocks noEditPoints="1"/>
              </p:cNvSpPr>
              <p:nvPr/>
            </p:nvSpPr>
            <p:spPr bwMode="auto">
              <a:xfrm>
                <a:off x="8362950" y="1690688"/>
                <a:ext cx="211138" cy="87312"/>
              </a:xfrm>
              <a:custGeom>
                <a:avLst/>
                <a:gdLst>
                  <a:gd name="T0" fmla="*/ 87 w 121"/>
                  <a:gd name="T1" fmla="*/ 50 h 50"/>
                  <a:gd name="T2" fmla="*/ 87 w 121"/>
                  <a:gd name="T3" fmla="*/ 50 h 50"/>
                  <a:gd name="T4" fmla="*/ 87 w 121"/>
                  <a:gd name="T5" fmla="*/ 50 h 50"/>
                  <a:gd name="T6" fmla="*/ 88 w 121"/>
                  <a:gd name="T7" fmla="*/ 50 h 50"/>
                  <a:gd name="T8" fmla="*/ 88 w 121"/>
                  <a:gd name="T9" fmla="*/ 50 h 50"/>
                  <a:gd name="T10" fmla="*/ 88 w 121"/>
                  <a:gd name="T11" fmla="*/ 50 h 50"/>
                  <a:gd name="T12" fmla="*/ 98 w 121"/>
                  <a:gd name="T13" fmla="*/ 47 h 50"/>
                  <a:gd name="T14" fmla="*/ 88 w 121"/>
                  <a:gd name="T15" fmla="*/ 50 h 50"/>
                  <a:gd name="T16" fmla="*/ 98 w 121"/>
                  <a:gd name="T17" fmla="*/ 47 h 50"/>
                  <a:gd name="T18" fmla="*/ 98 w 121"/>
                  <a:gd name="T19" fmla="*/ 47 h 50"/>
                  <a:gd name="T20" fmla="*/ 98 w 121"/>
                  <a:gd name="T21" fmla="*/ 47 h 50"/>
                  <a:gd name="T22" fmla="*/ 98 w 121"/>
                  <a:gd name="T23" fmla="*/ 47 h 50"/>
                  <a:gd name="T24" fmla="*/ 99 w 121"/>
                  <a:gd name="T25" fmla="*/ 47 h 50"/>
                  <a:gd name="T26" fmla="*/ 99 w 121"/>
                  <a:gd name="T27" fmla="*/ 47 h 50"/>
                  <a:gd name="T28" fmla="*/ 99 w 121"/>
                  <a:gd name="T29" fmla="*/ 47 h 50"/>
                  <a:gd name="T30" fmla="*/ 110 w 121"/>
                  <a:gd name="T31" fmla="*/ 40 h 50"/>
                  <a:gd name="T32" fmla="*/ 110 w 121"/>
                  <a:gd name="T33" fmla="*/ 40 h 50"/>
                  <a:gd name="T34" fmla="*/ 110 w 121"/>
                  <a:gd name="T35" fmla="*/ 40 h 50"/>
                  <a:gd name="T36" fmla="*/ 110 w 121"/>
                  <a:gd name="T37" fmla="*/ 40 h 50"/>
                  <a:gd name="T38" fmla="*/ 110 w 121"/>
                  <a:gd name="T39" fmla="*/ 40 h 50"/>
                  <a:gd name="T40" fmla="*/ 110 w 121"/>
                  <a:gd name="T41" fmla="*/ 40 h 50"/>
                  <a:gd name="T42" fmla="*/ 110 w 121"/>
                  <a:gd name="T43" fmla="*/ 39 h 50"/>
                  <a:gd name="T44" fmla="*/ 110 w 121"/>
                  <a:gd name="T45" fmla="*/ 40 h 50"/>
                  <a:gd name="T46" fmla="*/ 110 w 121"/>
                  <a:gd name="T47" fmla="*/ 39 h 50"/>
                  <a:gd name="T48" fmla="*/ 110 w 121"/>
                  <a:gd name="T49" fmla="*/ 39 h 50"/>
                  <a:gd name="T50" fmla="*/ 110 w 121"/>
                  <a:gd name="T51" fmla="*/ 39 h 50"/>
                  <a:gd name="T52" fmla="*/ 110 w 121"/>
                  <a:gd name="T53" fmla="*/ 39 h 50"/>
                  <a:gd name="T54" fmla="*/ 110 w 121"/>
                  <a:gd name="T55" fmla="*/ 39 h 50"/>
                  <a:gd name="T56" fmla="*/ 35 w 121"/>
                  <a:gd name="T57" fmla="*/ 14 h 50"/>
                  <a:gd name="T58" fmla="*/ 0 w 121"/>
                  <a:gd name="T59" fmla="*/ 50 h 50"/>
                  <a:gd name="T60" fmla="*/ 85 w 121"/>
                  <a:gd name="T61" fmla="*/ 50 h 50"/>
                  <a:gd name="T62" fmla="*/ 60 w 121"/>
                  <a:gd name="T63" fmla="*/ 39 h 50"/>
                  <a:gd name="T64" fmla="*/ 35 w 121"/>
                  <a:gd name="T65" fmla="*/ 14 h 50"/>
                  <a:gd name="T66" fmla="*/ 118 w 121"/>
                  <a:gd name="T67" fmla="*/ 0 h 50"/>
                  <a:gd name="T68" fmla="*/ 121 w 121"/>
                  <a:gd name="T69" fmla="*/ 14 h 50"/>
                  <a:gd name="T70" fmla="*/ 118 w 121"/>
                  <a:gd name="T71" fmla="*/ 0 h 50"/>
                  <a:gd name="T72" fmla="*/ 118 w 121"/>
                  <a:gd name="T73" fmla="*/ 0 h 50"/>
                  <a:gd name="T74" fmla="*/ 118 w 121"/>
                  <a:gd name="T75" fmla="*/ 0 h 50"/>
                  <a:gd name="T76" fmla="*/ 118 w 121"/>
                  <a:gd name="T77" fmla="*/ 0 h 50"/>
                  <a:gd name="T78" fmla="*/ 117 w 121"/>
                  <a:gd name="T79" fmla="*/ 0 h 50"/>
                  <a:gd name="T80" fmla="*/ 117 w 121"/>
                  <a:gd name="T81" fmla="*/ 0 h 50"/>
                  <a:gd name="T82" fmla="*/ 117 w 121"/>
                  <a:gd name="T8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1" h="50">
                    <a:moveTo>
                      <a:pt x="87" y="50"/>
                    </a:moveTo>
                    <a:cubicBezTo>
                      <a:pt x="87" y="50"/>
                      <a:pt x="87" y="50"/>
                      <a:pt x="87" y="50"/>
                    </a:cubicBezTo>
                    <a:cubicBezTo>
                      <a:pt x="87" y="50"/>
                      <a:pt x="87" y="50"/>
                      <a:pt x="87" y="50"/>
                    </a:cubicBezTo>
                    <a:moveTo>
                      <a:pt x="88" y="50"/>
                    </a:moveTo>
                    <a:cubicBezTo>
                      <a:pt x="88" y="50"/>
                      <a:pt x="88" y="50"/>
                      <a:pt x="88" y="50"/>
                    </a:cubicBezTo>
                    <a:cubicBezTo>
                      <a:pt x="88" y="50"/>
                      <a:pt x="88" y="50"/>
                      <a:pt x="88" y="50"/>
                    </a:cubicBezTo>
                    <a:moveTo>
                      <a:pt x="98" y="47"/>
                    </a:moveTo>
                    <a:cubicBezTo>
                      <a:pt x="95" y="49"/>
                      <a:pt x="91" y="49"/>
                      <a:pt x="88" y="50"/>
                    </a:cubicBezTo>
                    <a:cubicBezTo>
                      <a:pt x="91" y="49"/>
                      <a:pt x="95" y="48"/>
                      <a:pt x="98" y="47"/>
                    </a:cubicBezTo>
                    <a:moveTo>
                      <a:pt x="98" y="47"/>
                    </a:moveTo>
                    <a:cubicBezTo>
                      <a:pt x="98" y="47"/>
                      <a:pt x="98" y="47"/>
                      <a:pt x="98" y="47"/>
                    </a:cubicBezTo>
                    <a:cubicBezTo>
                      <a:pt x="98" y="47"/>
                      <a:pt x="98" y="47"/>
                      <a:pt x="98" y="47"/>
                    </a:cubicBezTo>
                    <a:moveTo>
                      <a:pt x="99" y="47"/>
                    </a:moveTo>
                    <a:cubicBezTo>
                      <a:pt x="99" y="47"/>
                      <a:pt x="99" y="47"/>
                      <a:pt x="99" y="47"/>
                    </a:cubicBezTo>
                    <a:cubicBezTo>
                      <a:pt x="99" y="47"/>
                      <a:pt x="99" y="47"/>
                      <a:pt x="99" y="47"/>
                    </a:cubicBezTo>
                    <a:moveTo>
                      <a:pt x="110" y="40"/>
                    </a:moveTo>
                    <a:cubicBezTo>
                      <a:pt x="110" y="40"/>
                      <a:pt x="110" y="40"/>
                      <a:pt x="110" y="40"/>
                    </a:cubicBezTo>
                    <a:cubicBezTo>
                      <a:pt x="110" y="40"/>
                      <a:pt x="110" y="40"/>
                      <a:pt x="110" y="40"/>
                    </a:cubicBezTo>
                    <a:moveTo>
                      <a:pt x="110" y="40"/>
                    </a:moveTo>
                    <a:cubicBezTo>
                      <a:pt x="110" y="40"/>
                      <a:pt x="110" y="40"/>
                      <a:pt x="110" y="40"/>
                    </a:cubicBezTo>
                    <a:cubicBezTo>
                      <a:pt x="110" y="40"/>
                      <a:pt x="110" y="40"/>
                      <a:pt x="110" y="40"/>
                    </a:cubicBezTo>
                    <a:moveTo>
                      <a:pt x="110" y="39"/>
                    </a:moveTo>
                    <a:cubicBezTo>
                      <a:pt x="110" y="40"/>
                      <a:pt x="110" y="40"/>
                      <a:pt x="110" y="40"/>
                    </a:cubicBezTo>
                    <a:cubicBezTo>
                      <a:pt x="110" y="40"/>
                      <a:pt x="110" y="40"/>
                      <a:pt x="110" y="39"/>
                    </a:cubicBezTo>
                    <a:moveTo>
                      <a:pt x="110" y="39"/>
                    </a:moveTo>
                    <a:cubicBezTo>
                      <a:pt x="110" y="39"/>
                      <a:pt x="110" y="39"/>
                      <a:pt x="110" y="39"/>
                    </a:cubicBezTo>
                    <a:cubicBezTo>
                      <a:pt x="110" y="39"/>
                      <a:pt x="110" y="39"/>
                      <a:pt x="110" y="39"/>
                    </a:cubicBezTo>
                    <a:cubicBezTo>
                      <a:pt x="110" y="39"/>
                      <a:pt x="110" y="39"/>
                      <a:pt x="110" y="39"/>
                    </a:cubicBezTo>
                    <a:moveTo>
                      <a:pt x="35" y="14"/>
                    </a:moveTo>
                    <a:cubicBezTo>
                      <a:pt x="0" y="50"/>
                      <a:pt x="0" y="50"/>
                      <a:pt x="0" y="50"/>
                    </a:cubicBezTo>
                    <a:cubicBezTo>
                      <a:pt x="85" y="50"/>
                      <a:pt x="85" y="50"/>
                      <a:pt x="85" y="50"/>
                    </a:cubicBezTo>
                    <a:cubicBezTo>
                      <a:pt x="76" y="50"/>
                      <a:pt x="67" y="46"/>
                      <a:pt x="60" y="39"/>
                    </a:cubicBezTo>
                    <a:cubicBezTo>
                      <a:pt x="35" y="14"/>
                      <a:pt x="35" y="14"/>
                      <a:pt x="35" y="14"/>
                    </a:cubicBezTo>
                    <a:moveTo>
                      <a:pt x="118" y="0"/>
                    </a:moveTo>
                    <a:cubicBezTo>
                      <a:pt x="120" y="4"/>
                      <a:pt x="121" y="9"/>
                      <a:pt x="121" y="14"/>
                    </a:cubicBezTo>
                    <a:cubicBezTo>
                      <a:pt x="121" y="9"/>
                      <a:pt x="120" y="4"/>
                      <a:pt x="118" y="0"/>
                    </a:cubicBezTo>
                    <a:cubicBezTo>
                      <a:pt x="118" y="0"/>
                      <a:pt x="118" y="0"/>
                      <a:pt x="118" y="0"/>
                    </a:cubicBezTo>
                    <a:cubicBezTo>
                      <a:pt x="118" y="0"/>
                      <a:pt x="118" y="0"/>
                      <a:pt x="118" y="0"/>
                    </a:cubicBezTo>
                    <a:cubicBezTo>
                      <a:pt x="118" y="0"/>
                      <a:pt x="118" y="0"/>
                      <a:pt x="118" y="0"/>
                    </a:cubicBezTo>
                    <a:moveTo>
                      <a:pt x="117" y="0"/>
                    </a:moveTo>
                    <a:cubicBezTo>
                      <a:pt x="117" y="0"/>
                      <a:pt x="117" y="0"/>
                      <a:pt x="117" y="0"/>
                    </a:cubicBezTo>
                    <a:cubicBezTo>
                      <a:pt x="117" y="0"/>
                      <a:pt x="117" y="0"/>
                      <a:pt x="117"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25" name="Freeform 84"/>
              <p:cNvSpPr>
                <a:spLocks noEditPoints="1"/>
              </p:cNvSpPr>
              <p:nvPr/>
            </p:nvSpPr>
            <p:spPr bwMode="auto">
              <a:xfrm>
                <a:off x="8510588" y="1654176"/>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8 h 71"/>
                  <a:gd name="T12" fmla="*/ 13 w 33"/>
                  <a:gd name="T13" fmla="*/ 68 h 71"/>
                  <a:gd name="T14" fmla="*/ 13 w 33"/>
                  <a:gd name="T15" fmla="*/ 68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0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26 w 33"/>
                  <a:gd name="T41" fmla="*/ 59 h 71"/>
                  <a:gd name="T42" fmla="*/ 26 w 33"/>
                  <a:gd name="T43" fmla="*/ 59 h 71"/>
                  <a:gd name="T44" fmla="*/ 26 w 33"/>
                  <a:gd name="T45" fmla="*/ 59 h 71"/>
                  <a:gd name="T46" fmla="*/ 33 w 33"/>
                  <a:gd name="T47" fmla="*/ 50 h 71"/>
                  <a:gd name="T48" fmla="*/ 33 w 33"/>
                  <a:gd name="T49" fmla="*/ 50 h 71"/>
                  <a:gd name="T50" fmla="*/ 33 w 33"/>
                  <a:gd name="T51" fmla="*/ 21 h 71"/>
                  <a:gd name="T52" fmla="*/ 12 w 33"/>
                  <a:gd name="T53" fmla="*/ 2 h 71"/>
                  <a:gd name="T54" fmla="*/ 25 w 33"/>
                  <a:gd name="T55" fmla="*/ 10 h 71"/>
                  <a:gd name="T56" fmla="*/ 12 w 33"/>
                  <a:gd name="T57" fmla="*/ 2 h 71"/>
                  <a:gd name="T58" fmla="*/ 12 w 33"/>
                  <a:gd name="T59" fmla="*/ 2 h 71"/>
                  <a:gd name="T60" fmla="*/ 0 w 33"/>
                  <a:gd name="T61" fmla="*/ 0 h 71"/>
                  <a:gd name="T62" fmla="*/ 0 w 33"/>
                  <a:gd name="T63" fmla="*/ 0 h 71"/>
                  <a:gd name="T64" fmla="*/ 0 w 33"/>
                  <a:gd name="T6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59"/>
                    </a:cubicBezTo>
                    <a:cubicBezTo>
                      <a:pt x="26" y="59"/>
                      <a:pt x="26" y="59"/>
                      <a:pt x="26" y="59"/>
                    </a:cubicBezTo>
                    <a:moveTo>
                      <a:pt x="32" y="50"/>
                    </a:moveTo>
                    <a:cubicBezTo>
                      <a:pt x="31" y="53"/>
                      <a:pt x="29" y="57"/>
                      <a:pt x="26" y="59"/>
                    </a:cubicBezTo>
                    <a:cubicBezTo>
                      <a:pt x="29" y="57"/>
                      <a:pt x="31" y="53"/>
                      <a:pt x="32" y="50"/>
                    </a:cubicBezTo>
                    <a:moveTo>
                      <a:pt x="33" y="50"/>
                    </a:moveTo>
                    <a:cubicBezTo>
                      <a:pt x="33" y="50"/>
                      <a:pt x="33" y="50"/>
                      <a:pt x="33" y="50"/>
                    </a:cubicBezTo>
                    <a:cubicBezTo>
                      <a:pt x="33" y="50"/>
                      <a:pt x="33" y="50"/>
                      <a:pt x="33" y="50"/>
                    </a:cubicBezTo>
                    <a:moveTo>
                      <a:pt x="32" y="21"/>
                    </a:moveTo>
                    <a:cubicBezTo>
                      <a:pt x="33" y="21"/>
                      <a:pt x="33" y="21"/>
                      <a:pt x="33" y="21"/>
                    </a:cubicBezTo>
                    <a:cubicBezTo>
                      <a:pt x="33" y="21"/>
                      <a:pt x="33" y="21"/>
                      <a:pt x="32" y="21"/>
                    </a:cubicBezTo>
                    <a:moveTo>
                      <a:pt x="12" y="2"/>
                    </a:moveTo>
                    <a:cubicBezTo>
                      <a:pt x="21" y="5"/>
                      <a:pt x="29" y="12"/>
                      <a:pt x="32" y="21"/>
                    </a:cubicBezTo>
                    <a:cubicBezTo>
                      <a:pt x="31" y="17"/>
                      <a:pt x="28" y="13"/>
                      <a:pt x="25" y="10"/>
                    </a:cubicBezTo>
                    <a:cubicBezTo>
                      <a:pt x="25" y="10"/>
                      <a:pt x="25" y="10"/>
                      <a:pt x="25" y="10"/>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0"/>
                    </a:cubicBezTo>
                    <a:cubicBezTo>
                      <a:pt x="3" y="0"/>
                      <a:pt x="2"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26" name="Freeform 85"/>
              <p:cNvSpPr>
                <a:spLocks/>
              </p:cNvSpPr>
              <p:nvPr/>
            </p:nvSpPr>
            <p:spPr bwMode="auto">
              <a:xfrm>
                <a:off x="8425656" y="1654176"/>
                <a:ext cx="150813" cy="123825"/>
              </a:xfrm>
              <a:custGeom>
                <a:avLst/>
                <a:gdLst>
                  <a:gd name="T0" fmla="*/ 50 w 86"/>
                  <a:gd name="T1" fmla="*/ 0 h 71"/>
                  <a:gd name="T2" fmla="*/ 50 w 86"/>
                  <a:gd name="T3" fmla="*/ 0 h 71"/>
                  <a:gd name="T4" fmla="*/ 25 w 86"/>
                  <a:gd name="T5" fmla="*/ 10 h 71"/>
                  <a:gd name="T6" fmla="*/ 0 w 86"/>
                  <a:gd name="T7" fmla="*/ 35 h 71"/>
                  <a:gd name="T8" fmla="*/ 25 w 86"/>
                  <a:gd name="T9" fmla="*/ 60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8 h 71"/>
                  <a:gd name="T26" fmla="*/ 63 w 86"/>
                  <a:gd name="T27" fmla="*/ 68 h 71"/>
                  <a:gd name="T28" fmla="*/ 63 w 86"/>
                  <a:gd name="T29" fmla="*/ 68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0 h 71"/>
                  <a:gd name="T46" fmla="*/ 75 w 86"/>
                  <a:gd name="T47" fmla="*/ 60 h 71"/>
                  <a:gd name="T48" fmla="*/ 75 w 86"/>
                  <a:gd name="T49" fmla="*/ 60 h 71"/>
                  <a:gd name="T50" fmla="*/ 75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76 w 86"/>
                  <a:gd name="T67" fmla="*/ 60 h 71"/>
                  <a:gd name="T68" fmla="*/ 76 w 86"/>
                  <a:gd name="T69" fmla="*/ 59 h 71"/>
                  <a:gd name="T70" fmla="*/ 76 w 86"/>
                  <a:gd name="T71" fmla="*/ 59 h 71"/>
                  <a:gd name="T72" fmla="*/ 76 w 86"/>
                  <a:gd name="T73" fmla="*/ 59 h 71"/>
                  <a:gd name="T74" fmla="*/ 82 w 86"/>
                  <a:gd name="T75" fmla="*/ 50 h 71"/>
                  <a:gd name="T76" fmla="*/ 83 w 86"/>
                  <a:gd name="T77" fmla="*/ 50 h 71"/>
                  <a:gd name="T78" fmla="*/ 83 w 86"/>
                  <a:gd name="T79" fmla="*/ 50 h 71"/>
                  <a:gd name="T80" fmla="*/ 86 w 86"/>
                  <a:gd name="T81" fmla="*/ 35 h 71"/>
                  <a:gd name="T82" fmla="*/ 83 w 86"/>
                  <a:gd name="T83" fmla="*/ 21 h 71"/>
                  <a:gd name="T84" fmla="*/ 82 w 86"/>
                  <a:gd name="T85" fmla="*/ 21 h 71"/>
                  <a:gd name="T86" fmla="*/ 82 w 86"/>
                  <a:gd name="T87" fmla="*/ 21 h 71"/>
                  <a:gd name="T88" fmla="*/ 62 w 86"/>
                  <a:gd name="T89" fmla="*/ 2 h 71"/>
                  <a:gd name="T90" fmla="*/ 62 w 86"/>
                  <a:gd name="T91" fmla="*/ 2 h 71"/>
                  <a:gd name="T92" fmla="*/ 62 w 86"/>
                  <a:gd name="T93" fmla="*/ 2 h 71"/>
                  <a:gd name="T94" fmla="*/ 54 w 86"/>
                  <a:gd name="T95" fmla="*/ 0 h 71"/>
                  <a:gd name="T96" fmla="*/ 50 w 86"/>
                  <a:gd name="T9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 h="71">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0"/>
                      <a:pt x="60" y="70"/>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59"/>
                    </a:cubicBezTo>
                    <a:cubicBezTo>
                      <a:pt x="76" y="59"/>
                      <a:pt x="76" y="59"/>
                      <a:pt x="76" y="59"/>
                    </a:cubicBezTo>
                    <a:cubicBezTo>
                      <a:pt x="76" y="59"/>
                      <a:pt x="76" y="59"/>
                      <a:pt x="76" y="59"/>
                    </a:cubicBezTo>
                    <a:cubicBezTo>
                      <a:pt x="79" y="57"/>
                      <a:pt x="81" y="53"/>
                      <a:pt x="82" y="50"/>
                    </a:cubicBezTo>
                    <a:cubicBezTo>
                      <a:pt x="82" y="50"/>
                      <a:pt x="82" y="50"/>
                      <a:pt x="83" y="50"/>
                    </a:cubicBezTo>
                    <a:cubicBezTo>
                      <a:pt x="83" y="50"/>
                      <a:pt x="83" y="50"/>
                      <a:pt x="83" y="50"/>
                    </a:cubicBezTo>
                    <a:cubicBezTo>
                      <a:pt x="85" y="45"/>
                      <a:pt x="86" y="40"/>
                      <a:pt x="86" y="35"/>
                    </a:cubicBezTo>
                    <a:cubicBezTo>
                      <a:pt x="86" y="30"/>
                      <a:pt x="85" y="25"/>
                      <a:pt x="83" y="21"/>
                    </a:cubicBezTo>
                    <a:cubicBezTo>
                      <a:pt x="83" y="21"/>
                      <a:pt x="83" y="21"/>
                      <a:pt x="82" y="21"/>
                    </a:cubicBezTo>
                    <a:cubicBezTo>
                      <a:pt x="82" y="21"/>
                      <a:pt x="82" y="21"/>
                      <a:pt x="82" y="21"/>
                    </a:cubicBezTo>
                    <a:cubicBezTo>
                      <a:pt x="79" y="12"/>
                      <a:pt x="71" y="5"/>
                      <a:pt x="62" y="2"/>
                    </a:cubicBezTo>
                    <a:cubicBezTo>
                      <a:pt x="62" y="2"/>
                      <a:pt x="62" y="2"/>
                      <a:pt x="62" y="2"/>
                    </a:cubicBezTo>
                    <a:cubicBezTo>
                      <a:pt x="62" y="2"/>
                      <a:pt x="62" y="2"/>
                      <a:pt x="62" y="2"/>
                    </a:cubicBezTo>
                    <a:cubicBezTo>
                      <a:pt x="59" y="1"/>
                      <a:pt x="57" y="0"/>
                      <a:pt x="54" y="0"/>
                    </a:cubicBezTo>
                    <a:cubicBezTo>
                      <a:pt x="53" y="0"/>
                      <a:pt x="52"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grpSp>
      </p:grpSp>
      <p:sp>
        <p:nvSpPr>
          <p:cNvPr id="34" name="Rectangle 33"/>
          <p:cNvSpPr/>
          <p:nvPr/>
        </p:nvSpPr>
        <p:spPr>
          <a:xfrm>
            <a:off x="3703815" y="1163488"/>
            <a:ext cx="1736374" cy="369332"/>
          </a:xfrm>
          <a:prstGeom prst="rect">
            <a:avLst/>
          </a:prstGeom>
        </p:spPr>
        <p:txBody>
          <a:bodyPr wrap="none">
            <a:spAutoFit/>
          </a:bodyPr>
          <a:lstStyle/>
          <a:p>
            <a:pPr algn="ctr" defTabSz="457166" eaLnBrk="0" fontAlgn="auto" hangingPunct="0">
              <a:spcBef>
                <a:spcPts val="0"/>
              </a:spcBef>
              <a:spcAft>
                <a:spcPts val="0"/>
              </a:spcAft>
              <a:defRPr/>
            </a:pPr>
            <a:r>
              <a:rPr lang="en-US" dirty="0">
                <a:solidFill>
                  <a:srgbClr val="00BCEB"/>
                </a:solidFill>
                <a:latin typeface="CiscoSansTT ExtraLight"/>
                <a:cs typeface=""/>
              </a:rPr>
              <a:t>ACI Anywhere </a:t>
            </a:r>
          </a:p>
        </p:txBody>
      </p:sp>
      <p:sp>
        <p:nvSpPr>
          <p:cNvPr id="35" name="Richtungspfeil 65"/>
          <p:cNvSpPr/>
          <p:nvPr/>
        </p:nvSpPr>
        <p:spPr bwMode="auto">
          <a:xfrm>
            <a:off x="3716607" y="2067547"/>
            <a:ext cx="1710790" cy="470864"/>
          </a:xfrm>
          <a:prstGeom prst="roundRect">
            <a:avLst>
              <a:gd name="adj" fmla="val 50000"/>
            </a:avLst>
          </a:prstGeom>
          <a:solidFill>
            <a:schemeClr val="tx1">
              <a:lumMod val="10000"/>
              <a:lumOff val="90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GB" sz="1400" noProof="1">
              <a:solidFill>
                <a:srgbClr val="282828"/>
              </a:solidFill>
              <a:latin typeface="CiscoSansTT ExtraLight"/>
              <a:cs typeface=""/>
            </a:endParaRPr>
          </a:p>
        </p:txBody>
      </p:sp>
      <p:grpSp>
        <p:nvGrpSpPr>
          <p:cNvPr id="36" name="Group 35"/>
          <p:cNvGrpSpPr/>
          <p:nvPr/>
        </p:nvGrpSpPr>
        <p:grpSpPr>
          <a:xfrm>
            <a:off x="3921710" y="2158286"/>
            <a:ext cx="1300581" cy="289386"/>
            <a:chOff x="4425885" y="2272407"/>
            <a:chExt cx="1300581" cy="289386"/>
          </a:xfrm>
        </p:grpSpPr>
        <p:grpSp>
          <p:nvGrpSpPr>
            <p:cNvPr id="37" name="Group 4"/>
            <p:cNvGrpSpPr>
              <a:grpSpLocks noChangeAspect="1"/>
            </p:cNvGrpSpPr>
            <p:nvPr/>
          </p:nvGrpSpPr>
          <p:grpSpPr bwMode="auto">
            <a:xfrm>
              <a:off x="4425885" y="2272407"/>
              <a:ext cx="289056" cy="289386"/>
              <a:chOff x="2007" y="746"/>
              <a:chExt cx="1744" cy="1746"/>
            </a:xfrm>
          </p:grpSpPr>
          <p:sp>
            <p:nvSpPr>
              <p:cNvPr id="74" name="Freeform 5"/>
              <p:cNvSpPr>
                <a:spLocks/>
              </p:cNvSpPr>
              <p:nvPr/>
            </p:nvSpPr>
            <p:spPr bwMode="auto">
              <a:xfrm>
                <a:off x="2007" y="746"/>
                <a:ext cx="1744" cy="1746"/>
              </a:xfrm>
              <a:custGeom>
                <a:avLst/>
                <a:gdLst>
                  <a:gd name="T0" fmla="*/ 406 w 866"/>
                  <a:gd name="T1" fmla="*/ 14 h 866"/>
                  <a:gd name="T2" fmla="*/ 459 w 866"/>
                  <a:gd name="T3" fmla="*/ 14 h 866"/>
                  <a:gd name="T4" fmla="*/ 852 w 866"/>
                  <a:gd name="T5" fmla="*/ 407 h 866"/>
                  <a:gd name="T6" fmla="*/ 852 w 866"/>
                  <a:gd name="T7" fmla="*/ 460 h 866"/>
                  <a:gd name="T8" fmla="*/ 460 w 866"/>
                  <a:gd name="T9" fmla="*/ 852 h 866"/>
                  <a:gd name="T10" fmla="*/ 407 w 866"/>
                  <a:gd name="T11" fmla="*/ 852 h 866"/>
                  <a:gd name="T12" fmla="*/ 14 w 866"/>
                  <a:gd name="T13" fmla="*/ 459 h 866"/>
                  <a:gd name="T14" fmla="*/ 14 w 866"/>
                  <a:gd name="T15" fmla="*/ 406 h 866"/>
                  <a:gd name="T16" fmla="*/ 406 w 866"/>
                  <a:gd name="T17" fmla="*/ 1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6" h="866">
                    <a:moveTo>
                      <a:pt x="406" y="14"/>
                    </a:moveTo>
                    <a:cubicBezTo>
                      <a:pt x="421" y="0"/>
                      <a:pt x="445" y="0"/>
                      <a:pt x="459" y="14"/>
                    </a:cubicBezTo>
                    <a:cubicBezTo>
                      <a:pt x="852" y="407"/>
                      <a:pt x="852" y="407"/>
                      <a:pt x="852" y="407"/>
                    </a:cubicBezTo>
                    <a:cubicBezTo>
                      <a:pt x="866" y="421"/>
                      <a:pt x="866" y="445"/>
                      <a:pt x="852" y="460"/>
                    </a:cubicBezTo>
                    <a:cubicBezTo>
                      <a:pt x="460" y="852"/>
                      <a:pt x="460" y="852"/>
                      <a:pt x="460" y="852"/>
                    </a:cubicBezTo>
                    <a:cubicBezTo>
                      <a:pt x="445" y="866"/>
                      <a:pt x="421" y="866"/>
                      <a:pt x="407" y="852"/>
                    </a:cubicBezTo>
                    <a:cubicBezTo>
                      <a:pt x="14" y="459"/>
                      <a:pt x="14" y="459"/>
                      <a:pt x="14" y="459"/>
                    </a:cubicBezTo>
                    <a:cubicBezTo>
                      <a:pt x="0" y="445"/>
                      <a:pt x="0" y="421"/>
                      <a:pt x="14" y="406"/>
                    </a:cubicBezTo>
                    <a:lnTo>
                      <a:pt x="406" y="14"/>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75" name="Freeform 6"/>
              <p:cNvSpPr>
                <a:spLocks/>
              </p:cNvSpPr>
              <p:nvPr/>
            </p:nvSpPr>
            <p:spPr bwMode="auto">
              <a:xfrm>
                <a:off x="2386" y="1125"/>
                <a:ext cx="986" cy="988"/>
              </a:xfrm>
              <a:custGeom>
                <a:avLst/>
                <a:gdLst>
                  <a:gd name="T0" fmla="*/ 230 w 490"/>
                  <a:gd name="T1" fmla="*/ 8 h 490"/>
                  <a:gd name="T2" fmla="*/ 260 w 490"/>
                  <a:gd name="T3" fmla="*/ 8 h 490"/>
                  <a:gd name="T4" fmla="*/ 482 w 490"/>
                  <a:gd name="T5" fmla="*/ 230 h 490"/>
                  <a:gd name="T6" fmla="*/ 482 w 490"/>
                  <a:gd name="T7" fmla="*/ 260 h 490"/>
                  <a:gd name="T8" fmla="*/ 260 w 490"/>
                  <a:gd name="T9" fmla="*/ 482 h 490"/>
                  <a:gd name="T10" fmla="*/ 230 w 490"/>
                  <a:gd name="T11" fmla="*/ 482 h 490"/>
                  <a:gd name="T12" fmla="*/ 8 w 490"/>
                  <a:gd name="T13" fmla="*/ 260 h 490"/>
                  <a:gd name="T14" fmla="*/ 8 w 490"/>
                  <a:gd name="T15" fmla="*/ 230 h 490"/>
                  <a:gd name="T16" fmla="*/ 230 w 490"/>
                  <a:gd name="T17" fmla="*/ 8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490">
                    <a:moveTo>
                      <a:pt x="230" y="8"/>
                    </a:moveTo>
                    <a:cubicBezTo>
                      <a:pt x="238" y="0"/>
                      <a:pt x="252" y="0"/>
                      <a:pt x="260" y="8"/>
                    </a:cubicBezTo>
                    <a:cubicBezTo>
                      <a:pt x="482" y="230"/>
                      <a:pt x="482" y="230"/>
                      <a:pt x="482" y="230"/>
                    </a:cubicBezTo>
                    <a:cubicBezTo>
                      <a:pt x="490" y="238"/>
                      <a:pt x="490" y="252"/>
                      <a:pt x="482" y="260"/>
                    </a:cubicBezTo>
                    <a:cubicBezTo>
                      <a:pt x="260" y="482"/>
                      <a:pt x="260" y="482"/>
                      <a:pt x="260" y="482"/>
                    </a:cubicBezTo>
                    <a:cubicBezTo>
                      <a:pt x="252" y="490"/>
                      <a:pt x="238" y="490"/>
                      <a:pt x="230" y="482"/>
                    </a:cubicBezTo>
                    <a:cubicBezTo>
                      <a:pt x="8" y="260"/>
                      <a:pt x="8" y="260"/>
                      <a:pt x="8" y="260"/>
                    </a:cubicBezTo>
                    <a:cubicBezTo>
                      <a:pt x="0" y="252"/>
                      <a:pt x="0" y="238"/>
                      <a:pt x="8" y="230"/>
                    </a:cubicBezTo>
                    <a:lnTo>
                      <a:pt x="23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76" name="Freeform 7"/>
              <p:cNvSpPr>
                <a:spLocks noEditPoints="1"/>
              </p:cNvSpPr>
              <p:nvPr/>
            </p:nvSpPr>
            <p:spPr bwMode="auto">
              <a:xfrm>
                <a:off x="2557" y="1530"/>
                <a:ext cx="187" cy="186"/>
              </a:xfrm>
              <a:custGeom>
                <a:avLst/>
                <a:gdLst>
                  <a:gd name="T0" fmla="*/ 187 w 187"/>
                  <a:gd name="T1" fmla="*/ 186 h 186"/>
                  <a:gd name="T2" fmla="*/ 145 w 187"/>
                  <a:gd name="T3" fmla="*/ 186 h 186"/>
                  <a:gd name="T4" fmla="*/ 129 w 187"/>
                  <a:gd name="T5" fmla="*/ 143 h 186"/>
                  <a:gd name="T6" fmla="*/ 56 w 187"/>
                  <a:gd name="T7" fmla="*/ 143 h 186"/>
                  <a:gd name="T8" fmla="*/ 40 w 187"/>
                  <a:gd name="T9" fmla="*/ 186 h 186"/>
                  <a:gd name="T10" fmla="*/ 0 w 187"/>
                  <a:gd name="T11" fmla="*/ 186 h 186"/>
                  <a:gd name="T12" fmla="*/ 72 w 187"/>
                  <a:gd name="T13" fmla="*/ 0 h 186"/>
                  <a:gd name="T14" fmla="*/ 113 w 187"/>
                  <a:gd name="T15" fmla="*/ 0 h 186"/>
                  <a:gd name="T16" fmla="*/ 187 w 187"/>
                  <a:gd name="T17" fmla="*/ 186 h 186"/>
                  <a:gd name="T18" fmla="*/ 117 w 187"/>
                  <a:gd name="T19" fmla="*/ 111 h 186"/>
                  <a:gd name="T20" fmla="*/ 92 w 187"/>
                  <a:gd name="T21" fmla="*/ 43 h 186"/>
                  <a:gd name="T22" fmla="*/ 66 w 187"/>
                  <a:gd name="T23" fmla="*/ 111 h 186"/>
                  <a:gd name="T24" fmla="*/ 117 w 187"/>
                  <a:gd name="T25" fmla="*/ 1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186">
                    <a:moveTo>
                      <a:pt x="187" y="186"/>
                    </a:moveTo>
                    <a:lnTo>
                      <a:pt x="145" y="186"/>
                    </a:lnTo>
                    <a:lnTo>
                      <a:pt x="129" y="143"/>
                    </a:lnTo>
                    <a:lnTo>
                      <a:pt x="56" y="143"/>
                    </a:lnTo>
                    <a:lnTo>
                      <a:pt x="40" y="186"/>
                    </a:lnTo>
                    <a:lnTo>
                      <a:pt x="0" y="186"/>
                    </a:lnTo>
                    <a:lnTo>
                      <a:pt x="72" y="0"/>
                    </a:lnTo>
                    <a:lnTo>
                      <a:pt x="113" y="0"/>
                    </a:lnTo>
                    <a:lnTo>
                      <a:pt x="187" y="186"/>
                    </a:lnTo>
                    <a:close/>
                    <a:moveTo>
                      <a:pt x="117" y="111"/>
                    </a:moveTo>
                    <a:lnTo>
                      <a:pt x="92" y="43"/>
                    </a:lnTo>
                    <a:lnTo>
                      <a:pt x="66" y="111"/>
                    </a:lnTo>
                    <a:lnTo>
                      <a:pt x="117" y="111"/>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77" name="Freeform 8"/>
              <p:cNvSpPr>
                <a:spLocks noEditPoints="1"/>
              </p:cNvSpPr>
              <p:nvPr/>
            </p:nvSpPr>
            <p:spPr bwMode="auto">
              <a:xfrm>
                <a:off x="2758" y="1530"/>
                <a:ext cx="141" cy="186"/>
              </a:xfrm>
              <a:custGeom>
                <a:avLst/>
                <a:gdLst>
                  <a:gd name="T0" fmla="*/ 0 w 70"/>
                  <a:gd name="T1" fmla="*/ 92 h 92"/>
                  <a:gd name="T2" fmla="*/ 0 w 70"/>
                  <a:gd name="T3" fmla="*/ 0 h 92"/>
                  <a:gd name="T4" fmla="*/ 29 w 70"/>
                  <a:gd name="T5" fmla="*/ 0 h 92"/>
                  <a:gd name="T6" fmla="*/ 51 w 70"/>
                  <a:gd name="T7" fmla="*/ 1 h 92"/>
                  <a:gd name="T8" fmla="*/ 65 w 70"/>
                  <a:gd name="T9" fmla="*/ 10 h 92"/>
                  <a:gd name="T10" fmla="*/ 70 w 70"/>
                  <a:gd name="T11" fmla="*/ 28 h 92"/>
                  <a:gd name="T12" fmla="*/ 67 w 70"/>
                  <a:gd name="T13" fmla="*/ 42 h 92"/>
                  <a:gd name="T14" fmla="*/ 59 w 70"/>
                  <a:gd name="T15" fmla="*/ 51 h 92"/>
                  <a:gd name="T16" fmla="*/ 50 w 70"/>
                  <a:gd name="T17" fmla="*/ 56 h 92"/>
                  <a:gd name="T18" fmla="*/ 30 w 70"/>
                  <a:gd name="T19" fmla="*/ 57 h 92"/>
                  <a:gd name="T20" fmla="*/ 18 w 70"/>
                  <a:gd name="T21" fmla="*/ 57 h 92"/>
                  <a:gd name="T22" fmla="*/ 18 w 70"/>
                  <a:gd name="T23" fmla="*/ 92 h 92"/>
                  <a:gd name="T24" fmla="*/ 0 w 70"/>
                  <a:gd name="T25" fmla="*/ 92 h 92"/>
                  <a:gd name="T26" fmla="*/ 18 w 70"/>
                  <a:gd name="T27" fmla="*/ 15 h 92"/>
                  <a:gd name="T28" fmla="*/ 18 w 70"/>
                  <a:gd name="T29" fmla="*/ 41 h 92"/>
                  <a:gd name="T30" fmla="*/ 28 w 70"/>
                  <a:gd name="T31" fmla="*/ 41 h 92"/>
                  <a:gd name="T32" fmla="*/ 43 w 70"/>
                  <a:gd name="T33" fmla="*/ 40 h 92"/>
                  <a:gd name="T34" fmla="*/ 49 w 70"/>
                  <a:gd name="T35" fmla="*/ 35 h 92"/>
                  <a:gd name="T36" fmla="*/ 51 w 70"/>
                  <a:gd name="T37" fmla="*/ 28 h 92"/>
                  <a:gd name="T38" fmla="*/ 48 w 70"/>
                  <a:gd name="T39" fmla="*/ 20 h 92"/>
                  <a:gd name="T40" fmla="*/ 40 w 70"/>
                  <a:gd name="T41" fmla="*/ 16 h 92"/>
                  <a:gd name="T42" fmla="*/ 27 w 70"/>
                  <a:gd name="T43" fmla="*/ 15 h 92"/>
                  <a:gd name="T44" fmla="*/ 18 w 70"/>
                  <a:gd name="T45" fmla="*/ 1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92">
                    <a:moveTo>
                      <a:pt x="0" y="92"/>
                    </a:moveTo>
                    <a:cubicBezTo>
                      <a:pt x="0" y="0"/>
                      <a:pt x="0" y="0"/>
                      <a:pt x="0" y="0"/>
                    </a:cubicBezTo>
                    <a:cubicBezTo>
                      <a:pt x="29" y="0"/>
                      <a:pt x="29" y="0"/>
                      <a:pt x="29" y="0"/>
                    </a:cubicBezTo>
                    <a:cubicBezTo>
                      <a:pt x="41" y="0"/>
                      <a:pt x="48" y="0"/>
                      <a:pt x="51" y="1"/>
                    </a:cubicBezTo>
                    <a:cubicBezTo>
                      <a:pt x="57" y="2"/>
                      <a:pt x="61" y="5"/>
                      <a:pt x="65" y="10"/>
                    </a:cubicBezTo>
                    <a:cubicBezTo>
                      <a:pt x="68" y="15"/>
                      <a:pt x="70" y="21"/>
                      <a:pt x="70" y="28"/>
                    </a:cubicBezTo>
                    <a:cubicBezTo>
                      <a:pt x="70" y="34"/>
                      <a:pt x="69" y="38"/>
                      <a:pt x="67" y="42"/>
                    </a:cubicBezTo>
                    <a:cubicBezTo>
                      <a:pt x="65" y="46"/>
                      <a:pt x="62" y="49"/>
                      <a:pt x="59" y="51"/>
                    </a:cubicBezTo>
                    <a:cubicBezTo>
                      <a:pt x="56" y="53"/>
                      <a:pt x="53" y="55"/>
                      <a:pt x="50" y="56"/>
                    </a:cubicBezTo>
                    <a:cubicBezTo>
                      <a:pt x="45" y="56"/>
                      <a:pt x="39" y="57"/>
                      <a:pt x="30" y="57"/>
                    </a:cubicBezTo>
                    <a:cubicBezTo>
                      <a:pt x="18" y="57"/>
                      <a:pt x="18" y="57"/>
                      <a:pt x="18" y="57"/>
                    </a:cubicBezTo>
                    <a:cubicBezTo>
                      <a:pt x="18" y="92"/>
                      <a:pt x="18" y="92"/>
                      <a:pt x="18" y="92"/>
                    </a:cubicBezTo>
                    <a:lnTo>
                      <a:pt x="0" y="92"/>
                    </a:lnTo>
                    <a:close/>
                    <a:moveTo>
                      <a:pt x="18" y="15"/>
                    </a:moveTo>
                    <a:cubicBezTo>
                      <a:pt x="18" y="41"/>
                      <a:pt x="18" y="41"/>
                      <a:pt x="18" y="41"/>
                    </a:cubicBezTo>
                    <a:cubicBezTo>
                      <a:pt x="28" y="41"/>
                      <a:pt x="28" y="41"/>
                      <a:pt x="28" y="41"/>
                    </a:cubicBezTo>
                    <a:cubicBezTo>
                      <a:pt x="36" y="41"/>
                      <a:pt x="41" y="41"/>
                      <a:pt x="43" y="40"/>
                    </a:cubicBezTo>
                    <a:cubicBezTo>
                      <a:pt x="45" y="39"/>
                      <a:pt x="47" y="37"/>
                      <a:pt x="49" y="35"/>
                    </a:cubicBezTo>
                    <a:cubicBezTo>
                      <a:pt x="50" y="33"/>
                      <a:pt x="51" y="31"/>
                      <a:pt x="51" y="28"/>
                    </a:cubicBezTo>
                    <a:cubicBezTo>
                      <a:pt x="51" y="25"/>
                      <a:pt x="50" y="22"/>
                      <a:pt x="48" y="20"/>
                    </a:cubicBezTo>
                    <a:cubicBezTo>
                      <a:pt x="46" y="18"/>
                      <a:pt x="43" y="16"/>
                      <a:pt x="40" y="16"/>
                    </a:cubicBezTo>
                    <a:cubicBezTo>
                      <a:pt x="38" y="15"/>
                      <a:pt x="34" y="15"/>
                      <a:pt x="27" y="15"/>
                    </a:cubicBezTo>
                    <a:lnTo>
                      <a:pt x="18" y="15"/>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78" name="Rectangle 9"/>
              <p:cNvSpPr>
                <a:spLocks noChangeArrowheads="1"/>
              </p:cNvSpPr>
              <p:nvPr/>
            </p:nvSpPr>
            <p:spPr bwMode="auto">
              <a:xfrm>
                <a:off x="2927" y="1530"/>
                <a:ext cx="37" cy="186"/>
              </a:xfrm>
              <a:prstGeom prst="rect">
                <a:avLst/>
              </a:prstGeom>
              <a:solidFill>
                <a:srgbClr val="296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79" name="Freeform 10"/>
              <p:cNvSpPr>
                <a:spLocks/>
              </p:cNvSpPr>
              <p:nvPr/>
            </p:nvSpPr>
            <p:spPr bwMode="auto">
              <a:xfrm>
                <a:off x="2990" y="1526"/>
                <a:ext cx="161" cy="192"/>
              </a:xfrm>
              <a:custGeom>
                <a:avLst/>
                <a:gdLst>
                  <a:gd name="T0" fmla="*/ 62 w 80"/>
                  <a:gd name="T1" fmla="*/ 60 h 95"/>
                  <a:gd name="T2" fmla="*/ 80 w 80"/>
                  <a:gd name="T3" fmla="*/ 65 h 95"/>
                  <a:gd name="T4" fmla="*/ 66 w 80"/>
                  <a:gd name="T5" fmla="*/ 88 h 95"/>
                  <a:gd name="T6" fmla="*/ 42 w 80"/>
                  <a:gd name="T7" fmla="*/ 95 h 95"/>
                  <a:gd name="T8" fmla="*/ 11 w 80"/>
                  <a:gd name="T9" fmla="*/ 83 h 95"/>
                  <a:gd name="T10" fmla="*/ 0 w 80"/>
                  <a:gd name="T11" fmla="*/ 48 h 95"/>
                  <a:gd name="T12" fmla="*/ 12 w 80"/>
                  <a:gd name="T13" fmla="*/ 13 h 95"/>
                  <a:gd name="T14" fmla="*/ 43 w 80"/>
                  <a:gd name="T15" fmla="*/ 0 h 95"/>
                  <a:gd name="T16" fmla="*/ 70 w 80"/>
                  <a:gd name="T17" fmla="*/ 10 h 95"/>
                  <a:gd name="T18" fmla="*/ 79 w 80"/>
                  <a:gd name="T19" fmla="*/ 27 h 95"/>
                  <a:gd name="T20" fmla="*/ 61 w 80"/>
                  <a:gd name="T21" fmla="*/ 31 h 95"/>
                  <a:gd name="T22" fmla="*/ 54 w 80"/>
                  <a:gd name="T23" fmla="*/ 20 h 95"/>
                  <a:gd name="T24" fmla="*/ 42 w 80"/>
                  <a:gd name="T25" fmla="*/ 16 h 95"/>
                  <a:gd name="T26" fmla="*/ 25 w 80"/>
                  <a:gd name="T27" fmla="*/ 23 h 95"/>
                  <a:gd name="T28" fmla="*/ 19 w 80"/>
                  <a:gd name="T29" fmla="*/ 47 h 95"/>
                  <a:gd name="T30" fmla="*/ 25 w 80"/>
                  <a:gd name="T31" fmla="*/ 72 h 95"/>
                  <a:gd name="T32" fmla="*/ 41 w 80"/>
                  <a:gd name="T33" fmla="*/ 79 h 95"/>
                  <a:gd name="T34" fmla="*/ 54 w 80"/>
                  <a:gd name="T35" fmla="*/ 75 h 95"/>
                  <a:gd name="T36" fmla="*/ 62 w 80"/>
                  <a:gd name="T37" fmla="*/ 6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95">
                    <a:moveTo>
                      <a:pt x="62" y="60"/>
                    </a:moveTo>
                    <a:cubicBezTo>
                      <a:pt x="80" y="65"/>
                      <a:pt x="80" y="65"/>
                      <a:pt x="80" y="65"/>
                    </a:cubicBezTo>
                    <a:cubicBezTo>
                      <a:pt x="77" y="76"/>
                      <a:pt x="72" y="83"/>
                      <a:pt x="66" y="88"/>
                    </a:cubicBezTo>
                    <a:cubicBezTo>
                      <a:pt x="60" y="93"/>
                      <a:pt x="51" y="95"/>
                      <a:pt x="42" y="95"/>
                    </a:cubicBezTo>
                    <a:cubicBezTo>
                      <a:pt x="29" y="95"/>
                      <a:pt x="19" y="91"/>
                      <a:pt x="11" y="83"/>
                    </a:cubicBezTo>
                    <a:cubicBezTo>
                      <a:pt x="4" y="74"/>
                      <a:pt x="0" y="63"/>
                      <a:pt x="0" y="48"/>
                    </a:cubicBezTo>
                    <a:cubicBezTo>
                      <a:pt x="0" y="33"/>
                      <a:pt x="4" y="21"/>
                      <a:pt x="12" y="13"/>
                    </a:cubicBezTo>
                    <a:cubicBezTo>
                      <a:pt x="19" y="4"/>
                      <a:pt x="30" y="0"/>
                      <a:pt x="43" y="0"/>
                    </a:cubicBezTo>
                    <a:cubicBezTo>
                      <a:pt x="54" y="0"/>
                      <a:pt x="63" y="3"/>
                      <a:pt x="70" y="10"/>
                    </a:cubicBezTo>
                    <a:cubicBezTo>
                      <a:pt x="74" y="14"/>
                      <a:pt x="77" y="20"/>
                      <a:pt x="79" y="27"/>
                    </a:cubicBezTo>
                    <a:cubicBezTo>
                      <a:pt x="61" y="31"/>
                      <a:pt x="61" y="31"/>
                      <a:pt x="61" y="31"/>
                    </a:cubicBezTo>
                    <a:cubicBezTo>
                      <a:pt x="60" y="27"/>
                      <a:pt x="58" y="23"/>
                      <a:pt x="54" y="20"/>
                    </a:cubicBezTo>
                    <a:cubicBezTo>
                      <a:pt x="51" y="17"/>
                      <a:pt x="47" y="16"/>
                      <a:pt x="42" y="16"/>
                    </a:cubicBezTo>
                    <a:cubicBezTo>
                      <a:pt x="35" y="16"/>
                      <a:pt x="29" y="18"/>
                      <a:pt x="25" y="23"/>
                    </a:cubicBezTo>
                    <a:cubicBezTo>
                      <a:pt x="21" y="28"/>
                      <a:pt x="19" y="36"/>
                      <a:pt x="19" y="47"/>
                    </a:cubicBezTo>
                    <a:cubicBezTo>
                      <a:pt x="19" y="59"/>
                      <a:pt x="21" y="67"/>
                      <a:pt x="25" y="72"/>
                    </a:cubicBezTo>
                    <a:cubicBezTo>
                      <a:pt x="29" y="77"/>
                      <a:pt x="35" y="79"/>
                      <a:pt x="41" y="79"/>
                    </a:cubicBezTo>
                    <a:cubicBezTo>
                      <a:pt x="46" y="79"/>
                      <a:pt x="51" y="78"/>
                      <a:pt x="54" y="75"/>
                    </a:cubicBezTo>
                    <a:cubicBezTo>
                      <a:pt x="58" y="71"/>
                      <a:pt x="60" y="67"/>
                      <a:pt x="62" y="60"/>
                    </a:cubicBez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80" name="Freeform 11"/>
              <p:cNvSpPr>
                <a:spLocks/>
              </p:cNvSpPr>
              <p:nvPr/>
            </p:nvSpPr>
            <p:spPr bwMode="auto">
              <a:xfrm>
                <a:off x="2750" y="821"/>
                <a:ext cx="250" cy="274"/>
              </a:xfrm>
              <a:custGeom>
                <a:avLst/>
                <a:gdLst>
                  <a:gd name="T0" fmla="*/ 123 w 124"/>
                  <a:gd name="T1" fmla="*/ 125 h 136"/>
                  <a:gd name="T2" fmla="*/ 101 w 124"/>
                  <a:gd name="T3" fmla="*/ 103 h 136"/>
                  <a:gd name="T4" fmla="*/ 78 w 124"/>
                  <a:gd name="T5" fmla="*/ 91 h 136"/>
                  <a:gd name="T6" fmla="*/ 78 w 124"/>
                  <a:gd name="T7" fmla="*/ 76 h 136"/>
                  <a:gd name="T8" fmla="*/ 84 w 124"/>
                  <a:gd name="T9" fmla="*/ 64 h 136"/>
                  <a:gd name="T10" fmla="*/ 87 w 124"/>
                  <a:gd name="T11" fmla="*/ 60 h 136"/>
                  <a:gd name="T12" fmla="*/ 93 w 124"/>
                  <a:gd name="T13" fmla="*/ 52 h 136"/>
                  <a:gd name="T14" fmla="*/ 90 w 124"/>
                  <a:gd name="T15" fmla="*/ 46 h 136"/>
                  <a:gd name="T16" fmla="*/ 79 w 124"/>
                  <a:gd name="T17" fmla="*/ 4 h 136"/>
                  <a:gd name="T18" fmla="*/ 62 w 124"/>
                  <a:gd name="T19" fmla="*/ 0 h 136"/>
                  <a:gd name="T20" fmla="*/ 46 w 124"/>
                  <a:gd name="T21" fmla="*/ 4 h 136"/>
                  <a:gd name="T22" fmla="*/ 34 w 124"/>
                  <a:gd name="T23" fmla="*/ 46 h 136"/>
                  <a:gd name="T24" fmla="*/ 31 w 124"/>
                  <a:gd name="T25" fmla="*/ 52 h 136"/>
                  <a:gd name="T26" fmla="*/ 37 w 124"/>
                  <a:gd name="T27" fmla="*/ 60 h 136"/>
                  <a:gd name="T28" fmla="*/ 40 w 124"/>
                  <a:gd name="T29" fmla="*/ 64 h 136"/>
                  <a:gd name="T30" fmla="*/ 47 w 124"/>
                  <a:gd name="T31" fmla="*/ 77 h 136"/>
                  <a:gd name="T32" fmla="*/ 46 w 124"/>
                  <a:gd name="T33" fmla="*/ 77 h 136"/>
                  <a:gd name="T34" fmla="*/ 46 w 124"/>
                  <a:gd name="T35" fmla="*/ 91 h 136"/>
                  <a:gd name="T36" fmla="*/ 24 w 124"/>
                  <a:gd name="T37" fmla="*/ 103 h 136"/>
                  <a:gd name="T38" fmla="*/ 1 w 124"/>
                  <a:gd name="T39" fmla="*/ 125 h 136"/>
                  <a:gd name="T40" fmla="*/ 62 w 124"/>
                  <a:gd name="T41" fmla="*/ 136 h 136"/>
                  <a:gd name="T42" fmla="*/ 62 w 124"/>
                  <a:gd name="T43" fmla="*/ 136 h 136"/>
                  <a:gd name="T44" fmla="*/ 123 w 124"/>
                  <a:gd name="T45" fmla="*/ 12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36">
                    <a:moveTo>
                      <a:pt x="123" y="125"/>
                    </a:moveTo>
                    <a:cubicBezTo>
                      <a:pt x="120" y="104"/>
                      <a:pt x="106" y="104"/>
                      <a:pt x="101" y="103"/>
                    </a:cubicBezTo>
                    <a:cubicBezTo>
                      <a:pt x="95" y="102"/>
                      <a:pt x="78" y="96"/>
                      <a:pt x="78" y="91"/>
                    </a:cubicBezTo>
                    <a:cubicBezTo>
                      <a:pt x="78" y="87"/>
                      <a:pt x="78" y="79"/>
                      <a:pt x="78" y="76"/>
                    </a:cubicBezTo>
                    <a:cubicBezTo>
                      <a:pt x="81" y="71"/>
                      <a:pt x="83" y="64"/>
                      <a:pt x="84" y="64"/>
                    </a:cubicBezTo>
                    <a:cubicBezTo>
                      <a:pt x="86" y="64"/>
                      <a:pt x="87" y="63"/>
                      <a:pt x="87" y="60"/>
                    </a:cubicBezTo>
                    <a:cubicBezTo>
                      <a:pt x="88" y="58"/>
                      <a:pt x="93" y="57"/>
                      <a:pt x="93" y="52"/>
                    </a:cubicBezTo>
                    <a:cubicBezTo>
                      <a:pt x="94" y="46"/>
                      <a:pt x="90" y="46"/>
                      <a:pt x="90" y="46"/>
                    </a:cubicBezTo>
                    <a:cubicBezTo>
                      <a:pt x="90" y="46"/>
                      <a:pt x="103" y="15"/>
                      <a:pt x="79" y="4"/>
                    </a:cubicBezTo>
                    <a:cubicBezTo>
                      <a:pt x="74" y="2"/>
                      <a:pt x="69" y="0"/>
                      <a:pt x="62" y="0"/>
                    </a:cubicBezTo>
                    <a:cubicBezTo>
                      <a:pt x="55" y="0"/>
                      <a:pt x="50" y="2"/>
                      <a:pt x="46" y="4"/>
                    </a:cubicBezTo>
                    <a:cubicBezTo>
                      <a:pt x="21" y="15"/>
                      <a:pt x="34" y="46"/>
                      <a:pt x="34" y="46"/>
                    </a:cubicBezTo>
                    <a:cubicBezTo>
                      <a:pt x="34" y="46"/>
                      <a:pt x="30" y="46"/>
                      <a:pt x="31" y="52"/>
                    </a:cubicBezTo>
                    <a:cubicBezTo>
                      <a:pt x="31" y="57"/>
                      <a:pt x="36" y="58"/>
                      <a:pt x="37" y="60"/>
                    </a:cubicBezTo>
                    <a:cubicBezTo>
                      <a:pt x="37" y="63"/>
                      <a:pt x="38" y="64"/>
                      <a:pt x="40" y="64"/>
                    </a:cubicBezTo>
                    <a:cubicBezTo>
                      <a:pt x="41" y="64"/>
                      <a:pt x="43" y="71"/>
                      <a:pt x="47" y="77"/>
                    </a:cubicBezTo>
                    <a:cubicBezTo>
                      <a:pt x="46" y="77"/>
                      <a:pt x="46" y="77"/>
                      <a:pt x="46" y="77"/>
                    </a:cubicBezTo>
                    <a:cubicBezTo>
                      <a:pt x="46" y="77"/>
                      <a:pt x="46" y="87"/>
                      <a:pt x="46" y="91"/>
                    </a:cubicBezTo>
                    <a:cubicBezTo>
                      <a:pt x="46" y="96"/>
                      <a:pt x="29" y="102"/>
                      <a:pt x="24" y="103"/>
                    </a:cubicBezTo>
                    <a:cubicBezTo>
                      <a:pt x="18" y="104"/>
                      <a:pt x="5" y="104"/>
                      <a:pt x="1" y="125"/>
                    </a:cubicBezTo>
                    <a:cubicBezTo>
                      <a:pt x="1" y="125"/>
                      <a:pt x="0" y="136"/>
                      <a:pt x="62" y="136"/>
                    </a:cubicBezTo>
                    <a:cubicBezTo>
                      <a:pt x="62" y="136"/>
                      <a:pt x="62" y="136"/>
                      <a:pt x="62" y="136"/>
                    </a:cubicBezTo>
                    <a:cubicBezTo>
                      <a:pt x="124" y="136"/>
                      <a:pt x="123" y="125"/>
                      <a:pt x="123" y="1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81" name="Freeform 12"/>
              <p:cNvSpPr>
                <a:spLocks noEditPoints="1"/>
              </p:cNvSpPr>
              <p:nvPr/>
            </p:nvSpPr>
            <p:spPr bwMode="auto">
              <a:xfrm>
                <a:off x="3423" y="1458"/>
                <a:ext cx="187" cy="248"/>
              </a:xfrm>
              <a:custGeom>
                <a:avLst/>
                <a:gdLst>
                  <a:gd name="T0" fmla="*/ 86 w 93"/>
                  <a:gd name="T1" fmla="*/ 43 h 123"/>
                  <a:gd name="T2" fmla="*/ 80 w 93"/>
                  <a:gd name="T3" fmla="*/ 43 h 123"/>
                  <a:gd name="T4" fmla="*/ 80 w 93"/>
                  <a:gd name="T5" fmla="*/ 40 h 123"/>
                  <a:gd name="T6" fmla="*/ 79 w 93"/>
                  <a:gd name="T7" fmla="*/ 40 h 123"/>
                  <a:gd name="T8" fmla="*/ 79 w 93"/>
                  <a:gd name="T9" fmla="*/ 32 h 123"/>
                  <a:gd name="T10" fmla="*/ 46 w 93"/>
                  <a:gd name="T11" fmla="*/ 0 h 123"/>
                  <a:gd name="T12" fmla="*/ 14 w 93"/>
                  <a:gd name="T13" fmla="*/ 32 h 123"/>
                  <a:gd name="T14" fmla="*/ 14 w 93"/>
                  <a:gd name="T15" fmla="*/ 40 h 123"/>
                  <a:gd name="T16" fmla="*/ 13 w 93"/>
                  <a:gd name="T17" fmla="*/ 40 h 123"/>
                  <a:gd name="T18" fmla="*/ 13 w 93"/>
                  <a:gd name="T19" fmla="*/ 43 h 123"/>
                  <a:gd name="T20" fmla="*/ 7 w 93"/>
                  <a:gd name="T21" fmla="*/ 43 h 123"/>
                  <a:gd name="T22" fmla="*/ 0 w 93"/>
                  <a:gd name="T23" fmla="*/ 50 h 123"/>
                  <a:gd name="T24" fmla="*/ 0 w 93"/>
                  <a:gd name="T25" fmla="*/ 116 h 123"/>
                  <a:gd name="T26" fmla="*/ 7 w 93"/>
                  <a:gd name="T27" fmla="*/ 123 h 123"/>
                  <a:gd name="T28" fmla="*/ 86 w 93"/>
                  <a:gd name="T29" fmla="*/ 123 h 123"/>
                  <a:gd name="T30" fmla="*/ 93 w 93"/>
                  <a:gd name="T31" fmla="*/ 116 h 123"/>
                  <a:gd name="T32" fmla="*/ 93 w 93"/>
                  <a:gd name="T33" fmla="*/ 50 h 123"/>
                  <a:gd name="T34" fmla="*/ 86 w 93"/>
                  <a:gd name="T35" fmla="*/ 43 h 123"/>
                  <a:gd name="T36" fmla="*/ 25 w 93"/>
                  <a:gd name="T37" fmla="*/ 32 h 123"/>
                  <a:gd name="T38" fmla="*/ 46 w 93"/>
                  <a:gd name="T39" fmla="*/ 10 h 123"/>
                  <a:gd name="T40" fmla="*/ 68 w 93"/>
                  <a:gd name="T41" fmla="*/ 32 h 123"/>
                  <a:gd name="T42" fmla="*/ 68 w 93"/>
                  <a:gd name="T43" fmla="*/ 40 h 123"/>
                  <a:gd name="T44" fmla="*/ 67 w 93"/>
                  <a:gd name="T45" fmla="*/ 40 h 123"/>
                  <a:gd name="T46" fmla="*/ 67 w 93"/>
                  <a:gd name="T47" fmla="*/ 43 h 123"/>
                  <a:gd name="T48" fmla="*/ 26 w 93"/>
                  <a:gd name="T49" fmla="*/ 43 h 123"/>
                  <a:gd name="T50" fmla="*/ 26 w 93"/>
                  <a:gd name="T51" fmla="*/ 40 h 123"/>
                  <a:gd name="T52" fmla="*/ 25 w 93"/>
                  <a:gd name="T53" fmla="*/ 40 h 123"/>
                  <a:gd name="T54" fmla="*/ 25 w 93"/>
                  <a:gd name="T55" fmla="*/ 32 h 123"/>
                  <a:gd name="T56" fmla="*/ 25 w 93"/>
                  <a:gd name="T57" fmla="*/ 3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3">
                    <a:moveTo>
                      <a:pt x="86" y="43"/>
                    </a:moveTo>
                    <a:cubicBezTo>
                      <a:pt x="80" y="43"/>
                      <a:pt x="80" y="43"/>
                      <a:pt x="80" y="43"/>
                    </a:cubicBezTo>
                    <a:cubicBezTo>
                      <a:pt x="80" y="40"/>
                      <a:pt x="80" y="40"/>
                      <a:pt x="80" y="40"/>
                    </a:cubicBezTo>
                    <a:cubicBezTo>
                      <a:pt x="79" y="40"/>
                      <a:pt x="79" y="40"/>
                      <a:pt x="79" y="40"/>
                    </a:cubicBezTo>
                    <a:cubicBezTo>
                      <a:pt x="79" y="32"/>
                      <a:pt x="79" y="32"/>
                      <a:pt x="79" y="32"/>
                    </a:cubicBezTo>
                    <a:cubicBezTo>
                      <a:pt x="79" y="14"/>
                      <a:pt x="64" y="0"/>
                      <a:pt x="46" y="0"/>
                    </a:cubicBezTo>
                    <a:cubicBezTo>
                      <a:pt x="29" y="0"/>
                      <a:pt x="14" y="14"/>
                      <a:pt x="14" y="32"/>
                    </a:cubicBezTo>
                    <a:cubicBezTo>
                      <a:pt x="14" y="40"/>
                      <a:pt x="14" y="40"/>
                      <a:pt x="14" y="40"/>
                    </a:cubicBezTo>
                    <a:cubicBezTo>
                      <a:pt x="13" y="40"/>
                      <a:pt x="13" y="40"/>
                      <a:pt x="13" y="40"/>
                    </a:cubicBezTo>
                    <a:cubicBezTo>
                      <a:pt x="13" y="43"/>
                      <a:pt x="13" y="43"/>
                      <a:pt x="13" y="43"/>
                    </a:cubicBezTo>
                    <a:cubicBezTo>
                      <a:pt x="7" y="43"/>
                      <a:pt x="7" y="43"/>
                      <a:pt x="7" y="43"/>
                    </a:cubicBezTo>
                    <a:cubicBezTo>
                      <a:pt x="3" y="43"/>
                      <a:pt x="0" y="46"/>
                      <a:pt x="0" y="50"/>
                    </a:cubicBezTo>
                    <a:cubicBezTo>
                      <a:pt x="0" y="116"/>
                      <a:pt x="0" y="116"/>
                      <a:pt x="0" y="116"/>
                    </a:cubicBezTo>
                    <a:cubicBezTo>
                      <a:pt x="0" y="120"/>
                      <a:pt x="3" y="123"/>
                      <a:pt x="7" y="123"/>
                    </a:cubicBezTo>
                    <a:cubicBezTo>
                      <a:pt x="86" y="123"/>
                      <a:pt x="86" y="123"/>
                      <a:pt x="86" y="123"/>
                    </a:cubicBezTo>
                    <a:cubicBezTo>
                      <a:pt x="89" y="123"/>
                      <a:pt x="93" y="120"/>
                      <a:pt x="93" y="116"/>
                    </a:cubicBezTo>
                    <a:cubicBezTo>
                      <a:pt x="93" y="50"/>
                      <a:pt x="93" y="50"/>
                      <a:pt x="93" y="50"/>
                    </a:cubicBezTo>
                    <a:cubicBezTo>
                      <a:pt x="93" y="46"/>
                      <a:pt x="89" y="43"/>
                      <a:pt x="86" y="43"/>
                    </a:cubicBezTo>
                    <a:close/>
                    <a:moveTo>
                      <a:pt x="25" y="32"/>
                    </a:moveTo>
                    <a:cubicBezTo>
                      <a:pt x="25" y="20"/>
                      <a:pt x="34" y="10"/>
                      <a:pt x="46" y="10"/>
                    </a:cubicBezTo>
                    <a:cubicBezTo>
                      <a:pt x="58" y="10"/>
                      <a:pt x="68" y="20"/>
                      <a:pt x="68" y="32"/>
                    </a:cubicBezTo>
                    <a:cubicBezTo>
                      <a:pt x="68" y="40"/>
                      <a:pt x="68" y="40"/>
                      <a:pt x="68" y="40"/>
                    </a:cubicBezTo>
                    <a:cubicBezTo>
                      <a:pt x="67" y="40"/>
                      <a:pt x="67" y="40"/>
                      <a:pt x="67" y="40"/>
                    </a:cubicBezTo>
                    <a:cubicBezTo>
                      <a:pt x="67" y="43"/>
                      <a:pt x="67" y="43"/>
                      <a:pt x="67" y="43"/>
                    </a:cubicBezTo>
                    <a:cubicBezTo>
                      <a:pt x="26" y="43"/>
                      <a:pt x="26" y="43"/>
                      <a:pt x="26" y="43"/>
                    </a:cubicBezTo>
                    <a:cubicBezTo>
                      <a:pt x="26" y="40"/>
                      <a:pt x="26" y="40"/>
                      <a:pt x="26" y="40"/>
                    </a:cubicBezTo>
                    <a:cubicBezTo>
                      <a:pt x="25" y="40"/>
                      <a:pt x="25" y="40"/>
                      <a:pt x="25" y="40"/>
                    </a:cubicBezTo>
                    <a:cubicBezTo>
                      <a:pt x="25" y="32"/>
                      <a:pt x="25" y="32"/>
                      <a:pt x="25" y="32"/>
                    </a:cubicBezTo>
                    <a:cubicBezTo>
                      <a:pt x="25" y="32"/>
                      <a:pt x="25" y="32"/>
                      <a:pt x="25"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82" name="Freeform 13"/>
              <p:cNvSpPr>
                <a:spLocks noEditPoints="1"/>
              </p:cNvSpPr>
              <p:nvPr/>
            </p:nvSpPr>
            <p:spPr bwMode="auto">
              <a:xfrm>
                <a:off x="2080" y="1514"/>
                <a:ext cx="277" cy="161"/>
              </a:xfrm>
              <a:custGeom>
                <a:avLst/>
                <a:gdLst>
                  <a:gd name="T0" fmla="*/ 69 w 138"/>
                  <a:gd name="T1" fmla="*/ 0 h 80"/>
                  <a:gd name="T2" fmla="*/ 0 w 138"/>
                  <a:gd name="T3" fmla="*/ 70 h 80"/>
                  <a:gd name="T4" fmla="*/ 11 w 138"/>
                  <a:gd name="T5" fmla="*/ 80 h 80"/>
                  <a:gd name="T6" fmla="*/ 127 w 138"/>
                  <a:gd name="T7" fmla="*/ 80 h 80"/>
                  <a:gd name="T8" fmla="*/ 138 w 138"/>
                  <a:gd name="T9" fmla="*/ 70 h 80"/>
                  <a:gd name="T10" fmla="*/ 69 w 138"/>
                  <a:gd name="T11" fmla="*/ 0 h 80"/>
                  <a:gd name="T12" fmla="*/ 11 w 138"/>
                  <a:gd name="T13" fmla="*/ 53 h 80"/>
                  <a:gd name="T14" fmla="*/ 7 w 138"/>
                  <a:gd name="T15" fmla="*/ 55 h 80"/>
                  <a:gd name="T16" fmla="*/ 4 w 138"/>
                  <a:gd name="T17" fmla="*/ 54 h 80"/>
                  <a:gd name="T18" fmla="*/ 6 w 138"/>
                  <a:gd name="T19" fmla="*/ 48 h 80"/>
                  <a:gd name="T20" fmla="*/ 9 w 138"/>
                  <a:gd name="T21" fmla="*/ 49 h 80"/>
                  <a:gd name="T22" fmla="*/ 11 w 138"/>
                  <a:gd name="T23" fmla="*/ 53 h 80"/>
                  <a:gd name="T24" fmla="*/ 92 w 138"/>
                  <a:gd name="T25" fmla="*/ 10 h 80"/>
                  <a:gd name="T26" fmla="*/ 93 w 138"/>
                  <a:gd name="T27" fmla="*/ 7 h 80"/>
                  <a:gd name="T28" fmla="*/ 98 w 138"/>
                  <a:gd name="T29" fmla="*/ 9 h 80"/>
                  <a:gd name="T30" fmla="*/ 97 w 138"/>
                  <a:gd name="T31" fmla="*/ 12 h 80"/>
                  <a:gd name="T32" fmla="*/ 93 w 138"/>
                  <a:gd name="T33" fmla="*/ 14 h 80"/>
                  <a:gd name="T34" fmla="*/ 92 w 138"/>
                  <a:gd name="T35" fmla="*/ 10 h 80"/>
                  <a:gd name="T36" fmla="*/ 66 w 138"/>
                  <a:gd name="T37" fmla="*/ 3 h 80"/>
                  <a:gd name="T38" fmla="*/ 69 w 138"/>
                  <a:gd name="T39" fmla="*/ 3 h 80"/>
                  <a:gd name="T40" fmla="*/ 72 w 138"/>
                  <a:gd name="T41" fmla="*/ 3 h 80"/>
                  <a:gd name="T42" fmla="*/ 72 w 138"/>
                  <a:gd name="T43" fmla="*/ 5 h 80"/>
                  <a:gd name="T44" fmla="*/ 69 w 138"/>
                  <a:gd name="T45" fmla="*/ 8 h 80"/>
                  <a:gd name="T46" fmla="*/ 66 w 138"/>
                  <a:gd name="T47" fmla="*/ 5 h 80"/>
                  <a:gd name="T48" fmla="*/ 66 w 138"/>
                  <a:gd name="T49" fmla="*/ 3 h 80"/>
                  <a:gd name="T50" fmla="*/ 66 w 138"/>
                  <a:gd name="T51" fmla="*/ 3 h 80"/>
                  <a:gd name="T52" fmla="*/ 24 w 138"/>
                  <a:gd name="T53" fmla="*/ 30 h 80"/>
                  <a:gd name="T54" fmla="*/ 21 w 138"/>
                  <a:gd name="T55" fmla="*/ 30 h 80"/>
                  <a:gd name="T56" fmla="*/ 18 w 138"/>
                  <a:gd name="T57" fmla="*/ 27 h 80"/>
                  <a:gd name="T58" fmla="*/ 22 w 138"/>
                  <a:gd name="T59" fmla="*/ 22 h 80"/>
                  <a:gd name="T60" fmla="*/ 24 w 138"/>
                  <a:gd name="T61" fmla="*/ 25 h 80"/>
                  <a:gd name="T62" fmla="*/ 24 w 138"/>
                  <a:gd name="T63" fmla="*/ 30 h 80"/>
                  <a:gd name="T64" fmla="*/ 45 w 138"/>
                  <a:gd name="T65" fmla="*/ 14 h 80"/>
                  <a:gd name="T66" fmla="*/ 41 w 138"/>
                  <a:gd name="T67" fmla="*/ 12 h 80"/>
                  <a:gd name="T68" fmla="*/ 40 w 138"/>
                  <a:gd name="T69" fmla="*/ 9 h 80"/>
                  <a:gd name="T70" fmla="*/ 46 w 138"/>
                  <a:gd name="T71" fmla="*/ 7 h 80"/>
                  <a:gd name="T72" fmla="*/ 46 w 138"/>
                  <a:gd name="T73" fmla="*/ 10 h 80"/>
                  <a:gd name="T74" fmla="*/ 45 w 138"/>
                  <a:gd name="T75" fmla="*/ 14 h 80"/>
                  <a:gd name="T76" fmla="*/ 75 w 138"/>
                  <a:gd name="T77" fmla="*/ 71 h 80"/>
                  <a:gd name="T78" fmla="*/ 66 w 138"/>
                  <a:gd name="T79" fmla="*/ 71 h 80"/>
                  <a:gd name="T80" fmla="*/ 66 w 138"/>
                  <a:gd name="T81" fmla="*/ 61 h 80"/>
                  <a:gd name="T82" fmla="*/ 99 w 138"/>
                  <a:gd name="T83" fmla="*/ 27 h 80"/>
                  <a:gd name="T84" fmla="*/ 100 w 138"/>
                  <a:gd name="T85" fmla="*/ 28 h 80"/>
                  <a:gd name="T86" fmla="*/ 75 w 138"/>
                  <a:gd name="T87" fmla="*/ 71 h 80"/>
                  <a:gd name="T88" fmla="*/ 75 w 138"/>
                  <a:gd name="T89" fmla="*/ 71 h 80"/>
                  <a:gd name="T90" fmla="*/ 117 w 138"/>
                  <a:gd name="T91" fmla="*/ 30 h 80"/>
                  <a:gd name="T92" fmla="*/ 113 w 138"/>
                  <a:gd name="T93" fmla="*/ 30 h 80"/>
                  <a:gd name="T94" fmla="*/ 113 w 138"/>
                  <a:gd name="T95" fmla="*/ 25 h 80"/>
                  <a:gd name="T96" fmla="*/ 116 w 138"/>
                  <a:gd name="T97" fmla="*/ 22 h 80"/>
                  <a:gd name="T98" fmla="*/ 120 w 138"/>
                  <a:gd name="T99" fmla="*/ 27 h 80"/>
                  <a:gd name="T100" fmla="*/ 117 w 138"/>
                  <a:gd name="T101" fmla="*/ 30 h 80"/>
                  <a:gd name="T102" fmla="*/ 117 w 138"/>
                  <a:gd name="T103" fmla="*/ 30 h 80"/>
                  <a:gd name="T104" fmla="*/ 131 w 138"/>
                  <a:gd name="T105" fmla="*/ 55 h 80"/>
                  <a:gd name="T106" fmla="*/ 127 w 138"/>
                  <a:gd name="T107" fmla="*/ 53 h 80"/>
                  <a:gd name="T108" fmla="*/ 129 w 138"/>
                  <a:gd name="T109" fmla="*/ 49 h 80"/>
                  <a:gd name="T110" fmla="*/ 132 w 138"/>
                  <a:gd name="T111" fmla="*/ 48 h 80"/>
                  <a:gd name="T112" fmla="*/ 134 w 138"/>
                  <a:gd name="T113" fmla="*/ 53 h 80"/>
                  <a:gd name="T114" fmla="*/ 131 w 138"/>
                  <a:gd name="T115" fmla="*/ 55 h 80"/>
                  <a:gd name="T116" fmla="*/ 131 w 138"/>
                  <a:gd name="T117" fmla="*/ 5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 h="80">
                    <a:moveTo>
                      <a:pt x="69" y="0"/>
                    </a:moveTo>
                    <a:cubicBezTo>
                      <a:pt x="31" y="0"/>
                      <a:pt x="0" y="31"/>
                      <a:pt x="0" y="70"/>
                    </a:cubicBezTo>
                    <a:cubicBezTo>
                      <a:pt x="0" y="76"/>
                      <a:pt x="4" y="80"/>
                      <a:pt x="11" y="80"/>
                    </a:cubicBezTo>
                    <a:cubicBezTo>
                      <a:pt x="127" y="80"/>
                      <a:pt x="127" y="80"/>
                      <a:pt x="127" y="80"/>
                    </a:cubicBezTo>
                    <a:cubicBezTo>
                      <a:pt x="135" y="80"/>
                      <a:pt x="138" y="76"/>
                      <a:pt x="138" y="70"/>
                    </a:cubicBezTo>
                    <a:cubicBezTo>
                      <a:pt x="138" y="31"/>
                      <a:pt x="107" y="0"/>
                      <a:pt x="69" y="0"/>
                    </a:cubicBezTo>
                    <a:close/>
                    <a:moveTo>
                      <a:pt x="11" y="53"/>
                    </a:moveTo>
                    <a:cubicBezTo>
                      <a:pt x="10" y="55"/>
                      <a:pt x="9" y="56"/>
                      <a:pt x="7" y="55"/>
                    </a:cubicBezTo>
                    <a:cubicBezTo>
                      <a:pt x="4" y="54"/>
                      <a:pt x="4" y="54"/>
                      <a:pt x="4" y="54"/>
                    </a:cubicBezTo>
                    <a:cubicBezTo>
                      <a:pt x="4" y="52"/>
                      <a:pt x="5" y="49"/>
                      <a:pt x="6" y="48"/>
                    </a:cubicBezTo>
                    <a:cubicBezTo>
                      <a:pt x="9" y="49"/>
                      <a:pt x="9" y="49"/>
                      <a:pt x="9" y="49"/>
                    </a:cubicBezTo>
                    <a:cubicBezTo>
                      <a:pt x="11" y="50"/>
                      <a:pt x="11" y="52"/>
                      <a:pt x="11" y="53"/>
                    </a:cubicBezTo>
                    <a:close/>
                    <a:moveTo>
                      <a:pt x="92" y="10"/>
                    </a:moveTo>
                    <a:cubicBezTo>
                      <a:pt x="93" y="7"/>
                      <a:pt x="93" y="7"/>
                      <a:pt x="93" y="7"/>
                    </a:cubicBezTo>
                    <a:cubicBezTo>
                      <a:pt x="95" y="8"/>
                      <a:pt x="96" y="8"/>
                      <a:pt x="98" y="9"/>
                    </a:cubicBezTo>
                    <a:cubicBezTo>
                      <a:pt x="97" y="12"/>
                      <a:pt x="97" y="12"/>
                      <a:pt x="97" y="12"/>
                    </a:cubicBezTo>
                    <a:cubicBezTo>
                      <a:pt x="96" y="14"/>
                      <a:pt x="95" y="15"/>
                      <a:pt x="93" y="14"/>
                    </a:cubicBezTo>
                    <a:cubicBezTo>
                      <a:pt x="92" y="13"/>
                      <a:pt x="91" y="12"/>
                      <a:pt x="92" y="10"/>
                    </a:cubicBezTo>
                    <a:close/>
                    <a:moveTo>
                      <a:pt x="66" y="3"/>
                    </a:moveTo>
                    <a:cubicBezTo>
                      <a:pt x="67" y="3"/>
                      <a:pt x="68" y="3"/>
                      <a:pt x="69" y="3"/>
                    </a:cubicBezTo>
                    <a:cubicBezTo>
                      <a:pt x="70" y="3"/>
                      <a:pt x="71" y="3"/>
                      <a:pt x="72" y="3"/>
                    </a:cubicBezTo>
                    <a:cubicBezTo>
                      <a:pt x="72" y="5"/>
                      <a:pt x="72" y="5"/>
                      <a:pt x="72" y="5"/>
                    </a:cubicBezTo>
                    <a:cubicBezTo>
                      <a:pt x="72" y="7"/>
                      <a:pt x="71" y="8"/>
                      <a:pt x="69" y="8"/>
                    </a:cubicBezTo>
                    <a:cubicBezTo>
                      <a:pt x="68" y="8"/>
                      <a:pt x="66" y="7"/>
                      <a:pt x="66" y="5"/>
                    </a:cubicBezTo>
                    <a:cubicBezTo>
                      <a:pt x="66" y="3"/>
                      <a:pt x="66" y="3"/>
                      <a:pt x="66" y="3"/>
                    </a:cubicBezTo>
                    <a:cubicBezTo>
                      <a:pt x="66" y="3"/>
                      <a:pt x="66" y="3"/>
                      <a:pt x="66" y="3"/>
                    </a:cubicBezTo>
                    <a:close/>
                    <a:moveTo>
                      <a:pt x="24" y="30"/>
                    </a:moveTo>
                    <a:cubicBezTo>
                      <a:pt x="23" y="31"/>
                      <a:pt x="22" y="31"/>
                      <a:pt x="21" y="30"/>
                    </a:cubicBezTo>
                    <a:cubicBezTo>
                      <a:pt x="18" y="27"/>
                      <a:pt x="18" y="27"/>
                      <a:pt x="18" y="27"/>
                    </a:cubicBezTo>
                    <a:cubicBezTo>
                      <a:pt x="19" y="25"/>
                      <a:pt x="20" y="24"/>
                      <a:pt x="22" y="22"/>
                    </a:cubicBezTo>
                    <a:cubicBezTo>
                      <a:pt x="24" y="25"/>
                      <a:pt x="24" y="25"/>
                      <a:pt x="24" y="25"/>
                    </a:cubicBezTo>
                    <a:cubicBezTo>
                      <a:pt x="26" y="27"/>
                      <a:pt x="26" y="29"/>
                      <a:pt x="24" y="30"/>
                    </a:cubicBezTo>
                    <a:close/>
                    <a:moveTo>
                      <a:pt x="45" y="14"/>
                    </a:moveTo>
                    <a:cubicBezTo>
                      <a:pt x="43" y="15"/>
                      <a:pt x="42" y="14"/>
                      <a:pt x="41" y="12"/>
                    </a:cubicBezTo>
                    <a:cubicBezTo>
                      <a:pt x="40" y="9"/>
                      <a:pt x="40" y="9"/>
                      <a:pt x="40" y="9"/>
                    </a:cubicBezTo>
                    <a:cubicBezTo>
                      <a:pt x="42" y="8"/>
                      <a:pt x="44" y="8"/>
                      <a:pt x="46" y="7"/>
                    </a:cubicBezTo>
                    <a:cubicBezTo>
                      <a:pt x="46" y="10"/>
                      <a:pt x="46" y="10"/>
                      <a:pt x="46" y="10"/>
                    </a:cubicBezTo>
                    <a:cubicBezTo>
                      <a:pt x="47" y="12"/>
                      <a:pt x="46" y="13"/>
                      <a:pt x="45" y="14"/>
                    </a:cubicBezTo>
                    <a:close/>
                    <a:moveTo>
                      <a:pt x="75" y="71"/>
                    </a:moveTo>
                    <a:cubicBezTo>
                      <a:pt x="73" y="74"/>
                      <a:pt x="69" y="74"/>
                      <a:pt x="66" y="71"/>
                    </a:cubicBezTo>
                    <a:cubicBezTo>
                      <a:pt x="64" y="69"/>
                      <a:pt x="63" y="64"/>
                      <a:pt x="66" y="61"/>
                    </a:cubicBezTo>
                    <a:cubicBezTo>
                      <a:pt x="99" y="27"/>
                      <a:pt x="99" y="27"/>
                      <a:pt x="99" y="27"/>
                    </a:cubicBezTo>
                    <a:cubicBezTo>
                      <a:pt x="100" y="28"/>
                      <a:pt x="100" y="28"/>
                      <a:pt x="100" y="28"/>
                    </a:cubicBezTo>
                    <a:cubicBezTo>
                      <a:pt x="75" y="71"/>
                      <a:pt x="75" y="71"/>
                      <a:pt x="75" y="71"/>
                    </a:cubicBezTo>
                    <a:cubicBezTo>
                      <a:pt x="75" y="71"/>
                      <a:pt x="75" y="71"/>
                      <a:pt x="75" y="71"/>
                    </a:cubicBezTo>
                    <a:close/>
                    <a:moveTo>
                      <a:pt x="117" y="30"/>
                    </a:moveTo>
                    <a:cubicBezTo>
                      <a:pt x="116" y="31"/>
                      <a:pt x="115" y="31"/>
                      <a:pt x="113" y="30"/>
                    </a:cubicBezTo>
                    <a:cubicBezTo>
                      <a:pt x="112" y="29"/>
                      <a:pt x="112" y="27"/>
                      <a:pt x="113" y="25"/>
                    </a:cubicBezTo>
                    <a:cubicBezTo>
                      <a:pt x="116" y="22"/>
                      <a:pt x="116" y="22"/>
                      <a:pt x="116" y="22"/>
                    </a:cubicBezTo>
                    <a:cubicBezTo>
                      <a:pt x="118" y="24"/>
                      <a:pt x="119" y="25"/>
                      <a:pt x="120" y="27"/>
                    </a:cubicBezTo>
                    <a:cubicBezTo>
                      <a:pt x="117" y="30"/>
                      <a:pt x="117" y="30"/>
                      <a:pt x="117" y="30"/>
                    </a:cubicBezTo>
                    <a:cubicBezTo>
                      <a:pt x="117" y="30"/>
                      <a:pt x="117" y="30"/>
                      <a:pt x="117" y="30"/>
                    </a:cubicBezTo>
                    <a:close/>
                    <a:moveTo>
                      <a:pt x="131" y="55"/>
                    </a:moveTo>
                    <a:cubicBezTo>
                      <a:pt x="129" y="56"/>
                      <a:pt x="128" y="55"/>
                      <a:pt x="127" y="53"/>
                    </a:cubicBezTo>
                    <a:cubicBezTo>
                      <a:pt x="127" y="52"/>
                      <a:pt x="127" y="50"/>
                      <a:pt x="129" y="49"/>
                    </a:cubicBezTo>
                    <a:cubicBezTo>
                      <a:pt x="132" y="48"/>
                      <a:pt x="132" y="48"/>
                      <a:pt x="132" y="48"/>
                    </a:cubicBezTo>
                    <a:cubicBezTo>
                      <a:pt x="133" y="49"/>
                      <a:pt x="134" y="52"/>
                      <a:pt x="134" y="53"/>
                    </a:cubicBezTo>
                    <a:cubicBezTo>
                      <a:pt x="131" y="55"/>
                      <a:pt x="131" y="55"/>
                      <a:pt x="131" y="55"/>
                    </a:cubicBezTo>
                    <a:cubicBezTo>
                      <a:pt x="131" y="55"/>
                      <a:pt x="131" y="55"/>
                      <a:pt x="131"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83" name="Freeform 14"/>
              <p:cNvSpPr>
                <a:spLocks noEditPoints="1"/>
              </p:cNvSpPr>
              <p:nvPr/>
            </p:nvSpPr>
            <p:spPr bwMode="auto">
              <a:xfrm>
                <a:off x="2776" y="2177"/>
                <a:ext cx="202" cy="202"/>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82 w 100"/>
                  <a:gd name="T11" fmla="*/ 68 h 100"/>
                  <a:gd name="T12" fmla="*/ 77 w 100"/>
                  <a:gd name="T13" fmla="*/ 70 h 100"/>
                  <a:gd name="T14" fmla="*/ 46 w 100"/>
                  <a:gd name="T15" fmla="*/ 54 h 100"/>
                  <a:gd name="T16" fmla="*/ 45 w 100"/>
                  <a:gd name="T17" fmla="*/ 51 h 100"/>
                  <a:gd name="T18" fmla="*/ 45 w 100"/>
                  <a:gd name="T19" fmla="*/ 51 h 100"/>
                  <a:gd name="T20" fmla="*/ 45 w 100"/>
                  <a:gd name="T21" fmla="*/ 17 h 100"/>
                  <a:gd name="T22" fmla="*/ 48 w 100"/>
                  <a:gd name="T23" fmla="*/ 13 h 100"/>
                  <a:gd name="T24" fmla="*/ 52 w 100"/>
                  <a:gd name="T25" fmla="*/ 17 h 100"/>
                  <a:gd name="T26" fmla="*/ 52 w 100"/>
                  <a:gd name="T27" fmla="*/ 49 h 100"/>
                  <a:gd name="T28" fmla="*/ 80 w 100"/>
                  <a:gd name="T29" fmla="*/ 63 h 100"/>
                  <a:gd name="T30" fmla="*/ 82 w 100"/>
                  <a:gd name="T31" fmla="*/ 6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100">
                    <a:moveTo>
                      <a:pt x="50" y="0"/>
                    </a:moveTo>
                    <a:cubicBezTo>
                      <a:pt x="22" y="0"/>
                      <a:pt x="0" y="22"/>
                      <a:pt x="0" y="50"/>
                    </a:cubicBezTo>
                    <a:cubicBezTo>
                      <a:pt x="0" y="77"/>
                      <a:pt x="22" y="100"/>
                      <a:pt x="50" y="100"/>
                    </a:cubicBezTo>
                    <a:cubicBezTo>
                      <a:pt x="78" y="100"/>
                      <a:pt x="100" y="77"/>
                      <a:pt x="100" y="50"/>
                    </a:cubicBezTo>
                    <a:cubicBezTo>
                      <a:pt x="100" y="22"/>
                      <a:pt x="78" y="0"/>
                      <a:pt x="50" y="0"/>
                    </a:cubicBezTo>
                    <a:close/>
                    <a:moveTo>
                      <a:pt x="82" y="68"/>
                    </a:moveTo>
                    <a:cubicBezTo>
                      <a:pt x="81" y="70"/>
                      <a:pt x="79" y="71"/>
                      <a:pt x="77" y="70"/>
                    </a:cubicBezTo>
                    <a:cubicBezTo>
                      <a:pt x="46" y="54"/>
                      <a:pt x="46" y="54"/>
                      <a:pt x="46" y="54"/>
                    </a:cubicBezTo>
                    <a:cubicBezTo>
                      <a:pt x="45" y="54"/>
                      <a:pt x="45" y="52"/>
                      <a:pt x="45" y="51"/>
                    </a:cubicBezTo>
                    <a:cubicBezTo>
                      <a:pt x="45" y="51"/>
                      <a:pt x="45" y="51"/>
                      <a:pt x="45" y="51"/>
                    </a:cubicBezTo>
                    <a:cubicBezTo>
                      <a:pt x="45" y="17"/>
                      <a:pt x="45" y="17"/>
                      <a:pt x="45" y="17"/>
                    </a:cubicBezTo>
                    <a:cubicBezTo>
                      <a:pt x="45" y="15"/>
                      <a:pt x="46" y="13"/>
                      <a:pt x="48" y="13"/>
                    </a:cubicBezTo>
                    <a:cubicBezTo>
                      <a:pt x="51" y="13"/>
                      <a:pt x="52" y="15"/>
                      <a:pt x="52" y="17"/>
                    </a:cubicBezTo>
                    <a:cubicBezTo>
                      <a:pt x="52" y="49"/>
                      <a:pt x="52" y="49"/>
                      <a:pt x="52" y="49"/>
                    </a:cubicBezTo>
                    <a:cubicBezTo>
                      <a:pt x="80" y="63"/>
                      <a:pt x="80" y="63"/>
                      <a:pt x="80" y="63"/>
                    </a:cubicBezTo>
                    <a:cubicBezTo>
                      <a:pt x="83" y="64"/>
                      <a:pt x="83" y="66"/>
                      <a:pt x="82"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84" name="Freeform 15"/>
              <p:cNvSpPr>
                <a:spLocks/>
              </p:cNvSpPr>
              <p:nvPr/>
            </p:nvSpPr>
            <p:spPr bwMode="auto">
              <a:xfrm>
                <a:off x="2819" y="2145"/>
                <a:ext cx="118" cy="16"/>
              </a:xfrm>
              <a:custGeom>
                <a:avLst/>
                <a:gdLst>
                  <a:gd name="T0" fmla="*/ 59 w 59"/>
                  <a:gd name="T1" fmla="*/ 4 h 8"/>
                  <a:gd name="T2" fmla="*/ 55 w 59"/>
                  <a:gd name="T3" fmla="*/ 8 h 8"/>
                  <a:gd name="T4" fmla="*/ 3 w 59"/>
                  <a:gd name="T5" fmla="*/ 8 h 8"/>
                  <a:gd name="T6" fmla="*/ 0 w 59"/>
                  <a:gd name="T7" fmla="*/ 4 h 8"/>
                  <a:gd name="T8" fmla="*/ 0 w 59"/>
                  <a:gd name="T9" fmla="*/ 4 h 8"/>
                  <a:gd name="T10" fmla="*/ 3 w 59"/>
                  <a:gd name="T11" fmla="*/ 0 h 8"/>
                  <a:gd name="T12" fmla="*/ 55 w 59"/>
                  <a:gd name="T13" fmla="*/ 0 h 8"/>
                  <a:gd name="T14" fmla="*/ 59 w 5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8">
                    <a:moveTo>
                      <a:pt x="59" y="4"/>
                    </a:moveTo>
                    <a:cubicBezTo>
                      <a:pt x="59" y="6"/>
                      <a:pt x="57" y="8"/>
                      <a:pt x="55" y="8"/>
                    </a:cubicBezTo>
                    <a:cubicBezTo>
                      <a:pt x="3" y="8"/>
                      <a:pt x="3" y="8"/>
                      <a:pt x="3" y="8"/>
                    </a:cubicBezTo>
                    <a:cubicBezTo>
                      <a:pt x="1" y="8"/>
                      <a:pt x="0" y="6"/>
                      <a:pt x="0" y="4"/>
                    </a:cubicBezTo>
                    <a:cubicBezTo>
                      <a:pt x="0" y="4"/>
                      <a:pt x="0" y="4"/>
                      <a:pt x="0" y="4"/>
                    </a:cubicBezTo>
                    <a:cubicBezTo>
                      <a:pt x="0" y="2"/>
                      <a:pt x="1" y="0"/>
                      <a:pt x="3" y="0"/>
                    </a:cubicBezTo>
                    <a:cubicBezTo>
                      <a:pt x="55" y="0"/>
                      <a:pt x="55" y="0"/>
                      <a:pt x="55" y="0"/>
                    </a:cubicBezTo>
                    <a:cubicBezTo>
                      <a:pt x="57" y="0"/>
                      <a:pt x="59" y="2"/>
                      <a:pt x="5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grpSp>
        <p:grpSp>
          <p:nvGrpSpPr>
            <p:cNvPr id="38" name="Group 4"/>
            <p:cNvGrpSpPr>
              <a:grpSpLocks noChangeAspect="1"/>
            </p:cNvGrpSpPr>
            <p:nvPr/>
          </p:nvGrpSpPr>
          <p:grpSpPr bwMode="auto">
            <a:xfrm>
              <a:off x="4763060" y="2272407"/>
              <a:ext cx="289056" cy="289386"/>
              <a:chOff x="2007" y="746"/>
              <a:chExt cx="1744" cy="1746"/>
            </a:xfrm>
          </p:grpSpPr>
          <p:sp>
            <p:nvSpPr>
              <p:cNvPr id="63" name="Freeform 5"/>
              <p:cNvSpPr>
                <a:spLocks/>
              </p:cNvSpPr>
              <p:nvPr/>
            </p:nvSpPr>
            <p:spPr bwMode="auto">
              <a:xfrm>
                <a:off x="2007" y="746"/>
                <a:ext cx="1744" cy="1746"/>
              </a:xfrm>
              <a:custGeom>
                <a:avLst/>
                <a:gdLst>
                  <a:gd name="T0" fmla="*/ 406 w 866"/>
                  <a:gd name="T1" fmla="*/ 14 h 866"/>
                  <a:gd name="T2" fmla="*/ 459 w 866"/>
                  <a:gd name="T3" fmla="*/ 14 h 866"/>
                  <a:gd name="T4" fmla="*/ 852 w 866"/>
                  <a:gd name="T5" fmla="*/ 407 h 866"/>
                  <a:gd name="T6" fmla="*/ 852 w 866"/>
                  <a:gd name="T7" fmla="*/ 460 h 866"/>
                  <a:gd name="T8" fmla="*/ 460 w 866"/>
                  <a:gd name="T9" fmla="*/ 852 h 866"/>
                  <a:gd name="T10" fmla="*/ 407 w 866"/>
                  <a:gd name="T11" fmla="*/ 852 h 866"/>
                  <a:gd name="T12" fmla="*/ 14 w 866"/>
                  <a:gd name="T13" fmla="*/ 459 h 866"/>
                  <a:gd name="T14" fmla="*/ 14 w 866"/>
                  <a:gd name="T15" fmla="*/ 406 h 866"/>
                  <a:gd name="T16" fmla="*/ 406 w 866"/>
                  <a:gd name="T17" fmla="*/ 1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6" h="866">
                    <a:moveTo>
                      <a:pt x="406" y="14"/>
                    </a:moveTo>
                    <a:cubicBezTo>
                      <a:pt x="421" y="0"/>
                      <a:pt x="445" y="0"/>
                      <a:pt x="459" y="14"/>
                    </a:cubicBezTo>
                    <a:cubicBezTo>
                      <a:pt x="852" y="407"/>
                      <a:pt x="852" y="407"/>
                      <a:pt x="852" y="407"/>
                    </a:cubicBezTo>
                    <a:cubicBezTo>
                      <a:pt x="866" y="421"/>
                      <a:pt x="866" y="445"/>
                      <a:pt x="852" y="460"/>
                    </a:cubicBezTo>
                    <a:cubicBezTo>
                      <a:pt x="460" y="852"/>
                      <a:pt x="460" y="852"/>
                      <a:pt x="460" y="852"/>
                    </a:cubicBezTo>
                    <a:cubicBezTo>
                      <a:pt x="445" y="866"/>
                      <a:pt x="421" y="866"/>
                      <a:pt x="407" y="852"/>
                    </a:cubicBezTo>
                    <a:cubicBezTo>
                      <a:pt x="14" y="459"/>
                      <a:pt x="14" y="459"/>
                      <a:pt x="14" y="459"/>
                    </a:cubicBezTo>
                    <a:cubicBezTo>
                      <a:pt x="0" y="445"/>
                      <a:pt x="0" y="421"/>
                      <a:pt x="14" y="406"/>
                    </a:cubicBezTo>
                    <a:lnTo>
                      <a:pt x="406" y="14"/>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64" name="Freeform 6"/>
              <p:cNvSpPr>
                <a:spLocks/>
              </p:cNvSpPr>
              <p:nvPr/>
            </p:nvSpPr>
            <p:spPr bwMode="auto">
              <a:xfrm>
                <a:off x="2386" y="1125"/>
                <a:ext cx="986" cy="988"/>
              </a:xfrm>
              <a:custGeom>
                <a:avLst/>
                <a:gdLst>
                  <a:gd name="T0" fmla="*/ 230 w 490"/>
                  <a:gd name="T1" fmla="*/ 8 h 490"/>
                  <a:gd name="T2" fmla="*/ 260 w 490"/>
                  <a:gd name="T3" fmla="*/ 8 h 490"/>
                  <a:gd name="T4" fmla="*/ 482 w 490"/>
                  <a:gd name="T5" fmla="*/ 230 h 490"/>
                  <a:gd name="T6" fmla="*/ 482 w 490"/>
                  <a:gd name="T7" fmla="*/ 260 h 490"/>
                  <a:gd name="T8" fmla="*/ 260 w 490"/>
                  <a:gd name="T9" fmla="*/ 482 h 490"/>
                  <a:gd name="T10" fmla="*/ 230 w 490"/>
                  <a:gd name="T11" fmla="*/ 482 h 490"/>
                  <a:gd name="T12" fmla="*/ 8 w 490"/>
                  <a:gd name="T13" fmla="*/ 260 h 490"/>
                  <a:gd name="T14" fmla="*/ 8 w 490"/>
                  <a:gd name="T15" fmla="*/ 230 h 490"/>
                  <a:gd name="T16" fmla="*/ 230 w 490"/>
                  <a:gd name="T17" fmla="*/ 8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490">
                    <a:moveTo>
                      <a:pt x="230" y="8"/>
                    </a:moveTo>
                    <a:cubicBezTo>
                      <a:pt x="238" y="0"/>
                      <a:pt x="252" y="0"/>
                      <a:pt x="260" y="8"/>
                    </a:cubicBezTo>
                    <a:cubicBezTo>
                      <a:pt x="482" y="230"/>
                      <a:pt x="482" y="230"/>
                      <a:pt x="482" y="230"/>
                    </a:cubicBezTo>
                    <a:cubicBezTo>
                      <a:pt x="490" y="238"/>
                      <a:pt x="490" y="252"/>
                      <a:pt x="482" y="260"/>
                    </a:cubicBezTo>
                    <a:cubicBezTo>
                      <a:pt x="260" y="482"/>
                      <a:pt x="260" y="482"/>
                      <a:pt x="260" y="482"/>
                    </a:cubicBezTo>
                    <a:cubicBezTo>
                      <a:pt x="252" y="490"/>
                      <a:pt x="238" y="490"/>
                      <a:pt x="230" y="482"/>
                    </a:cubicBezTo>
                    <a:cubicBezTo>
                      <a:pt x="8" y="260"/>
                      <a:pt x="8" y="260"/>
                      <a:pt x="8" y="260"/>
                    </a:cubicBezTo>
                    <a:cubicBezTo>
                      <a:pt x="0" y="252"/>
                      <a:pt x="0" y="238"/>
                      <a:pt x="8" y="230"/>
                    </a:cubicBezTo>
                    <a:lnTo>
                      <a:pt x="23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65" name="Freeform 7"/>
              <p:cNvSpPr>
                <a:spLocks noEditPoints="1"/>
              </p:cNvSpPr>
              <p:nvPr/>
            </p:nvSpPr>
            <p:spPr bwMode="auto">
              <a:xfrm>
                <a:off x="2557" y="1530"/>
                <a:ext cx="187" cy="186"/>
              </a:xfrm>
              <a:custGeom>
                <a:avLst/>
                <a:gdLst>
                  <a:gd name="T0" fmla="*/ 187 w 187"/>
                  <a:gd name="T1" fmla="*/ 186 h 186"/>
                  <a:gd name="T2" fmla="*/ 145 w 187"/>
                  <a:gd name="T3" fmla="*/ 186 h 186"/>
                  <a:gd name="T4" fmla="*/ 129 w 187"/>
                  <a:gd name="T5" fmla="*/ 143 h 186"/>
                  <a:gd name="T6" fmla="*/ 56 w 187"/>
                  <a:gd name="T7" fmla="*/ 143 h 186"/>
                  <a:gd name="T8" fmla="*/ 40 w 187"/>
                  <a:gd name="T9" fmla="*/ 186 h 186"/>
                  <a:gd name="T10" fmla="*/ 0 w 187"/>
                  <a:gd name="T11" fmla="*/ 186 h 186"/>
                  <a:gd name="T12" fmla="*/ 72 w 187"/>
                  <a:gd name="T13" fmla="*/ 0 h 186"/>
                  <a:gd name="T14" fmla="*/ 113 w 187"/>
                  <a:gd name="T15" fmla="*/ 0 h 186"/>
                  <a:gd name="T16" fmla="*/ 187 w 187"/>
                  <a:gd name="T17" fmla="*/ 186 h 186"/>
                  <a:gd name="T18" fmla="*/ 117 w 187"/>
                  <a:gd name="T19" fmla="*/ 111 h 186"/>
                  <a:gd name="T20" fmla="*/ 92 w 187"/>
                  <a:gd name="T21" fmla="*/ 43 h 186"/>
                  <a:gd name="T22" fmla="*/ 66 w 187"/>
                  <a:gd name="T23" fmla="*/ 111 h 186"/>
                  <a:gd name="T24" fmla="*/ 117 w 187"/>
                  <a:gd name="T25" fmla="*/ 1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186">
                    <a:moveTo>
                      <a:pt x="187" y="186"/>
                    </a:moveTo>
                    <a:lnTo>
                      <a:pt x="145" y="186"/>
                    </a:lnTo>
                    <a:lnTo>
                      <a:pt x="129" y="143"/>
                    </a:lnTo>
                    <a:lnTo>
                      <a:pt x="56" y="143"/>
                    </a:lnTo>
                    <a:lnTo>
                      <a:pt x="40" y="186"/>
                    </a:lnTo>
                    <a:lnTo>
                      <a:pt x="0" y="186"/>
                    </a:lnTo>
                    <a:lnTo>
                      <a:pt x="72" y="0"/>
                    </a:lnTo>
                    <a:lnTo>
                      <a:pt x="113" y="0"/>
                    </a:lnTo>
                    <a:lnTo>
                      <a:pt x="187" y="186"/>
                    </a:lnTo>
                    <a:close/>
                    <a:moveTo>
                      <a:pt x="117" y="111"/>
                    </a:moveTo>
                    <a:lnTo>
                      <a:pt x="92" y="43"/>
                    </a:lnTo>
                    <a:lnTo>
                      <a:pt x="66" y="111"/>
                    </a:lnTo>
                    <a:lnTo>
                      <a:pt x="117" y="111"/>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66" name="Freeform 8"/>
              <p:cNvSpPr>
                <a:spLocks noEditPoints="1"/>
              </p:cNvSpPr>
              <p:nvPr/>
            </p:nvSpPr>
            <p:spPr bwMode="auto">
              <a:xfrm>
                <a:off x="2758" y="1530"/>
                <a:ext cx="141" cy="186"/>
              </a:xfrm>
              <a:custGeom>
                <a:avLst/>
                <a:gdLst>
                  <a:gd name="T0" fmla="*/ 0 w 70"/>
                  <a:gd name="T1" fmla="*/ 92 h 92"/>
                  <a:gd name="T2" fmla="*/ 0 w 70"/>
                  <a:gd name="T3" fmla="*/ 0 h 92"/>
                  <a:gd name="T4" fmla="*/ 29 w 70"/>
                  <a:gd name="T5" fmla="*/ 0 h 92"/>
                  <a:gd name="T6" fmla="*/ 51 w 70"/>
                  <a:gd name="T7" fmla="*/ 1 h 92"/>
                  <a:gd name="T8" fmla="*/ 65 w 70"/>
                  <a:gd name="T9" fmla="*/ 10 h 92"/>
                  <a:gd name="T10" fmla="*/ 70 w 70"/>
                  <a:gd name="T11" fmla="*/ 28 h 92"/>
                  <a:gd name="T12" fmla="*/ 67 w 70"/>
                  <a:gd name="T13" fmla="*/ 42 h 92"/>
                  <a:gd name="T14" fmla="*/ 59 w 70"/>
                  <a:gd name="T15" fmla="*/ 51 h 92"/>
                  <a:gd name="T16" fmla="*/ 50 w 70"/>
                  <a:gd name="T17" fmla="*/ 56 h 92"/>
                  <a:gd name="T18" fmla="*/ 30 w 70"/>
                  <a:gd name="T19" fmla="*/ 57 h 92"/>
                  <a:gd name="T20" fmla="*/ 18 w 70"/>
                  <a:gd name="T21" fmla="*/ 57 h 92"/>
                  <a:gd name="T22" fmla="*/ 18 w 70"/>
                  <a:gd name="T23" fmla="*/ 92 h 92"/>
                  <a:gd name="T24" fmla="*/ 0 w 70"/>
                  <a:gd name="T25" fmla="*/ 92 h 92"/>
                  <a:gd name="T26" fmla="*/ 18 w 70"/>
                  <a:gd name="T27" fmla="*/ 15 h 92"/>
                  <a:gd name="T28" fmla="*/ 18 w 70"/>
                  <a:gd name="T29" fmla="*/ 41 h 92"/>
                  <a:gd name="T30" fmla="*/ 28 w 70"/>
                  <a:gd name="T31" fmla="*/ 41 h 92"/>
                  <a:gd name="T32" fmla="*/ 43 w 70"/>
                  <a:gd name="T33" fmla="*/ 40 h 92"/>
                  <a:gd name="T34" fmla="*/ 49 w 70"/>
                  <a:gd name="T35" fmla="*/ 35 h 92"/>
                  <a:gd name="T36" fmla="*/ 51 w 70"/>
                  <a:gd name="T37" fmla="*/ 28 h 92"/>
                  <a:gd name="T38" fmla="*/ 48 w 70"/>
                  <a:gd name="T39" fmla="*/ 20 h 92"/>
                  <a:gd name="T40" fmla="*/ 40 w 70"/>
                  <a:gd name="T41" fmla="*/ 16 h 92"/>
                  <a:gd name="T42" fmla="*/ 27 w 70"/>
                  <a:gd name="T43" fmla="*/ 15 h 92"/>
                  <a:gd name="T44" fmla="*/ 18 w 70"/>
                  <a:gd name="T45" fmla="*/ 1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92">
                    <a:moveTo>
                      <a:pt x="0" y="92"/>
                    </a:moveTo>
                    <a:cubicBezTo>
                      <a:pt x="0" y="0"/>
                      <a:pt x="0" y="0"/>
                      <a:pt x="0" y="0"/>
                    </a:cubicBezTo>
                    <a:cubicBezTo>
                      <a:pt x="29" y="0"/>
                      <a:pt x="29" y="0"/>
                      <a:pt x="29" y="0"/>
                    </a:cubicBezTo>
                    <a:cubicBezTo>
                      <a:pt x="41" y="0"/>
                      <a:pt x="48" y="0"/>
                      <a:pt x="51" y="1"/>
                    </a:cubicBezTo>
                    <a:cubicBezTo>
                      <a:pt x="57" y="2"/>
                      <a:pt x="61" y="5"/>
                      <a:pt x="65" y="10"/>
                    </a:cubicBezTo>
                    <a:cubicBezTo>
                      <a:pt x="68" y="15"/>
                      <a:pt x="70" y="21"/>
                      <a:pt x="70" y="28"/>
                    </a:cubicBezTo>
                    <a:cubicBezTo>
                      <a:pt x="70" y="34"/>
                      <a:pt x="69" y="38"/>
                      <a:pt x="67" y="42"/>
                    </a:cubicBezTo>
                    <a:cubicBezTo>
                      <a:pt x="65" y="46"/>
                      <a:pt x="62" y="49"/>
                      <a:pt x="59" y="51"/>
                    </a:cubicBezTo>
                    <a:cubicBezTo>
                      <a:pt x="56" y="53"/>
                      <a:pt x="53" y="55"/>
                      <a:pt x="50" y="56"/>
                    </a:cubicBezTo>
                    <a:cubicBezTo>
                      <a:pt x="45" y="56"/>
                      <a:pt x="39" y="57"/>
                      <a:pt x="30" y="57"/>
                    </a:cubicBezTo>
                    <a:cubicBezTo>
                      <a:pt x="18" y="57"/>
                      <a:pt x="18" y="57"/>
                      <a:pt x="18" y="57"/>
                    </a:cubicBezTo>
                    <a:cubicBezTo>
                      <a:pt x="18" y="92"/>
                      <a:pt x="18" y="92"/>
                      <a:pt x="18" y="92"/>
                    </a:cubicBezTo>
                    <a:lnTo>
                      <a:pt x="0" y="92"/>
                    </a:lnTo>
                    <a:close/>
                    <a:moveTo>
                      <a:pt x="18" y="15"/>
                    </a:moveTo>
                    <a:cubicBezTo>
                      <a:pt x="18" y="41"/>
                      <a:pt x="18" y="41"/>
                      <a:pt x="18" y="41"/>
                    </a:cubicBezTo>
                    <a:cubicBezTo>
                      <a:pt x="28" y="41"/>
                      <a:pt x="28" y="41"/>
                      <a:pt x="28" y="41"/>
                    </a:cubicBezTo>
                    <a:cubicBezTo>
                      <a:pt x="36" y="41"/>
                      <a:pt x="41" y="41"/>
                      <a:pt x="43" y="40"/>
                    </a:cubicBezTo>
                    <a:cubicBezTo>
                      <a:pt x="45" y="39"/>
                      <a:pt x="47" y="37"/>
                      <a:pt x="49" y="35"/>
                    </a:cubicBezTo>
                    <a:cubicBezTo>
                      <a:pt x="50" y="33"/>
                      <a:pt x="51" y="31"/>
                      <a:pt x="51" y="28"/>
                    </a:cubicBezTo>
                    <a:cubicBezTo>
                      <a:pt x="51" y="25"/>
                      <a:pt x="50" y="22"/>
                      <a:pt x="48" y="20"/>
                    </a:cubicBezTo>
                    <a:cubicBezTo>
                      <a:pt x="46" y="18"/>
                      <a:pt x="43" y="16"/>
                      <a:pt x="40" y="16"/>
                    </a:cubicBezTo>
                    <a:cubicBezTo>
                      <a:pt x="38" y="15"/>
                      <a:pt x="34" y="15"/>
                      <a:pt x="27" y="15"/>
                    </a:cubicBezTo>
                    <a:lnTo>
                      <a:pt x="18" y="15"/>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67" name="Rectangle 9"/>
              <p:cNvSpPr>
                <a:spLocks noChangeArrowheads="1"/>
              </p:cNvSpPr>
              <p:nvPr/>
            </p:nvSpPr>
            <p:spPr bwMode="auto">
              <a:xfrm>
                <a:off x="2927" y="1530"/>
                <a:ext cx="37" cy="186"/>
              </a:xfrm>
              <a:prstGeom prst="rect">
                <a:avLst/>
              </a:prstGeom>
              <a:solidFill>
                <a:srgbClr val="296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68" name="Freeform 10"/>
              <p:cNvSpPr>
                <a:spLocks/>
              </p:cNvSpPr>
              <p:nvPr/>
            </p:nvSpPr>
            <p:spPr bwMode="auto">
              <a:xfrm>
                <a:off x="2990" y="1526"/>
                <a:ext cx="161" cy="192"/>
              </a:xfrm>
              <a:custGeom>
                <a:avLst/>
                <a:gdLst>
                  <a:gd name="T0" fmla="*/ 62 w 80"/>
                  <a:gd name="T1" fmla="*/ 60 h 95"/>
                  <a:gd name="T2" fmla="*/ 80 w 80"/>
                  <a:gd name="T3" fmla="*/ 65 h 95"/>
                  <a:gd name="T4" fmla="*/ 66 w 80"/>
                  <a:gd name="T5" fmla="*/ 88 h 95"/>
                  <a:gd name="T6" fmla="*/ 42 w 80"/>
                  <a:gd name="T7" fmla="*/ 95 h 95"/>
                  <a:gd name="T8" fmla="*/ 11 w 80"/>
                  <a:gd name="T9" fmla="*/ 83 h 95"/>
                  <a:gd name="T10" fmla="*/ 0 w 80"/>
                  <a:gd name="T11" fmla="*/ 48 h 95"/>
                  <a:gd name="T12" fmla="*/ 12 w 80"/>
                  <a:gd name="T13" fmla="*/ 13 h 95"/>
                  <a:gd name="T14" fmla="*/ 43 w 80"/>
                  <a:gd name="T15" fmla="*/ 0 h 95"/>
                  <a:gd name="T16" fmla="*/ 70 w 80"/>
                  <a:gd name="T17" fmla="*/ 10 h 95"/>
                  <a:gd name="T18" fmla="*/ 79 w 80"/>
                  <a:gd name="T19" fmla="*/ 27 h 95"/>
                  <a:gd name="T20" fmla="*/ 61 w 80"/>
                  <a:gd name="T21" fmla="*/ 31 h 95"/>
                  <a:gd name="T22" fmla="*/ 54 w 80"/>
                  <a:gd name="T23" fmla="*/ 20 h 95"/>
                  <a:gd name="T24" fmla="*/ 42 w 80"/>
                  <a:gd name="T25" fmla="*/ 16 h 95"/>
                  <a:gd name="T26" fmla="*/ 25 w 80"/>
                  <a:gd name="T27" fmla="*/ 23 h 95"/>
                  <a:gd name="T28" fmla="*/ 19 w 80"/>
                  <a:gd name="T29" fmla="*/ 47 h 95"/>
                  <a:gd name="T30" fmla="*/ 25 w 80"/>
                  <a:gd name="T31" fmla="*/ 72 h 95"/>
                  <a:gd name="T32" fmla="*/ 41 w 80"/>
                  <a:gd name="T33" fmla="*/ 79 h 95"/>
                  <a:gd name="T34" fmla="*/ 54 w 80"/>
                  <a:gd name="T35" fmla="*/ 75 h 95"/>
                  <a:gd name="T36" fmla="*/ 62 w 80"/>
                  <a:gd name="T37" fmla="*/ 6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95">
                    <a:moveTo>
                      <a:pt x="62" y="60"/>
                    </a:moveTo>
                    <a:cubicBezTo>
                      <a:pt x="80" y="65"/>
                      <a:pt x="80" y="65"/>
                      <a:pt x="80" y="65"/>
                    </a:cubicBezTo>
                    <a:cubicBezTo>
                      <a:pt x="77" y="76"/>
                      <a:pt x="72" y="83"/>
                      <a:pt x="66" y="88"/>
                    </a:cubicBezTo>
                    <a:cubicBezTo>
                      <a:pt x="60" y="93"/>
                      <a:pt x="51" y="95"/>
                      <a:pt x="42" y="95"/>
                    </a:cubicBezTo>
                    <a:cubicBezTo>
                      <a:pt x="29" y="95"/>
                      <a:pt x="19" y="91"/>
                      <a:pt x="11" y="83"/>
                    </a:cubicBezTo>
                    <a:cubicBezTo>
                      <a:pt x="4" y="74"/>
                      <a:pt x="0" y="63"/>
                      <a:pt x="0" y="48"/>
                    </a:cubicBezTo>
                    <a:cubicBezTo>
                      <a:pt x="0" y="33"/>
                      <a:pt x="4" y="21"/>
                      <a:pt x="12" y="13"/>
                    </a:cubicBezTo>
                    <a:cubicBezTo>
                      <a:pt x="19" y="4"/>
                      <a:pt x="30" y="0"/>
                      <a:pt x="43" y="0"/>
                    </a:cubicBezTo>
                    <a:cubicBezTo>
                      <a:pt x="54" y="0"/>
                      <a:pt x="63" y="3"/>
                      <a:pt x="70" y="10"/>
                    </a:cubicBezTo>
                    <a:cubicBezTo>
                      <a:pt x="74" y="14"/>
                      <a:pt x="77" y="20"/>
                      <a:pt x="79" y="27"/>
                    </a:cubicBezTo>
                    <a:cubicBezTo>
                      <a:pt x="61" y="31"/>
                      <a:pt x="61" y="31"/>
                      <a:pt x="61" y="31"/>
                    </a:cubicBezTo>
                    <a:cubicBezTo>
                      <a:pt x="60" y="27"/>
                      <a:pt x="58" y="23"/>
                      <a:pt x="54" y="20"/>
                    </a:cubicBezTo>
                    <a:cubicBezTo>
                      <a:pt x="51" y="17"/>
                      <a:pt x="47" y="16"/>
                      <a:pt x="42" y="16"/>
                    </a:cubicBezTo>
                    <a:cubicBezTo>
                      <a:pt x="35" y="16"/>
                      <a:pt x="29" y="18"/>
                      <a:pt x="25" y="23"/>
                    </a:cubicBezTo>
                    <a:cubicBezTo>
                      <a:pt x="21" y="28"/>
                      <a:pt x="19" y="36"/>
                      <a:pt x="19" y="47"/>
                    </a:cubicBezTo>
                    <a:cubicBezTo>
                      <a:pt x="19" y="59"/>
                      <a:pt x="21" y="67"/>
                      <a:pt x="25" y="72"/>
                    </a:cubicBezTo>
                    <a:cubicBezTo>
                      <a:pt x="29" y="77"/>
                      <a:pt x="35" y="79"/>
                      <a:pt x="41" y="79"/>
                    </a:cubicBezTo>
                    <a:cubicBezTo>
                      <a:pt x="46" y="79"/>
                      <a:pt x="51" y="78"/>
                      <a:pt x="54" y="75"/>
                    </a:cubicBezTo>
                    <a:cubicBezTo>
                      <a:pt x="58" y="71"/>
                      <a:pt x="60" y="67"/>
                      <a:pt x="62" y="60"/>
                    </a:cubicBez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69" name="Freeform 11"/>
              <p:cNvSpPr>
                <a:spLocks/>
              </p:cNvSpPr>
              <p:nvPr/>
            </p:nvSpPr>
            <p:spPr bwMode="auto">
              <a:xfrm>
                <a:off x="2750" y="821"/>
                <a:ext cx="250" cy="274"/>
              </a:xfrm>
              <a:custGeom>
                <a:avLst/>
                <a:gdLst>
                  <a:gd name="T0" fmla="*/ 123 w 124"/>
                  <a:gd name="T1" fmla="*/ 125 h 136"/>
                  <a:gd name="T2" fmla="*/ 101 w 124"/>
                  <a:gd name="T3" fmla="*/ 103 h 136"/>
                  <a:gd name="T4" fmla="*/ 78 w 124"/>
                  <a:gd name="T5" fmla="*/ 91 h 136"/>
                  <a:gd name="T6" fmla="*/ 78 w 124"/>
                  <a:gd name="T7" fmla="*/ 76 h 136"/>
                  <a:gd name="T8" fmla="*/ 84 w 124"/>
                  <a:gd name="T9" fmla="*/ 64 h 136"/>
                  <a:gd name="T10" fmla="*/ 87 w 124"/>
                  <a:gd name="T11" fmla="*/ 60 h 136"/>
                  <a:gd name="T12" fmla="*/ 93 w 124"/>
                  <a:gd name="T13" fmla="*/ 52 h 136"/>
                  <a:gd name="T14" fmla="*/ 90 w 124"/>
                  <a:gd name="T15" fmla="*/ 46 h 136"/>
                  <a:gd name="T16" fmla="*/ 79 w 124"/>
                  <a:gd name="T17" fmla="*/ 4 h 136"/>
                  <a:gd name="T18" fmla="*/ 62 w 124"/>
                  <a:gd name="T19" fmla="*/ 0 h 136"/>
                  <a:gd name="T20" fmla="*/ 46 w 124"/>
                  <a:gd name="T21" fmla="*/ 4 h 136"/>
                  <a:gd name="T22" fmla="*/ 34 w 124"/>
                  <a:gd name="T23" fmla="*/ 46 h 136"/>
                  <a:gd name="T24" fmla="*/ 31 w 124"/>
                  <a:gd name="T25" fmla="*/ 52 h 136"/>
                  <a:gd name="T26" fmla="*/ 37 w 124"/>
                  <a:gd name="T27" fmla="*/ 60 h 136"/>
                  <a:gd name="T28" fmla="*/ 40 w 124"/>
                  <a:gd name="T29" fmla="*/ 64 h 136"/>
                  <a:gd name="T30" fmla="*/ 47 w 124"/>
                  <a:gd name="T31" fmla="*/ 77 h 136"/>
                  <a:gd name="T32" fmla="*/ 46 w 124"/>
                  <a:gd name="T33" fmla="*/ 77 h 136"/>
                  <a:gd name="T34" fmla="*/ 46 w 124"/>
                  <a:gd name="T35" fmla="*/ 91 h 136"/>
                  <a:gd name="T36" fmla="*/ 24 w 124"/>
                  <a:gd name="T37" fmla="*/ 103 h 136"/>
                  <a:gd name="T38" fmla="*/ 1 w 124"/>
                  <a:gd name="T39" fmla="*/ 125 h 136"/>
                  <a:gd name="T40" fmla="*/ 62 w 124"/>
                  <a:gd name="T41" fmla="*/ 136 h 136"/>
                  <a:gd name="T42" fmla="*/ 62 w 124"/>
                  <a:gd name="T43" fmla="*/ 136 h 136"/>
                  <a:gd name="T44" fmla="*/ 123 w 124"/>
                  <a:gd name="T45" fmla="*/ 12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36">
                    <a:moveTo>
                      <a:pt x="123" y="125"/>
                    </a:moveTo>
                    <a:cubicBezTo>
                      <a:pt x="120" y="104"/>
                      <a:pt x="106" y="104"/>
                      <a:pt x="101" y="103"/>
                    </a:cubicBezTo>
                    <a:cubicBezTo>
                      <a:pt x="95" y="102"/>
                      <a:pt x="78" y="96"/>
                      <a:pt x="78" y="91"/>
                    </a:cubicBezTo>
                    <a:cubicBezTo>
                      <a:pt x="78" y="87"/>
                      <a:pt x="78" y="79"/>
                      <a:pt x="78" y="76"/>
                    </a:cubicBezTo>
                    <a:cubicBezTo>
                      <a:pt x="81" y="71"/>
                      <a:pt x="83" y="64"/>
                      <a:pt x="84" y="64"/>
                    </a:cubicBezTo>
                    <a:cubicBezTo>
                      <a:pt x="86" y="64"/>
                      <a:pt x="87" y="63"/>
                      <a:pt x="87" y="60"/>
                    </a:cubicBezTo>
                    <a:cubicBezTo>
                      <a:pt x="88" y="58"/>
                      <a:pt x="93" y="57"/>
                      <a:pt x="93" y="52"/>
                    </a:cubicBezTo>
                    <a:cubicBezTo>
                      <a:pt x="94" y="46"/>
                      <a:pt x="90" y="46"/>
                      <a:pt x="90" y="46"/>
                    </a:cubicBezTo>
                    <a:cubicBezTo>
                      <a:pt x="90" y="46"/>
                      <a:pt x="103" y="15"/>
                      <a:pt x="79" y="4"/>
                    </a:cubicBezTo>
                    <a:cubicBezTo>
                      <a:pt x="74" y="2"/>
                      <a:pt x="69" y="0"/>
                      <a:pt x="62" y="0"/>
                    </a:cubicBezTo>
                    <a:cubicBezTo>
                      <a:pt x="55" y="0"/>
                      <a:pt x="50" y="2"/>
                      <a:pt x="46" y="4"/>
                    </a:cubicBezTo>
                    <a:cubicBezTo>
                      <a:pt x="21" y="15"/>
                      <a:pt x="34" y="46"/>
                      <a:pt x="34" y="46"/>
                    </a:cubicBezTo>
                    <a:cubicBezTo>
                      <a:pt x="34" y="46"/>
                      <a:pt x="30" y="46"/>
                      <a:pt x="31" y="52"/>
                    </a:cubicBezTo>
                    <a:cubicBezTo>
                      <a:pt x="31" y="57"/>
                      <a:pt x="36" y="58"/>
                      <a:pt x="37" y="60"/>
                    </a:cubicBezTo>
                    <a:cubicBezTo>
                      <a:pt x="37" y="63"/>
                      <a:pt x="38" y="64"/>
                      <a:pt x="40" y="64"/>
                    </a:cubicBezTo>
                    <a:cubicBezTo>
                      <a:pt x="41" y="64"/>
                      <a:pt x="43" y="71"/>
                      <a:pt x="47" y="77"/>
                    </a:cubicBezTo>
                    <a:cubicBezTo>
                      <a:pt x="46" y="77"/>
                      <a:pt x="46" y="77"/>
                      <a:pt x="46" y="77"/>
                    </a:cubicBezTo>
                    <a:cubicBezTo>
                      <a:pt x="46" y="77"/>
                      <a:pt x="46" y="87"/>
                      <a:pt x="46" y="91"/>
                    </a:cubicBezTo>
                    <a:cubicBezTo>
                      <a:pt x="46" y="96"/>
                      <a:pt x="29" y="102"/>
                      <a:pt x="24" y="103"/>
                    </a:cubicBezTo>
                    <a:cubicBezTo>
                      <a:pt x="18" y="104"/>
                      <a:pt x="5" y="104"/>
                      <a:pt x="1" y="125"/>
                    </a:cubicBezTo>
                    <a:cubicBezTo>
                      <a:pt x="1" y="125"/>
                      <a:pt x="0" y="136"/>
                      <a:pt x="62" y="136"/>
                    </a:cubicBezTo>
                    <a:cubicBezTo>
                      <a:pt x="62" y="136"/>
                      <a:pt x="62" y="136"/>
                      <a:pt x="62" y="136"/>
                    </a:cubicBezTo>
                    <a:cubicBezTo>
                      <a:pt x="124" y="136"/>
                      <a:pt x="123" y="125"/>
                      <a:pt x="123" y="1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70" name="Freeform 12"/>
              <p:cNvSpPr>
                <a:spLocks noEditPoints="1"/>
              </p:cNvSpPr>
              <p:nvPr/>
            </p:nvSpPr>
            <p:spPr bwMode="auto">
              <a:xfrm>
                <a:off x="3423" y="1458"/>
                <a:ext cx="187" cy="248"/>
              </a:xfrm>
              <a:custGeom>
                <a:avLst/>
                <a:gdLst>
                  <a:gd name="T0" fmla="*/ 86 w 93"/>
                  <a:gd name="T1" fmla="*/ 43 h 123"/>
                  <a:gd name="T2" fmla="*/ 80 w 93"/>
                  <a:gd name="T3" fmla="*/ 43 h 123"/>
                  <a:gd name="T4" fmla="*/ 80 w 93"/>
                  <a:gd name="T5" fmla="*/ 40 h 123"/>
                  <a:gd name="T6" fmla="*/ 79 w 93"/>
                  <a:gd name="T7" fmla="*/ 40 h 123"/>
                  <a:gd name="T8" fmla="*/ 79 w 93"/>
                  <a:gd name="T9" fmla="*/ 32 h 123"/>
                  <a:gd name="T10" fmla="*/ 46 w 93"/>
                  <a:gd name="T11" fmla="*/ 0 h 123"/>
                  <a:gd name="T12" fmla="*/ 14 w 93"/>
                  <a:gd name="T13" fmla="*/ 32 h 123"/>
                  <a:gd name="T14" fmla="*/ 14 w 93"/>
                  <a:gd name="T15" fmla="*/ 40 h 123"/>
                  <a:gd name="T16" fmla="*/ 13 w 93"/>
                  <a:gd name="T17" fmla="*/ 40 h 123"/>
                  <a:gd name="T18" fmla="*/ 13 w 93"/>
                  <a:gd name="T19" fmla="*/ 43 h 123"/>
                  <a:gd name="T20" fmla="*/ 7 w 93"/>
                  <a:gd name="T21" fmla="*/ 43 h 123"/>
                  <a:gd name="T22" fmla="*/ 0 w 93"/>
                  <a:gd name="T23" fmla="*/ 50 h 123"/>
                  <a:gd name="T24" fmla="*/ 0 w 93"/>
                  <a:gd name="T25" fmla="*/ 116 h 123"/>
                  <a:gd name="T26" fmla="*/ 7 w 93"/>
                  <a:gd name="T27" fmla="*/ 123 h 123"/>
                  <a:gd name="T28" fmla="*/ 86 w 93"/>
                  <a:gd name="T29" fmla="*/ 123 h 123"/>
                  <a:gd name="T30" fmla="*/ 93 w 93"/>
                  <a:gd name="T31" fmla="*/ 116 h 123"/>
                  <a:gd name="T32" fmla="*/ 93 w 93"/>
                  <a:gd name="T33" fmla="*/ 50 h 123"/>
                  <a:gd name="T34" fmla="*/ 86 w 93"/>
                  <a:gd name="T35" fmla="*/ 43 h 123"/>
                  <a:gd name="T36" fmla="*/ 25 w 93"/>
                  <a:gd name="T37" fmla="*/ 32 h 123"/>
                  <a:gd name="T38" fmla="*/ 46 w 93"/>
                  <a:gd name="T39" fmla="*/ 10 h 123"/>
                  <a:gd name="T40" fmla="*/ 68 w 93"/>
                  <a:gd name="T41" fmla="*/ 32 h 123"/>
                  <a:gd name="T42" fmla="*/ 68 w 93"/>
                  <a:gd name="T43" fmla="*/ 40 h 123"/>
                  <a:gd name="T44" fmla="*/ 67 w 93"/>
                  <a:gd name="T45" fmla="*/ 40 h 123"/>
                  <a:gd name="T46" fmla="*/ 67 w 93"/>
                  <a:gd name="T47" fmla="*/ 43 h 123"/>
                  <a:gd name="T48" fmla="*/ 26 w 93"/>
                  <a:gd name="T49" fmla="*/ 43 h 123"/>
                  <a:gd name="T50" fmla="*/ 26 w 93"/>
                  <a:gd name="T51" fmla="*/ 40 h 123"/>
                  <a:gd name="T52" fmla="*/ 25 w 93"/>
                  <a:gd name="T53" fmla="*/ 40 h 123"/>
                  <a:gd name="T54" fmla="*/ 25 w 93"/>
                  <a:gd name="T55" fmla="*/ 32 h 123"/>
                  <a:gd name="T56" fmla="*/ 25 w 93"/>
                  <a:gd name="T57" fmla="*/ 3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3">
                    <a:moveTo>
                      <a:pt x="86" y="43"/>
                    </a:moveTo>
                    <a:cubicBezTo>
                      <a:pt x="80" y="43"/>
                      <a:pt x="80" y="43"/>
                      <a:pt x="80" y="43"/>
                    </a:cubicBezTo>
                    <a:cubicBezTo>
                      <a:pt x="80" y="40"/>
                      <a:pt x="80" y="40"/>
                      <a:pt x="80" y="40"/>
                    </a:cubicBezTo>
                    <a:cubicBezTo>
                      <a:pt x="79" y="40"/>
                      <a:pt x="79" y="40"/>
                      <a:pt x="79" y="40"/>
                    </a:cubicBezTo>
                    <a:cubicBezTo>
                      <a:pt x="79" y="32"/>
                      <a:pt x="79" y="32"/>
                      <a:pt x="79" y="32"/>
                    </a:cubicBezTo>
                    <a:cubicBezTo>
                      <a:pt x="79" y="14"/>
                      <a:pt x="64" y="0"/>
                      <a:pt x="46" y="0"/>
                    </a:cubicBezTo>
                    <a:cubicBezTo>
                      <a:pt x="29" y="0"/>
                      <a:pt x="14" y="14"/>
                      <a:pt x="14" y="32"/>
                    </a:cubicBezTo>
                    <a:cubicBezTo>
                      <a:pt x="14" y="40"/>
                      <a:pt x="14" y="40"/>
                      <a:pt x="14" y="40"/>
                    </a:cubicBezTo>
                    <a:cubicBezTo>
                      <a:pt x="13" y="40"/>
                      <a:pt x="13" y="40"/>
                      <a:pt x="13" y="40"/>
                    </a:cubicBezTo>
                    <a:cubicBezTo>
                      <a:pt x="13" y="43"/>
                      <a:pt x="13" y="43"/>
                      <a:pt x="13" y="43"/>
                    </a:cubicBezTo>
                    <a:cubicBezTo>
                      <a:pt x="7" y="43"/>
                      <a:pt x="7" y="43"/>
                      <a:pt x="7" y="43"/>
                    </a:cubicBezTo>
                    <a:cubicBezTo>
                      <a:pt x="3" y="43"/>
                      <a:pt x="0" y="46"/>
                      <a:pt x="0" y="50"/>
                    </a:cubicBezTo>
                    <a:cubicBezTo>
                      <a:pt x="0" y="116"/>
                      <a:pt x="0" y="116"/>
                      <a:pt x="0" y="116"/>
                    </a:cubicBezTo>
                    <a:cubicBezTo>
                      <a:pt x="0" y="120"/>
                      <a:pt x="3" y="123"/>
                      <a:pt x="7" y="123"/>
                    </a:cubicBezTo>
                    <a:cubicBezTo>
                      <a:pt x="86" y="123"/>
                      <a:pt x="86" y="123"/>
                      <a:pt x="86" y="123"/>
                    </a:cubicBezTo>
                    <a:cubicBezTo>
                      <a:pt x="89" y="123"/>
                      <a:pt x="93" y="120"/>
                      <a:pt x="93" y="116"/>
                    </a:cubicBezTo>
                    <a:cubicBezTo>
                      <a:pt x="93" y="50"/>
                      <a:pt x="93" y="50"/>
                      <a:pt x="93" y="50"/>
                    </a:cubicBezTo>
                    <a:cubicBezTo>
                      <a:pt x="93" y="46"/>
                      <a:pt x="89" y="43"/>
                      <a:pt x="86" y="43"/>
                    </a:cubicBezTo>
                    <a:close/>
                    <a:moveTo>
                      <a:pt x="25" y="32"/>
                    </a:moveTo>
                    <a:cubicBezTo>
                      <a:pt x="25" y="20"/>
                      <a:pt x="34" y="10"/>
                      <a:pt x="46" y="10"/>
                    </a:cubicBezTo>
                    <a:cubicBezTo>
                      <a:pt x="58" y="10"/>
                      <a:pt x="68" y="20"/>
                      <a:pt x="68" y="32"/>
                    </a:cubicBezTo>
                    <a:cubicBezTo>
                      <a:pt x="68" y="40"/>
                      <a:pt x="68" y="40"/>
                      <a:pt x="68" y="40"/>
                    </a:cubicBezTo>
                    <a:cubicBezTo>
                      <a:pt x="67" y="40"/>
                      <a:pt x="67" y="40"/>
                      <a:pt x="67" y="40"/>
                    </a:cubicBezTo>
                    <a:cubicBezTo>
                      <a:pt x="67" y="43"/>
                      <a:pt x="67" y="43"/>
                      <a:pt x="67" y="43"/>
                    </a:cubicBezTo>
                    <a:cubicBezTo>
                      <a:pt x="26" y="43"/>
                      <a:pt x="26" y="43"/>
                      <a:pt x="26" y="43"/>
                    </a:cubicBezTo>
                    <a:cubicBezTo>
                      <a:pt x="26" y="40"/>
                      <a:pt x="26" y="40"/>
                      <a:pt x="26" y="40"/>
                    </a:cubicBezTo>
                    <a:cubicBezTo>
                      <a:pt x="25" y="40"/>
                      <a:pt x="25" y="40"/>
                      <a:pt x="25" y="40"/>
                    </a:cubicBezTo>
                    <a:cubicBezTo>
                      <a:pt x="25" y="32"/>
                      <a:pt x="25" y="32"/>
                      <a:pt x="25" y="32"/>
                    </a:cubicBezTo>
                    <a:cubicBezTo>
                      <a:pt x="25" y="32"/>
                      <a:pt x="25" y="32"/>
                      <a:pt x="25"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71" name="Freeform 13"/>
              <p:cNvSpPr>
                <a:spLocks noEditPoints="1"/>
              </p:cNvSpPr>
              <p:nvPr/>
            </p:nvSpPr>
            <p:spPr bwMode="auto">
              <a:xfrm>
                <a:off x="2080" y="1514"/>
                <a:ext cx="277" cy="161"/>
              </a:xfrm>
              <a:custGeom>
                <a:avLst/>
                <a:gdLst>
                  <a:gd name="T0" fmla="*/ 69 w 138"/>
                  <a:gd name="T1" fmla="*/ 0 h 80"/>
                  <a:gd name="T2" fmla="*/ 0 w 138"/>
                  <a:gd name="T3" fmla="*/ 70 h 80"/>
                  <a:gd name="T4" fmla="*/ 11 w 138"/>
                  <a:gd name="T5" fmla="*/ 80 h 80"/>
                  <a:gd name="T6" fmla="*/ 127 w 138"/>
                  <a:gd name="T7" fmla="*/ 80 h 80"/>
                  <a:gd name="T8" fmla="*/ 138 w 138"/>
                  <a:gd name="T9" fmla="*/ 70 h 80"/>
                  <a:gd name="T10" fmla="*/ 69 w 138"/>
                  <a:gd name="T11" fmla="*/ 0 h 80"/>
                  <a:gd name="T12" fmla="*/ 11 w 138"/>
                  <a:gd name="T13" fmla="*/ 53 h 80"/>
                  <a:gd name="T14" fmla="*/ 7 w 138"/>
                  <a:gd name="T15" fmla="*/ 55 h 80"/>
                  <a:gd name="T16" fmla="*/ 4 w 138"/>
                  <a:gd name="T17" fmla="*/ 54 h 80"/>
                  <a:gd name="T18" fmla="*/ 6 w 138"/>
                  <a:gd name="T19" fmla="*/ 48 h 80"/>
                  <a:gd name="T20" fmla="*/ 9 w 138"/>
                  <a:gd name="T21" fmla="*/ 49 h 80"/>
                  <a:gd name="T22" fmla="*/ 11 w 138"/>
                  <a:gd name="T23" fmla="*/ 53 h 80"/>
                  <a:gd name="T24" fmla="*/ 92 w 138"/>
                  <a:gd name="T25" fmla="*/ 10 h 80"/>
                  <a:gd name="T26" fmla="*/ 93 w 138"/>
                  <a:gd name="T27" fmla="*/ 7 h 80"/>
                  <a:gd name="T28" fmla="*/ 98 w 138"/>
                  <a:gd name="T29" fmla="*/ 9 h 80"/>
                  <a:gd name="T30" fmla="*/ 97 w 138"/>
                  <a:gd name="T31" fmla="*/ 12 h 80"/>
                  <a:gd name="T32" fmla="*/ 93 w 138"/>
                  <a:gd name="T33" fmla="*/ 14 h 80"/>
                  <a:gd name="T34" fmla="*/ 92 w 138"/>
                  <a:gd name="T35" fmla="*/ 10 h 80"/>
                  <a:gd name="T36" fmla="*/ 66 w 138"/>
                  <a:gd name="T37" fmla="*/ 3 h 80"/>
                  <a:gd name="T38" fmla="*/ 69 w 138"/>
                  <a:gd name="T39" fmla="*/ 3 h 80"/>
                  <a:gd name="T40" fmla="*/ 72 w 138"/>
                  <a:gd name="T41" fmla="*/ 3 h 80"/>
                  <a:gd name="T42" fmla="*/ 72 w 138"/>
                  <a:gd name="T43" fmla="*/ 5 h 80"/>
                  <a:gd name="T44" fmla="*/ 69 w 138"/>
                  <a:gd name="T45" fmla="*/ 8 h 80"/>
                  <a:gd name="T46" fmla="*/ 66 w 138"/>
                  <a:gd name="T47" fmla="*/ 5 h 80"/>
                  <a:gd name="T48" fmla="*/ 66 w 138"/>
                  <a:gd name="T49" fmla="*/ 3 h 80"/>
                  <a:gd name="T50" fmla="*/ 66 w 138"/>
                  <a:gd name="T51" fmla="*/ 3 h 80"/>
                  <a:gd name="T52" fmla="*/ 24 w 138"/>
                  <a:gd name="T53" fmla="*/ 30 h 80"/>
                  <a:gd name="T54" fmla="*/ 21 w 138"/>
                  <a:gd name="T55" fmla="*/ 30 h 80"/>
                  <a:gd name="T56" fmla="*/ 18 w 138"/>
                  <a:gd name="T57" fmla="*/ 27 h 80"/>
                  <a:gd name="T58" fmla="*/ 22 w 138"/>
                  <a:gd name="T59" fmla="*/ 22 h 80"/>
                  <a:gd name="T60" fmla="*/ 24 w 138"/>
                  <a:gd name="T61" fmla="*/ 25 h 80"/>
                  <a:gd name="T62" fmla="*/ 24 w 138"/>
                  <a:gd name="T63" fmla="*/ 30 h 80"/>
                  <a:gd name="T64" fmla="*/ 45 w 138"/>
                  <a:gd name="T65" fmla="*/ 14 h 80"/>
                  <a:gd name="T66" fmla="*/ 41 w 138"/>
                  <a:gd name="T67" fmla="*/ 12 h 80"/>
                  <a:gd name="T68" fmla="*/ 40 w 138"/>
                  <a:gd name="T69" fmla="*/ 9 h 80"/>
                  <a:gd name="T70" fmla="*/ 46 w 138"/>
                  <a:gd name="T71" fmla="*/ 7 h 80"/>
                  <a:gd name="T72" fmla="*/ 46 w 138"/>
                  <a:gd name="T73" fmla="*/ 10 h 80"/>
                  <a:gd name="T74" fmla="*/ 45 w 138"/>
                  <a:gd name="T75" fmla="*/ 14 h 80"/>
                  <a:gd name="T76" fmla="*/ 75 w 138"/>
                  <a:gd name="T77" fmla="*/ 71 h 80"/>
                  <a:gd name="T78" fmla="*/ 66 w 138"/>
                  <a:gd name="T79" fmla="*/ 71 h 80"/>
                  <a:gd name="T80" fmla="*/ 66 w 138"/>
                  <a:gd name="T81" fmla="*/ 61 h 80"/>
                  <a:gd name="T82" fmla="*/ 99 w 138"/>
                  <a:gd name="T83" fmla="*/ 27 h 80"/>
                  <a:gd name="T84" fmla="*/ 100 w 138"/>
                  <a:gd name="T85" fmla="*/ 28 h 80"/>
                  <a:gd name="T86" fmla="*/ 75 w 138"/>
                  <a:gd name="T87" fmla="*/ 71 h 80"/>
                  <a:gd name="T88" fmla="*/ 75 w 138"/>
                  <a:gd name="T89" fmla="*/ 71 h 80"/>
                  <a:gd name="T90" fmla="*/ 117 w 138"/>
                  <a:gd name="T91" fmla="*/ 30 h 80"/>
                  <a:gd name="T92" fmla="*/ 113 w 138"/>
                  <a:gd name="T93" fmla="*/ 30 h 80"/>
                  <a:gd name="T94" fmla="*/ 113 w 138"/>
                  <a:gd name="T95" fmla="*/ 25 h 80"/>
                  <a:gd name="T96" fmla="*/ 116 w 138"/>
                  <a:gd name="T97" fmla="*/ 22 h 80"/>
                  <a:gd name="T98" fmla="*/ 120 w 138"/>
                  <a:gd name="T99" fmla="*/ 27 h 80"/>
                  <a:gd name="T100" fmla="*/ 117 w 138"/>
                  <a:gd name="T101" fmla="*/ 30 h 80"/>
                  <a:gd name="T102" fmla="*/ 117 w 138"/>
                  <a:gd name="T103" fmla="*/ 30 h 80"/>
                  <a:gd name="T104" fmla="*/ 131 w 138"/>
                  <a:gd name="T105" fmla="*/ 55 h 80"/>
                  <a:gd name="T106" fmla="*/ 127 w 138"/>
                  <a:gd name="T107" fmla="*/ 53 h 80"/>
                  <a:gd name="T108" fmla="*/ 129 w 138"/>
                  <a:gd name="T109" fmla="*/ 49 h 80"/>
                  <a:gd name="T110" fmla="*/ 132 w 138"/>
                  <a:gd name="T111" fmla="*/ 48 h 80"/>
                  <a:gd name="T112" fmla="*/ 134 w 138"/>
                  <a:gd name="T113" fmla="*/ 53 h 80"/>
                  <a:gd name="T114" fmla="*/ 131 w 138"/>
                  <a:gd name="T115" fmla="*/ 55 h 80"/>
                  <a:gd name="T116" fmla="*/ 131 w 138"/>
                  <a:gd name="T117" fmla="*/ 5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 h="80">
                    <a:moveTo>
                      <a:pt x="69" y="0"/>
                    </a:moveTo>
                    <a:cubicBezTo>
                      <a:pt x="31" y="0"/>
                      <a:pt x="0" y="31"/>
                      <a:pt x="0" y="70"/>
                    </a:cubicBezTo>
                    <a:cubicBezTo>
                      <a:pt x="0" y="76"/>
                      <a:pt x="4" y="80"/>
                      <a:pt x="11" y="80"/>
                    </a:cubicBezTo>
                    <a:cubicBezTo>
                      <a:pt x="127" y="80"/>
                      <a:pt x="127" y="80"/>
                      <a:pt x="127" y="80"/>
                    </a:cubicBezTo>
                    <a:cubicBezTo>
                      <a:pt x="135" y="80"/>
                      <a:pt x="138" y="76"/>
                      <a:pt x="138" y="70"/>
                    </a:cubicBezTo>
                    <a:cubicBezTo>
                      <a:pt x="138" y="31"/>
                      <a:pt x="107" y="0"/>
                      <a:pt x="69" y="0"/>
                    </a:cubicBezTo>
                    <a:close/>
                    <a:moveTo>
                      <a:pt x="11" y="53"/>
                    </a:moveTo>
                    <a:cubicBezTo>
                      <a:pt x="10" y="55"/>
                      <a:pt x="9" y="56"/>
                      <a:pt x="7" y="55"/>
                    </a:cubicBezTo>
                    <a:cubicBezTo>
                      <a:pt x="4" y="54"/>
                      <a:pt x="4" y="54"/>
                      <a:pt x="4" y="54"/>
                    </a:cubicBezTo>
                    <a:cubicBezTo>
                      <a:pt x="4" y="52"/>
                      <a:pt x="5" y="49"/>
                      <a:pt x="6" y="48"/>
                    </a:cubicBezTo>
                    <a:cubicBezTo>
                      <a:pt x="9" y="49"/>
                      <a:pt x="9" y="49"/>
                      <a:pt x="9" y="49"/>
                    </a:cubicBezTo>
                    <a:cubicBezTo>
                      <a:pt x="11" y="50"/>
                      <a:pt x="11" y="52"/>
                      <a:pt x="11" y="53"/>
                    </a:cubicBezTo>
                    <a:close/>
                    <a:moveTo>
                      <a:pt x="92" y="10"/>
                    </a:moveTo>
                    <a:cubicBezTo>
                      <a:pt x="93" y="7"/>
                      <a:pt x="93" y="7"/>
                      <a:pt x="93" y="7"/>
                    </a:cubicBezTo>
                    <a:cubicBezTo>
                      <a:pt x="95" y="8"/>
                      <a:pt x="96" y="8"/>
                      <a:pt x="98" y="9"/>
                    </a:cubicBezTo>
                    <a:cubicBezTo>
                      <a:pt x="97" y="12"/>
                      <a:pt x="97" y="12"/>
                      <a:pt x="97" y="12"/>
                    </a:cubicBezTo>
                    <a:cubicBezTo>
                      <a:pt x="96" y="14"/>
                      <a:pt x="95" y="15"/>
                      <a:pt x="93" y="14"/>
                    </a:cubicBezTo>
                    <a:cubicBezTo>
                      <a:pt x="92" y="13"/>
                      <a:pt x="91" y="12"/>
                      <a:pt x="92" y="10"/>
                    </a:cubicBezTo>
                    <a:close/>
                    <a:moveTo>
                      <a:pt x="66" y="3"/>
                    </a:moveTo>
                    <a:cubicBezTo>
                      <a:pt x="67" y="3"/>
                      <a:pt x="68" y="3"/>
                      <a:pt x="69" y="3"/>
                    </a:cubicBezTo>
                    <a:cubicBezTo>
                      <a:pt x="70" y="3"/>
                      <a:pt x="71" y="3"/>
                      <a:pt x="72" y="3"/>
                    </a:cubicBezTo>
                    <a:cubicBezTo>
                      <a:pt x="72" y="5"/>
                      <a:pt x="72" y="5"/>
                      <a:pt x="72" y="5"/>
                    </a:cubicBezTo>
                    <a:cubicBezTo>
                      <a:pt x="72" y="7"/>
                      <a:pt x="71" y="8"/>
                      <a:pt x="69" y="8"/>
                    </a:cubicBezTo>
                    <a:cubicBezTo>
                      <a:pt x="68" y="8"/>
                      <a:pt x="66" y="7"/>
                      <a:pt x="66" y="5"/>
                    </a:cubicBezTo>
                    <a:cubicBezTo>
                      <a:pt x="66" y="3"/>
                      <a:pt x="66" y="3"/>
                      <a:pt x="66" y="3"/>
                    </a:cubicBezTo>
                    <a:cubicBezTo>
                      <a:pt x="66" y="3"/>
                      <a:pt x="66" y="3"/>
                      <a:pt x="66" y="3"/>
                    </a:cubicBezTo>
                    <a:close/>
                    <a:moveTo>
                      <a:pt x="24" y="30"/>
                    </a:moveTo>
                    <a:cubicBezTo>
                      <a:pt x="23" y="31"/>
                      <a:pt x="22" y="31"/>
                      <a:pt x="21" y="30"/>
                    </a:cubicBezTo>
                    <a:cubicBezTo>
                      <a:pt x="18" y="27"/>
                      <a:pt x="18" y="27"/>
                      <a:pt x="18" y="27"/>
                    </a:cubicBezTo>
                    <a:cubicBezTo>
                      <a:pt x="19" y="25"/>
                      <a:pt x="20" y="24"/>
                      <a:pt x="22" y="22"/>
                    </a:cubicBezTo>
                    <a:cubicBezTo>
                      <a:pt x="24" y="25"/>
                      <a:pt x="24" y="25"/>
                      <a:pt x="24" y="25"/>
                    </a:cubicBezTo>
                    <a:cubicBezTo>
                      <a:pt x="26" y="27"/>
                      <a:pt x="26" y="29"/>
                      <a:pt x="24" y="30"/>
                    </a:cubicBezTo>
                    <a:close/>
                    <a:moveTo>
                      <a:pt x="45" y="14"/>
                    </a:moveTo>
                    <a:cubicBezTo>
                      <a:pt x="43" y="15"/>
                      <a:pt x="42" y="14"/>
                      <a:pt x="41" y="12"/>
                    </a:cubicBezTo>
                    <a:cubicBezTo>
                      <a:pt x="40" y="9"/>
                      <a:pt x="40" y="9"/>
                      <a:pt x="40" y="9"/>
                    </a:cubicBezTo>
                    <a:cubicBezTo>
                      <a:pt x="42" y="8"/>
                      <a:pt x="44" y="8"/>
                      <a:pt x="46" y="7"/>
                    </a:cubicBezTo>
                    <a:cubicBezTo>
                      <a:pt x="46" y="10"/>
                      <a:pt x="46" y="10"/>
                      <a:pt x="46" y="10"/>
                    </a:cubicBezTo>
                    <a:cubicBezTo>
                      <a:pt x="47" y="12"/>
                      <a:pt x="46" y="13"/>
                      <a:pt x="45" y="14"/>
                    </a:cubicBezTo>
                    <a:close/>
                    <a:moveTo>
                      <a:pt x="75" y="71"/>
                    </a:moveTo>
                    <a:cubicBezTo>
                      <a:pt x="73" y="74"/>
                      <a:pt x="69" y="74"/>
                      <a:pt x="66" y="71"/>
                    </a:cubicBezTo>
                    <a:cubicBezTo>
                      <a:pt x="64" y="69"/>
                      <a:pt x="63" y="64"/>
                      <a:pt x="66" y="61"/>
                    </a:cubicBezTo>
                    <a:cubicBezTo>
                      <a:pt x="99" y="27"/>
                      <a:pt x="99" y="27"/>
                      <a:pt x="99" y="27"/>
                    </a:cubicBezTo>
                    <a:cubicBezTo>
                      <a:pt x="100" y="28"/>
                      <a:pt x="100" y="28"/>
                      <a:pt x="100" y="28"/>
                    </a:cubicBezTo>
                    <a:cubicBezTo>
                      <a:pt x="75" y="71"/>
                      <a:pt x="75" y="71"/>
                      <a:pt x="75" y="71"/>
                    </a:cubicBezTo>
                    <a:cubicBezTo>
                      <a:pt x="75" y="71"/>
                      <a:pt x="75" y="71"/>
                      <a:pt x="75" y="71"/>
                    </a:cubicBezTo>
                    <a:close/>
                    <a:moveTo>
                      <a:pt x="117" y="30"/>
                    </a:moveTo>
                    <a:cubicBezTo>
                      <a:pt x="116" y="31"/>
                      <a:pt x="115" y="31"/>
                      <a:pt x="113" y="30"/>
                    </a:cubicBezTo>
                    <a:cubicBezTo>
                      <a:pt x="112" y="29"/>
                      <a:pt x="112" y="27"/>
                      <a:pt x="113" y="25"/>
                    </a:cubicBezTo>
                    <a:cubicBezTo>
                      <a:pt x="116" y="22"/>
                      <a:pt x="116" y="22"/>
                      <a:pt x="116" y="22"/>
                    </a:cubicBezTo>
                    <a:cubicBezTo>
                      <a:pt x="118" y="24"/>
                      <a:pt x="119" y="25"/>
                      <a:pt x="120" y="27"/>
                    </a:cubicBezTo>
                    <a:cubicBezTo>
                      <a:pt x="117" y="30"/>
                      <a:pt x="117" y="30"/>
                      <a:pt x="117" y="30"/>
                    </a:cubicBezTo>
                    <a:cubicBezTo>
                      <a:pt x="117" y="30"/>
                      <a:pt x="117" y="30"/>
                      <a:pt x="117" y="30"/>
                    </a:cubicBezTo>
                    <a:close/>
                    <a:moveTo>
                      <a:pt x="131" y="55"/>
                    </a:moveTo>
                    <a:cubicBezTo>
                      <a:pt x="129" y="56"/>
                      <a:pt x="128" y="55"/>
                      <a:pt x="127" y="53"/>
                    </a:cubicBezTo>
                    <a:cubicBezTo>
                      <a:pt x="127" y="52"/>
                      <a:pt x="127" y="50"/>
                      <a:pt x="129" y="49"/>
                    </a:cubicBezTo>
                    <a:cubicBezTo>
                      <a:pt x="132" y="48"/>
                      <a:pt x="132" y="48"/>
                      <a:pt x="132" y="48"/>
                    </a:cubicBezTo>
                    <a:cubicBezTo>
                      <a:pt x="133" y="49"/>
                      <a:pt x="134" y="52"/>
                      <a:pt x="134" y="53"/>
                    </a:cubicBezTo>
                    <a:cubicBezTo>
                      <a:pt x="131" y="55"/>
                      <a:pt x="131" y="55"/>
                      <a:pt x="131" y="55"/>
                    </a:cubicBezTo>
                    <a:cubicBezTo>
                      <a:pt x="131" y="55"/>
                      <a:pt x="131" y="55"/>
                      <a:pt x="131"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72" name="Freeform 14"/>
              <p:cNvSpPr>
                <a:spLocks noEditPoints="1"/>
              </p:cNvSpPr>
              <p:nvPr/>
            </p:nvSpPr>
            <p:spPr bwMode="auto">
              <a:xfrm>
                <a:off x="2776" y="2177"/>
                <a:ext cx="202" cy="202"/>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82 w 100"/>
                  <a:gd name="T11" fmla="*/ 68 h 100"/>
                  <a:gd name="T12" fmla="*/ 77 w 100"/>
                  <a:gd name="T13" fmla="*/ 70 h 100"/>
                  <a:gd name="T14" fmla="*/ 46 w 100"/>
                  <a:gd name="T15" fmla="*/ 54 h 100"/>
                  <a:gd name="T16" fmla="*/ 45 w 100"/>
                  <a:gd name="T17" fmla="*/ 51 h 100"/>
                  <a:gd name="T18" fmla="*/ 45 w 100"/>
                  <a:gd name="T19" fmla="*/ 51 h 100"/>
                  <a:gd name="T20" fmla="*/ 45 w 100"/>
                  <a:gd name="T21" fmla="*/ 17 h 100"/>
                  <a:gd name="T22" fmla="*/ 48 w 100"/>
                  <a:gd name="T23" fmla="*/ 13 h 100"/>
                  <a:gd name="T24" fmla="*/ 52 w 100"/>
                  <a:gd name="T25" fmla="*/ 17 h 100"/>
                  <a:gd name="T26" fmla="*/ 52 w 100"/>
                  <a:gd name="T27" fmla="*/ 49 h 100"/>
                  <a:gd name="T28" fmla="*/ 80 w 100"/>
                  <a:gd name="T29" fmla="*/ 63 h 100"/>
                  <a:gd name="T30" fmla="*/ 82 w 100"/>
                  <a:gd name="T31" fmla="*/ 6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100">
                    <a:moveTo>
                      <a:pt x="50" y="0"/>
                    </a:moveTo>
                    <a:cubicBezTo>
                      <a:pt x="22" y="0"/>
                      <a:pt x="0" y="22"/>
                      <a:pt x="0" y="50"/>
                    </a:cubicBezTo>
                    <a:cubicBezTo>
                      <a:pt x="0" y="77"/>
                      <a:pt x="22" y="100"/>
                      <a:pt x="50" y="100"/>
                    </a:cubicBezTo>
                    <a:cubicBezTo>
                      <a:pt x="78" y="100"/>
                      <a:pt x="100" y="77"/>
                      <a:pt x="100" y="50"/>
                    </a:cubicBezTo>
                    <a:cubicBezTo>
                      <a:pt x="100" y="22"/>
                      <a:pt x="78" y="0"/>
                      <a:pt x="50" y="0"/>
                    </a:cubicBezTo>
                    <a:close/>
                    <a:moveTo>
                      <a:pt x="82" y="68"/>
                    </a:moveTo>
                    <a:cubicBezTo>
                      <a:pt x="81" y="70"/>
                      <a:pt x="79" y="71"/>
                      <a:pt x="77" y="70"/>
                    </a:cubicBezTo>
                    <a:cubicBezTo>
                      <a:pt x="46" y="54"/>
                      <a:pt x="46" y="54"/>
                      <a:pt x="46" y="54"/>
                    </a:cubicBezTo>
                    <a:cubicBezTo>
                      <a:pt x="45" y="54"/>
                      <a:pt x="45" y="52"/>
                      <a:pt x="45" y="51"/>
                    </a:cubicBezTo>
                    <a:cubicBezTo>
                      <a:pt x="45" y="51"/>
                      <a:pt x="45" y="51"/>
                      <a:pt x="45" y="51"/>
                    </a:cubicBezTo>
                    <a:cubicBezTo>
                      <a:pt x="45" y="17"/>
                      <a:pt x="45" y="17"/>
                      <a:pt x="45" y="17"/>
                    </a:cubicBezTo>
                    <a:cubicBezTo>
                      <a:pt x="45" y="15"/>
                      <a:pt x="46" y="13"/>
                      <a:pt x="48" y="13"/>
                    </a:cubicBezTo>
                    <a:cubicBezTo>
                      <a:pt x="51" y="13"/>
                      <a:pt x="52" y="15"/>
                      <a:pt x="52" y="17"/>
                    </a:cubicBezTo>
                    <a:cubicBezTo>
                      <a:pt x="52" y="49"/>
                      <a:pt x="52" y="49"/>
                      <a:pt x="52" y="49"/>
                    </a:cubicBezTo>
                    <a:cubicBezTo>
                      <a:pt x="80" y="63"/>
                      <a:pt x="80" y="63"/>
                      <a:pt x="80" y="63"/>
                    </a:cubicBezTo>
                    <a:cubicBezTo>
                      <a:pt x="83" y="64"/>
                      <a:pt x="83" y="66"/>
                      <a:pt x="82"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73" name="Freeform 15"/>
              <p:cNvSpPr>
                <a:spLocks/>
              </p:cNvSpPr>
              <p:nvPr/>
            </p:nvSpPr>
            <p:spPr bwMode="auto">
              <a:xfrm>
                <a:off x="2819" y="2145"/>
                <a:ext cx="118" cy="16"/>
              </a:xfrm>
              <a:custGeom>
                <a:avLst/>
                <a:gdLst>
                  <a:gd name="T0" fmla="*/ 59 w 59"/>
                  <a:gd name="T1" fmla="*/ 4 h 8"/>
                  <a:gd name="T2" fmla="*/ 55 w 59"/>
                  <a:gd name="T3" fmla="*/ 8 h 8"/>
                  <a:gd name="T4" fmla="*/ 3 w 59"/>
                  <a:gd name="T5" fmla="*/ 8 h 8"/>
                  <a:gd name="T6" fmla="*/ 0 w 59"/>
                  <a:gd name="T7" fmla="*/ 4 h 8"/>
                  <a:gd name="T8" fmla="*/ 0 w 59"/>
                  <a:gd name="T9" fmla="*/ 4 h 8"/>
                  <a:gd name="T10" fmla="*/ 3 w 59"/>
                  <a:gd name="T11" fmla="*/ 0 h 8"/>
                  <a:gd name="T12" fmla="*/ 55 w 59"/>
                  <a:gd name="T13" fmla="*/ 0 h 8"/>
                  <a:gd name="T14" fmla="*/ 59 w 5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8">
                    <a:moveTo>
                      <a:pt x="59" y="4"/>
                    </a:moveTo>
                    <a:cubicBezTo>
                      <a:pt x="59" y="6"/>
                      <a:pt x="57" y="8"/>
                      <a:pt x="55" y="8"/>
                    </a:cubicBezTo>
                    <a:cubicBezTo>
                      <a:pt x="3" y="8"/>
                      <a:pt x="3" y="8"/>
                      <a:pt x="3" y="8"/>
                    </a:cubicBezTo>
                    <a:cubicBezTo>
                      <a:pt x="1" y="8"/>
                      <a:pt x="0" y="6"/>
                      <a:pt x="0" y="4"/>
                    </a:cubicBezTo>
                    <a:cubicBezTo>
                      <a:pt x="0" y="4"/>
                      <a:pt x="0" y="4"/>
                      <a:pt x="0" y="4"/>
                    </a:cubicBezTo>
                    <a:cubicBezTo>
                      <a:pt x="0" y="2"/>
                      <a:pt x="1" y="0"/>
                      <a:pt x="3" y="0"/>
                    </a:cubicBezTo>
                    <a:cubicBezTo>
                      <a:pt x="55" y="0"/>
                      <a:pt x="55" y="0"/>
                      <a:pt x="55" y="0"/>
                    </a:cubicBezTo>
                    <a:cubicBezTo>
                      <a:pt x="57" y="0"/>
                      <a:pt x="59" y="2"/>
                      <a:pt x="5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grpSp>
        <p:grpSp>
          <p:nvGrpSpPr>
            <p:cNvPr id="39" name="Group 4"/>
            <p:cNvGrpSpPr>
              <a:grpSpLocks noChangeAspect="1"/>
            </p:cNvGrpSpPr>
            <p:nvPr/>
          </p:nvGrpSpPr>
          <p:grpSpPr bwMode="auto">
            <a:xfrm>
              <a:off x="5100235" y="2272407"/>
              <a:ext cx="289056" cy="289386"/>
              <a:chOff x="2007" y="746"/>
              <a:chExt cx="1744" cy="1746"/>
            </a:xfrm>
          </p:grpSpPr>
          <p:sp>
            <p:nvSpPr>
              <p:cNvPr id="52" name="Freeform 5"/>
              <p:cNvSpPr>
                <a:spLocks/>
              </p:cNvSpPr>
              <p:nvPr/>
            </p:nvSpPr>
            <p:spPr bwMode="auto">
              <a:xfrm>
                <a:off x="2007" y="746"/>
                <a:ext cx="1744" cy="1746"/>
              </a:xfrm>
              <a:custGeom>
                <a:avLst/>
                <a:gdLst>
                  <a:gd name="T0" fmla="*/ 406 w 866"/>
                  <a:gd name="T1" fmla="*/ 14 h 866"/>
                  <a:gd name="T2" fmla="*/ 459 w 866"/>
                  <a:gd name="T3" fmla="*/ 14 h 866"/>
                  <a:gd name="T4" fmla="*/ 852 w 866"/>
                  <a:gd name="T5" fmla="*/ 407 h 866"/>
                  <a:gd name="T6" fmla="*/ 852 w 866"/>
                  <a:gd name="T7" fmla="*/ 460 h 866"/>
                  <a:gd name="T8" fmla="*/ 460 w 866"/>
                  <a:gd name="T9" fmla="*/ 852 h 866"/>
                  <a:gd name="T10" fmla="*/ 407 w 866"/>
                  <a:gd name="T11" fmla="*/ 852 h 866"/>
                  <a:gd name="T12" fmla="*/ 14 w 866"/>
                  <a:gd name="T13" fmla="*/ 459 h 866"/>
                  <a:gd name="T14" fmla="*/ 14 w 866"/>
                  <a:gd name="T15" fmla="*/ 406 h 866"/>
                  <a:gd name="T16" fmla="*/ 406 w 866"/>
                  <a:gd name="T17" fmla="*/ 1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6" h="866">
                    <a:moveTo>
                      <a:pt x="406" y="14"/>
                    </a:moveTo>
                    <a:cubicBezTo>
                      <a:pt x="421" y="0"/>
                      <a:pt x="445" y="0"/>
                      <a:pt x="459" y="14"/>
                    </a:cubicBezTo>
                    <a:cubicBezTo>
                      <a:pt x="852" y="407"/>
                      <a:pt x="852" y="407"/>
                      <a:pt x="852" y="407"/>
                    </a:cubicBezTo>
                    <a:cubicBezTo>
                      <a:pt x="866" y="421"/>
                      <a:pt x="866" y="445"/>
                      <a:pt x="852" y="460"/>
                    </a:cubicBezTo>
                    <a:cubicBezTo>
                      <a:pt x="460" y="852"/>
                      <a:pt x="460" y="852"/>
                      <a:pt x="460" y="852"/>
                    </a:cubicBezTo>
                    <a:cubicBezTo>
                      <a:pt x="445" y="866"/>
                      <a:pt x="421" y="866"/>
                      <a:pt x="407" y="852"/>
                    </a:cubicBezTo>
                    <a:cubicBezTo>
                      <a:pt x="14" y="459"/>
                      <a:pt x="14" y="459"/>
                      <a:pt x="14" y="459"/>
                    </a:cubicBezTo>
                    <a:cubicBezTo>
                      <a:pt x="0" y="445"/>
                      <a:pt x="0" y="421"/>
                      <a:pt x="14" y="406"/>
                    </a:cubicBezTo>
                    <a:lnTo>
                      <a:pt x="406" y="14"/>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53" name="Freeform 6"/>
              <p:cNvSpPr>
                <a:spLocks/>
              </p:cNvSpPr>
              <p:nvPr/>
            </p:nvSpPr>
            <p:spPr bwMode="auto">
              <a:xfrm>
                <a:off x="2386" y="1125"/>
                <a:ext cx="986" cy="988"/>
              </a:xfrm>
              <a:custGeom>
                <a:avLst/>
                <a:gdLst>
                  <a:gd name="T0" fmla="*/ 230 w 490"/>
                  <a:gd name="T1" fmla="*/ 8 h 490"/>
                  <a:gd name="T2" fmla="*/ 260 w 490"/>
                  <a:gd name="T3" fmla="*/ 8 h 490"/>
                  <a:gd name="T4" fmla="*/ 482 w 490"/>
                  <a:gd name="T5" fmla="*/ 230 h 490"/>
                  <a:gd name="T6" fmla="*/ 482 w 490"/>
                  <a:gd name="T7" fmla="*/ 260 h 490"/>
                  <a:gd name="T8" fmla="*/ 260 w 490"/>
                  <a:gd name="T9" fmla="*/ 482 h 490"/>
                  <a:gd name="T10" fmla="*/ 230 w 490"/>
                  <a:gd name="T11" fmla="*/ 482 h 490"/>
                  <a:gd name="T12" fmla="*/ 8 w 490"/>
                  <a:gd name="T13" fmla="*/ 260 h 490"/>
                  <a:gd name="T14" fmla="*/ 8 w 490"/>
                  <a:gd name="T15" fmla="*/ 230 h 490"/>
                  <a:gd name="T16" fmla="*/ 230 w 490"/>
                  <a:gd name="T17" fmla="*/ 8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490">
                    <a:moveTo>
                      <a:pt x="230" y="8"/>
                    </a:moveTo>
                    <a:cubicBezTo>
                      <a:pt x="238" y="0"/>
                      <a:pt x="252" y="0"/>
                      <a:pt x="260" y="8"/>
                    </a:cubicBezTo>
                    <a:cubicBezTo>
                      <a:pt x="482" y="230"/>
                      <a:pt x="482" y="230"/>
                      <a:pt x="482" y="230"/>
                    </a:cubicBezTo>
                    <a:cubicBezTo>
                      <a:pt x="490" y="238"/>
                      <a:pt x="490" y="252"/>
                      <a:pt x="482" y="260"/>
                    </a:cubicBezTo>
                    <a:cubicBezTo>
                      <a:pt x="260" y="482"/>
                      <a:pt x="260" y="482"/>
                      <a:pt x="260" y="482"/>
                    </a:cubicBezTo>
                    <a:cubicBezTo>
                      <a:pt x="252" y="490"/>
                      <a:pt x="238" y="490"/>
                      <a:pt x="230" y="482"/>
                    </a:cubicBezTo>
                    <a:cubicBezTo>
                      <a:pt x="8" y="260"/>
                      <a:pt x="8" y="260"/>
                      <a:pt x="8" y="260"/>
                    </a:cubicBezTo>
                    <a:cubicBezTo>
                      <a:pt x="0" y="252"/>
                      <a:pt x="0" y="238"/>
                      <a:pt x="8" y="230"/>
                    </a:cubicBezTo>
                    <a:lnTo>
                      <a:pt x="23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54" name="Freeform 7"/>
              <p:cNvSpPr>
                <a:spLocks noEditPoints="1"/>
              </p:cNvSpPr>
              <p:nvPr/>
            </p:nvSpPr>
            <p:spPr bwMode="auto">
              <a:xfrm>
                <a:off x="2557" y="1530"/>
                <a:ext cx="187" cy="186"/>
              </a:xfrm>
              <a:custGeom>
                <a:avLst/>
                <a:gdLst>
                  <a:gd name="T0" fmla="*/ 187 w 187"/>
                  <a:gd name="T1" fmla="*/ 186 h 186"/>
                  <a:gd name="T2" fmla="*/ 145 w 187"/>
                  <a:gd name="T3" fmla="*/ 186 h 186"/>
                  <a:gd name="T4" fmla="*/ 129 w 187"/>
                  <a:gd name="T5" fmla="*/ 143 h 186"/>
                  <a:gd name="T6" fmla="*/ 56 w 187"/>
                  <a:gd name="T7" fmla="*/ 143 h 186"/>
                  <a:gd name="T8" fmla="*/ 40 w 187"/>
                  <a:gd name="T9" fmla="*/ 186 h 186"/>
                  <a:gd name="T10" fmla="*/ 0 w 187"/>
                  <a:gd name="T11" fmla="*/ 186 h 186"/>
                  <a:gd name="T12" fmla="*/ 72 w 187"/>
                  <a:gd name="T13" fmla="*/ 0 h 186"/>
                  <a:gd name="T14" fmla="*/ 113 w 187"/>
                  <a:gd name="T15" fmla="*/ 0 h 186"/>
                  <a:gd name="T16" fmla="*/ 187 w 187"/>
                  <a:gd name="T17" fmla="*/ 186 h 186"/>
                  <a:gd name="T18" fmla="*/ 117 w 187"/>
                  <a:gd name="T19" fmla="*/ 111 h 186"/>
                  <a:gd name="T20" fmla="*/ 92 w 187"/>
                  <a:gd name="T21" fmla="*/ 43 h 186"/>
                  <a:gd name="T22" fmla="*/ 66 w 187"/>
                  <a:gd name="T23" fmla="*/ 111 h 186"/>
                  <a:gd name="T24" fmla="*/ 117 w 187"/>
                  <a:gd name="T25" fmla="*/ 1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186">
                    <a:moveTo>
                      <a:pt x="187" y="186"/>
                    </a:moveTo>
                    <a:lnTo>
                      <a:pt x="145" y="186"/>
                    </a:lnTo>
                    <a:lnTo>
                      <a:pt x="129" y="143"/>
                    </a:lnTo>
                    <a:lnTo>
                      <a:pt x="56" y="143"/>
                    </a:lnTo>
                    <a:lnTo>
                      <a:pt x="40" y="186"/>
                    </a:lnTo>
                    <a:lnTo>
                      <a:pt x="0" y="186"/>
                    </a:lnTo>
                    <a:lnTo>
                      <a:pt x="72" y="0"/>
                    </a:lnTo>
                    <a:lnTo>
                      <a:pt x="113" y="0"/>
                    </a:lnTo>
                    <a:lnTo>
                      <a:pt x="187" y="186"/>
                    </a:lnTo>
                    <a:close/>
                    <a:moveTo>
                      <a:pt x="117" y="111"/>
                    </a:moveTo>
                    <a:lnTo>
                      <a:pt x="92" y="43"/>
                    </a:lnTo>
                    <a:lnTo>
                      <a:pt x="66" y="111"/>
                    </a:lnTo>
                    <a:lnTo>
                      <a:pt x="117" y="111"/>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55" name="Freeform 8"/>
              <p:cNvSpPr>
                <a:spLocks noEditPoints="1"/>
              </p:cNvSpPr>
              <p:nvPr/>
            </p:nvSpPr>
            <p:spPr bwMode="auto">
              <a:xfrm>
                <a:off x="2758" y="1530"/>
                <a:ext cx="141" cy="186"/>
              </a:xfrm>
              <a:custGeom>
                <a:avLst/>
                <a:gdLst>
                  <a:gd name="T0" fmla="*/ 0 w 70"/>
                  <a:gd name="T1" fmla="*/ 92 h 92"/>
                  <a:gd name="T2" fmla="*/ 0 w 70"/>
                  <a:gd name="T3" fmla="*/ 0 h 92"/>
                  <a:gd name="T4" fmla="*/ 29 w 70"/>
                  <a:gd name="T5" fmla="*/ 0 h 92"/>
                  <a:gd name="T6" fmla="*/ 51 w 70"/>
                  <a:gd name="T7" fmla="*/ 1 h 92"/>
                  <a:gd name="T8" fmla="*/ 65 w 70"/>
                  <a:gd name="T9" fmla="*/ 10 h 92"/>
                  <a:gd name="T10" fmla="*/ 70 w 70"/>
                  <a:gd name="T11" fmla="*/ 28 h 92"/>
                  <a:gd name="T12" fmla="*/ 67 w 70"/>
                  <a:gd name="T13" fmla="*/ 42 h 92"/>
                  <a:gd name="T14" fmla="*/ 59 w 70"/>
                  <a:gd name="T15" fmla="*/ 51 h 92"/>
                  <a:gd name="T16" fmla="*/ 50 w 70"/>
                  <a:gd name="T17" fmla="*/ 56 h 92"/>
                  <a:gd name="T18" fmla="*/ 30 w 70"/>
                  <a:gd name="T19" fmla="*/ 57 h 92"/>
                  <a:gd name="T20" fmla="*/ 18 w 70"/>
                  <a:gd name="T21" fmla="*/ 57 h 92"/>
                  <a:gd name="T22" fmla="*/ 18 w 70"/>
                  <a:gd name="T23" fmla="*/ 92 h 92"/>
                  <a:gd name="T24" fmla="*/ 0 w 70"/>
                  <a:gd name="T25" fmla="*/ 92 h 92"/>
                  <a:gd name="T26" fmla="*/ 18 w 70"/>
                  <a:gd name="T27" fmla="*/ 15 h 92"/>
                  <a:gd name="T28" fmla="*/ 18 w 70"/>
                  <a:gd name="T29" fmla="*/ 41 h 92"/>
                  <a:gd name="T30" fmla="*/ 28 w 70"/>
                  <a:gd name="T31" fmla="*/ 41 h 92"/>
                  <a:gd name="T32" fmla="*/ 43 w 70"/>
                  <a:gd name="T33" fmla="*/ 40 h 92"/>
                  <a:gd name="T34" fmla="*/ 49 w 70"/>
                  <a:gd name="T35" fmla="*/ 35 h 92"/>
                  <a:gd name="T36" fmla="*/ 51 w 70"/>
                  <a:gd name="T37" fmla="*/ 28 h 92"/>
                  <a:gd name="T38" fmla="*/ 48 w 70"/>
                  <a:gd name="T39" fmla="*/ 20 h 92"/>
                  <a:gd name="T40" fmla="*/ 40 w 70"/>
                  <a:gd name="T41" fmla="*/ 16 h 92"/>
                  <a:gd name="T42" fmla="*/ 27 w 70"/>
                  <a:gd name="T43" fmla="*/ 15 h 92"/>
                  <a:gd name="T44" fmla="*/ 18 w 70"/>
                  <a:gd name="T45" fmla="*/ 1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92">
                    <a:moveTo>
                      <a:pt x="0" y="92"/>
                    </a:moveTo>
                    <a:cubicBezTo>
                      <a:pt x="0" y="0"/>
                      <a:pt x="0" y="0"/>
                      <a:pt x="0" y="0"/>
                    </a:cubicBezTo>
                    <a:cubicBezTo>
                      <a:pt x="29" y="0"/>
                      <a:pt x="29" y="0"/>
                      <a:pt x="29" y="0"/>
                    </a:cubicBezTo>
                    <a:cubicBezTo>
                      <a:pt x="41" y="0"/>
                      <a:pt x="48" y="0"/>
                      <a:pt x="51" y="1"/>
                    </a:cubicBezTo>
                    <a:cubicBezTo>
                      <a:pt x="57" y="2"/>
                      <a:pt x="61" y="5"/>
                      <a:pt x="65" y="10"/>
                    </a:cubicBezTo>
                    <a:cubicBezTo>
                      <a:pt x="68" y="15"/>
                      <a:pt x="70" y="21"/>
                      <a:pt x="70" y="28"/>
                    </a:cubicBezTo>
                    <a:cubicBezTo>
                      <a:pt x="70" y="34"/>
                      <a:pt x="69" y="38"/>
                      <a:pt x="67" y="42"/>
                    </a:cubicBezTo>
                    <a:cubicBezTo>
                      <a:pt x="65" y="46"/>
                      <a:pt x="62" y="49"/>
                      <a:pt x="59" y="51"/>
                    </a:cubicBezTo>
                    <a:cubicBezTo>
                      <a:pt x="56" y="53"/>
                      <a:pt x="53" y="55"/>
                      <a:pt x="50" y="56"/>
                    </a:cubicBezTo>
                    <a:cubicBezTo>
                      <a:pt x="45" y="56"/>
                      <a:pt x="39" y="57"/>
                      <a:pt x="30" y="57"/>
                    </a:cubicBezTo>
                    <a:cubicBezTo>
                      <a:pt x="18" y="57"/>
                      <a:pt x="18" y="57"/>
                      <a:pt x="18" y="57"/>
                    </a:cubicBezTo>
                    <a:cubicBezTo>
                      <a:pt x="18" y="92"/>
                      <a:pt x="18" y="92"/>
                      <a:pt x="18" y="92"/>
                    </a:cubicBezTo>
                    <a:lnTo>
                      <a:pt x="0" y="92"/>
                    </a:lnTo>
                    <a:close/>
                    <a:moveTo>
                      <a:pt x="18" y="15"/>
                    </a:moveTo>
                    <a:cubicBezTo>
                      <a:pt x="18" y="41"/>
                      <a:pt x="18" y="41"/>
                      <a:pt x="18" y="41"/>
                    </a:cubicBezTo>
                    <a:cubicBezTo>
                      <a:pt x="28" y="41"/>
                      <a:pt x="28" y="41"/>
                      <a:pt x="28" y="41"/>
                    </a:cubicBezTo>
                    <a:cubicBezTo>
                      <a:pt x="36" y="41"/>
                      <a:pt x="41" y="41"/>
                      <a:pt x="43" y="40"/>
                    </a:cubicBezTo>
                    <a:cubicBezTo>
                      <a:pt x="45" y="39"/>
                      <a:pt x="47" y="37"/>
                      <a:pt x="49" y="35"/>
                    </a:cubicBezTo>
                    <a:cubicBezTo>
                      <a:pt x="50" y="33"/>
                      <a:pt x="51" y="31"/>
                      <a:pt x="51" y="28"/>
                    </a:cubicBezTo>
                    <a:cubicBezTo>
                      <a:pt x="51" y="25"/>
                      <a:pt x="50" y="22"/>
                      <a:pt x="48" y="20"/>
                    </a:cubicBezTo>
                    <a:cubicBezTo>
                      <a:pt x="46" y="18"/>
                      <a:pt x="43" y="16"/>
                      <a:pt x="40" y="16"/>
                    </a:cubicBezTo>
                    <a:cubicBezTo>
                      <a:pt x="38" y="15"/>
                      <a:pt x="34" y="15"/>
                      <a:pt x="27" y="15"/>
                    </a:cubicBezTo>
                    <a:lnTo>
                      <a:pt x="18" y="15"/>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56" name="Rectangle 9"/>
              <p:cNvSpPr>
                <a:spLocks noChangeArrowheads="1"/>
              </p:cNvSpPr>
              <p:nvPr/>
            </p:nvSpPr>
            <p:spPr bwMode="auto">
              <a:xfrm>
                <a:off x="2927" y="1530"/>
                <a:ext cx="37" cy="186"/>
              </a:xfrm>
              <a:prstGeom prst="rect">
                <a:avLst/>
              </a:prstGeom>
              <a:solidFill>
                <a:srgbClr val="296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57" name="Freeform 10"/>
              <p:cNvSpPr>
                <a:spLocks/>
              </p:cNvSpPr>
              <p:nvPr/>
            </p:nvSpPr>
            <p:spPr bwMode="auto">
              <a:xfrm>
                <a:off x="2990" y="1526"/>
                <a:ext cx="161" cy="192"/>
              </a:xfrm>
              <a:custGeom>
                <a:avLst/>
                <a:gdLst>
                  <a:gd name="T0" fmla="*/ 62 w 80"/>
                  <a:gd name="T1" fmla="*/ 60 h 95"/>
                  <a:gd name="T2" fmla="*/ 80 w 80"/>
                  <a:gd name="T3" fmla="*/ 65 h 95"/>
                  <a:gd name="T4" fmla="*/ 66 w 80"/>
                  <a:gd name="T5" fmla="*/ 88 h 95"/>
                  <a:gd name="T6" fmla="*/ 42 w 80"/>
                  <a:gd name="T7" fmla="*/ 95 h 95"/>
                  <a:gd name="T8" fmla="*/ 11 w 80"/>
                  <a:gd name="T9" fmla="*/ 83 h 95"/>
                  <a:gd name="T10" fmla="*/ 0 w 80"/>
                  <a:gd name="T11" fmla="*/ 48 h 95"/>
                  <a:gd name="T12" fmla="*/ 12 w 80"/>
                  <a:gd name="T13" fmla="*/ 13 h 95"/>
                  <a:gd name="T14" fmla="*/ 43 w 80"/>
                  <a:gd name="T15" fmla="*/ 0 h 95"/>
                  <a:gd name="T16" fmla="*/ 70 w 80"/>
                  <a:gd name="T17" fmla="*/ 10 h 95"/>
                  <a:gd name="T18" fmla="*/ 79 w 80"/>
                  <a:gd name="T19" fmla="*/ 27 h 95"/>
                  <a:gd name="T20" fmla="*/ 61 w 80"/>
                  <a:gd name="T21" fmla="*/ 31 h 95"/>
                  <a:gd name="T22" fmla="*/ 54 w 80"/>
                  <a:gd name="T23" fmla="*/ 20 h 95"/>
                  <a:gd name="T24" fmla="*/ 42 w 80"/>
                  <a:gd name="T25" fmla="*/ 16 h 95"/>
                  <a:gd name="T26" fmla="*/ 25 w 80"/>
                  <a:gd name="T27" fmla="*/ 23 h 95"/>
                  <a:gd name="T28" fmla="*/ 19 w 80"/>
                  <a:gd name="T29" fmla="*/ 47 h 95"/>
                  <a:gd name="T30" fmla="*/ 25 w 80"/>
                  <a:gd name="T31" fmla="*/ 72 h 95"/>
                  <a:gd name="T32" fmla="*/ 41 w 80"/>
                  <a:gd name="T33" fmla="*/ 79 h 95"/>
                  <a:gd name="T34" fmla="*/ 54 w 80"/>
                  <a:gd name="T35" fmla="*/ 75 h 95"/>
                  <a:gd name="T36" fmla="*/ 62 w 80"/>
                  <a:gd name="T37" fmla="*/ 6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95">
                    <a:moveTo>
                      <a:pt x="62" y="60"/>
                    </a:moveTo>
                    <a:cubicBezTo>
                      <a:pt x="80" y="65"/>
                      <a:pt x="80" y="65"/>
                      <a:pt x="80" y="65"/>
                    </a:cubicBezTo>
                    <a:cubicBezTo>
                      <a:pt x="77" y="76"/>
                      <a:pt x="72" y="83"/>
                      <a:pt x="66" y="88"/>
                    </a:cubicBezTo>
                    <a:cubicBezTo>
                      <a:pt x="60" y="93"/>
                      <a:pt x="51" y="95"/>
                      <a:pt x="42" y="95"/>
                    </a:cubicBezTo>
                    <a:cubicBezTo>
                      <a:pt x="29" y="95"/>
                      <a:pt x="19" y="91"/>
                      <a:pt x="11" y="83"/>
                    </a:cubicBezTo>
                    <a:cubicBezTo>
                      <a:pt x="4" y="74"/>
                      <a:pt x="0" y="63"/>
                      <a:pt x="0" y="48"/>
                    </a:cubicBezTo>
                    <a:cubicBezTo>
                      <a:pt x="0" y="33"/>
                      <a:pt x="4" y="21"/>
                      <a:pt x="12" y="13"/>
                    </a:cubicBezTo>
                    <a:cubicBezTo>
                      <a:pt x="19" y="4"/>
                      <a:pt x="30" y="0"/>
                      <a:pt x="43" y="0"/>
                    </a:cubicBezTo>
                    <a:cubicBezTo>
                      <a:pt x="54" y="0"/>
                      <a:pt x="63" y="3"/>
                      <a:pt x="70" y="10"/>
                    </a:cubicBezTo>
                    <a:cubicBezTo>
                      <a:pt x="74" y="14"/>
                      <a:pt x="77" y="20"/>
                      <a:pt x="79" y="27"/>
                    </a:cubicBezTo>
                    <a:cubicBezTo>
                      <a:pt x="61" y="31"/>
                      <a:pt x="61" y="31"/>
                      <a:pt x="61" y="31"/>
                    </a:cubicBezTo>
                    <a:cubicBezTo>
                      <a:pt x="60" y="27"/>
                      <a:pt x="58" y="23"/>
                      <a:pt x="54" y="20"/>
                    </a:cubicBezTo>
                    <a:cubicBezTo>
                      <a:pt x="51" y="17"/>
                      <a:pt x="47" y="16"/>
                      <a:pt x="42" y="16"/>
                    </a:cubicBezTo>
                    <a:cubicBezTo>
                      <a:pt x="35" y="16"/>
                      <a:pt x="29" y="18"/>
                      <a:pt x="25" y="23"/>
                    </a:cubicBezTo>
                    <a:cubicBezTo>
                      <a:pt x="21" y="28"/>
                      <a:pt x="19" y="36"/>
                      <a:pt x="19" y="47"/>
                    </a:cubicBezTo>
                    <a:cubicBezTo>
                      <a:pt x="19" y="59"/>
                      <a:pt x="21" y="67"/>
                      <a:pt x="25" y="72"/>
                    </a:cubicBezTo>
                    <a:cubicBezTo>
                      <a:pt x="29" y="77"/>
                      <a:pt x="35" y="79"/>
                      <a:pt x="41" y="79"/>
                    </a:cubicBezTo>
                    <a:cubicBezTo>
                      <a:pt x="46" y="79"/>
                      <a:pt x="51" y="78"/>
                      <a:pt x="54" y="75"/>
                    </a:cubicBezTo>
                    <a:cubicBezTo>
                      <a:pt x="58" y="71"/>
                      <a:pt x="60" y="67"/>
                      <a:pt x="62" y="60"/>
                    </a:cubicBez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58" name="Freeform 11"/>
              <p:cNvSpPr>
                <a:spLocks/>
              </p:cNvSpPr>
              <p:nvPr/>
            </p:nvSpPr>
            <p:spPr bwMode="auto">
              <a:xfrm>
                <a:off x="2750" y="821"/>
                <a:ext cx="250" cy="274"/>
              </a:xfrm>
              <a:custGeom>
                <a:avLst/>
                <a:gdLst>
                  <a:gd name="T0" fmla="*/ 123 w 124"/>
                  <a:gd name="T1" fmla="*/ 125 h 136"/>
                  <a:gd name="T2" fmla="*/ 101 w 124"/>
                  <a:gd name="T3" fmla="*/ 103 h 136"/>
                  <a:gd name="T4" fmla="*/ 78 w 124"/>
                  <a:gd name="T5" fmla="*/ 91 h 136"/>
                  <a:gd name="T6" fmla="*/ 78 w 124"/>
                  <a:gd name="T7" fmla="*/ 76 h 136"/>
                  <a:gd name="T8" fmla="*/ 84 w 124"/>
                  <a:gd name="T9" fmla="*/ 64 h 136"/>
                  <a:gd name="T10" fmla="*/ 87 w 124"/>
                  <a:gd name="T11" fmla="*/ 60 h 136"/>
                  <a:gd name="T12" fmla="*/ 93 w 124"/>
                  <a:gd name="T13" fmla="*/ 52 h 136"/>
                  <a:gd name="T14" fmla="*/ 90 w 124"/>
                  <a:gd name="T15" fmla="*/ 46 h 136"/>
                  <a:gd name="T16" fmla="*/ 79 w 124"/>
                  <a:gd name="T17" fmla="*/ 4 h 136"/>
                  <a:gd name="T18" fmla="*/ 62 w 124"/>
                  <a:gd name="T19" fmla="*/ 0 h 136"/>
                  <a:gd name="T20" fmla="*/ 46 w 124"/>
                  <a:gd name="T21" fmla="*/ 4 h 136"/>
                  <a:gd name="T22" fmla="*/ 34 w 124"/>
                  <a:gd name="T23" fmla="*/ 46 h 136"/>
                  <a:gd name="T24" fmla="*/ 31 w 124"/>
                  <a:gd name="T25" fmla="*/ 52 h 136"/>
                  <a:gd name="T26" fmla="*/ 37 w 124"/>
                  <a:gd name="T27" fmla="*/ 60 h 136"/>
                  <a:gd name="T28" fmla="*/ 40 w 124"/>
                  <a:gd name="T29" fmla="*/ 64 h 136"/>
                  <a:gd name="T30" fmla="*/ 47 w 124"/>
                  <a:gd name="T31" fmla="*/ 77 h 136"/>
                  <a:gd name="T32" fmla="*/ 46 w 124"/>
                  <a:gd name="T33" fmla="*/ 77 h 136"/>
                  <a:gd name="T34" fmla="*/ 46 w 124"/>
                  <a:gd name="T35" fmla="*/ 91 h 136"/>
                  <a:gd name="T36" fmla="*/ 24 w 124"/>
                  <a:gd name="T37" fmla="*/ 103 h 136"/>
                  <a:gd name="T38" fmla="*/ 1 w 124"/>
                  <a:gd name="T39" fmla="*/ 125 h 136"/>
                  <a:gd name="T40" fmla="*/ 62 w 124"/>
                  <a:gd name="T41" fmla="*/ 136 h 136"/>
                  <a:gd name="T42" fmla="*/ 62 w 124"/>
                  <a:gd name="T43" fmla="*/ 136 h 136"/>
                  <a:gd name="T44" fmla="*/ 123 w 124"/>
                  <a:gd name="T45" fmla="*/ 12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36">
                    <a:moveTo>
                      <a:pt x="123" y="125"/>
                    </a:moveTo>
                    <a:cubicBezTo>
                      <a:pt x="120" y="104"/>
                      <a:pt x="106" y="104"/>
                      <a:pt x="101" y="103"/>
                    </a:cubicBezTo>
                    <a:cubicBezTo>
                      <a:pt x="95" y="102"/>
                      <a:pt x="78" y="96"/>
                      <a:pt x="78" y="91"/>
                    </a:cubicBezTo>
                    <a:cubicBezTo>
                      <a:pt x="78" y="87"/>
                      <a:pt x="78" y="79"/>
                      <a:pt x="78" y="76"/>
                    </a:cubicBezTo>
                    <a:cubicBezTo>
                      <a:pt x="81" y="71"/>
                      <a:pt x="83" y="64"/>
                      <a:pt x="84" y="64"/>
                    </a:cubicBezTo>
                    <a:cubicBezTo>
                      <a:pt x="86" y="64"/>
                      <a:pt x="87" y="63"/>
                      <a:pt x="87" y="60"/>
                    </a:cubicBezTo>
                    <a:cubicBezTo>
                      <a:pt x="88" y="58"/>
                      <a:pt x="93" y="57"/>
                      <a:pt x="93" y="52"/>
                    </a:cubicBezTo>
                    <a:cubicBezTo>
                      <a:pt x="94" y="46"/>
                      <a:pt x="90" y="46"/>
                      <a:pt x="90" y="46"/>
                    </a:cubicBezTo>
                    <a:cubicBezTo>
                      <a:pt x="90" y="46"/>
                      <a:pt x="103" y="15"/>
                      <a:pt x="79" y="4"/>
                    </a:cubicBezTo>
                    <a:cubicBezTo>
                      <a:pt x="74" y="2"/>
                      <a:pt x="69" y="0"/>
                      <a:pt x="62" y="0"/>
                    </a:cubicBezTo>
                    <a:cubicBezTo>
                      <a:pt x="55" y="0"/>
                      <a:pt x="50" y="2"/>
                      <a:pt x="46" y="4"/>
                    </a:cubicBezTo>
                    <a:cubicBezTo>
                      <a:pt x="21" y="15"/>
                      <a:pt x="34" y="46"/>
                      <a:pt x="34" y="46"/>
                    </a:cubicBezTo>
                    <a:cubicBezTo>
                      <a:pt x="34" y="46"/>
                      <a:pt x="30" y="46"/>
                      <a:pt x="31" y="52"/>
                    </a:cubicBezTo>
                    <a:cubicBezTo>
                      <a:pt x="31" y="57"/>
                      <a:pt x="36" y="58"/>
                      <a:pt x="37" y="60"/>
                    </a:cubicBezTo>
                    <a:cubicBezTo>
                      <a:pt x="37" y="63"/>
                      <a:pt x="38" y="64"/>
                      <a:pt x="40" y="64"/>
                    </a:cubicBezTo>
                    <a:cubicBezTo>
                      <a:pt x="41" y="64"/>
                      <a:pt x="43" y="71"/>
                      <a:pt x="47" y="77"/>
                    </a:cubicBezTo>
                    <a:cubicBezTo>
                      <a:pt x="46" y="77"/>
                      <a:pt x="46" y="77"/>
                      <a:pt x="46" y="77"/>
                    </a:cubicBezTo>
                    <a:cubicBezTo>
                      <a:pt x="46" y="77"/>
                      <a:pt x="46" y="87"/>
                      <a:pt x="46" y="91"/>
                    </a:cubicBezTo>
                    <a:cubicBezTo>
                      <a:pt x="46" y="96"/>
                      <a:pt x="29" y="102"/>
                      <a:pt x="24" y="103"/>
                    </a:cubicBezTo>
                    <a:cubicBezTo>
                      <a:pt x="18" y="104"/>
                      <a:pt x="5" y="104"/>
                      <a:pt x="1" y="125"/>
                    </a:cubicBezTo>
                    <a:cubicBezTo>
                      <a:pt x="1" y="125"/>
                      <a:pt x="0" y="136"/>
                      <a:pt x="62" y="136"/>
                    </a:cubicBezTo>
                    <a:cubicBezTo>
                      <a:pt x="62" y="136"/>
                      <a:pt x="62" y="136"/>
                      <a:pt x="62" y="136"/>
                    </a:cubicBezTo>
                    <a:cubicBezTo>
                      <a:pt x="124" y="136"/>
                      <a:pt x="123" y="125"/>
                      <a:pt x="123" y="1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59" name="Freeform 12"/>
              <p:cNvSpPr>
                <a:spLocks noEditPoints="1"/>
              </p:cNvSpPr>
              <p:nvPr/>
            </p:nvSpPr>
            <p:spPr bwMode="auto">
              <a:xfrm>
                <a:off x="3423" y="1458"/>
                <a:ext cx="187" cy="248"/>
              </a:xfrm>
              <a:custGeom>
                <a:avLst/>
                <a:gdLst>
                  <a:gd name="T0" fmla="*/ 86 w 93"/>
                  <a:gd name="T1" fmla="*/ 43 h 123"/>
                  <a:gd name="T2" fmla="*/ 80 w 93"/>
                  <a:gd name="T3" fmla="*/ 43 h 123"/>
                  <a:gd name="T4" fmla="*/ 80 w 93"/>
                  <a:gd name="T5" fmla="*/ 40 h 123"/>
                  <a:gd name="T6" fmla="*/ 79 w 93"/>
                  <a:gd name="T7" fmla="*/ 40 h 123"/>
                  <a:gd name="T8" fmla="*/ 79 w 93"/>
                  <a:gd name="T9" fmla="*/ 32 h 123"/>
                  <a:gd name="T10" fmla="*/ 46 w 93"/>
                  <a:gd name="T11" fmla="*/ 0 h 123"/>
                  <a:gd name="T12" fmla="*/ 14 w 93"/>
                  <a:gd name="T13" fmla="*/ 32 h 123"/>
                  <a:gd name="T14" fmla="*/ 14 w 93"/>
                  <a:gd name="T15" fmla="*/ 40 h 123"/>
                  <a:gd name="T16" fmla="*/ 13 w 93"/>
                  <a:gd name="T17" fmla="*/ 40 h 123"/>
                  <a:gd name="T18" fmla="*/ 13 w 93"/>
                  <a:gd name="T19" fmla="*/ 43 h 123"/>
                  <a:gd name="T20" fmla="*/ 7 w 93"/>
                  <a:gd name="T21" fmla="*/ 43 h 123"/>
                  <a:gd name="T22" fmla="*/ 0 w 93"/>
                  <a:gd name="T23" fmla="*/ 50 h 123"/>
                  <a:gd name="T24" fmla="*/ 0 w 93"/>
                  <a:gd name="T25" fmla="*/ 116 h 123"/>
                  <a:gd name="T26" fmla="*/ 7 w 93"/>
                  <a:gd name="T27" fmla="*/ 123 h 123"/>
                  <a:gd name="T28" fmla="*/ 86 w 93"/>
                  <a:gd name="T29" fmla="*/ 123 h 123"/>
                  <a:gd name="T30" fmla="*/ 93 w 93"/>
                  <a:gd name="T31" fmla="*/ 116 h 123"/>
                  <a:gd name="T32" fmla="*/ 93 w 93"/>
                  <a:gd name="T33" fmla="*/ 50 h 123"/>
                  <a:gd name="T34" fmla="*/ 86 w 93"/>
                  <a:gd name="T35" fmla="*/ 43 h 123"/>
                  <a:gd name="T36" fmla="*/ 25 w 93"/>
                  <a:gd name="T37" fmla="*/ 32 h 123"/>
                  <a:gd name="T38" fmla="*/ 46 w 93"/>
                  <a:gd name="T39" fmla="*/ 10 h 123"/>
                  <a:gd name="T40" fmla="*/ 68 w 93"/>
                  <a:gd name="T41" fmla="*/ 32 h 123"/>
                  <a:gd name="T42" fmla="*/ 68 w 93"/>
                  <a:gd name="T43" fmla="*/ 40 h 123"/>
                  <a:gd name="T44" fmla="*/ 67 w 93"/>
                  <a:gd name="T45" fmla="*/ 40 h 123"/>
                  <a:gd name="T46" fmla="*/ 67 w 93"/>
                  <a:gd name="T47" fmla="*/ 43 h 123"/>
                  <a:gd name="T48" fmla="*/ 26 w 93"/>
                  <a:gd name="T49" fmla="*/ 43 h 123"/>
                  <a:gd name="T50" fmla="*/ 26 w 93"/>
                  <a:gd name="T51" fmla="*/ 40 h 123"/>
                  <a:gd name="T52" fmla="*/ 25 w 93"/>
                  <a:gd name="T53" fmla="*/ 40 h 123"/>
                  <a:gd name="T54" fmla="*/ 25 w 93"/>
                  <a:gd name="T55" fmla="*/ 32 h 123"/>
                  <a:gd name="T56" fmla="*/ 25 w 93"/>
                  <a:gd name="T57" fmla="*/ 3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3">
                    <a:moveTo>
                      <a:pt x="86" y="43"/>
                    </a:moveTo>
                    <a:cubicBezTo>
                      <a:pt x="80" y="43"/>
                      <a:pt x="80" y="43"/>
                      <a:pt x="80" y="43"/>
                    </a:cubicBezTo>
                    <a:cubicBezTo>
                      <a:pt x="80" y="40"/>
                      <a:pt x="80" y="40"/>
                      <a:pt x="80" y="40"/>
                    </a:cubicBezTo>
                    <a:cubicBezTo>
                      <a:pt x="79" y="40"/>
                      <a:pt x="79" y="40"/>
                      <a:pt x="79" y="40"/>
                    </a:cubicBezTo>
                    <a:cubicBezTo>
                      <a:pt x="79" y="32"/>
                      <a:pt x="79" y="32"/>
                      <a:pt x="79" y="32"/>
                    </a:cubicBezTo>
                    <a:cubicBezTo>
                      <a:pt x="79" y="14"/>
                      <a:pt x="64" y="0"/>
                      <a:pt x="46" y="0"/>
                    </a:cubicBezTo>
                    <a:cubicBezTo>
                      <a:pt x="29" y="0"/>
                      <a:pt x="14" y="14"/>
                      <a:pt x="14" y="32"/>
                    </a:cubicBezTo>
                    <a:cubicBezTo>
                      <a:pt x="14" y="40"/>
                      <a:pt x="14" y="40"/>
                      <a:pt x="14" y="40"/>
                    </a:cubicBezTo>
                    <a:cubicBezTo>
                      <a:pt x="13" y="40"/>
                      <a:pt x="13" y="40"/>
                      <a:pt x="13" y="40"/>
                    </a:cubicBezTo>
                    <a:cubicBezTo>
                      <a:pt x="13" y="43"/>
                      <a:pt x="13" y="43"/>
                      <a:pt x="13" y="43"/>
                    </a:cubicBezTo>
                    <a:cubicBezTo>
                      <a:pt x="7" y="43"/>
                      <a:pt x="7" y="43"/>
                      <a:pt x="7" y="43"/>
                    </a:cubicBezTo>
                    <a:cubicBezTo>
                      <a:pt x="3" y="43"/>
                      <a:pt x="0" y="46"/>
                      <a:pt x="0" y="50"/>
                    </a:cubicBezTo>
                    <a:cubicBezTo>
                      <a:pt x="0" y="116"/>
                      <a:pt x="0" y="116"/>
                      <a:pt x="0" y="116"/>
                    </a:cubicBezTo>
                    <a:cubicBezTo>
                      <a:pt x="0" y="120"/>
                      <a:pt x="3" y="123"/>
                      <a:pt x="7" y="123"/>
                    </a:cubicBezTo>
                    <a:cubicBezTo>
                      <a:pt x="86" y="123"/>
                      <a:pt x="86" y="123"/>
                      <a:pt x="86" y="123"/>
                    </a:cubicBezTo>
                    <a:cubicBezTo>
                      <a:pt x="89" y="123"/>
                      <a:pt x="93" y="120"/>
                      <a:pt x="93" y="116"/>
                    </a:cubicBezTo>
                    <a:cubicBezTo>
                      <a:pt x="93" y="50"/>
                      <a:pt x="93" y="50"/>
                      <a:pt x="93" y="50"/>
                    </a:cubicBezTo>
                    <a:cubicBezTo>
                      <a:pt x="93" y="46"/>
                      <a:pt x="89" y="43"/>
                      <a:pt x="86" y="43"/>
                    </a:cubicBezTo>
                    <a:close/>
                    <a:moveTo>
                      <a:pt x="25" y="32"/>
                    </a:moveTo>
                    <a:cubicBezTo>
                      <a:pt x="25" y="20"/>
                      <a:pt x="34" y="10"/>
                      <a:pt x="46" y="10"/>
                    </a:cubicBezTo>
                    <a:cubicBezTo>
                      <a:pt x="58" y="10"/>
                      <a:pt x="68" y="20"/>
                      <a:pt x="68" y="32"/>
                    </a:cubicBezTo>
                    <a:cubicBezTo>
                      <a:pt x="68" y="40"/>
                      <a:pt x="68" y="40"/>
                      <a:pt x="68" y="40"/>
                    </a:cubicBezTo>
                    <a:cubicBezTo>
                      <a:pt x="67" y="40"/>
                      <a:pt x="67" y="40"/>
                      <a:pt x="67" y="40"/>
                    </a:cubicBezTo>
                    <a:cubicBezTo>
                      <a:pt x="67" y="43"/>
                      <a:pt x="67" y="43"/>
                      <a:pt x="67" y="43"/>
                    </a:cubicBezTo>
                    <a:cubicBezTo>
                      <a:pt x="26" y="43"/>
                      <a:pt x="26" y="43"/>
                      <a:pt x="26" y="43"/>
                    </a:cubicBezTo>
                    <a:cubicBezTo>
                      <a:pt x="26" y="40"/>
                      <a:pt x="26" y="40"/>
                      <a:pt x="26" y="40"/>
                    </a:cubicBezTo>
                    <a:cubicBezTo>
                      <a:pt x="25" y="40"/>
                      <a:pt x="25" y="40"/>
                      <a:pt x="25" y="40"/>
                    </a:cubicBezTo>
                    <a:cubicBezTo>
                      <a:pt x="25" y="32"/>
                      <a:pt x="25" y="32"/>
                      <a:pt x="25" y="32"/>
                    </a:cubicBezTo>
                    <a:cubicBezTo>
                      <a:pt x="25" y="32"/>
                      <a:pt x="25" y="32"/>
                      <a:pt x="25"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60" name="Freeform 13"/>
              <p:cNvSpPr>
                <a:spLocks noEditPoints="1"/>
              </p:cNvSpPr>
              <p:nvPr/>
            </p:nvSpPr>
            <p:spPr bwMode="auto">
              <a:xfrm>
                <a:off x="2080" y="1514"/>
                <a:ext cx="277" cy="161"/>
              </a:xfrm>
              <a:custGeom>
                <a:avLst/>
                <a:gdLst>
                  <a:gd name="T0" fmla="*/ 69 w 138"/>
                  <a:gd name="T1" fmla="*/ 0 h 80"/>
                  <a:gd name="T2" fmla="*/ 0 w 138"/>
                  <a:gd name="T3" fmla="*/ 70 h 80"/>
                  <a:gd name="T4" fmla="*/ 11 w 138"/>
                  <a:gd name="T5" fmla="*/ 80 h 80"/>
                  <a:gd name="T6" fmla="*/ 127 w 138"/>
                  <a:gd name="T7" fmla="*/ 80 h 80"/>
                  <a:gd name="T8" fmla="*/ 138 w 138"/>
                  <a:gd name="T9" fmla="*/ 70 h 80"/>
                  <a:gd name="T10" fmla="*/ 69 w 138"/>
                  <a:gd name="T11" fmla="*/ 0 h 80"/>
                  <a:gd name="T12" fmla="*/ 11 w 138"/>
                  <a:gd name="T13" fmla="*/ 53 h 80"/>
                  <a:gd name="T14" fmla="*/ 7 w 138"/>
                  <a:gd name="T15" fmla="*/ 55 h 80"/>
                  <a:gd name="T16" fmla="*/ 4 w 138"/>
                  <a:gd name="T17" fmla="*/ 54 h 80"/>
                  <a:gd name="T18" fmla="*/ 6 w 138"/>
                  <a:gd name="T19" fmla="*/ 48 h 80"/>
                  <a:gd name="T20" fmla="*/ 9 w 138"/>
                  <a:gd name="T21" fmla="*/ 49 h 80"/>
                  <a:gd name="T22" fmla="*/ 11 w 138"/>
                  <a:gd name="T23" fmla="*/ 53 h 80"/>
                  <a:gd name="T24" fmla="*/ 92 w 138"/>
                  <a:gd name="T25" fmla="*/ 10 h 80"/>
                  <a:gd name="T26" fmla="*/ 93 w 138"/>
                  <a:gd name="T27" fmla="*/ 7 h 80"/>
                  <a:gd name="T28" fmla="*/ 98 w 138"/>
                  <a:gd name="T29" fmla="*/ 9 h 80"/>
                  <a:gd name="T30" fmla="*/ 97 w 138"/>
                  <a:gd name="T31" fmla="*/ 12 h 80"/>
                  <a:gd name="T32" fmla="*/ 93 w 138"/>
                  <a:gd name="T33" fmla="*/ 14 h 80"/>
                  <a:gd name="T34" fmla="*/ 92 w 138"/>
                  <a:gd name="T35" fmla="*/ 10 h 80"/>
                  <a:gd name="T36" fmla="*/ 66 w 138"/>
                  <a:gd name="T37" fmla="*/ 3 h 80"/>
                  <a:gd name="T38" fmla="*/ 69 w 138"/>
                  <a:gd name="T39" fmla="*/ 3 h 80"/>
                  <a:gd name="T40" fmla="*/ 72 w 138"/>
                  <a:gd name="T41" fmla="*/ 3 h 80"/>
                  <a:gd name="T42" fmla="*/ 72 w 138"/>
                  <a:gd name="T43" fmla="*/ 5 h 80"/>
                  <a:gd name="T44" fmla="*/ 69 w 138"/>
                  <a:gd name="T45" fmla="*/ 8 h 80"/>
                  <a:gd name="T46" fmla="*/ 66 w 138"/>
                  <a:gd name="T47" fmla="*/ 5 h 80"/>
                  <a:gd name="T48" fmla="*/ 66 w 138"/>
                  <a:gd name="T49" fmla="*/ 3 h 80"/>
                  <a:gd name="T50" fmla="*/ 66 w 138"/>
                  <a:gd name="T51" fmla="*/ 3 h 80"/>
                  <a:gd name="T52" fmla="*/ 24 w 138"/>
                  <a:gd name="T53" fmla="*/ 30 h 80"/>
                  <a:gd name="T54" fmla="*/ 21 w 138"/>
                  <a:gd name="T55" fmla="*/ 30 h 80"/>
                  <a:gd name="T56" fmla="*/ 18 w 138"/>
                  <a:gd name="T57" fmla="*/ 27 h 80"/>
                  <a:gd name="T58" fmla="*/ 22 w 138"/>
                  <a:gd name="T59" fmla="*/ 22 h 80"/>
                  <a:gd name="T60" fmla="*/ 24 w 138"/>
                  <a:gd name="T61" fmla="*/ 25 h 80"/>
                  <a:gd name="T62" fmla="*/ 24 w 138"/>
                  <a:gd name="T63" fmla="*/ 30 h 80"/>
                  <a:gd name="T64" fmla="*/ 45 w 138"/>
                  <a:gd name="T65" fmla="*/ 14 h 80"/>
                  <a:gd name="T66" fmla="*/ 41 w 138"/>
                  <a:gd name="T67" fmla="*/ 12 h 80"/>
                  <a:gd name="T68" fmla="*/ 40 w 138"/>
                  <a:gd name="T69" fmla="*/ 9 h 80"/>
                  <a:gd name="T70" fmla="*/ 46 w 138"/>
                  <a:gd name="T71" fmla="*/ 7 h 80"/>
                  <a:gd name="T72" fmla="*/ 46 w 138"/>
                  <a:gd name="T73" fmla="*/ 10 h 80"/>
                  <a:gd name="T74" fmla="*/ 45 w 138"/>
                  <a:gd name="T75" fmla="*/ 14 h 80"/>
                  <a:gd name="T76" fmla="*/ 75 w 138"/>
                  <a:gd name="T77" fmla="*/ 71 h 80"/>
                  <a:gd name="T78" fmla="*/ 66 w 138"/>
                  <a:gd name="T79" fmla="*/ 71 h 80"/>
                  <a:gd name="T80" fmla="*/ 66 w 138"/>
                  <a:gd name="T81" fmla="*/ 61 h 80"/>
                  <a:gd name="T82" fmla="*/ 99 w 138"/>
                  <a:gd name="T83" fmla="*/ 27 h 80"/>
                  <a:gd name="T84" fmla="*/ 100 w 138"/>
                  <a:gd name="T85" fmla="*/ 28 h 80"/>
                  <a:gd name="T86" fmla="*/ 75 w 138"/>
                  <a:gd name="T87" fmla="*/ 71 h 80"/>
                  <a:gd name="T88" fmla="*/ 75 w 138"/>
                  <a:gd name="T89" fmla="*/ 71 h 80"/>
                  <a:gd name="T90" fmla="*/ 117 w 138"/>
                  <a:gd name="T91" fmla="*/ 30 h 80"/>
                  <a:gd name="T92" fmla="*/ 113 w 138"/>
                  <a:gd name="T93" fmla="*/ 30 h 80"/>
                  <a:gd name="T94" fmla="*/ 113 w 138"/>
                  <a:gd name="T95" fmla="*/ 25 h 80"/>
                  <a:gd name="T96" fmla="*/ 116 w 138"/>
                  <a:gd name="T97" fmla="*/ 22 h 80"/>
                  <a:gd name="T98" fmla="*/ 120 w 138"/>
                  <a:gd name="T99" fmla="*/ 27 h 80"/>
                  <a:gd name="T100" fmla="*/ 117 w 138"/>
                  <a:gd name="T101" fmla="*/ 30 h 80"/>
                  <a:gd name="T102" fmla="*/ 117 w 138"/>
                  <a:gd name="T103" fmla="*/ 30 h 80"/>
                  <a:gd name="T104" fmla="*/ 131 w 138"/>
                  <a:gd name="T105" fmla="*/ 55 h 80"/>
                  <a:gd name="T106" fmla="*/ 127 w 138"/>
                  <a:gd name="T107" fmla="*/ 53 h 80"/>
                  <a:gd name="T108" fmla="*/ 129 w 138"/>
                  <a:gd name="T109" fmla="*/ 49 h 80"/>
                  <a:gd name="T110" fmla="*/ 132 w 138"/>
                  <a:gd name="T111" fmla="*/ 48 h 80"/>
                  <a:gd name="T112" fmla="*/ 134 w 138"/>
                  <a:gd name="T113" fmla="*/ 53 h 80"/>
                  <a:gd name="T114" fmla="*/ 131 w 138"/>
                  <a:gd name="T115" fmla="*/ 55 h 80"/>
                  <a:gd name="T116" fmla="*/ 131 w 138"/>
                  <a:gd name="T117" fmla="*/ 5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 h="80">
                    <a:moveTo>
                      <a:pt x="69" y="0"/>
                    </a:moveTo>
                    <a:cubicBezTo>
                      <a:pt x="31" y="0"/>
                      <a:pt x="0" y="31"/>
                      <a:pt x="0" y="70"/>
                    </a:cubicBezTo>
                    <a:cubicBezTo>
                      <a:pt x="0" y="76"/>
                      <a:pt x="4" y="80"/>
                      <a:pt x="11" y="80"/>
                    </a:cubicBezTo>
                    <a:cubicBezTo>
                      <a:pt x="127" y="80"/>
                      <a:pt x="127" y="80"/>
                      <a:pt x="127" y="80"/>
                    </a:cubicBezTo>
                    <a:cubicBezTo>
                      <a:pt x="135" y="80"/>
                      <a:pt x="138" y="76"/>
                      <a:pt x="138" y="70"/>
                    </a:cubicBezTo>
                    <a:cubicBezTo>
                      <a:pt x="138" y="31"/>
                      <a:pt x="107" y="0"/>
                      <a:pt x="69" y="0"/>
                    </a:cubicBezTo>
                    <a:close/>
                    <a:moveTo>
                      <a:pt x="11" y="53"/>
                    </a:moveTo>
                    <a:cubicBezTo>
                      <a:pt x="10" y="55"/>
                      <a:pt x="9" y="56"/>
                      <a:pt x="7" y="55"/>
                    </a:cubicBezTo>
                    <a:cubicBezTo>
                      <a:pt x="4" y="54"/>
                      <a:pt x="4" y="54"/>
                      <a:pt x="4" y="54"/>
                    </a:cubicBezTo>
                    <a:cubicBezTo>
                      <a:pt x="4" y="52"/>
                      <a:pt x="5" y="49"/>
                      <a:pt x="6" y="48"/>
                    </a:cubicBezTo>
                    <a:cubicBezTo>
                      <a:pt x="9" y="49"/>
                      <a:pt x="9" y="49"/>
                      <a:pt x="9" y="49"/>
                    </a:cubicBezTo>
                    <a:cubicBezTo>
                      <a:pt x="11" y="50"/>
                      <a:pt x="11" y="52"/>
                      <a:pt x="11" y="53"/>
                    </a:cubicBezTo>
                    <a:close/>
                    <a:moveTo>
                      <a:pt x="92" y="10"/>
                    </a:moveTo>
                    <a:cubicBezTo>
                      <a:pt x="93" y="7"/>
                      <a:pt x="93" y="7"/>
                      <a:pt x="93" y="7"/>
                    </a:cubicBezTo>
                    <a:cubicBezTo>
                      <a:pt x="95" y="8"/>
                      <a:pt x="96" y="8"/>
                      <a:pt x="98" y="9"/>
                    </a:cubicBezTo>
                    <a:cubicBezTo>
                      <a:pt x="97" y="12"/>
                      <a:pt x="97" y="12"/>
                      <a:pt x="97" y="12"/>
                    </a:cubicBezTo>
                    <a:cubicBezTo>
                      <a:pt x="96" y="14"/>
                      <a:pt x="95" y="15"/>
                      <a:pt x="93" y="14"/>
                    </a:cubicBezTo>
                    <a:cubicBezTo>
                      <a:pt x="92" y="13"/>
                      <a:pt x="91" y="12"/>
                      <a:pt x="92" y="10"/>
                    </a:cubicBezTo>
                    <a:close/>
                    <a:moveTo>
                      <a:pt x="66" y="3"/>
                    </a:moveTo>
                    <a:cubicBezTo>
                      <a:pt x="67" y="3"/>
                      <a:pt x="68" y="3"/>
                      <a:pt x="69" y="3"/>
                    </a:cubicBezTo>
                    <a:cubicBezTo>
                      <a:pt x="70" y="3"/>
                      <a:pt x="71" y="3"/>
                      <a:pt x="72" y="3"/>
                    </a:cubicBezTo>
                    <a:cubicBezTo>
                      <a:pt x="72" y="5"/>
                      <a:pt x="72" y="5"/>
                      <a:pt x="72" y="5"/>
                    </a:cubicBezTo>
                    <a:cubicBezTo>
                      <a:pt x="72" y="7"/>
                      <a:pt x="71" y="8"/>
                      <a:pt x="69" y="8"/>
                    </a:cubicBezTo>
                    <a:cubicBezTo>
                      <a:pt x="68" y="8"/>
                      <a:pt x="66" y="7"/>
                      <a:pt x="66" y="5"/>
                    </a:cubicBezTo>
                    <a:cubicBezTo>
                      <a:pt x="66" y="3"/>
                      <a:pt x="66" y="3"/>
                      <a:pt x="66" y="3"/>
                    </a:cubicBezTo>
                    <a:cubicBezTo>
                      <a:pt x="66" y="3"/>
                      <a:pt x="66" y="3"/>
                      <a:pt x="66" y="3"/>
                    </a:cubicBezTo>
                    <a:close/>
                    <a:moveTo>
                      <a:pt x="24" y="30"/>
                    </a:moveTo>
                    <a:cubicBezTo>
                      <a:pt x="23" y="31"/>
                      <a:pt x="22" y="31"/>
                      <a:pt x="21" y="30"/>
                    </a:cubicBezTo>
                    <a:cubicBezTo>
                      <a:pt x="18" y="27"/>
                      <a:pt x="18" y="27"/>
                      <a:pt x="18" y="27"/>
                    </a:cubicBezTo>
                    <a:cubicBezTo>
                      <a:pt x="19" y="25"/>
                      <a:pt x="20" y="24"/>
                      <a:pt x="22" y="22"/>
                    </a:cubicBezTo>
                    <a:cubicBezTo>
                      <a:pt x="24" y="25"/>
                      <a:pt x="24" y="25"/>
                      <a:pt x="24" y="25"/>
                    </a:cubicBezTo>
                    <a:cubicBezTo>
                      <a:pt x="26" y="27"/>
                      <a:pt x="26" y="29"/>
                      <a:pt x="24" y="30"/>
                    </a:cubicBezTo>
                    <a:close/>
                    <a:moveTo>
                      <a:pt x="45" y="14"/>
                    </a:moveTo>
                    <a:cubicBezTo>
                      <a:pt x="43" y="15"/>
                      <a:pt x="42" y="14"/>
                      <a:pt x="41" y="12"/>
                    </a:cubicBezTo>
                    <a:cubicBezTo>
                      <a:pt x="40" y="9"/>
                      <a:pt x="40" y="9"/>
                      <a:pt x="40" y="9"/>
                    </a:cubicBezTo>
                    <a:cubicBezTo>
                      <a:pt x="42" y="8"/>
                      <a:pt x="44" y="8"/>
                      <a:pt x="46" y="7"/>
                    </a:cubicBezTo>
                    <a:cubicBezTo>
                      <a:pt x="46" y="10"/>
                      <a:pt x="46" y="10"/>
                      <a:pt x="46" y="10"/>
                    </a:cubicBezTo>
                    <a:cubicBezTo>
                      <a:pt x="47" y="12"/>
                      <a:pt x="46" y="13"/>
                      <a:pt x="45" y="14"/>
                    </a:cubicBezTo>
                    <a:close/>
                    <a:moveTo>
                      <a:pt x="75" y="71"/>
                    </a:moveTo>
                    <a:cubicBezTo>
                      <a:pt x="73" y="74"/>
                      <a:pt x="69" y="74"/>
                      <a:pt x="66" y="71"/>
                    </a:cubicBezTo>
                    <a:cubicBezTo>
                      <a:pt x="64" y="69"/>
                      <a:pt x="63" y="64"/>
                      <a:pt x="66" y="61"/>
                    </a:cubicBezTo>
                    <a:cubicBezTo>
                      <a:pt x="99" y="27"/>
                      <a:pt x="99" y="27"/>
                      <a:pt x="99" y="27"/>
                    </a:cubicBezTo>
                    <a:cubicBezTo>
                      <a:pt x="100" y="28"/>
                      <a:pt x="100" y="28"/>
                      <a:pt x="100" y="28"/>
                    </a:cubicBezTo>
                    <a:cubicBezTo>
                      <a:pt x="75" y="71"/>
                      <a:pt x="75" y="71"/>
                      <a:pt x="75" y="71"/>
                    </a:cubicBezTo>
                    <a:cubicBezTo>
                      <a:pt x="75" y="71"/>
                      <a:pt x="75" y="71"/>
                      <a:pt x="75" y="71"/>
                    </a:cubicBezTo>
                    <a:close/>
                    <a:moveTo>
                      <a:pt x="117" y="30"/>
                    </a:moveTo>
                    <a:cubicBezTo>
                      <a:pt x="116" y="31"/>
                      <a:pt x="115" y="31"/>
                      <a:pt x="113" y="30"/>
                    </a:cubicBezTo>
                    <a:cubicBezTo>
                      <a:pt x="112" y="29"/>
                      <a:pt x="112" y="27"/>
                      <a:pt x="113" y="25"/>
                    </a:cubicBezTo>
                    <a:cubicBezTo>
                      <a:pt x="116" y="22"/>
                      <a:pt x="116" y="22"/>
                      <a:pt x="116" y="22"/>
                    </a:cubicBezTo>
                    <a:cubicBezTo>
                      <a:pt x="118" y="24"/>
                      <a:pt x="119" y="25"/>
                      <a:pt x="120" y="27"/>
                    </a:cubicBezTo>
                    <a:cubicBezTo>
                      <a:pt x="117" y="30"/>
                      <a:pt x="117" y="30"/>
                      <a:pt x="117" y="30"/>
                    </a:cubicBezTo>
                    <a:cubicBezTo>
                      <a:pt x="117" y="30"/>
                      <a:pt x="117" y="30"/>
                      <a:pt x="117" y="30"/>
                    </a:cubicBezTo>
                    <a:close/>
                    <a:moveTo>
                      <a:pt x="131" y="55"/>
                    </a:moveTo>
                    <a:cubicBezTo>
                      <a:pt x="129" y="56"/>
                      <a:pt x="128" y="55"/>
                      <a:pt x="127" y="53"/>
                    </a:cubicBezTo>
                    <a:cubicBezTo>
                      <a:pt x="127" y="52"/>
                      <a:pt x="127" y="50"/>
                      <a:pt x="129" y="49"/>
                    </a:cubicBezTo>
                    <a:cubicBezTo>
                      <a:pt x="132" y="48"/>
                      <a:pt x="132" y="48"/>
                      <a:pt x="132" y="48"/>
                    </a:cubicBezTo>
                    <a:cubicBezTo>
                      <a:pt x="133" y="49"/>
                      <a:pt x="134" y="52"/>
                      <a:pt x="134" y="53"/>
                    </a:cubicBezTo>
                    <a:cubicBezTo>
                      <a:pt x="131" y="55"/>
                      <a:pt x="131" y="55"/>
                      <a:pt x="131" y="55"/>
                    </a:cubicBezTo>
                    <a:cubicBezTo>
                      <a:pt x="131" y="55"/>
                      <a:pt x="131" y="55"/>
                      <a:pt x="131"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61" name="Freeform 14"/>
              <p:cNvSpPr>
                <a:spLocks noEditPoints="1"/>
              </p:cNvSpPr>
              <p:nvPr/>
            </p:nvSpPr>
            <p:spPr bwMode="auto">
              <a:xfrm>
                <a:off x="2776" y="2177"/>
                <a:ext cx="202" cy="202"/>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82 w 100"/>
                  <a:gd name="T11" fmla="*/ 68 h 100"/>
                  <a:gd name="T12" fmla="*/ 77 w 100"/>
                  <a:gd name="T13" fmla="*/ 70 h 100"/>
                  <a:gd name="T14" fmla="*/ 46 w 100"/>
                  <a:gd name="T15" fmla="*/ 54 h 100"/>
                  <a:gd name="T16" fmla="*/ 45 w 100"/>
                  <a:gd name="T17" fmla="*/ 51 h 100"/>
                  <a:gd name="T18" fmla="*/ 45 w 100"/>
                  <a:gd name="T19" fmla="*/ 51 h 100"/>
                  <a:gd name="T20" fmla="*/ 45 w 100"/>
                  <a:gd name="T21" fmla="*/ 17 h 100"/>
                  <a:gd name="T22" fmla="*/ 48 w 100"/>
                  <a:gd name="T23" fmla="*/ 13 h 100"/>
                  <a:gd name="T24" fmla="*/ 52 w 100"/>
                  <a:gd name="T25" fmla="*/ 17 h 100"/>
                  <a:gd name="T26" fmla="*/ 52 w 100"/>
                  <a:gd name="T27" fmla="*/ 49 h 100"/>
                  <a:gd name="T28" fmla="*/ 80 w 100"/>
                  <a:gd name="T29" fmla="*/ 63 h 100"/>
                  <a:gd name="T30" fmla="*/ 82 w 100"/>
                  <a:gd name="T31" fmla="*/ 6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100">
                    <a:moveTo>
                      <a:pt x="50" y="0"/>
                    </a:moveTo>
                    <a:cubicBezTo>
                      <a:pt x="22" y="0"/>
                      <a:pt x="0" y="22"/>
                      <a:pt x="0" y="50"/>
                    </a:cubicBezTo>
                    <a:cubicBezTo>
                      <a:pt x="0" y="77"/>
                      <a:pt x="22" y="100"/>
                      <a:pt x="50" y="100"/>
                    </a:cubicBezTo>
                    <a:cubicBezTo>
                      <a:pt x="78" y="100"/>
                      <a:pt x="100" y="77"/>
                      <a:pt x="100" y="50"/>
                    </a:cubicBezTo>
                    <a:cubicBezTo>
                      <a:pt x="100" y="22"/>
                      <a:pt x="78" y="0"/>
                      <a:pt x="50" y="0"/>
                    </a:cubicBezTo>
                    <a:close/>
                    <a:moveTo>
                      <a:pt x="82" y="68"/>
                    </a:moveTo>
                    <a:cubicBezTo>
                      <a:pt x="81" y="70"/>
                      <a:pt x="79" y="71"/>
                      <a:pt x="77" y="70"/>
                    </a:cubicBezTo>
                    <a:cubicBezTo>
                      <a:pt x="46" y="54"/>
                      <a:pt x="46" y="54"/>
                      <a:pt x="46" y="54"/>
                    </a:cubicBezTo>
                    <a:cubicBezTo>
                      <a:pt x="45" y="54"/>
                      <a:pt x="45" y="52"/>
                      <a:pt x="45" y="51"/>
                    </a:cubicBezTo>
                    <a:cubicBezTo>
                      <a:pt x="45" y="51"/>
                      <a:pt x="45" y="51"/>
                      <a:pt x="45" y="51"/>
                    </a:cubicBezTo>
                    <a:cubicBezTo>
                      <a:pt x="45" y="17"/>
                      <a:pt x="45" y="17"/>
                      <a:pt x="45" y="17"/>
                    </a:cubicBezTo>
                    <a:cubicBezTo>
                      <a:pt x="45" y="15"/>
                      <a:pt x="46" y="13"/>
                      <a:pt x="48" y="13"/>
                    </a:cubicBezTo>
                    <a:cubicBezTo>
                      <a:pt x="51" y="13"/>
                      <a:pt x="52" y="15"/>
                      <a:pt x="52" y="17"/>
                    </a:cubicBezTo>
                    <a:cubicBezTo>
                      <a:pt x="52" y="49"/>
                      <a:pt x="52" y="49"/>
                      <a:pt x="52" y="49"/>
                    </a:cubicBezTo>
                    <a:cubicBezTo>
                      <a:pt x="80" y="63"/>
                      <a:pt x="80" y="63"/>
                      <a:pt x="80" y="63"/>
                    </a:cubicBezTo>
                    <a:cubicBezTo>
                      <a:pt x="83" y="64"/>
                      <a:pt x="83" y="66"/>
                      <a:pt x="82"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62" name="Freeform 15"/>
              <p:cNvSpPr>
                <a:spLocks/>
              </p:cNvSpPr>
              <p:nvPr/>
            </p:nvSpPr>
            <p:spPr bwMode="auto">
              <a:xfrm>
                <a:off x="2819" y="2145"/>
                <a:ext cx="118" cy="16"/>
              </a:xfrm>
              <a:custGeom>
                <a:avLst/>
                <a:gdLst>
                  <a:gd name="T0" fmla="*/ 59 w 59"/>
                  <a:gd name="T1" fmla="*/ 4 h 8"/>
                  <a:gd name="T2" fmla="*/ 55 w 59"/>
                  <a:gd name="T3" fmla="*/ 8 h 8"/>
                  <a:gd name="T4" fmla="*/ 3 w 59"/>
                  <a:gd name="T5" fmla="*/ 8 h 8"/>
                  <a:gd name="T6" fmla="*/ 0 w 59"/>
                  <a:gd name="T7" fmla="*/ 4 h 8"/>
                  <a:gd name="T8" fmla="*/ 0 w 59"/>
                  <a:gd name="T9" fmla="*/ 4 h 8"/>
                  <a:gd name="T10" fmla="*/ 3 w 59"/>
                  <a:gd name="T11" fmla="*/ 0 h 8"/>
                  <a:gd name="T12" fmla="*/ 55 w 59"/>
                  <a:gd name="T13" fmla="*/ 0 h 8"/>
                  <a:gd name="T14" fmla="*/ 59 w 5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8">
                    <a:moveTo>
                      <a:pt x="59" y="4"/>
                    </a:moveTo>
                    <a:cubicBezTo>
                      <a:pt x="59" y="6"/>
                      <a:pt x="57" y="8"/>
                      <a:pt x="55" y="8"/>
                    </a:cubicBezTo>
                    <a:cubicBezTo>
                      <a:pt x="3" y="8"/>
                      <a:pt x="3" y="8"/>
                      <a:pt x="3" y="8"/>
                    </a:cubicBezTo>
                    <a:cubicBezTo>
                      <a:pt x="1" y="8"/>
                      <a:pt x="0" y="6"/>
                      <a:pt x="0" y="4"/>
                    </a:cubicBezTo>
                    <a:cubicBezTo>
                      <a:pt x="0" y="4"/>
                      <a:pt x="0" y="4"/>
                      <a:pt x="0" y="4"/>
                    </a:cubicBezTo>
                    <a:cubicBezTo>
                      <a:pt x="0" y="2"/>
                      <a:pt x="1" y="0"/>
                      <a:pt x="3" y="0"/>
                    </a:cubicBezTo>
                    <a:cubicBezTo>
                      <a:pt x="55" y="0"/>
                      <a:pt x="55" y="0"/>
                      <a:pt x="55" y="0"/>
                    </a:cubicBezTo>
                    <a:cubicBezTo>
                      <a:pt x="57" y="0"/>
                      <a:pt x="59" y="2"/>
                      <a:pt x="5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grpSp>
        <p:grpSp>
          <p:nvGrpSpPr>
            <p:cNvPr id="40" name="Group 4"/>
            <p:cNvGrpSpPr>
              <a:grpSpLocks noChangeAspect="1"/>
            </p:cNvGrpSpPr>
            <p:nvPr/>
          </p:nvGrpSpPr>
          <p:grpSpPr bwMode="auto">
            <a:xfrm>
              <a:off x="5437410" y="2272407"/>
              <a:ext cx="289056" cy="289386"/>
              <a:chOff x="2007" y="746"/>
              <a:chExt cx="1744" cy="1746"/>
            </a:xfrm>
          </p:grpSpPr>
          <p:sp>
            <p:nvSpPr>
              <p:cNvPr id="41" name="Freeform 5"/>
              <p:cNvSpPr>
                <a:spLocks/>
              </p:cNvSpPr>
              <p:nvPr/>
            </p:nvSpPr>
            <p:spPr bwMode="auto">
              <a:xfrm>
                <a:off x="2007" y="746"/>
                <a:ext cx="1744" cy="1746"/>
              </a:xfrm>
              <a:custGeom>
                <a:avLst/>
                <a:gdLst>
                  <a:gd name="T0" fmla="*/ 406 w 866"/>
                  <a:gd name="T1" fmla="*/ 14 h 866"/>
                  <a:gd name="T2" fmla="*/ 459 w 866"/>
                  <a:gd name="T3" fmla="*/ 14 h 866"/>
                  <a:gd name="T4" fmla="*/ 852 w 866"/>
                  <a:gd name="T5" fmla="*/ 407 h 866"/>
                  <a:gd name="T6" fmla="*/ 852 w 866"/>
                  <a:gd name="T7" fmla="*/ 460 h 866"/>
                  <a:gd name="T8" fmla="*/ 460 w 866"/>
                  <a:gd name="T9" fmla="*/ 852 h 866"/>
                  <a:gd name="T10" fmla="*/ 407 w 866"/>
                  <a:gd name="T11" fmla="*/ 852 h 866"/>
                  <a:gd name="T12" fmla="*/ 14 w 866"/>
                  <a:gd name="T13" fmla="*/ 459 h 866"/>
                  <a:gd name="T14" fmla="*/ 14 w 866"/>
                  <a:gd name="T15" fmla="*/ 406 h 866"/>
                  <a:gd name="T16" fmla="*/ 406 w 866"/>
                  <a:gd name="T17" fmla="*/ 14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6" h="866">
                    <a:moveTo>
                      <a:pt x="406" y="14"/>
                    </a:moveTo>
                    <a:cubicBezTo>
                      <a:pt x="421" y="0"/>
                      <a:pt x="445" y="0"/>
                      <a:pt x="459" y="14"/>
                    </a:cubicBezTo>
                    <a:cubicBezTo>
                      <a:pt x="852" y="407"/>
                      <a:pt x="852" y="407"/>
                      <a:pt x="852" y="407"/>
                    </a:cubicBezTo>
                    <a:cubicBezTo>
                      <a:pt x="866" y="421"/>
                      <a:pt x="866" y="445"/>
                      <a:pt x="852" y="460"/>
                    </a:cubicBezTo>
                    <a:cubicBezTo>
                      <a:pt x="460" y="852"/>
                      <a:pt x="460" y="852"/>
                      <a:pt x="460" y="852"/>
                    </a:cubicBezTo>
                    <a:cubicBezTo>
                      <a:pt x="445" y="866"/>
                      <a:pt x="421" y="866"/>
                      <a:pt x="407" y="852"/>
                    </a:cubicBezTo>
                    <a:cubicBezTo>
                      <a:pt x="14" y="459"/>
                      <a:pt x="14" y="459"/>
                      <a:pt x="14" y="459"/>
                    </a:cubicBezTo>
                    <a:cubicBezTo>
                      <a:pt x="0" y="445"/>
                      <a:pt x="0" y="421"/>
                      <a:pt x="14" y="406"/>
                    </a:cubicBezTo>
                    <a:lnTo>
                      <a:pt x="406" y="14"/>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42" name="Freeform 6"/>
              <p:cNvSpPr>
                <a:spLocks/>
              </p:cNvSpPr>
              <p:nvPr/>
            </p:nvSpPr>
            <p:spPr bwMode="auto">
              <a:xfrm>
                <a:off x="2386" y="1125"/>
                <a:ext cx="986" cy="988"/>
              </a:xfrm>
              <a:custGeom>
                <a:avLst/>
                <a:gdLst>
                  <a:gd name="T0" fmla="*/ 230 w 490"/>
                  <a:gd name="T1" fmla="*/ 8 h 490"/>
                  <a:gd name="T2" fmla="*/ 260 w 490"/>
                  <a:gd name="T3" fmla="*/ 8 h 490"/>
                  <a:gd name="T4" fmla="*/ 482 w 490"/>
                  <a:gd name="T5" fmla="*/ 230 h 490"/>
                  <a:gd name="T6" fmla="*/ 482 w 490"/>
                  <a:gd name="T7" fmla="*/ 260 h 490"/>
                  <a:gd name="T8" fmla="*/ 260 w 490"/>
                  <a:gd name="T9" fmla="*/ 482 h 490"/>
                  <a:gd name="T10" fmla="*/ 230 w 490"/>
                  <a:gd name="T11" fmla="*/ 482 h 490"/>
                  <a:gd name="T12" fmla="*/ 8 w 490"/>
                  <a:gd name="T13" fmla="*/ 260 h 490"/>
                  <a:gd name="T14" fmla="*/ 8 w 490"/>
                  <a:gd name="T15" fmla="*/ 230 h 490"/>
                  <a:gd name="T16" fmla="*/ 230 w 490"/>
                  <a:gd name="T17" fmla="*/ 8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490">
                    <a:moveTo>
                      <a:pt x="230" y="8"/>
                    </a:moveTo>
                    <a:cubicBezTo>
                      <a:pt x="238" y="0"/>
                      <a:pt x="252" y="0"/>
                      <a:pt x="260" y="8"/>
                    </a:cubicBezTo>
                    <a:cubicBezTo>
                      <a:pt x="482" y="230"/>
                      <a:pt x="482" y="230"/>
                      <a:pt x="482" y="230"/>
                    </a:cubicBezTo>
                    <a:cubicBezTo>
                      <a:pt x="490" y="238"/>
                      <a:pt x="490" y="252"/>
                      <a:pt x="482" y="260"/>
                    </a:cubicBezTo>
                    <a:cubicBezTo>
                      <a:pt x="260" y="482"/>
                      <a:pt x="260" y="482"/>
                      <a:pt x="260" y="482"/>
                    </a:cubicBezTo>
                    <a:cubicBezTo>
                      <a:pt x="252" y="490"/>
                      <a:pt x="238" y="490"/>
                      <a:pt x="230" y="482"/>
                    </a:cubicBezTo>
                    <a:cubicBezTo>
                      <a:pt x="8" y="260"/>
                      <a:pt x="8" y="260"/>
                      <a:pt x="8" y="260"/>
                    </a:cubicBezTo>
                    <a:cubicBezTo>
                      <a:pt x="0" y="252"/>
                      <a:pt x="0" y="238"/>
                      <a:pt x="8" y="230"/>
                    </a:cubicBezTo>
                    <a:lnTo>
                      <a:pt x="23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43" name="Freeform 7"/>
              <p:cNvSpPr>
                <a:spLocks noEditPoints="1"/>
              </p:cNvSpPr>
              <p:nvPr/>
            </p:nvSpPr>
            <p:spPr bwMode="auto">
              <a:xfrm>
                <a:off x="2557" y="1530"/>
                <a:ext cx="187" cy="186"/>
              </a:xfrm>
              <a:custGeom>
                <a:avLst/>
                <a:gdLst>
                  <a:gd name="T0" fmla="*/ 187 w 187"/>
                  <a:gd name="T1" fmla="*/ 186 h 186"/>
                  <a:gd name="T2" fmla="*/ 145 w 187"/>
                  <a:gd name="T3" fmla="*/ 186 h 186"/>
                  <a:gd name="T4" fmla="*/ 129 w 187"/>
                  <a:gd name="T5" fmla="*/ 143 h 186"/>
                  <a:gd name="T6" fmla="*/ 56 w 187"/>
                  <a:gd name="T7" fmla="*/ 143 h 186"/>
                  <a:gd name="T8" fmla="*/ 40 w 187"/>
                  <a:gd name="T9" fmla="*/ 186 h 186"/>
                  <a:gd name="T10" fmla="*/ 0 w 187"/>
                  <a:gd name="T11" fmla="*/ 186 h 186"/>
                  <a:gd name="T12" fmla="*/ 72 w 187"/>
                  <a:gd name="T13" fmla="*/ 0 h 186"/>
                  <a:gd name="T14" fmla="*/ 113 w 187"/>
                  <a:gd name="T15" fmla="*/ 0 h 186"/>
                  <a:gd name="T16" fmla="*/ 187 w 187"/>
                  <a:gd name="T17" fmla="*/ 186 h 186"/>
                  <a:gd name="T18" fmla="*/ 117 w 187"/>
                  <a:gd name="T19" fmla="*/ 111 h 186"/>
                  <a:gd name="T20" fmla="*/ 92 w 187"/>
                  <a:gd name="T21" fmla="*/ 43 h 186"/>
                  <a:gd name="T22" fmla="*/ 66 w 187"/>
                  <a:gd name="T23" fmla="*/ 111 h 186"/>
                  <a:gd name="T24" fmla="*/ 117 w 187"/>
                  <a:gd name="T25" fmla="*/ 1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186">
                    <a:moveTo>
                      <a:pt x="187" y="186"/>
                    </a:moveTo>
                    <a:lnTo>
                      <a:pt x="145" y="186"/>
                    </a:lnTo>
                    <a:lnTo>
                      <a:pt x="129" y="143"/>
                    </a:lnTo>
                    <a:lnTo>
                      <a:pt x="56" y="143"/>
                    </a:lnTo>
                    <a:lnTo>
                      <a:pt x="40" y="186"/>
                    </a:lnTo>
                    <a:lnTo>
                      <a:pt x="0" y="186"/>
                    </a:lnTo>
                    <a:lnTo>
                      <a:pt x="72" y="0"/>
                    </a:lnTo>
                    <a:lnTo>
                      <a:pt x="113" y="0"/>
                    </a:lnTo>
                    <a:lnTo>
                      <a:pt x="187" y="186"/>
                    </a:lnTo>
                    <a:close/>
                    <a:moveTo>
                      <a:pt x="117" y="111"/>
                    </a:moveTo>
                    <a:lnTo>
                      <a:pt x="92" y="43"/>
                    </a:lnTo>
                    <a:lnTo>
                      <a:pt x="66" y="111"/>
                    </a:lnTo>
                    <a:lnTo>
                      <a:pt x="117" y="111"/>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44" name="Freeform 8"/>
              <p:cNvSpPr>
                <a:spLocks noEditPoints="1"/>
              </p:cNvSpPr>
              <p:nvPr/>
            </p:nvSpPr>
            <p:spPr bwMode="auto">
              <a:xfrm>
                <a:off x="2758" y="1530"/>
                <a:ext cx="141" cy="186"/>
              </a:xfrm>
              <a:custGeom>
                <a:avLst/>
                <a:gdLst>
                  <a:gd name="T0" fmla="*/ 0 w 70"/>
                  <a:gd name="T1" fmla="*/ 92 h 92"/>
                  <a:gd name="T2" fmla="*/ 0 w 70"/>
                  <a:gd name="T3" fmla="*/ 0 h 92"/>
                  <a:gd name="T4" fmla="*/ 29 w 70"/>
                  <a:gd name="T5" fmla="*/ 0 h 92"/>
                  <a:gd name="T6" fmla="*/ 51 w 70"/>
                  <a:gd name="T7" fmla="*/ 1 h 92"/>
                  <a:gd name="T8" fmla="*/ 65 w 70"/>
                  <a:gd name="T9" fmla="*/ 10 h 92"/>
                  <a:gd name="T10" fmla="*/ 70 w 70"/>
                  <a:gd name="T11" fmla="*/ 28 h 92"/>
                  <a:gd name="T12" fmla="*/ 67 w 70"/>
                  <a:gd name="T13" fmla="*/ 42 h 92"/>
                  <a:gd name="T14" fmla="*/ 59 w 70"/>
                  <a:gd name="T15" fmla="*/ 51 h 92"/>
                  <a:gd name="T16" fmla="*/ 50 w 70"/>
                  <a:gd name="T17" fmla="*/ 56 h 92"/>
                  <a:gd name="T18" fmla="*/ 30 w 70"/>
                  <a:gd name="T19" fmla="*/ 57 h 92"/>
                  <a:gd name="T20" fmla="*/ 18 w 70"/>
                  <a:gd name="T21" fmla="*/ 57 h 92"/>
                  <a:gd name="T22" fmla="*/ 18 w 70"/>
                  <a:gd name="T23" fmla="*/ 92 h 92"/>
                  <a:gd name="T24" fmla="*/ 0 w 70"/>
                  <a:gd name="T25" fmla="*/ 92 h 92"/>
                  <a:gd name="T26" fmla="*/ 18 w 70"/>
                  <a:gd name="T27" fmla="*/ 15 h 92"/>
                  <a:gd name="T28" fmla="*/ 18 w 70"/>
                  <a:gd name="T29" fmla="*/ 41 h 92"/>
                  <a:gd name="T30" fmla="*/ 28 w 70"/>
                  <a:gd name="T31" fmla="*/ 41 h 92"/>
                  <a:gd name="T32" fmla="*/ 43 w 70"/>
                  <a:gd name="T33" fmla="*/ 40 h 92"/>
                  <a:gd name="T34" fmla="*/ 49 w 70"/>
                  <a:gd name="T35" fmla="*/ 35 h 92"/>
                  <a:gd name="T36" fmla="*/ 51 w 70"/>
                  <a:gd name="T37" fmla="*/ 28 h 92"/>
                  <a:gd name="T38" fmla="*/ 48 w 70"/>
                  <a:gd name="T39" fmla="*/ 20 h 92"/>
                  <a:gd name="T40" fmla="*/ 40 w 70"/>
                  <a:gd name="T41" fmla="*/ 16 h 92"/>
                  <a:gd name="T42" fmla="*/ 27 w 70"/>
                  <a:gd name="T43" fmla="*/ 15 h 92"/>
                  <a:gd name="T44" fmla="*/ 18 w 70"/>
                  <a:gd name="T45" fmla="*/ 1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92">
                    <a:moveTo>
                      <a:pt x="0" y="92"/>
                    </a:moveTo>
                    <a:cubicBezTo>
                      <a:pt x="0" y="0"/>
                      <a:pt x="0" y="0"/>
                      <a:pt x="0" y="0"/>
                    </a:cubicBezTo>
                    <a:cubicBezTo>
                      <a:pt x="29" y="0"/>
                      <a:pt x="29" y="0"/>
                      <a:pt x="29" y="0"/>
                    </a:cubicBezTo>
                    <a:cubicBezTo>
                      <a:pt x="41" y="0"/>
                      <a:pt x="48" y="0"/>
                      <a:pt x="51" y="1"/>
                    </a:cubicBezTo>
                    <a:cubicBezTo>
                      <a:pt x="57" y="2"/>
                      <a:pt x="61" y="5"/>
                      <a:pt x="65" y="10"/>
                    </a:cubicBezTo>
                    <a:cubicBezTo>
                      <a:pt x="68" y="15"/>
                      <a:pt x="70" y="21"/>
                      <a:pt x="70" y="28"/>
                    </a:cubicBezTo>
                    <a:cubicBezTo>
                      <a:pt x="70" y="34"/>
                      <a:pt x="69" y="38"/>
                      <a:pt x="67" y="42"/>
                    </a:cubicBezTo>
                    <a:cubicBezTo>
                      <a:pt x="65" y="46"/>
                      <a:pt x="62" y="49"/>
                      <a:pt x="59" y="51"/>
                    </a:cubicBezTo>
                    <a:cubicBezTo>
                      <a:pt x="56" y="53"/>
                      <a:pt x="53" y="55"/>
                      <a:pt x="50" y="56"/>
                    </a:cubicBezTo>
                    <a:cubicBezTo>
                      <a:pt x="45" y="56"/>
                      <a:pt x="39" y="57"/>
                      <a:pt x="30" y="57"/>
                    </a:cubicBezTo>
                    <a:cubicBezTo>
                      <a:pt x="18" y="57"/>
                      <a:pt x="18" y="57"/>
                      <a:pt x="18" y="57"/>
                    </a:cubicBezTo>
                    <a:cubicBezTo>
                      <a:pt x="18" y="92"/>
                      <a:pt x="18" y="92"/>
                      <a:pt x="18" y="92"/>
                    </a:cubicBezTo>
                    <a:lnTo>
                      <a:pt x="0" y="92"/>
                    </a:lnTo>
                    <a:close/>
                    <a:moveTo>
                      <a:pt x="18" y="15"/>
                    </a:moveTo>
                    <a:cubicBezTo>
                      <a:pt x="18" y="41"/>
                      <a:pt x="18" y="41"/>
                      <a:pt x="18" y="41"/>
                    </a:cubicBezTo>
                    <a:cubicBezTo>
                      <a:pt x="28" y="41"/>
                      <a:pt x="28" y="41"/>
                      <a:pt x="28" y="41"/>
                    </a:cubicBezTo>
                    <a:cubicBezTo>
                      <a:pt x="36" y="41"/>
                      <a:pt x="41" y="41"/>
                      <a:pt x="43" y="40"/>
                    </a:cubicBezTo>
                    <a:cubicBezTo>
                      <a:pt x="45" y="39"/>
                      <a:pt x="47" y="37"/>
                      <a:pt x="49" y="35"/>
                    </a:cubicBezTo>
                    <a:cubicBezTo>
                      <a:pt x="50" y="33"/>
                      <a:pt x="51" y="31"/>
                      <a:pt x="51" y="28"/>
                    </a:cubicBezTo>
                    <a:cubicBezTo>
                      <a:pt x="51" y="25"/>
                      <a:pt x="50" y="22"/>
                      <a:pt x="48" y="20"/>
                    </a:cubicBezTo>
                    <a:cubicBezTo>
                      <a:pt x="46" y="18"/>
                      <a:pt x="43" y="16"/>
                      <a:pt x="40" y="16"/>
                    </a:cubicBezTo>
                    <a:cubicBezTo>
                      <a:pt x="38" y="15"/>
                      <a:pt x="34" y="15"/>
                      <a:pt x="27" y="15"/>
                    </a:cubicBezTo>
                    <a:lnTo>
                      <a:pt x="18" y="15"/>
                    </a:ln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45" name="Rectangle 9"/>
              <p:cNvSpPr>
                <a:spLocks noChangeArrowheads="1"/>
              </p:cNvSpPr>
              <p:nvPr/>
            </p:nvSpPr>
            <p:spPr bwMode="auto">
              <a:xfrm>
                <a:off x="2927" y="1530"/>
                <a:ext cx="37" cy="186"/>
              </a:xfrm>
              <a:prstGeom prst="rect">
                <a:avLst/>
              </a:prstGeom>
              <a:solidFill>
                <a:srgbClr val="296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46" name="Freeform 10"/>
              <p:cNvSpPr>
                <a:spLocks/>
              </p:cNvSpPr>
              <p:nvPr/>
            </p:nvSpPr>
            <p:spPr bwMode="auto">
              <a:xfrm>
                <a:off x="2990" y="1526"/>
                <a:ext cx="161" cy="192"/>
              </a:xfrm>
              <a:custGeom>
                <a:avLst/>
                <a:gdLst>
                  <a:gd name="T0" fmla="*/ 62 w 80"/>
                  <a:gd name="T1" fmla="*/ 60 h 95"/>
                  <a:gd name="T2" fmla="*/ 80 w 80"/>
                  <a:gd name="T3" fmla="*/ 65 h 95"/>
                  <a:gd name="T4" fmla="*/ 66 w 80"/>
                  <a:gd name="T5" fmla="*/ 88 h 95"/>
                  <a:gd name="T6" fmla="*/ 42 w 80"/>
                  <a:gd name="T7" fmla="*/ 95 h 95"/>
                  <a:gd name="T8" fmla="*/ 11 w 80"/>
                  <a:gd name="T9" fmla="*/ 83 h 95"/>
                  <a:gd name="T10" fmla="*/ 0 w 80"/>
                  <a:gd name="T11" fmla="*/ 48 h 95"/>
                  <a:gd name="T12" fmla="*/ 12 w 80"/>
                  <a:gd name="T13" fmla="*/ 13 h 95"/>
                  <a:gd name="T14" fmla="*/ 43 w 80"/>
                  <a:gd name="T15" fmla="*/ 0 h 95"/>
                  <a:gd name="T16" fmla="*/ 70 w 80"/>
                  <a:gd name="T17" fmla="*/ 10 h 95"/>
                  <a:gd name="T18" fmla="*/ 79 w 80"/>
                  <a:gd name="T19" fmla="*/ 27 h 95"/>
                  <a:gd name="T20" fmla="*/ 61 w 80"/>
                  <a:gd name="T21" fmla="*/ 31 h 95"/>
                  <a:gd name="T22" fmla="*/ 54 w 80"/>
                  <a:gd name="T23" fmla="*/ 20 h 95"/>
                  <a:gd name="T24" fmla="*/ 42 w 80"/>
                  <a:gd name="T25" fmla="*/ 16 h 95"/>
                  <a:gd name="T26" fmla="*/ 25 w 80"/>
                  <a:gd name="T27" fmla="*/ 23 h 95"/>
                  <a:gd name="T28" fmla="*/ 19 w 80"/>
                  <a:gd name="T29" fmla="*/ 47 h 95"/>
                  <a:gd name="T30" fmla="*/ 25 w 80"/>
                  <a:gd name="T31" fmla="*/ 72 h 95"/>
                  <a:gd name="T32" fmla="*/ 41 w 80"/>
                  <a:gd name="T33" fmla="*/ 79 h 95"/>
                  <a:gd name="T34" fmla="*/ 54 w 80"/>
                  <a:gd name="T35" fmla="*/ 75 h 95"/>
                  <a:gd name="T36" fmla="*/ 62 w 80"/>
                  <a:gd name="T37" fmla="*/ 6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95">
                    <a:moveTo>
                      <a:pt x="62" y="60"/>
                    </a:moveTo>
                    <a:cubicBezTo>
                      <a:pt x="80" y="65"/>
                      <a:pt x="80" y="65"/>
                      <a:pt x="80" y="65"/>
                    </a:cubicBezTo>
                    <a:cubicBezTo>
                      <a:pt x="77" y="76"/>
                      <a:pt x="72" y="83"/>
                      <a:pt x="66" y="88"/>
                    </a:cubicBezTo>
                    <a:cubicBezTo>
                      <a:pt x="60" y="93"/>
                      <a:pt x="51" y="95"/>
                      <a:pt x="42" y="95"/>
                    </a:cubicBezTo>
                    <a:cubicBezTo>
                      <a:pt x="29" y="95"/>
                      <a:pt x="19" y="91"/>
                      <a:pt x="11" y="83"/>
                    </a:cubicBezTo>
                    <a:cubicBezTo>
                      <a:pt x="4" y="74"/>
                      <a:pt x="0" y="63"/>
                      <a:pt x="0" y="48"/>
                    </a:cubicBezTo>
                    <a:cubicBezTo>
                      <a:pt x="0" y="33"/>
                      <a:pt x="4" y="21"/>
                      <a:pt x="12" y="13"/>
                    </a:cubicBezTo>
                    <a:cubicBezTo>
                      <a:pt x="19" y="4"/>
                      <a:pt x="30" y="0"/>
                      <a:pt x="43" y="0"/>
                    </a:cubicBezTo>
                    <a:cubicBezTo>
                      <a:pt x="54" y="0"/>
                      <a:pt x="63" y="3"/>
                      <a:pt x="70" y="10"/>
                    </a:cubicBezTo>
                    <a:cubicBezTo>
                      <a:pt x="74" y="14"/>
                      <a:pt x="77" y="20"/>
                      <a:pt x="79" y="27"/>
                    </a:cubicBezTo>
                    <a:cubicBezTo>
                      <a:pt x="61" y="31"/>
                      <a:pt x="61" y="31"/>
                      <a:pt x="61" y="31"/>
                    </a:cubicBezTo>
                    <a:cubicBezTo>
                      <a:pt x="60" y="27"/>
                      <a:pt x="58" y="23"/>
                      <a:pt x="54" y="20"/>
                    </a:cubicBezTo>
                    <a:cubicBezTo>
                      <a:pt x="51" y="17"/>
                      <a:pt x="47" y="16"/>
                      <a:pt x="42" y="16"/>
                    </a:cubicBezTo>
                    <a:cubicBezTo>
                      <a:pt x="35" y="16"/>
                      <a:pt x="29" y="18"/>
                      <a:pt x="25" y="23"/>
                    </a:cubicBezTo>
                    <a:cubicBezTo>
                      <a:pt x="21" y="28"/>
                      <a:pt x="19" y="36"/>
                      <a:pt x="19" y="47"/>
                    </a:cubicBezTo>
                    <a:cubicBezTo>
                      <a:pt x="19" y="59"/>
                      <a:pt x="21" y="67"/>
                      <a:pt x="25" y="72"/>
                    </a:cubicBezTo>
                    <a:cubicBezTo>
                      <a:pt x="29" y="77"/>
                      <a:pt x="35" y="79"/>
                      <a:pt x="41" y="79"/>
                    </a:cubicBezTo>
                    <a:cubicBezTo>
                      <a:pt x="46" y="79"/>
                      <a:pt x="51" y="78"/>
                      <a:pt x="54" y="75"/>
                    </a:cubicBezTo>
                    <a:cubicBezTo>
                      <a:pt x="58" y="71"/>
                      <a:pt x="60" y="67"/>
                      <a:pt x="62" y="60"/>
                    </a:cubicBezTo>
                    <a:close/>
                  </a:path>
                </a:pathLst>
              </a:custGeom>
              <a:solidFill>
                <a:srgbClr val="296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47" name="Freeform 11"/>
              <p:cNvSpPr>
                <a:spLocks/>
              </p:cNvSpPr>
              <p:nvPr/>
            </p:nvSpPr>
            <p:spPr bwMode="auto">
              <a:xfrm>
                <a:off x="2750" y="821"/>
                <a:ext cx="250" cy="274"/>
              </a:xfrm>
              <a:custGeom>
                <a:avLst/>
                <a:gdLst>
                  <a:gd name="T0" fmla="*/ 123 w 124"/>
                  <a:gd name="T1" fmla="*/ 125 h 136"/>
                  <a:gd name="T2" fmla="*/ 101 w 124"/>
                  <a:gd name="T3" fmla="*/ 103 h 136"/>
                  <a:gd name="T4" fmla="*/ 78 w 124"/>
                  <a:gd name="T5" fmla="*/ 91 h 136"/>
                  <a:gd name="T6" fmla="*/ 78 w 124"/>
                  <a:gd name="T7" fmla="*/ 76 h 136"/>
                  <a:gd name="T8" fmla="*/ 84 w 124"/>
                  <a:gd name="T9" fmla="*/ 64 h 136"/>
                  <a:gd name="T10" fmla="*/ 87 w 124"/>
                  <a:gd name="T11" fmla="*/ 60 h 136"/>
                  <a:gd name="T12" fmla="*/ 93 w 124"/>
                  <a:gd name="T13" fmla="*/ 52 h 136"/>
                  <a:gd name="T14" fmla="*/ 90 w 124"/>
                  <a:gd name="T15" fmla="*/ 46 h 136"/>
                  <a:gd name="T16" fmla="*/ 79 w 124"/>
                  <a:gd name="T17" fmla="*/ 4 h 136"/>
                  <a:gd name="T18" fmla="*/ 62 w 124"/>
                  <a:gd name="T19" fmla="*/ 0 h 136"/>
                  <a:gd name="T20" fmla="*/ 46 w 124"/>
                  <a:gd name="T21" fmla="*/ 4 h 136"/>
                  <a:gd name="T22" fmla="*/ 34 w 124"/>
                  <a:gd name="T23" fmla="*/ 46 h 136"/>
                  <a:gd name="T24" fmla="*/ 31 w 124"/>
                  <a:gd name="T25" fmla="*/ 52 h 136"/>
                  <a:gd name="T26" fmla="*/ 37 w 124"/>
                  <a:gd name="T27" fmla="*/ 60 h 136"/>
                  <a:gd name="T28" fmla="*/ 40 w 124"/>
                  <a:gd name="T29" fmla="*/ 64 h 136"/>
                  <a:gd name="T30" fmla="*/ 47 w 124"/>
                  <a:gd name="T31" fmla="*/ 77 h 136"/>
                  <a:gd name="T32" fmla="*/ 46 w 124"/>
                  <a:gd name="T33" fmla="*/ 77 h 136"/>
                  <a:gd name="T34" fmla="*/ 46 w 124"/>
                  <a:gd name="T35" fmla="*/ 91 h 136"/>
                  <a:gd name="T36" fmla="*/ 24 w 124"/>
                  <a:gd name="T37" fmla="*/ 103 h 136"/>
                  <a:gd name="T38" fmla="*/ 1 w 124"/>
                  <a:gd name="T39" fmla="*/ 125 h 136"/>
                  <a:gd name="T40" fmla="*/ 62 w 124"/>
                  <a:gd name="T41" fmla="*/ 136 h 136"/>
                  <a:gd name="T42" fmla="*/ 62 w 124"/>
                  <a:gd name="T43" fmla="*/ 136 h 136"/>
                  <a:gd name="T44" fmla="*/ 123 w 124"/>
                  <a:gd name="T45" fmla="*/ 12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36">
                    <a:moveTo>
                      <a:pt x="123" y="125"/>
                    </a:moveTo>
                    <a:cubicBezTo>
                      <a:pt x="120" y="104"/>
                      <a:pt x="106" y="104"/>
                      <a:pt x="101" y="103"/>
                    </a:cubicBezTo>
                    <a:cubicBezTo>
                      <a:pt x="95" y="102"/>
                      <a:pt x="78" y="96"/>
                      <a:pt x="78" y="91"/>
                    </a:cubicBezTo>
                    <a:cubicBezTo>
                      <a:pt x="78" y="87"/>
                      <a:pt x="78" y="79"/>
                      <a:pt x="78" y="76"/>
                    </a:cubicBezTo>
                    <a:cubicBezTo>
                      <a:pt x="81" y="71"/>
                      <a:pt x="83" y="64"/>
                      <a:pt x="84" y="64"/>
                    </a:cubicBezTo>
                    <a:cubicBezTo>
                      <a:pt x="86" y="64"/>
                      <a:pt x="87" y="63"/>
                      <a:pt x="87" y="60"/>
                    </a:cubicBezTo>
                    <a:cubicBezTo>
                      <a:pt x="88" y="58"/>
                      <a:pt x="93" y="57"/>
                      <a:pt x="93" y="52"/>
                    </a:cubicBezTo>
                    <a:cubicBezTo>
                      <a:pt x="94" y="46"/>
                      <a:pt x="90" y="46"/>
                      <a:pt x="90" y="46"/>
                    </a:cubicBezTo>
                    <a:cubicBezTo>
                      <a:pt x="90" y="46"/>
                      <a:pt x="103" y="15"/>
                      <a:pt x="79" y="4"/>
                    </a:cubicBezTo>
                    <a:cubicBezTo>
                      <a:pt x="74" y="2"/>
                      <a:pt x="69" y="0"/>
                      <a:pt x="62" y="0"/>
                    </a:cubicBezTo>
                    <a:cubicBezTo>
                      <a:pt x="55" y="0"/>
                      <a:pt x="50" y="2"/>
                      <a:pt x="46" y="4"/>
                    </a:cubicBezTo>
                    <a:cubicBezTo>
                      <a:pt x="21" y="15"/>
                      <a:pt x="34" y="46"/>
                      <a:pt x="34" y="46"/>
                    </a:cubicBezTo>
                    <a:cubicBezTo>
                      <a:pt x="34" y="46"/>
                      <a:pt x="30" y="46"/>
                      <a:pt x="31" y="52"/>
                    </a:cubicBezTo>
                    <a:cubicBezTo>
                      <a:pt x="31" y="57"/>
                      <a:pt x="36" y="58"/>
                      <a:pt x="37" y="60"/>
                    </a:cubicBezTo>
                    <a:cubicBezTo>
                      <a:pt x="37" y="63"/>
                      <a:pt x="38" y="64"/>
                      <a:pt x="40" y="64"/>
                    </a:cubicBezTo>
                    <a:cubicBezTo>
                      <a:pt x="41" y="64"/>
                      <a:pt x="43" y="71"/>
                      <a:pt x="47" y="77"/>
                    </a:cubicBezTo>
                    <a:cubicBezTo>
                      <a:pt x="46" y="77"/>
                      <a:pt x="46" y="77"/>
                      <a:pt x="46" y="77"/>
                    </a:cubicBezTo>
                    <a:cubicBezTo>
                      <a:pt x="46" y="77"/>
                      <a:pt x="46" y="87"/>
                      <a:pt x="46" y="91"/>
                    </a:cubicBezTo>
                    <a:cubicBezTo>
                      <a:pt x="46" y="96"/>
                      <a:pt x="29" y="102"/>
                      <a:pt x="24" y="103"/>
                    </a:cubicBezTo>
                    <a:cubicBezTo>
                      <a:pt x="18" y="104"/>
                      <a:pt x="5" y="104"/>
                      <a:pt x="1" y="125"/>
                    </a:cubicBezTo>
                    <a:cubicBezTo>
                      <a:pt x="1" y="125"/>
                      <a:pt x="0" y="136"/>
                      <a:pt x="62" y="136"/>
                    </a:cubicBezTo>
                    <a:cubicBezTo>
                      <a:pt x="62" y="136"/>
                      <a:pt x="62" y="136"/>
                      <a:pt x="62" y="136"/>
                    </a:cubicBezTo>
                    <a:cubicBezTo>
                      <a:pt x="124" y="136"/>
                      <a:pt x="123" y="125"/>
                      <a:pt x="123" y="1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48" name="Freeform 12"/>
              <p:cNvSpPr>
                <a:spLocks noEditPoints="1"/>
              </p:cNvSpPr>
              <p:nvPr/>
            </p:nvSpPr>
            <p:spPr bwMode="auto">
              <a:xfrm>
                <a:off x="3423" y="1458"/>
                <a:ext cx="187" cy="248"/>
              </a:xfrm>
              <a:custGeom>
                <a:avLst/>
                <a:gdLst>
                  <a:gd name="T0" fmla="*/ 86 w 93"/>
                  <a:gd name="T1" fmla="*/ 43 h 123"/>
                  <a:gd name="T2" fmla="*/ 80 w 93"/>
                  <a:gd name="T3" fmla="*/ 43 h 123"/>
                  <a:gd name="T4" fmla="*/ 80 w 93"/>
                  <a:gd name="T5" fmla="*/ 40 h 123"/>
                  <a:gd name="T6" fmla="*/ 79 w 93"/>
                  <a:gd name="T7" fmla="*/ 40 h 123"/>
                  <a:gd name="T8" fmla="*/ 79 w 93"/>
                  <a:gd name="T9" fmla="*/ 32 h 123"/>
                  <a:gd name="T10" fmla="*/ 46 w 93"/>
                  <a:gd name="T11" fmla="*/ 0 h 123"/>
                  <a:gd name="T12" fmla="*/ 14 w 93"/>
                  <a:gd name="T13" fmla="*/ 32 h 123"/>
                  <a:gd name="T14" fmla="*/ 14 w 93"/>
                  <a:gd name="T15" fmla="*/ 40 h 123"/>
                  <a:gd name="T16" fmla="*/ 13 w 93"/>
                  <a:gd name="T17" fmla="*/ 40 h 123"/>
                  <a:gd name="T18" fmla="*/ 13 w 93"/>
                  <a:gd name="T19" fmla="*/ 43 h 123"/>
                  <a:gd name="T20" fmla="*/ 7 w 93"/>
                  <a:gd name="T21" fmla="*/ 43 h 123"/>
                  <a:gd name="T22" fmla="*/ 0 w 93"/>
                  <a:gd name="T23" fmla="*/ 50 h 123"/>
                  <a:gd name="T24" fmla="*/ 0 w 93"/>
                  <a:gd name="T25" fmla="*/ 116 h 123"/>
                  <a:gd name="T26" fmla="*/ 7 w 93"/>
                  <a:gd name="T27" fmla="*/ 123 h 123"/>
                  <a:gd name="T28" fmla="*/ 86 w 93"/>
                  <a:gd name="T29" fmla="*/ 123 h 123"/>
                  <a:gd name="T30" fmla="*/ 93 w 93"/>
                  <a:gd name="T31" fmla="*/ 116 h 123"/>
                  <a:gd name="T32" fmla="*/ 93 w 93"/>
                  <a:gd name="T33" fmla="*/ 50 h 123"/>
                  <a:gd name="T34" fmla="*/ 86 w 93"/>
                  <a:gd name="T35" fmla="*/ 43 h 123"/>
                  <a:gd name="T36" fmla="*/ 25 w 93"/>
                  <a:gd name="T37" fmla="*/ 32 h 123"/>
                  <a:gd name="T38" fmla="*/ 46 w 93"/>
                  <a:gd name="T39" fmla="*/ 10 h 123"/>
                  <a:gd name="T40" fmla="*/ 68 w 93"/>
                  <a:gd name="T41" fmla="*/ 32 h 123"/>
                  <a:gd name="T42" fmla="*/ 68 w 93"/>
                  <a:gd name="T43" fmla="*/ 40 h 123"/>
                  <a:gd name="T44" fmla="*/ 67 w 93"/>
                  <a:gd name="T45" fmla="*/ 40 h 123"/>
                  <a:gd name="T46" fmla="*/ 67 w 93"/>
                  <a:gd name="T47" fmla="*/ 43 h 123"/>
                  <a:gd name="T48" fmla="*/ 26 w 93"/>
                  <a:gd name="T49" fmla="*/ 43 h 123"/>
                  <a:gd name="T50" fmla="*/ 26 w 93"/>
                  <a:gd name="T51" fmla="*/ 40 h 123"/>
                  <a:gd name="T52" fmla="*/ 25 w 93"/>
                  <a:gd name="T53" fmla="*/ 40 h 123"/>
                  <a:gd name="T54" fmla="*/ 25 w 93"/>
                  <a:gd name="T55" fmla="*/ 32 h 123"/>
                  <a:gd name="T56" fmla="*/ 25 w 93"/>
                  <a:gd name="T57" fmla="*/ 3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3">
                    <a:moveTo>
                      <a:pt x="86" y="43"/>
                    </a:moveTo>
                    <a:cubicBezTo>
                      <a:pt x="80" y="43"/>
                      <a:pt x="80" y="43"/>
                      <a:pt x="80" y="43"/>
                    </a:cubicBezTo>
                    <a:cubicBezTo>
                      <a:pt x="80" y="40"/>
                      <a:pt x="80" y="40"/>
                      <a:pt x="80" y="40"/>
                    </a:cubicBezTo>
                    <a:cubicBezTo>
                      <a:pt x="79" y="40"/>
                      <a:pt x="79" y="40"/>
                      <a:pt x="79" y="40"/>
                    </a:cubicBezTo>
                    <a:cubicBezTo>
                      <a:pt x="79" y="32"/>
                      <a:pt x="79" y="32"/>
                      <a:pt x="79" y="32"/>
                    </a:cubicBezTo>
                    <a:cubicBezTo>
                      <a:pt x="79" y="14"/>
                      <a:pt x="64" y="0"/>
                      <a:pt x="46" y="0"/>
                    </a:cubicBezTo>
                    <a:cubicBezTo>
                      <a:pt x="29" y="0"/>
                      <a:pt x="14" y="14"/>
                      <a:pt x="14" y="32"/>
                    </a:cubicBezTo>
                    <a:cubicBezTo>
                      <a:pt x="14" y="40"/>
                      <a:pt x="14" y="40"/>
                      <a:pt x="14" y="40"/>
                    </a:cubicBezTo>
                    <a:cubicBezTo>
                      <a:pt x="13" y="40"/>
                      <a:pt x="13" y="40"/>
                      <a:pt x="13" y="40"/>
                    </a:cubicBezTo>
                    <a:cubicBezTo>
                      <a:pt x="13" y="43"/>
                      <a:pt x="13" y="43"/>
                      <a:pt x="13" y="43"/>
                    </a:cubicBezTo>
                    <a:cubicBezTo>
                      <a:pt x="7" y="43"/>
                      <a:pt x="7" y="43"/>
                      <a:pt x="7" y="43"/>
                    </a:cubicBezTo>
                    <a:cubicBezTo>
                      <a:pt x="3" y="43"/>
                      <a:pt x="0" y="46"/>
                      <a:pt x="0" y="50"/>
                    </a:cubicBezTo>
                    <a:cubicBezTo>
                      <a:pt x="0" y="116"/>
                      <a:pt x="0" y="116"/>
                      <a:pt x="0" y="116"/>
                    </a:cubicBezTo>
                    <a:cubicBezTo>
                      <a:pt x="0" y="120"/>
                      <a:pt x="3" y="123"/>
                      <a:pt x="7" y="123"/>
                    </a:cubicBezTo>
                    <a:cubicBezTo>
                      <a:pt x="86" y="123"/>
                      <a:pt x="86" y="123"/>
                      <a:pt x="86" y="123"/>
                    </a:cubicBezTo>
                    <a:cubicBezTo>
                      <a:pt x="89" y="123"/>
                      <a:pt x="93" y="120"/>
                      <a:pt x="93" y="116"/>
                    </a:cubicBezTo>
                    <a:cubicBezTo>
                      <a:pt x="93" y="50"/>
                      <a:pt x="93" y="50"/>
                      <a:pt x="93" y="50"/>
                    </a:cubicBezTo>
                    <a:cubicBezTo>
                      <a:pt x="93" y="46"/>
                      <a:pt x="89" y="43"/>
                      <a:pt x="86" y="43"/>
                    </a:cubicBezTo>
                    <a:close/>
                    <a:moveTo>
                      <a:pt x="25" y="32"/>
                    </a:moveTo>
                    <a:cubicBezTo>
                      <a:pt x="25" y="20"/>
                      <a:pt x="34" y="10"/>
                      <a:pt x="46" y="10"/>
                    </a:cubicBezTo>
                    <a:cubicBezTo>
                      <a:pt x="58" y="10"/>
                      <a:pt x="68" y="20"/>
                      <a:pt x="68" y="32"/>
                    </a:cubicBezTo>
                    <a:cubicBezTo>
                      <a:pt x="68" y="40"/>
                      <a:pt x="68" y="40"/>
                      <a:pt x="68" y="40"/>
                    </a:cubicBezTo>
                    <a:cubicBezTo>
                      <a:pt x="67" y="40"/>
                      <a:pt x="67" y="40"/>
                      <a:pt x="67" y="40"/>
                    </a:cubicBezTo>
                    <a:cubicBezTo>
                      <a:pt x="67" y="43"/>
                      <a:pt x="67" y="43"/>
                      <a:pt x="67" y="43"/>
                    </a:cubicBezTo>
                    <a:cubicBezTo>
                      <a:pt x="26" y="43"/>
                      <a:pt x="26" y="43"/>
                      <a:pt x="26" y="43"/>
                    </a:cubicBezTo>
                    <a:cubicBezTo>
                      <a:pt x="26" y="40"/>
                      <a:pt x="26" y="40"/>
                      <a:pt x="26" y="40"/>
                    </a:cubicBezTo>
                    <a:cubicBezTo>
                      <a:pt x="25" y="40"/>
                      <a:pt x="25" y="40"/>
                      <a:pt x="25" y="40"/>
                    </a:cubicBezTo>
                    <a:cubicBezTo>
                      <a:pt x="25" y="32"/>
                      <a:pt x="25" y="32"/>
                      <a:pt x="25" y="32"/>
                    </a:cubicBezTo>
                    <a:cubicBezTo>
                      <a:pt x="25" y="32"/>
                      <a:pt x="25" y="32"/>
                      <a:pt x="25"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49" name="Freeform 13"/>
              <p:cNvSpPr>
                <a:spLocks noEditPoints="1"/>
              </p:cNvSpPr>
              <p:nvPr/>
            </p:nvSpPr>
            <p:spPr bwMode="auto">
              <a:xfrm>
                <a:off x="2080" y="1514"/>
                <a:ext cx="277" cy="161"/>
              </a:xfrm>
              <a:custGeom>
                <a:avLst/>
                <a:gdLst>
                  <a:gd name="T0" fmla="*/ 69 w 138"/>
                  <a:gd name="T1" fmla="*/ 0 h 80"/>
                  <a:gd name="T2" fmla="*/ 0 w 138"/>
                  <a:gd name="T3" fmla="*/ 70 h 80"/>
                  <a:gd name="T4" fmla="*/ 11 w 138"/>
                  <a:gd name="T5" fmla="*/ 80 h 80"/>
                  <a:gd name="T6" fmla="*/ 127 w 138"/>
                  <a:gd name="T7" fmla="*/ 80 h 80"/>
                  <a:gd name="T8" fmla="*/ 138 w 138"/>
                  <a:gd name="T9" fmla="*/ 70 h 80"/>
                  <a:gd name="T10" fmla="*/ 69 w 138"/>
                  <a:gd name="T11" fmla="*/ 0 h 80"/>
                  <a:gd name="T12" fmla="*/ 11 w 138"/>
                  <a:gd name="T13" fmla="*/ 53 h 80"/>
                  <a:gd name="T14" fmla="*/ 7 w 138"/>
                  <a:gd name="T15" fmla="*/ 55 h 80"/>
                  <a:gd name="T16" fmla="*/ 4 w 138"/>
                  <a:gd name="T17" fmla="*/ 54 h 80"/>
                  <a:gd name="T18" fmla="*/ 6 w 138"/>
                  <a:gd name="T19" fmla="*/ 48 h 80"/>
                  <a:gd name="T20" fmla="*/ 9 w 138"/>
                  <a:gd name="T21" fmla="*/ 49 h 80"/>
                  <a:gd name="T22" fmla="*/ 11 w 138"/>
                  <a:gd name="T23" fmla="*/ 53 h 80"/>
                  <a:gd name="T24" fmla="*/ 92 w 138"/>
                  <a:gd name="T25" fmla="*/ 10 h 80"/>
                  <a:gd name="T26" fmla="*/ 93 w 138"/>
                  <a:gd name="T27" fmla="*/ 7 h 80"/>
                  <a:gd name="T28" fmla="*/ 98 w 138"/>
                  <a:gd name="T29" fmla="*/ 9 h 80"/>
                  <a:gd name="T30" fmla="*/ 97 w 138"/>
                  <a:gd name="T31" fmla="*/ 12 h 80"/>
                  <a:gd name="T32" fmla="*/ 93 w 138"/>
                  <a:gd name="T33" fmla="*/ 14 h 80"/>
                  <a:gd name="T34" fmla="*/ 92 w 138"/>
                  <a:gd name="T35" fmla="*/ 10 h 80"/>
                  <a:gd name="T36" fmla="*/ 66 w 138"/>
                  <a:gd name="T37" fmla="*/ 3 h 80"/>
                  <a:gd name="T38" fmla="*/ 69 w 138"/>
                  <a:gd name="T39" fmla="*/ 3 h 80"/>
                  <a:gd name="T40" fmla="*/ 72 w 138"/>
                  <a:gd name="T41" fmla="*/ 3 h 80"/>
                  <a:gd name="T42" fmla="*/ 72 w 138"/>
                  <a:gd name="T43" fmla="*/ 5 h 80"/>
                  <a:gd name="T44" fmla="*/ 69 w 138"/>
                  <a:gd name="T45" fmla="*/ 8 h 80"/>
                  <a:gd name="T46" fmla="*/ 66 w 138"/>
                  <a:gd name="T47" fmla="*/ 5 h 80"/>
                  <a:gd name="T48" fmla="*/ 66 w 138"/>
                  <a:gd name="T49" fmla="*/ 3 h 80"/>
                  <a:gd name="T50" fmla="*/ 66 w 138"/>
                  <a:gd name="T51" fmla="*/ 3 h 80"/>
                  <a:gd name="T52" fmla="*/ 24 w 138"/>
                  <a:gd name="T53" fmla="*/ 30 h 80"/>
                  <a:gd name="T54" fmla="*/ 21 w 138"/>
                  <a:gd name="T55" fmla="*/ 30 h 80"/>
                  <a:gd name="T56" fmla="*/ 18 w 138"/>
                  <a:gd name="T57" fmla="*/ 27 h 80"/>
                  <a:gd name="T58" fmla="*/ 22 w 138"/>
                  <a:gd name="T59" fmla="*/ 22 h 80"/>
                  <a:gd name="T60" fmla="*/ 24 w 138"/>
                  <a:gd name="T61" fmla="*/ 25 h 80"/>
                  <a:gd name="T62" fmla="*/ 24 w 138"/>
                  <a:gd name="T63" fmla="*/ 30 h 80"/>
                  <a:gd name="T64" fmla="*/ 45 w 138"/>
                  <a:gd name="T65" fmla="*/ 14 h 80"/>
                  <a:gd name="T66" fmla="*/ 41 w 138"/>
                  <a:gd name="T67" fmla="*/ 12 h 80"/>
                  <a:gd name="T68" fmla="*/ 40 w 138"/>
                  <a:gd name="T69" fmla="*/ 9 h 80"/>
                  <a:gd name="T70" fmla="*/ 46 w 138"/>
                  <a:gd name="T71" fmla="*/ 7 h 80"/>
                  <a:gd name="T72" fmla="*/ 46 w 138"/>
                  <a:gd name="T73" fmla="*/ 10 h 80"/>
                  <a:gd name="T74" fmla="*/ 45 w 138"/>
                  <a:gd name="T75" fmla="*/ 14 h 80"/>
                  <a:gd name="T76" fmla="*/ 75 w 138"/>
                  <a:gd name="T77" fmla="*/ 71 h 80"/>
                  <a:gd name="T78" fmla="*/ 66 w 138"/>
                  <a:gd name="T79" fmla="*/ 71 h 80"/>
                  <a:gd name="T80" fmla="*/ 66 w 138"/>
                  <a:gd name="T81" fmla="*/ 61 h 80"/>
                  <a:gd name="T82" fmla="*/ 99 w 138"/>
                  <a:gd name="T83" fmla="*/ 27 h 80"/>
                  <a:gd name="T84" fmla="*/ 100 w 138"/>
                  <a:gd name="T85" fmla="*/ 28 h 80"/>
                  <a:gd name="T86" fmla="*/ 75 w 138"/>
                  <a:gd name="T87" fmla="*/ 71 h 80"/>
                  <a:gd name="T88" fmla="*/ 75 w 138"/>
                  <a:gd name="T89" fmla="*/ 71 h 80"/>
                  <a:gd name="T90" fmla="*/ 117 w 138"/>
                  <a:gd name="T91" fmla="*/ 30 h 80"/>
                  <a:gd name="T92" fmla="*/ 113 w 138"/>
                  <a:gd name="T93" fmla="*/ 30 h 80"/>
                  <a:gd name="T94" fmla="*/ 113 w 138"/>
                  <a:gd name="T95" fmla="*/ 25 h 80"/>
                  <a:gd name="T96" fmla="*/ 116 w 138"/>
                  <a:gd name="T97" fmla="*/ 22 h 80"/>
                  <a:gd name="T98" fmla="*/ 120 w 138"/>
                  <a:gd name="T99" fmla="*/ 27 h 80"/>
                  <a:gd name="T100" fmla="*/ 117 w 138"/>
                  <a:gd name="T101" fmla="*/ 30 h 80"/>
                  <a:gd name="T102" fmla="*/ 117 w 138"/>
                  <a:gd name="T103" fmla="*/ 30 h 80"/>
                  <a:gd name="T104" fmla="*/ 131 w 138"/>
                  <a:gd name="T105" fmla="*/ 55 h 80"/>
                  <a:gd name="T106" fmla="*/ 127 w 138"/>
                  <a:gd name="T107" fmla="*/ 53 h 80"/>
                  <a:gd name="T108" fmla="*/ 129 w 138"/>
                  <a:gd name="T109" fmla="*/ 49 h 80"/>
                  <a:gd name="T110" fmla="*/ 132 w 138"/>
                  <a:gd name="T111" fmla="*/ 48 h 80"/>
                  <a:gd name="T112" fmla="*/ 134 w 138"/>
                  <a:gd name="T113" fmla="*/ 53 h 80"/>
                  <a:gd name="T114" fmla="*/ 131 w 138"/>
                  <a:gd name="T115" fmla="*/ 55 h 80"/>
                  <a:gd name="T116" fmla="*/ 131 w 138"/>
                  <a:gd name="T117" fmla="*/ 5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 h="80">
                    <a:moveTo>
                      <a:pt x="69" y="0"/>
                    </a:moveTo>
                    <a:cubicBezTo>
                      <a:pt x="31" y="0"/>
                      <a:pt x="0" y="31"/>
                      <a:pt x="0" y="70"/>
                    </a:cubicBezTo>
                    <a:cubicBezTo>
                      <a:pt x="0" y="76"/>
                      <a:pt x="4" y="80"/>
                      <a:pt x="11" y="80"/>
                    </a:cubicBezTo>
                    <a:cubicBezTo>
                      <a:pt x="127" y="80"/>
                      <a:pt x="127" y="80"/>
                      <a:pt x="127" y="80"/>
                    </a:cubicBezTo>
                    <a:cubicBezTo>
                      <a:pt x="135" y="80"/>
                      <a:pt x="138" y="76"/>
                      <a:pt x="138" y="70"/>
                    </a:cubicBezTo>
                    <a:cubicBezTo>
                      <a:pt x="138" y="31"/>
                      <a:pt x="107" y="0"/>
                      <a:pt x="69" y="0"/>
                    </a:cubicBezTo>
                    <a:close/>
                    <a:moveTo>
                      <a:pt x="11" y="53"/>
                    </a:moveTo>
                    <a:cubicBezTo>
                      <a:pt x="10" y="55"/>
                      <a:pt x="9" y="56"/>
                      <a:pt x="7" y="55"/>
                    </a:cubicBezTo>
                    <a:cubicBezTo>
                      <a:pt x="4" y="54"/>
                      <a:pt x="4" y="54"/>
                      <a:pt x="4" y="54"/>
                    </a:cubicBezTo>
                    <a:cubicBezTo>
                      <a:pt x="4" y="52"/>
                      <a:pt x="5" y="49"/>
                      <a:pt x="6" y="48"/>
                    </a:cubicBezTo>
                    <a:cubicBezTo>
                      <a:pt x="9" y="49"/>
                      <a:pt x="9" y="49"/>
                      <a:pt x="9" y="49"/>
                    </a:cubicBezTo>
                    <a:cubicBezTo>
                      <a:pt x="11" y="50"/>
                      <a:pt x="11" y="52"/>
                      <a:pt x="11" y="53"/>
                    </a:cubicBezTo>
                    <a:close/>
                    <a:moveTo>
                      <a:pt x="92" y="10"/>
                    </a:moveTo>
                    <a:cubicBezTo>
                      <a:pt x="93" y="7"/>
                      <a:pt x="93" y="7"/>
                      <a:pt x="93" y="7"/>
                    </a:cubicBezTo>
                    <a:cubicBezTo>
                      <a:pt x="95" y="8"/>
                      <a:pt x="96" y="8"/>
                      <a:pt x="98" y="9"/>
                    </a:cubicBezTo>
                    <a:cubicBezTo>
                      <a:pt x="97" y="12"/>
                      <a:pt x="97" y="12"/>
                      <a:pt x="97" y="12"/>
                    </a:cubicBezTo>
                    <a:cubicBezTo>
                      <a:pt x="96" y="14"/>
                      <a:pt x="95" y="15"/>
                      <a:pt x="93" y="14"/>
                    </a:cubicBezTo>
                    <a:cubicBezTo>
                      <a:pt x="92" y="13"/>
                      <a:pt x="91" y="12"/>
                      <a:pt x="92" y="10"/>
                    </a:cubicBezTo>
                    <a:close/>
                    <a:moveTo>
                      <a:pt x="66" y="3"/>
                    </a:moveTo>
                    <a:cubicBezTo>
                      <a:pt x="67" y="3"/>
                      <a:pt x="68" y="3"/>
                      <a:pt x="69" y="3"/>
                    </a:cubicBezTo>
                    <a:cubicBezTo>
                      <a:pt x="70" y="3"/>
                      <a:pt x="71" y="3"/>
                      <a:pt x="72" y="3"/>
                    </a:cubicBezTo>
                    <a:cubicBezTo>
                      <a:pt x="72" y="5"/>
                      <a:pt x="72" y="5"/>
                      <a:pt x="72" y="5"/>
                    </a:cubicBezTo>
                    <a:cubicBezTo>
                      <a:pt x="72" y="7"/>
                      <a:pt x="71" y="8"/>
                      <a:pt x="69" y="8"/>
                    </a:cubicBezTo>
                    <a:cubicBezTo>
                      <a:pt x="68" y="8"/>
                      <a:pt x="66" y="7"/>
                      <a:pt x="66" y="5"/>
                    </a:cubicBezTo>
                    <a:cubicBezTo>
                      <a:pt x="66" y="3"/>
                      <a:pt x="66" y="3"/>
                      <a:pt x="66" y="3"/>
                    </a:cubicBezTo>
                    <a:cubicBezTo>
                      <a:pt x="66" y="3"/>
                      <a:pt x="66" y="3"/>
                      <a:pt x="66" y="3"/>
                    </a:cubicBezTo>
                    <a:close/>
                    <a:moveTo>
                      <a:pt x="24" y="30"/>
                    </a:moveTo>
                    <a:cubicBezTo>
                      <a:pt x="23" y="31"/>
                      <a:pt x="22" y="31"/>
                      <a:pt x="21" y="30"/>
                    </a:cubicBezTo>
                    <a:cubicBezTo>
                      <a:pt x="18" y="27"/>
                      <a:pt x="18" y="27"/>
                      <a:pt x="18" y="27"/>
                    </a:cubicBezTo>
                    <a:cubicBezTo>
                      <a:pt x="19" y="25"/>
                      <a:pt x="20" y="24"/>
                      <a:pt x="22" y="22"/>
                    </a:cubicBezTo>
                    <a:cubicBezTo>
                      <a:pt x="24" y="25"/>
                      <a:pt x="24" y="25"/>
                      <a:pt x="24" y="25"/>
                    </a:cubicBezTo>
                    <a:cubicBezTo>
                      <a:pt x="26" y="27"/>
                      <a:pt x="26" y="29"/>
                      <a:pt x="24" y="30"/>
                    </a:cubicBezTo>
                    <a:close/>
                    <a:moveTo>
                      <a:pt x="45" y="14"/>
                    </a:moveTo>
                    <a:cubicBezTo>
                      <a:pt x="43" y="15"/>
                      <a:pt x="42" y="14"/>
                      <a:pt x="41" y="12"/>
                    </a:cubicBezTo>
                    <a:cubicBezTo>
                      <a:pt x="40" y="9"/>
                      <a:pt x="40" y="9"/>
                      <a:pt x="40" y="9"/>
                    </a:cubicBezTo>
                    <a:cubicBezTo>
                      <a:pt x="42" y="8"/>
                      <a:pt x="44" y="8"/>
                      <a:pt x="46" y="7"/>
                    </a:cubicBezTo>
                    <a:cubicBezTo>
                      <a:pt x="46" y="10"/>
                      <a:pt x="46" y="10"/>
                      <a:pt x="46" y="10"/>
                    </a:cubicBezTo>
                    <a:cubicBezTo>
                      <a:pt x="47" y="12"/>
                      <a:pt x="46" y="13"/>
                      <a:pt x="45" y="14"/>
                    </a:cubicBezTo>
                    <a:close/>
                    <a:moveTo>
                      <a:pt x="75" y="71"/>
                    </a:moveTo>
                    <a:cubicBezTo>
                      <a:pt x="73" y="74"/>
                      <a:pt x="69" y="74"/>
                      <a:pt x="66" y="71"/>
                    </a:cubicBezTo>
                    <a:cubicBezTo>
                      <a:pt x="64" y="69"/>
                      <a:pt x="63" y="64"/>
                      <a:pt x="66" y="61"/>
                    </a:cubicBezTo>
                    <a:cubicBezTo>
                      <a:pt x="99" y="27"/>
                      <a:pt x="99" y="27"/>
                      <a:pt x="99" y="27"/>
                    </a:cubicBezTo>
                    <a:cubicBezTo>
                      <a:pt x="100" y="28"/>
                      <a:pt x="100" y="28"/>
                      <a:pt x="100" y="28"/>
                    </a:cubicBezTo>
                    <a:cubicBezTo>
                      <a:pt x="75" y="71"/>
                      <a:pt x="75" y="71"/>
                      <a:pt x="75" y="71"/>
                    </a:cubicBezTo>
                    <a:cubicBezTo>
                      <a:pt x="75" y="71"/>
                      <a:pt x="75" y="71"/>
                      <a:pt x="75" y="71"/>
                    </a:cubicBezTo>
                    <a:close/>
                    <a:moveTo>
                      <a:pt x="117" y="30"/>
                    </a:moveTo>
                    <a:cubicBezTo>
                      <a:pt x="116" y="31"/>
                      <a:pt x="115" y="31"/>
                      <a:pt x="113" y="30"/>
                    </a:cubicBezTo>
                    <a:cubicBezTo>
                      <a:pt x="112" y="29"/>
                      <a:pt x="112" y="27"/>
                      <a:pt x="113" y="25"/>
                    </a:cubicBezTo>
                    <a:cubicBezTo>
                      <a:pt x="116" y="22"/>
                      <a:pt x="116" y="22"/>
                      <a:pt x="116" y="22"/>
                    </a:cubicBezTo>
                    <a:cubicBezTo>
                      <a:pt x="118" y="24"/>
                      <a:pt x="119" y="25"/>
                      <a:pt x="120" y="27"/>
                    </a:cubicBezTo>
                    <a:cubicBezTo>
                      <a:pt x="117" y="30"/>
                      <a:pt x="117" y="30"/>
                      <a:pt x="117" y="30"/>
                    </a:cubicBezTo>
                    <a:cubicBezTo>
                      <a:pt x="117" y="30"/>
                      <a:pt x="117" y="30"/>
                      <a:pt x="117" y="30"/>
                    </a:cubicBezTo>
                    <a:close/>
                    <a:moveTo>
                      <a:pt x="131" y="55"/>
                    </a:moveTo>
                    <a:cubicBezTo>
                      <a:pt x="129" y="56"/>
                      <a:pt x="128" y="55"/>
                      <a:pt x="127" y="53"/>
                    </a:cubicBezTo>
                    <a:cubicBezTo>
                      <a:pt x="127" y="52"/>
                      <a:pt x="127" y="50"/>
                      <a:pt x="129" y="49"/>
                    </a:cubicBezTo>
                    <a:cubicBezTo>
                      <a:pt x="132" y="48"/>
                      <a:pt x="132" y="48"/>
                      <a:pt x="132" y="48"/>
                    </a:cubicBezTo>
                    <a:cubicBezTo>
                      <a:pt x="133" y="49"/>
                      <a:pt x="134" y="52"/>
                      <a:pt x="134" y="53"/>
                    </a:cubicBezTo>
                    <a:cubicBezTo>
                      <a:pt x="131" y="55"/>
                      <a:pt x="131" y="55"/>
                      <a:pt x="131" y="55"/>
                    </a:cubicBezTo>
                    <a:cubicBezTo>
                      <a:pt x="131" y="55"/>
                      <a:pt x="131" y="55"/>
                      <a:pt x="131"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50" name="Freeform 14"/>
              <p:cNvSpPr>
                <a:spLocks noEditPoints="1"/>
              </p:cNvSpPr>
              <p:nvPr/>
            </p:nvSpPr>
            <p:spPr bwMode="auto">
              <a:xfrm>
                <a:off x="2776" y="2177"/>
                <a:ext cx="202" cy="202"/>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82 w 100"/>
                  <a:gd name="T11" fmla="*/ 68 h 100"/>
                  <a:gd name="T12" fmla="*/ 77 w 100"/>
                  <a:gd name="T13" fmla="*/ 70 h 100"/>
                  <a:gd name="T14" fmla="*/ 46 w 100"/>
                  <a:gd name="T15" fmla="*/ 54 h 100"/>
                  <a:gd name="T16" fmla="*/ 45 w 100"/>
                  <a:gd name="T17" fmla="*/ 51 h 100"/>
                  <a:gd name="T18" fmla="*/ 45 w 100"/>
                  <a:gd name="T19" fmla="*/ 51 h 100"/>
                  <a:gd name="T20" fmla="*/ 45 w 100"/>
                  <a:gd name="T21" fmla="*/ 17 h 100"/>
                  <a:gd name="T22" fmla="*/ 48 w 100"/>
                  <a:gd name="T23" fmla="*/ 13 h 100"/>
                  <a:gd name="T24" fmla="*/ 52 w 100"/>
                  <a:gd name="T25" fmla="*/ 17 h 100"/>
                  <a:gd name="T26" fmla="*/ 52 w 100"/>
                  <a:gd name="T27" fmla="*/ 49 h 100"/>
                  <a:gd name="T28" fmla="*/ 80 w 100"/>
                  <a:gd name="T29" fmla="*/ 63 h 100"/>
                  <a:gd name="T30" fmla="*/ 82 w 100"/>
                  <a:gd name="T31" fmla="*/ 6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100">
                    <a:moveTo>
                      <a:pt x="50" y="0"/>
                    </a:moveTo>
                    <a:cubicBezTo>
                      <a:pt x="22" y="0"/>
                      <a:pt x="0" y="22"/>
                      <a:pt x="0" y="50"/>
                    </a:cubicBezTo>
                    <a:cubicBezTo>
                      <a:pt x="0" y="77"/>
                      <a:pt x="22" y="100"/>
                      <a:pt x="50" y="100"/>
                    </a:cubicBezTo>
                    <a:cubicBezTo>
                      <a:pt x="78" y="100"/>
                      <a:pt x="100" y="77"/>
                      <a:pt x="100" y="50"/>
                    </a:cubicBezTo>
                    <a:cubicBezTo>
                      <a:pt x="100" y="22"/>
                      <a:pt x="78" y="0"/>
                      <a:pt x="50" y="0"/>
                    </a:cubicBezTo>
                    <a:close/>
                    <a:moveTo>
                      <a:pt x="82" y="68"/>
                    </a:moveTo>
                    <a:cubicBezTo>
                      <a:pt x="81" y="70"/>
                      <a:pt x="79" y="71"/>
                      <a:pt x="77" y="70"/>
                    </a:cubicBezTo>
                    <a:cubicBezTo>
                      <a:pt x="46" y="54"/>
                      <a:pt x="46" y="54"/>
                      <a:pt x="46" y="54"/>
                    </a:cubicBezTo>
                    <a:cubicBezTo>
                      <a:pt x="45" y="54"/>
                      <a:pt x="45" y="52"/>
                      <a:pt x="45" y="51"/>
                    </a:cubicBezTo>
                    <a:cubicBezTo>
                      <a:pt x="45" y="51"/>
                      <a:pt x="45" y="51"/>
                      <a:pt x="45" y="51"/>
                    </a:cubicBezTo>
                    <a:cubicBezTo>
                      <a:pt x="45" y="17"/>
                      <a:pt x="45" y="17"/>
                      <a:pt x="45" y="17"/>
                    </a:cubicBezTo>
                    <a:cubicBezTo>
                      <a:pt x="45" y="15"/>
                      <a:pt x="46" y="13"/>
                      <a:pt x="48" y="13"/>
                    </a:cubicBezTo>
                    <a:cubicBezTo>
                      <a:pt x="51" y="13"/>
                      <a:pt x="52" y="15"/>
                      <a:pt x="52" y="17"/>
                    </a:cubicBezTo>
                    <a:cubicBezTo>
                      <a:pt x="52" y="49"/>
                      <a:pt x="52" y="49"/>
                      <a:pt x="52" y="49"/>
                    </a:cubicBezTo>
                    <a:cubicBezTo>
                      <a:pt x="80" y="63"/>
                      <a:pt x="80" y="63"/>
                      <a:pt x="80" y="63"/>
                    </a:cubicBezTo>
                    <a:cubicBezTo>
                      <a:pt x="83" y="64"/>
                      <a:pt x="83" y="66"/>
                      <a:pt x="82"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51" name="Freeform 15"/>
              <p:cNvSpPr>
                <a:spLocks/>
              </p:cNvSpPr>
              <p:nvPr/>
            </p:nvSpPr>
            <p:spPr bwMode="auto">
              <a:xfrm>
                <a:off x="2819" y="2145"/>
                <a:ext cx="118" cy="16"/>
              </a:xfrm>
              <a:custGeom>
                <a:avLst/>
                <a:gdLst>
                  <a:gd name="T0" fmla="*/ 59 w 59"/>
                  <a:gd name="T1" fmla="*/ 4 h 8"/>
                  <a:gd name="T2" fmla="*/ 55 w 59"/>
                  <a:gd name="T3" fmla="*/ 8 h 8"/>
                  <a:gd name="T4" fmla="*/ 3 w 59"/>
                  <a:gd name="T5" fmla="*/ 8 h 8"/>
                  <a:gd name="T6" fmla="*/ 0 w 59"/>
                  <a:gd name="T7" fmla="*/ 4 h 8"/>
                  <a:gd name="T8" fmla="*/ 0 w 59"/>
                  <a:gd name="T9" fmla="*/ 4 h 8"/>
                  <a:gd name="T10" fmla="*/ 3 w 59"/>
                  <a:gd name="T11" fmla="*/ 0 h 8"/>
                  <a:gd name="T12" fmla="*/ 55 w 59"/>
                  <a:gd name="T13" fmla="*/ 0 h 8"/>
                  <a:gd name="T14" fmla="*/ 59 w 5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8">
                    <a:moveTo>
                      <a:pt x="59" y="4"/>
                    </a:moveTo>
                    <a:cubicBezTo>
                      <a:pt x="59" y="6"/>
                      <a:pt x="57" y="8"/>
                      <a:pt x="55" y="8"/>
                    </a:cubicBezTo>
                    <a:cubicBezTo>
                      <a:pt x="3" y="8"/>
                      <a:pt x="3" y="8"/>
                      <a:pt x="3" y="8"/>
                    </a:cubicBezTo>
                    <a:cubicBezTo>
                      <a:pt x="1" y="8"/>
                      <a:pt x="0" y="6"/>
                      <a:pt x="0" y="4"/>
                    </a:cubicBezTo>
                    <a:cubicBezTo>
                      <a:pt x="0" y="4"/>
                      <a:pt x="0" y="4"/>
                      <a:pt x="0" y="4"/>
                    </a:cubicBezTo>
                    <a:cubicBezTo>
                      <a:pt x="0" y="2"/>
                      <a:pt x="1" y="0"/>
                      <a:pt x="3" y="0"/>
                    </a:cubicBezTo>
                    <a:cubicBezTo>
                      <a:pt x="55" y="0"/>
                      <a:pt x="55" y="0"/>
                      <a:pt x="55" y="0"/>
                    </a:cubicBezTo>
                    <a:cubicBezTo>
                      <a:pt x="57" y="0"/>
                      <a:pt x="59" y="2"/>
                      <a:pt x="5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grpSp>
      </p:grpSp>
      <p:grpSp>
        <p:nvGrpSpPr>
          <p:cNvPr id="85" name="Group 84"/>
          <p:cNvGrpSpPr/>
          <p:nvPr/>
        </p:nvGrpSpPr>
        <p:grpSpPr>
          <a:xfrm>
            <a:off x="5666444" y="2079734"/>
            <a:ext cx="1334541" cy="446486"/>
            <a:chOff x="5608476" y="2133601"/>
            <a:chExt cx="1334541" cy="446486"/>
          </a:xfrm>
        </p:grpSpPr>
        <p:grpSp>
          <p:nvGrpSpPr>
            <p:cNvPr id="86" name="Group 85"/>
            <p:cNvGrpSpPr/>
            <p:nvPr/>
          </p:nvGrpSpPr>
          <p:grpSpPr>
            <a:xfrm>
              <a:off x="5608476" y="2249413"/>
              <a:ext cx="1334541" cy="249563"/>
              <a:chOff x="5601276" y="2249413"/>
              <a:chExt cx="1334541" cy="249563"/>
            </a:xfrm>
          </p:grpSpPr>
          <p:grpSp>
            <p:nvGrpSpPr>
              <p:cNvPr id="92" name="Group 91"/>
              <p:cNvGrpSpPr>
                <a:grpSpLocks noChangeAspect="1"/>
              </p:cNvGrpSpPr>
              <p:nvPr/>
            </p:nvGrpSpPr>
            <p:grpSpPr>
              <a:xfrm>
                <a:off x="6351106" y="2249413"/>
                <a:ext cx="584711" cy="249563"/>
                <a:chOff x="7413625" y="909638"/>
                <a:chExt cx="1160463" cy="495300"/>
              </a:xfrm>
            </p:grpSpPr>
            <p:sp>
              <p:nvSpPr>
                <p:cNvPr id="101" name="Freeform 56"/>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tx1">
                    <a:lumMod val="10000"/>
                    <a:lumOff val="90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US" sz="1400">
                    <a:solidFill>
                      <a:srgbClr val="282828"/>
                    </a:solidFill>
                    <a:latin typeface="CiscoSansTT ExtraLight"/>
                    <a:cs typeface=""/>
                  </a:endParaRPr>
                </a:p>
              </p:txBody>
            </p:sp>
            <p:sp>
              <p:nvSpPr>
                <p:cNvPr id="102" name="Freeform 57"/>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tx1">
                    <a:lumMod val="10000"/>
                    <a:lumOff val="90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US" sz="1400">
                    <a:solidFill>
                      <a:srgbClr val="282828"/>
                    </a:solidFill>
                    <a:latin typeface="CiscoSansTT ExtraLight"/>
                    <a:cs typeface=""/>
                  </a:endParaRPr>
                </a:p>
              </p:txBody>
            </p:sp>
            <p:sp>
              <p:nvSpPr>
                <p:cNvPr id="103" name="Freeform 58"/>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104" name="Freeform 59"/>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tx1">
                    <a:lumMod val="10000"/>
                    <a:lumOff val="90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US" sz="1400">
                    <a:solidFill>
                      <a:srgbClr val="282828"/>
                    </a:solidFill>
                    <a:latin typeface="CiscoSansTT ExtraLight"/>
                    <a:cs typeface=""/>
                  </a:endParaRPr>
                </a:p>
              </p:txBody>
            </p:sp>
            <p:sp>
              <p:nvSpPr>
                <p:cNvPr id="105" name="Freeform 60"/>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106" name="Freeform 61"/>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107" name="Freeform 62"/>
                <p:cNvSpPr>
                  <a:spLocks/>
                </p:cNvSpPr>
                <p:nvPr/>
              </p:nvSpPr>
              <p:spPr bwMode="auto">
                <a:xfrm>
                  <a:off x="8423275"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grpSp>
          <p:grpSp>
            <p:nvGrpSpPr>
              <p:cNvPr id="93" name="Group 92"/>
              <p:cNvGrpSpPr>
                <a:grpSpLocks noChangeAspect="1"/>
              </p:cNvGrpSpPr>
              <p:nvPr/>
            </p:nvGrpSpPr>
            <p:grpSpPr>
              <a:xfrm flipH="1">
                <a:off x="5601276" y="2249413"/>
                <a:ext cx="584711" cy="249563"/>
                <a:chOff x="7413625" y="909638"/>
                <a:chExt cx="1160463" cy="495300"/>
              </a:xfrm>
            </p:grpSpPr>
            <p:sp>
              <p:nvSpPr>
                <p:cNvPr id="94" name="Freeform 56"/>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tx1">
                    <a:lumMod val="10000"/>
                    <a:lumOff val="90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US" sz="1400">
                    <a:solidFill>
                      <a:srgbClr val="282828"/>
                    </a:solidFill>
                    <a:latin typeface="CiscoSansTT ExtraLight"/>
                    <a:cs typeface=""/>
                  </a:endParaRPr>
                </a:p>
              </p:txBody>
            </p:sp>
            <p:sp>
              <p:nvSpPr>
                <p:cNvPr id="95" name="Freeform 57"/>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tx1">
                    <a:lumMod val="10000"/>
                    <a:lumOff val="90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US" sz="1400">
                    <a:solidFill>
                      <a:srgbClr val="282828"/>
                    </a:solidFill>
                    <a:latin typeface="CiscoSansTT ExtraLight"/>
                    <a:cs typeface=""/>
                  </a:endParaRPr>
                </a:p>
              </p:txBody>
            </p:sp>
            <p:sp>
              <p:nvSpPr>
                <p:cNvPr id="96" name="Freeform 58"/>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97" name="Freeform 59"/>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tx1">
                    <a:lumMod val="10000"/>
                    <a:lumOff val="90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US" sz="1400">
                    <a:solidFill>
                      <a:srgbClr val="282828"/>
                    </a:solidFill>
                    <a:latin typeface="CiscoSansTT ExtraLight"/>
                    <a:cs typeface=""/>
                  </a:endParaRPr>
                </a:p>
              </p:txBody>
            </p:sp>
            <p:sp>
              <p:nvSpPr>
                <p:cNvPr id="98" name="Freeform 60"/>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99" name="Freeform 61"/>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100" name="Freeform 62"/>
                <p:cNvSpPr>
                  <a:spLocks/>
                </p:cNvSpPr>
                <p:nvPr/>
              </p:nvSpPr>
              <p:spPr bwMode="auto">
                <a:xfrm>
                  <a:off x="8423275"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grpSp>
        </p:grpSp>
        <p:grpSp>
          <p:nvGrpSpPr>
            <p:cNvPr id="87" name="Group 86"/>
            <p:cNvGrpSpPr>
              <a:grpSpLocks noChangeAspect="1"/>
            </p:cNvGrpSpPr>
            <p:nvPr/>
          </p:nvGrpSpPr>
          <p:grpSpPr>
            <a:xfrm>
              <a:off x="5813116" y="2133601"/>
              <a:ext cx="901338" cy="446486"/>
              <a:chOff x="836085" y="1496592"/>
              <a:chExt cx="538984" cy="266991"/>
            </a:xfrm>
          </p:grpSpPr>
          <p:sp>
            <p:nvSpPr>
              <p:cNvPr id="89" name="Freeform 751"/>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90" name="Freeform 752"/>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91" name="Freeform 753"/>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grpSp>
        <p:sp>
          <p:nvSpPr>
            <p:cNvPr id="88" name="TextBox 87"/>
            <p:cNvSpPr txBox="1"/>
            <p:nvPr/>
          </p:nvSpPr>
          <p:spPr>
            <a:xfrm>
              <a:off x="6042734" y="2183847"/>
              <a:ext cx="505563" cy="369332"/>
            </a:xfrm>
            <a:prstGeom prst="rect">
              <a:avLst/>
            </a:prstGeom>
            <a:noFill/>
          </p:spPr>
          <p:txBody>
            <a:bodyPr wrap="square" rtlCol="0">
              <a:spAutoFit/>
            </a:bodyPr>
            <a:lstStyle/>
            <a:p>
              <a:pPr algn="r" defTabSz="457166" eaLnBrk="0" fontAlgn="auto" hangingPunct="0">
                <a:spcBef>
                  <a:spcPts val="0"/>
                </a:spcBef>
                <a:spcAft>
                  <a:spcPts val="0"/>
                </a:spcAft>
                <a:defRPr/>
              </a:pPr>
              <a:r>
                <a:rPr lang="en-US" sz="900" b="1" dirty="0">
                  <a:solidFill>
                    <a:srgbClr val="FFFFFF"/>
                  </a:solidFill>
                  <a:latin typeface="CiscoSansTT ExtraLight"/>
                  <a:ea typeface="ＭＳ Ｐゴシック" charset="-128"/>
                  <a:cs typeface="ＭＳ Ｐゴシック" charset="-128"/>
                </a:rPr>
                <a:t>IP WAN</a:t>
              </a:r>
            </a:p>
          </p:txBody>
        </p:sp>
      </p:grpSp>
      <p:grpSp>
        <p:nvGrpSpPr>
          <p:cNvPr id="108" name="Group 107"/>
          <p:cNvGrpSpPr/>
          <p:nvPr/>
        </p:nvGrpSpPr>
        <p:grpSpPr>
          <a:xfrm>
            <a:off x="2143016" y="2079734"/>
            <a:ext cx="1334541" cy="446486"/>
            <a:chOff x="5608476" y="2133601"/>
            <a:chExt cx="1334541" cy="446486"/>
          </a:xfrm>
        </p:grpSpPr>
        <p:grpSp>
          <p:nvGrpSpPr>
            <p:cNvPr id="109" name="Group 108"/>
            <p:cNvGrpSpPr/>
            <p:nvPr/>
          </p:nvGrpSpPr>
          <p:grpSpPr>
            <a:xfrm>
              <a:off x="5608476" y="2249413"/>
              <a:ext cx="1334541" cy="249563"/>
              <a:chOff x="5601276" y="2249413"/>
              <a:chExt cx="1334541" cy="249563"/>
            </a:xfrm>
          </p:grpSpPr>
          <p:grpSp>
            <p:nvGrpSpPr>
              <p:cNvPr id="115" name="Group 114"/>
              <p:cNvGrpSpPr>
                <a:grpSpLocks noChangeAspect="1"/>
              </p:cNvGrpSpPr>
              <p:nvPr/>
            </p:nvGrpSpPr>
            <p:grpSpPr>
              <a:xfrm>
                <a:off x="6351106" y="2249413"/>
                <a:ext cx="584711" cy="249563"/>
                <a:chOff x="7413625" y="909638"/>
                <a:chExt cx="1160463" cy="495300"/>
              </a:xfrm>
            </p:grpSpPr>
            <p:sp>
              <p:nvSpPr>
                <p:cNvPr id="124" name="Freeform 56"/>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tx1">
                    <a:lumMod val="10000"/>
                    <a:lumOff val="90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US" sz="1400">
                    <a:solidFill>
                      <a:srgbClr val="282828"/>
                    </a:solidFill>
                    <a:latin typeface="CiscoSansTT ExtraLight"/>
                    <a:cs typeface=""/>
                  </a:endParaRPr>
                </a:p>
              </p:txBody>
            </p:sp>
            <p:sp>
              <p:nvSpPr>
                <p:cNvPr id="125" name="Freeform 57"/>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tx1">
                    <a:lumMod val="10000"/>
                    <a:lumOff val="90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US" sz="1400">
                    <a:solidFill>
                      <a:srgbClr val="282828"/>
                    </a:solidFill>
                    <a:latin typeface="CiscoSansTT ExtraLight"/>
                    <a:cs typeface=""/>
                  </a:endParaRPr>
                </a:p>
              </p:txBody>
            </p:sp>
            <p:sp>
              <p:nvSpPr>
                <p:cNvPr id="126" name="Freeform 58"/>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127" name="Freeform 59"/>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tx1">
                    <a:lumMod val="10000"/>
                    <a:lumOff val="90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US" sz="1400">
                    <a:solidFill>
                      <a:srgbClr val="282828"/>
                    </a:solidFill>
                    <a:latin typeface="CiscoSansTT ExtraLight"/>
                    <a:cs typeface=""/>
                  </a:endParaRPr>
                </a:p>
              </p:txBody>
            </p:sp>
            <p:sp>
              <p:nvSpPr>
                <p:cNvPr id="128" name="Freeform 60"/>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129" name="Freeform 61"/>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130" name="Freeform 62"/>
                <p:cNvSpPr>
                  <a:spLocks/>
                </p:cNvSpPr>
                <p:nvPr/>
              </p:nvSpPr>
              <p:spPr bwMode="auto">
                <a:xfrm>
                  <a:off x="8423275"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grpSp>
          <p:grpSp>
            <p:nvGrpSpPr>
              <p:cNvPr id="116" name="Group 115"/>
              <p:cNvGrpSpPr>
                <a:grpSpLocks noChangeAspect="1"/>
              </p:cNvGrpSpPr>
              <p:nvPr/>
            </p:nvGrpSpPr>
            <p:grpSpPr>
              <a:xfrm flipH="1">
                <a:off x="5601276" y="2249413"/>
                <a:ext cx="584711" cy="249563"/>
                <a:chOff x="7413625" y="909638"/>
                <a:chExt cx="1160463" cy="495300"/>
              </a:xfrm>
            </p:grpSpPr>
            <p:sp>
              <p:nvSpPr>
                <p:cNvPr id="117" name="Freeform 56"/>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tx1">
                    <a:lumMod val="10000"/>
                    <a:lumOff val="90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US" sz="1400">
                    <a:solidFill>
                      <a:srgbClr val="282828"/>
                    </a:solidFill>
                    <a:latin typeface="CiscoSansTT ExtraLight"/>
                    <a:cs typeface=""/>
                  </a:endParaRPr>
                </a:p>
              </p:txBody>
            </p:sp>
            <p:sp>
              <p:nvSpPr>
                <p:cNvPr id="118" name="Freeform 57"/>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tx1">
                    <a:lumMod val="10000"/>
                    <a:lumOff val="90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US" sz="1400">
                    <a:solidFill>
                      <a:srgbClr val="282828"/>
                    </a:solidFill>
                    <a:latin typeface="CiscoSansTT ExtraLight"/>
                    <a:cs typeface=""/>
                  </a:endParaRPr>
                </a:p>
              </p:txBody>
            </p:sp>
            <p:sp>
              <p:nvSpPr>
                <p:cNvPr id="119" name="Freeform 58"/>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120" name="Freeform 59"/>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tx1">
                    <a:lumMod val="10000"/>
                    <a:lumOff val="90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US" sz="1400">
                    <a:solidFill>
                      <a:srgbClr val="282828"/>
                    </a:solidFill>
                    <a:latin typeface="CiscoSansTT ExtraLight"/>
                    <a:cs typeface=""/>
                  </a:endParaRPr>
                </a:p>
              </p:txBody>
            </p:sp>
            <p:sp>
              <p:nvSpPr>
                <p:cNvPr id="121" name="Freeform 60"/>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122" name="Freeform 61"/>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123" name="Freeform 62"/>
                <p:cNvSpPr>
                  <a:spLocks/>
                </p:cNvSpPr>
                <p:nvPr/>
              </p:nvSpPr>
              <p:spPr bwMode="auto">
                <a:xfrm>
                  <a:off x="8423275"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grpSp>
        </p:grpSp>
        <p:grpSp>
          <p:nvGrpSpPr>
            <p:cNvPr id="110" name="Group 109"/>
            <p:cNvGrpSpPr>
              <a:grpSpLocks noChangeAspect="1"/>
            </p:cNvGrpSpPr>
            <p:nvPr/>
          </p:nvGrpSpPr>
          <p:grpSpPr>
            <a:xfrm>
              <a:off x="5813116" y="2133601"/>
              <a:ext cx="901338" cy="446486"/>
              <a:chOff x="836085" y="1496592"/>
              <a:chExt cx="538984" cy="266991"/>
            </a:xfrm>
          </p:grpSpPr>
          <p:sp>
            <p:nvSpPr>
              <p:cNvPr id="112" name="Freeform 751"/>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113" name="Freeform 752"/>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sp>
            <p:nvSpPr>
              <p:cNvPr id="114" name="Freeform 753"/>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457178">
                  <a:defRPr/>
                </a:pPr>
                <a:endParaRPr lang="en-US">
                  <a:solidFill>
                    <a:srgbClr val="282828"/>
                  </a:solidFill>
                  <a:latin typeface="CiscoSansTT ExtraLight"/>
                  <a:cs typeface=""/>
                </a:endParaRPr>
              </a:p>
            </p:txBody>
          </p:sp>
        </p:grpSp>
        <p:sp>
          <p:nvSpPr>
            <p:cNvPr id="111" name="TextBox 110"/>
            <p:cNvSpPr txBox="1"/>
            <p:nvPr/>
          </p:nvSpPr>
          <p:spPr>
            <a:xfrm>
              <a:off x="6042734" y="2183847"/>
              <a:ext cx="505563" cy="369332"/>
            </a:xfrm>
            <a:prstGeom prst="rect">
              <a:avLst/>
            </a:prstGeom>
            <a:noFill/>
          </p:spPr>
          <p:txBody>
            <a:bodyPr wrap="square" rtlCol="0">
              <a:spAutoFit/>
            </a:bodyPr>
            <a:lstStyle/>
            <a:p>
              <a:pPr algn="r" defTabSz="457166" eaLnBrk="0" fontAlgn="auto" hangingPunct="0">
                <a:spcBef>
                  <a:spcPts val="0"/>
                </a:spcBef>
                <a:spcAft>
                  <a:spcPts val="0"/>
                </a:spcAft>
                <a:defRPr/>
              </a:pPr>
              <a:r>
                <a:rPr lang="en-US" sz="900" b="1" dirty="0">
                  <a:solidFill>
                    <a:srgbClr val="FFFFFF"/>
                  </a:solidFill>
                  <a:latin typeface="CiscoSansTT ExtraLight"/>
                  <a:ea typeface="ＭＳ Ｐゴシック" charset="-128"/>
                  <a:cs typeface="ＭＳ Ｐゴシック" charset="-128"/>
                </a:rPr>
                <a:t>IP WAN</a:t>
              </a:r>
            </a:p>
          </p:txBody>
        </p:sp>
      </p:grpSp>
      <p:sp>
        <p:nvSpPr>
          <p:cNvPr id="131" name="Richtungspfeil 65"/>
          <p:cNvSpPr/>
          <p:nvPr/>
        </p:nvSpPr>
        <p:spPr bwMode="auto">
          <a:xfrm>
            <a:off x="504034" y="3301614"/>
            <a:ext cx="2980178" cy="481012"/>
          </a:xfrm>
          <a:prstGeom prst="roundRect">
            <a:avLst>
              <a:gd name="adj" fmla="val 50000"/>
            </a:avLst>
          </a:prstGeom>
          <a:solidFill>
            <a:schemeClr val="accent1"/>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GB" sz="1400" noProof="1">
              <a:solidFill>
                <a:srgbClr val="282828"/>
              </a:solidFill>
              <a:latin typeface="CiscoSansTT ExtraLight"/>
              <a:cs typeface=""/>
            </a:endParaRPr>
          </a:p>
        </p:txBody>
      </p:sp>
      <p:sp>
        <p:nvSpPr>
          <p:cNvPr id="132" name="Richtungspfeil 65"/>
          <p:cNvSpPr/>
          <p:nvPr/>
        </p:nvSpPr>
        <p:spPr bwMode="auto">
          <a:xfrm>
            <a:off x="3081913" y="3301614"/>
            <a:ext cx="2980178" cy="481012"/>
          </a:xfrm>
          <a:prstGeom prst="roundRect">
            <a:avLst>
              <a:gd name="adj" fmla="val 50000"/>
            </a:avLst>
          </a:prstGeom>
          <a:solidFill>
            <a:schemeClr val="bg1"/>
          </a:solidFill>
          <a:ln w="12700">
            <a:noFill/>
            <a:miter lim="800000"/>
            <a:headEnd/>
            <a:tailEnd/>
          </a:ln>
          <a:effectLst>
            <a:outerShdw dist="38100" dir="10800000" algn="r" rotWithShape="0">
              <a:schemeClr val="accent1">
                <a:lumMod val="75000"/>
                <a:alpha val="40000"/>
              </a:schemeClr>
            </a:outerShdw>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GB" sz="1400" noProof="1">
              <a:solidFill>
                <a:srgbClr val="282828"/>
              </a:solidFill>
              <a:latin typeface="CiscoSansTT ExtraLight"/>
              <a:cs typeface=""/>
            </a:endParaRPr>
          </a:p>
        </p:txBody>
      </p:sp>
      <p:sp>
        <p:nvSpPr>
          <p:cNvPr id="133" name="Richtungspfeil 65"/>
          <p:cNvSpPr/>
          <p:nvPr/>
        </p:nvSpPr>
        <p:spPr bwMode="auto">
          <a:xfrm>
            <a:off x="5659792" y="3301614"/>
            <a:ext cx="2980178" cy="481012"/>
          </a:xfrm>
          <a:prstGeom prst="roundRect">
            <a:avLst>
              <a:gd name="adj" fmla="val 50000"/>
            </a:avLst>
          </a:prstGeom>
          <a:solidFill>
            <a:schemeClr val="accent2"/>
          </a:solidFill>
          <a:ln w="12700">
            <a:noFill/>
            <a:miter lim="800000"/>
            <a:headEnd/>
            <a:tailEnd/>
          </a:ln>
          <a:effectLst>
            <a:outerShdw dist="38100" dir="10800000" algn="r" rotWithShape="0">
              <a:schemeClr val="bg1">
                <a:lumMod val="50000"/>
                <a:alpha val="40000"/>
              </a:schemeClr>
            </a:outerShdw>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GB" sz="1400" noProof="1">
              <a:solidFill>
                <a:srgbClr val="282828"/>
              </a:solidFill>
              <a:latin typeface="CiscoSansTT ExtraLight"/>
              <a:cs typeface=""/>
            </a:endParaRPr>
          </a:p>
        </p:txBody>
      </p:sp>
      <p:sp>
        <p:nvSpPr>
          <p:cNvPr id="134" name="TextBox 133"/>
          <p:cNvSpPr txBox="1"/>
          <p:nvPr/>
        </p:nvSpPr>
        <p:spPr>
          <a:xfrm>
            <a:off x="847287" y="3415206"/>
            <a:ext cx="2023540" cy="244682"/>
          </a:xfrm>
          <a:prstGeom prst="rect">
            <a:avLst/>
          </a:prstGeom>
          <a:noFill/>
          <a:ln>
            <a:noFill/>
          </a:ln>
        </p:spPr>
        <p:txBody>
          <a:bodyPr wrap="square" rtlCol="0" anchor="ctr">
            <a:spAutoFit/>
          </a:bodyPr>
          <a:lstStyle/>
          <a:p>
            <a:pPr algn="ctr" defTabSz="457166" eaLnBrk="0" fontAlgn="auto" hangingPunct="0">
              <a:lnSpc>
                <a:spcPct val="90000"/>
              </a:lnSpc>
              <a:spcBef>
                <a:spcPts val="0"/>
              </a:spcBef>
              <a:spcAft>
                <a:spcPts val="0"/>
              </a:spcAft>
              <a:defRPr/>
            </a:pPr>
            <a:r>
              <a:rPr lang="en-US" sz="1100" b="1" dirty="0">
                <a:solidFill>
                  <a:srgbClr val="FFFFFF"/>
                </a:solidFill>
                <a:latin typeface="CiscoSansTT ExtraLight"/>
                <a:ea typeface="ＭＳ Ｐゴシック" charset="-128"/>
                <a:cs typeface="ＭＳ Ｐゴシック" charset="-128"/>
              </a:rPr>
              <a:t>Remote Location</a:t>
            </a:r>
          </a:p>
        </p:txBody>
      </p:sp>
      <p:sp>
        <p:nvSpPr>
          <p:cNvPr id="135" name="TextBox 134"/>
          <p:cNvSpPr txBox="1"/>
          <p:nvPr/>
        </p:nvSpPr>
        <p:spPr>
          <a:xfrm>
            <a:off x="6196056" y="3415206"/>
            <a:ext cx="2023540" cy="244682"/>
          </a:xfrm>
          <a:prstGeom prst="rect">
            <a:avLst/>
          </a:prstGeom>
          <a:noFill/>
          <a:ln>
            <a:noFill/>
          </a:ln>
        </p:spPr>
        <p:txBody>
          <a:bodyPr wrap="square" rtlCol="0" anchor="ctr">
            <a:spAutoFit/>
          </a:bodyPr>
          <a:lstStyle/>
          <a:p>
            <a:pPr algn="ctr" defTabSz="457166" eaLnBrk="0" fontAlgn="auto" hangingPunct="0">
              <a:lnSpc>
                <a:spcPct val="90000"/>
              </a:lnSpc>
              <a:spcBef>
                <a:spcPts val="0"/>
              </a:spcBef>
              <a:spcAft>
                <a:spcPts val="0"/>
              </a:spcAft>
              <a:defRPr/>
            </a:pPr>
            <a:r>
              <a:rPr lang="en-US" sz="1100" b="1" dirty="0">
                <a:solidFill>
                  <a:srgbClr val="FFFFFF"/>
                </a:solidFill>
                <a:latin typeface="CiscoSansTT ExtraLight"/>
                <a:ea typeface="ＭＳ Ｐゴシック" charset="-128"/>
                <a:cs typeface="ＭＳ Ｐゴシック" charset="-128"/>
              </a:rPr>
              <a:t>Public Cloud</a:t>
            </a:r>
          </a:p>
        </p:txBody>
      </p:sp>
      <p:sp>
        <p:nvSpPr>
          <p:cNvPr id="136" name="TextBox 135"/>
          <p:cNvSpPr txBox="1"/>
          <p:nvPr/>
        </p:nvSpPr>
        <p:spPr>
          <a:xfrm>
            <a:off x="3560232" y="3415206"/>
            <a:ext cx="2023540" cy="244682"/>
          </a:xfrm>
          <a:prstGeom prst="rect">
            <a:avLst/>
          </a:prstGeom>
          <a:noFill/>
          <a:ln>
            <a:noFill/>
          </a:ln>
        </p:spPr>
        <p:txBody>
          <a:bodyPr wrap="square" rtlCol="0" anchor="ctr">
            <a:spAutoFit/>
          </a:bodyPr>
          <a:lstStyle/>
          <a:p>
            <a:pPr algn="ctr" defTabSz="457166" eaLnBrk="0" fontAlgn="auto" hangingPunct="0">
              <a:lnSpc>
                <a:spcPct val="90000"/>
              </a:lnSpc>
              <a:spcBef>
                <a:spcPts val="0"/>
              </a:spcBef>
              <a:spcAft>
                <a:spcPts val="0"/>
              </a:spcAft>
              <a:defRPr/>
            </a:pPr>
            <a:r>
              <a:rPr lang="en-US" sz="1100" b="1" dirty="0">
                <a:solidFill>
                  <a:srgbClr val="FFFFFF"/>
                </a:solidFill>
                <a:latin typeface="CiscoSansTT ExtraLight"/>
                <a:ea typeface="ＭＳ Ｐゴシック" charset="-128"/>
                <a:cs typeface="ＭＳ Ｐゴシック" charset="-128"/>
              </a:rPr>
              <a:t>On Premise</a:t>
            </a:r>
          </a:p>
        </p:txBody>
      </p:sp>
      <p:grpSp>
        <p:nvGrpSpPr>
          <p:cNvPr id="137" name="Group 136"/>
          <p:cNvGrpSpPr/>
          <p:nvPr/>
        </p:nvGrpSpPr>
        <p:grpSpPr>
          <a:xfrm>
            <a:off x="453567" y="3883660"/>
            <a:ext cx="8236866" cy="601980"/>
            <a:chOff x="453567" y="3916680"/>
            <a:chExt cx="8236866" cy="601980"/>
          </a:xfrm>
        </p:grpSpPr>
        <p:sp>
          <p:nvSpPr>
            <p:cNvPr id="138" name="Richtungspfeil 65"/>
            <p:cNvSpPr/>
            <p:nvPr/>
          </p:nvSpPr>
          <p:spPr bwMode="auto">
            <a:xfrm>
              <a:off x="453567" y="3916680"/>
              <a:ext cx="8236866" cy="601980"/>
            </a:xfrm>
            <a:prstGeom prst="roundRect">
              <a:avLst>
                <a:gd name="adj" fmla="val 50000"/>
              </a:avLst>
            </a:prstGeom>
            <a:solidFill>
              <a:schemeClr val="tx1">
                <a:lumMod val="10000"/>
                <a:lumOff val="90000"/>
                <a:alpha val="61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GB" sz="1400" noProof="1">
                <a:solidFill>
                  <a:srgbClr val="282828"/>
                </a:solidFill>
                <a:latin typeface="CiscoSansTT ExtraLight"/>
                <a:cs typeface=""/>
              </a:endParaRPr>
            </a:p>
          </p:txBody>
        </p:sp>
        <p:sp>
          <p:nvSpPr>
            <p:cNvPr id="139" name="TextBox 138"/>
            <p:cNvSpPr txBox="1"/>
            <p:nvPr/>
          </p:nvSpPr>
          <p:spPr>
            <a:xfrm>
              <a:off x="553733" y="4093386"/>
              <a:ext cx="2023540" cy="244682"/>
            </a:xfrm>
            <a:prstGeom prst="rect">
              <a:avLst/>
            </a:prstGeom>
            <a:noFill/>
            <a:ln>
              <a:noFill/>
            </a:ln>
          </p:spPr>
          <p:txBody>
            <a:bodyPr wrap="square" rtlCol="0" anchor="ctr">
              <a:spAutoFit/>
            </a:bodyPr>
            <a:lstStyle/>
            <a:p>
              <a:pPr algn="r" defTabSz="457166" eaLnBrk="0" fontAlgn="auto" hangingPunct="0">
                <a:lnSpc>
                  <a:spcPct val="90000"/>
                </a:lnSpc>
                <a:spcBef>
                  <a:spcPts val="0"/>
                </a:spcBef>
                <a:spcAft>
                  <a:spcPts val="0"/>
                </a:spcAft>
                <a:defRPr/>
              </a:pPr>
              <a:r>
                <a:rPr lang="en-US" sz="1100" b="1" dirty="0">
                  <a:solidFill>
                    <a:srgbClr val="676767"/>
                  </a:solidFill>
                  <a:latin typeface="CiscoSansTT ExtraLight"/>
                  <a:ea typeface="ＭＳ Ｐゴシック" charset="-128"/>
                  <a:cs typeface="ＭＳ Ｐゴシック" charset="-128"/>
                </a:rPr>
                <a:t>Security Everywhere</a:t>
              </a:r>
            </a:p>
          </p:txBody>
        </p:sp>
        <p:sp>
          <p:nvSpPr>
            <p:cNvPr id="140" name="TextBox 139"/>
            <p:cNvSpPr txBox="1"/>
            <p:nvPr/>
          </p:nvSpPr>
          <p:spPr>
            <a:xfrm>
              <a:off x="6032976" y="4093386"/>
              <a:ext cx="2023540" cy="244682"/>
            </a:xfrm>
            <a:prstGeom prst="rect">
              <a:avLst/>
            </a:prstGeom>
            <a:noFill/>
            <a:ln>
              <a:noFill/>
            </a:ln>
          </p:spPr>
          <p:txBody>
            <a:bodyPr wrap="square" rtlCol="0" anchor="ctr">
              <a:spAutoFit/>
            </a:bodyPr>
            <a:lstStyle/>
            <a:p>
              <a:pPr algn="r" defTabSz="457166" eaLnBrk="0" fontAlgn="auto" hangingPunct="0">
                <a:lnSpc>
                  <a:spcPct val="90000"/>
                </a:lnSpc>
                <a:spcBef>
                  <a:spcPts val="0"/>
                </a:spcBef>
                <a:spcAft>
                  <a:spcPts val="0"/>
                </a:spcAft>
                <a:defRPr/>
              </a:pPr>
              <a:r>
                <a:rPr lang="en-US" sz="1100" b="1" dirty="0">
                  <a:solidFill>
                    <a:srgbClr val="676767"/>
                  </a:solidFill>
                  <a:latin typeface="CiscoSansTT ExtraLight"/>
                  <a:ea typeface="ＭＳ Ｐゴシック" charset="-128"/>
                  <a:cs typeface="ＭＳ Ｐゴシック" charset="-128"/>
                </a:rPr>
                <a:t>Policy Everywhere</a:t>
              </a:r>
            </a:p>
          </p:txBody>
        </p:sp>
        <p:sp>
          <p:nvSpPr>
            <p:cNvPr id="141" name="TextBox 140"/>
            <p:cNvSpPr txBox="1"/>
            <p:nvPr/>
          </p:nvSpPr>
          <p:spPr>
            <a:xfrm>
              <a:off x="3277436" y="4093386"/>
              <a:ext cx="2023540" cy="244682"/>
            </a:xfrm>
            <a:prstGeom prst="rect">
              <a:avLst/>
            </a:prstGeom>
            <a:noFill/>
            <a:ln>
              <a:noFill/>
            </a:ln>
          </p:spPr>
          <p:txBody>
            <a:bodyPr wrap="square" rtlCol="0" anchor="ctr">
              <a:spAutoFit/>
            </a:bodyPr>
            <a:lstStyle/>
            <a:p>
              <a:pPr algn="r" defTabSz="457166" eaLnBrk="0" fontAlgn="auto" hangingPunct="0">
                <a:lnSpc>
                  <a:spcPct val="90000"/>
                </a:lnSpc>
                <a:spcBef>
                  <a:spcPts val="0"/>
                </a:spcBef>
                <a:spcAft>
                  <a:spcPts val="0"/>
                </a:spcAft>
                <a:defRPr/>
              </a:pPr>
              <a:r>
                <a:rPr lang="en-US" sz="1100" b="1" dirty="0">
                  <a:solidFill>
                    <a:srgbClr val="676767"/>
                  </a:solidFill>
                  <a:latin typeface="CiscoSansTT ExtraLight"/>
                  <a:ea typeface="ＭＳ Ｐゴシック" charset="-128"/>
                  <a:cs typeface="ＭＳ Ｐゴシック" charset="-128"/>
                </a:rPr>
                <a:t>Analytics Everywhere</a:t>
              </a:r>
            </a:p>
          </p:txBody>
        </p:sp>
        <p:pic>
          <p:nvPicPr>
            <p:cNvPr id="142" name="Picture 1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2477" y="3950834"/>
              <a:ext cx="534874" cy="534872"/>
            </a:xfrm>
            <a:prstGeom prst="rect">
              <a:avLst/>
            </a:prstGeom>
            <a:effectLst>
              <a:outerShdw dist="38100" dir="10800000" algn="r" rotWithShape="0">
                <a:schemeClr val="accent4">
                  <a:alpha val="40000"/>
                </a:schemeClr>
              </a:outerShdw>
            </a:effectLst>
          </p:spPr>
        </p:pic>
        <p:pic>
          <p:nvPicPr>
            <p:cNvPr id="143" name="Picture 1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2177" y="3949700"/>
              <a:ext cx="535940" cy="535940"/>
            </a:xfrm>
            <a:prstGeom prst="rect">
              <a:avLst/>
            </a:prstGeom>
            <a:effectLst>
              <a:outerShdw dist="38100" dir="10800000" algn="r" rotWithShape="0">
                <a:schemeClr val="accent4">
                  <a:alpha val="40000"/>
                </a:schemeClr>
              </a:outerShdw>
            </a:effectLst>
          </p:spPr>
        </p:pic>
        <p:pic>
          <p:nvPicPr>
            <p:cNvPr id="144" name="Picture 1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3493" y="3949700"/>
              <a:ext cx="535940" cy="535940"/>
            </a:xfrm>
            <a:prstGeom prst="rect">
              <a:avLst/>
            </a:prstGeom>
            <a:effectLst>
              <a:outerShdw dist="38100" dir="10800000" algn="r" rotWithShape="0">
                <a:schemeClr val="accent4">
                  <a:alpha val="40000"/>
                </a:schemeClr>
              </a:outerShdw>
            </a:effectLst>
          </p:spPr>
        </p:pic>
      </p:grpSp>
      <p:grpSp>
        <p:nvGrpSpPr>
          <p:cNvPr id="145" name="Group 144"/>
          <p:cNvGrpSpPr/>
          <p:nvPr/>
        </p:nvGrpSpPr>
        <p:grpSpPr>
          <a:xfrm>
            <a:off x="1125303" y="1960081"/>
            <a:ext cx="755062" cy="1038656"/>
            <a:chOff x="1259007" y="2047876"/>
            <a:chExt cx="627412" cy="863061"/>
          </a:xfrm>
        </p:grpSpPr>
        <p:sp>
          <p:nvSpPr>
            <p:cNvPr id="146" name="Freeform 32"/>
            <p:cNvSpPr>
              <a:spLocks noEditPoints="1"/>
            </p:cNvSpPr>
            <p:nvPr/>
          </p:nvSpPr>
          <p:spPr bwMode="auto">
            <a:xfrm>
              <a:off x="1448335" y="2047876"/>
              <a:ext cx="238354" cy="246986"/>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147" name="Freeform 7"/>
            <p:cNvSpPr>
              <a:spLocks noEditPoints="1"/>
            </p:cNvSpPr>
            <p:nvPr/>
          </p:nvSpPr>
          <p:spPr bwMode="auto">
            <a:xfrm>
              <a:off x="1439691" y="2331594"/>
              <a:ext cx="255641" cy="50948"/>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cxnSp>
          <p:nvCxnSpPr>
            <p:cNvPr id="148" name="Straight Connector 147"/>
            <p:cNvCxnSpPr/>
            <p:nvPr/>
          </p:nvCxnSpPr>
          <p:spPr>
            <a:xfrm flipH="1" flipV="1">
              <a:off x="1613217" y="2386072"/>
              <a:ext cx="651" cy="340446"/>
            </a:xfrm>
            <a:prstGeom prst="line">
              <a:avLst/>
            </a:prstGeom>
            <a:ln w="6350"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flipV="1">
              <a:off x="1529961" y="2386072"/>
              <a:ext cx="651" cy="340446"/>
            </a:xfrm>
            <a:prstGeom prst="line">
              <a:avLst/>
            </a:prstGeom>
            <a:ln w="6350"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0" name="Freeform 7"/>
            <p:cNvSpPr>
              <a:spLocks noEditPoints="1"/>
            </p:cNvSpPr>
            <p:nvPr/>
          </p:nvSpPr>
          <p:spPr bwMode="auto">
            <a:xfrm>
              <a:off x="1259007" y="2538411"/>
              <a:ext cx="255641" cy="48490"/>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cxnSp>
          <p:nvCxnSpPr>
            <p:cNvPr id="151" name="Straight Connector 150"/>
            <p:cNvCxnSpPr/>
            <p:nvPr/>
          </p:nvCxnSpPr>
          <p:spPr>
            <a:xfrm flipH="1" flipV="1">
              <a:off x="1428180" y="2583016"/>
              <a:ext cx="651" cy="166275"/>
            </a:xfrm>
            <a:prstGeom prst="line">
              <a:avLst/>
            </a:prstGeom>
            <a:ln w="6350"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flipV="1">
              <a:off x="1344924" y="2583016"/>
              <a:ext cx="651" cy="166275"/>
            </a:xfrm>
            <a:prstGeom prst="line">
              <a:avLst/>
            </a:prstGeom>
            <a:ln w="6350"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3" name="Freeform 7"/>
            <p:cNvSpPr>
              <a:spLocks noEditPoints="1"/>
            </p:cNvSpPr>
            <p:nvPr/>
          </p:nvSpPr>
          <p:spPr bwMode="auto">
            <a:xfrm>
              <a:off x="1630778" y="2540092"/>
              <a:ext cx="255641" cy="48490"/>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cxnSp>
          <p:nvCxnSpPr>
            <p:cNvPr id="154" name="Straight Connector 153"/>
            <p:cNvCxnSpPr/>
            <p:nvPr/>
          </p:nvCxnSpPr>
          <p:spPr>
            <a:xfrm flipH="1" flipV="1">
              <a:off x="1802331" y="2584697"/>
              <a:ext cx="651" cy="166275"/>
            </a:xfrm>
            <a:prstGeom prst="line">
              <a:avLst/>
            </a:prstGeom>
            <a:ln w="6350"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flipV="1">
              <a:off x="1719076" y="2584697"/>
              <a:ext cx="651" cy="166275"/>
            </a:xfrm>
            <a:prstGeom prst="line">
              <a:avLst/>
            </a:prstGeom>
            <a:ln w="6350"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56" name="Group 155"/>
            <p:cNvGrpSpPr/>
            <p:nvPr/>
          </p:nvGrpSpPr>
          <p:grpSpPr>
            <a:xfrm>
              <a:off x="1481826" y="2741139"/>
              <a:ext cx="171371" cy="169798"/>
              <a:chOff x="-1003068" y="1884624"/>
              <a:chExt cx="726228" cy="724964"/>
            </a:xfrm>
            <a:solidFill>
              <a:schemeClr val="bg1"/>
            </a:solidFill>
          </p:grpSpPr>
          <p:sp>
            <p:nvSpPr>
              <p:cNvPr id="163"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164"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grpSp>
          <p:nvGrpSpPr>
            <p:cNvPr id="157" name="Group 156"/>
            <p:cNvGrpSpPr/>
            <p:nvPr/>
          </p:nvGrpSpPr>
          <p:grpSpPr>
            <a:xfrm>
              <a:off x="1296789" y="2744622"/>
              <a:ext cx="171371" cy="161606"/>
              <a:chOff x="-1003068" y="1884624"/>
              <a:chExt cx="726228" cy="724964"/>
            </a:xfrm>
            <a:solidFill>
              <a:schemeClr val="bg1"/>
            </a:solidFill>
          </p:grpSpPr>
          <p:sp>
            <p:nvSpPr>
              <p:cNvPr id="161"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162"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grpSp>
          <p:nvGrpSpPr>
            <p:cNvPr id="158" name="Group 157"/>
            <p:cNvGrpSpPr/>
            <p:nvPr/>
          </p:nvGrpSpPr>
          <p:grpSpPr>
            <a:xfrm>
              <a:off x="1670941" y="2746303"/>
              <a:ext cx="171370" cy="161606"/>
              <a:chOff x="-1003068" y="1884624"/>
              <a:chExt cx="726224" cy="724964"/>
            </a:xfrm>
            <a:solidFill>
              <a:schemeClr val="bg1"/>
            </a:solidFill>
          </p:grpSpPr>
          <p:sp>
            <p:nvSpPr>
              <p:cNvPr id="159"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160" name="Freeform 33"/>
              <p:cNvSpPr>
                <a:spLocks noEditPoints="1"/>
              </p:cNvSpPr>
              <p:nvPr/>
            </p:nvSpPr>
            <p:spPr bwMode="auto">
              <a:xfrm>
                <a:off x="-631599" y="1884624"/>
                <a:ext cx="354755"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grpSp>
      <p:grpSp>
        <p:nvGrpSpPr>
          <p:cNvPr id="165" name="Group 164"/>
          <p:cNvGrpSpPr/>
          <p:nvPr/>
        </p:nvGrpSpPr>
        <p:grpSpPr>
          <a:xfrm>
            <a:off x="3325818" y="2610795"/>
            <a:ext cx="2492368" cy="434160"/>
            <a:chOff x="3568618" y="2618261"/>
            <a:chExt cx="1810916" cy="315454"/>
          </a:xfrm>
        </p:grpSpPr>
        <p:grpSp>
          <p:nvGrpSpPr>
            <p:cNvPr id="166" name="Group 165"/>
            <p:cNvGrpSpPr/>
            <p:nvPr/>
          </p:nvGrpSpPr>
          <p:grpSpPr>
            <a:xfrm>
              <a:off x="3568618" y="2618261"/>
              <a:ext cx="831190" cy="315454"/>
              <a:chOff x="3568618" y="2618261"/>
              <a:chExt cx="831190" cy="315454"/>
            </a:xfrm>
          </p:grpSpPr>
          <p:grpSp>
            <p:nvGrpSpPr>
              <p:cNvPr id="237" name="Group 236"/>
              <p:cNvGrpSpPr/>
              <p:nvPr/>
            </p:nvGrpSpPr>
            <p:grpSpPr>
              <a:xfrm>
                <a:off x="3647830" y="2740082"/>
                <a:ext cx="681793" cy="54712"/>
                <a:chOff x="5344633" y="4636977"/>
                <a:chExt cx="5832388" cy="384770"/>
              </a:xfrm>
            </p:grpSpPr>
            <p:grpSp>
              <p:nvGrpSpPr>
                <p:cNvPr id="278" name="Group 277"/>
                <p:cNvGrpSpPr/>
                <p:nvPr/>
              </p:nvGrpSpPr>
              <p:grpSpPr>
                <a:xfrm>
                  <a:off x="5344634" y="4636977"/>
                  <a:ext cx="5832387" cy="381431"/>
                  <a:chOff x="1856748" y="4521199"/>
                  <a:chExt cx="4949076" cy="323663"/>
                </a:xfrm>
              </p:grpSpPr>
              <p:cxnSp>
                <p:nvCxnSpPr>
                  <p:cNvPr id="300" name="Straight Connector 299"/>
                  <p:cNvCxnSpPr/>
                  <p:nvPr/>
                </p:nvCxnSpPr>
                <p:spPr>
                  <a:xfrm>
                    <a:off x="2688974" y="4521199"/>
                    <a:ext cx="157589" cy="323663"/>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856748" y="4521200"/>
                    <a:ext cx="832227"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2688976" y="4521200"/>
                    <a:ext cx="1147402"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2688975" y="4521200"/>
                    <a:ext cx="2137218"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2688975" y="4521200"/>
                    <a:ext cx="3127033"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2688975" y="4521200"/>
                    <a:ext cx="4116849"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p:nvGrpSpPr>
              <p:grpSpPr>
                <a:xfrm flipH="1">
                  <a:off x="5344634" y="4636977"/>
                  <a:ext cx="5832387" cy="381431"/>
                  <a:chOff x="1856748" y="4521199"/>
                  <a:chExt cx="4949076" cy="323663"/>
                </a:xfrm>
              </p:grpSpPr>
              <p:cxnSp>
                <p:nvCxnSpPr>
                  <p:cNvPr id="294" name="Straight Connector 293"/>
                  <p:cNvCxnSpPr/>
                  <p:nvPr/>
                </p:nvCxnSpPr>
                <p:spPr>
                  <a:xfrm>
                    <a:off x="2688974" y="4521199"/>
                    <a:ext cx="157589" cy="323663"/>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H="1">
                    <a:off x="1856748" y="4521200"/>
                    <a:ext cx="832227"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2688976" y="4521200"/>
                    <a:ext cx="1147402"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2688975" y="4521200"/>
                    <a:ext cx="2137218"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2688975" y="4521200"/>
                    <a:ext cx="3127033"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2688975" y="4521200"/>
                    <a:ext cx="4116849"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p:nvGrpSpPr>
              <p:grpSpPr>
                <a:xfrm>
                  <a:off x="5344634" y="4636978"/>
                  <a:ext cx="5832387" cy="381430"/>
                  <a:chOff x="1856748" y="4521200"/>
                  <a:chExt cx="4949076" cy="323662"/>
                </a:xfrm>
              </p:grpSpPr>
              <p:cxnSp>
                <p:nvCxnSpPr>
                  <p:cNvPr id="288" name="Straight Connector 287"/>
                  <p:cNvCxnSpPr/>
                  <p:nvPr/>
                </p:nvCxnSpPr>
                <p:spPr>
                  <a:xfrm flipH="1">
                    <a:off x="2846563" y="4521200"/>
                    <a:ext cx="937286"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H="1">
                    <a:off x="1856748" y="4521200"/>
                    <a:ext cx="1927101"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3783849" y="4521200"/>
                    <a:ext cx="52529"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3783849" y="4521200"/>
                    <a:ext cx="1042344"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3783849" y="4521200"/>
                    <a:ext cx="2032159"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3783849" y="4521200"/>
                    <a:ext cx="3021975"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p:nvGrpSpPr>
              <p:grpSpPr>
                <a:xfrm flipH="1">
                  <a:off x="5344633" y="4640317"/>
                  <a:ext cx="5832387" cy="381430"/>
                  <a:chOff x="1856748" y="4521200"/>
                  <a:chExt cx="4949076" cy="323662"/>
                </a:xfrm>
              </p:grpSpPr>
              <p:cxnSp>
                <p:nvCxnSpPr>
                  <p:cNvPr id="282" name="Straight Connector 281"/>
                  <p:cNvCxnSpPr/>
                  <p:nvPr/>
                </p:nvCxnSpPr>
                <p:spPr>
                  <a:xfrm flipH="1">
                    <a:off x="2846563" y="4521200"/>
                    <a:ext cx="937286"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flipH="1">
                    <a:off x="1856748" y="4521200"/>
                    <a:ext cx="1927101"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a:off x="3783849" y="4521200"/>
                    <a:ext cx="52529"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3783849" y="4521200"/>
                    <a:ext cx="1042344"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a:off x="3783849" y="4521200"/>
                    <a:ext cx="2032159"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a:off x="3783849" y="4521200"/>
                    <a:ext cx="3021975"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grpSp>
          <p:sp>
            <p:nvSpPr>
              <p:cNvPr id="238" name="Freeform 32"/>
              <p:cNvSpPr>
                <a:spLocks noEditPoints="1"/>
              </p:cNvSpPr>
              <p:nvPr/>
            </p:nvSpPr>
            <p:spPr bwMode="auto">
              <a:xfrm>
                <a:off x="3735215" y="2618261"/>
                <a:ext cx="72021" cy="133346"/>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nvGrpSpPr>
              <p:cNvPr id="239" name="Group 238"/>
              <p:cNvGrpSpPr/>
              <p:nvPr/>
            </p:nvGrpSpPr>
            <p:grpSpPr>
              <a:xfrm>
                <a:off x="3735875" y="2869739"/>
                <a:ext cx="70701" cy="63976"/>
                <a:chOff x="-1003068" y="1884624"/>
                <a:chExt cx="726228" cy="724964"/>
              </a:xfrm>
              <a:solidFill>
                <a:schemeClr val="bg1"/>
              </a:solidFill>
            </p:grpSpPr>
            <p:sp>
              <p:nvSpPr>
                <p:cNvPr id="276"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277"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cxnSp>
            <p:nvCxnSpPr>
              <p:cNvPr id="240" name="Straight Connector 239"/>
              <p:cNvCxnSpPr/>
              <p:nvPr/>
            </p:nvCxnSpPr>
            <p:spPr>
              <a:xfrm flipH="1" flipV="1">
                <a:off x="3790081" y="2805862"/>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flipV="1">
                <a:off x="3755734" y="2805862"/>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42" name="Freeform 32"/>
              <p:cNvSpPr>
                <a:spLocks noEditPoints="1"/>
              </p:cNvSpPr>
              <p:nvPr/>
            </p:nvSpPr>
            <p:spPr bwMode="auto">
              <a:xfrm>
                <a:off x="3876371" y="2618261"/>
                <a:ext cx="72021" cy="133346"/>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nvGrpSpPr>
              <p:cNvPr id="243" name="Group 242"/>
              <p:cNvGrpSpPr/>
              <p:nvPr/>
            </p:nvGrpSpPr>
            <p:grpSpPr>
              <a:xfrm>
                <a:off x="3877031" y="2869739"/>
                <a:ext cx="70701" cy="63976"/>
                <a:chOff x="-1003068" y="1884624"/>
                <a:chExt cx="726228" cy="724964"/>
              </a:xfrm>
              <a:solidFill>
                <a:schemeClr val="bg1"/>
              </a:solidFill>
            </p:grpSpPr>
            <p:sp>
              <p:nvSpPr>
                <p:cNvPr id="274"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275"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cxnSp>
            <p:nvCxnSpPr>
              <p:cNvPr id="244" name="Straight Connector 243"/>
              <p:cNvCxnSpPr/>
              <p:nvPr/>
            </p:nvCxnSpPr>
            <p:spPr>
              <a:xfrm flipH="1" flipV="1">
                <a:off x="3931237" y="2805862"/>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flipV="1">
                <a:off x="3896890" y="2805862"/>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46" name="Freeform 32"/>
              <p:cNvSpPr>
                <a:spLocks noEditPoints="1"/>
              </p:cNvSpPr>
              <p:nvPr/>
            </p:nvSpPr>
            <p:spPr bwMode="auto">
              <a:xfrm>
                <a:off x="4017524" y="2618261"/>
                <a:ext cx="72021" cy="133346"/>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nvGrpSpPr>
              <p:cNvPr id="247" name="Group 246"/>
              <p:cNvGrpSpPr/>
              <p:nvPr/>
            </p:nvGrpSpPr>
            <p:grpSpPr>
              <a:xfrm>
                <a:off x="4018184" y="2869739"/>
                <a:ext cx="70701" cy="63976"/>
                <a:chOff x="-1003068" y="1884624"/>
                <a:chExt cx="726228" cy="724964"/>
              </a:xfrm>
              <a:solidFill>
                <a:schemeClr val="bg1"/>
              </a:solidFill>
            </p:grpSpPr>
            <p:sp>
              <p:nvSpPr>
                <p:cNvPr id="272"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273"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cxnSp>
            <p:nvCxnSpPr>
              <p:cNvPr id="248" name="Straight Connector 247"/>
              <p:cNvCxnSpPr/>
              <p:nvPr/>
            </p:nvCxnSpPr>
            <p:spPr>
              <a:xfrm flipH="1" flipV="1">
                <a:off x="4072390" y="2805862"/>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H="1" flipV="1">
                <a:off x="4038043" y="2805862"/>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0" name="Freeform 32"/>
              <p:cNvSpPr>
                <a:spLocks noEditPoints="1"/>
              </p:cNvSpPr>
              <p:nvPr/>
            </p:nvSpPr>
            <p:spPr bwMode="auto">
              <a:xfrm>
                <a:off x="4158678" y="2618261"/>
                <a:ext cx="72021" cy="133346"/>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nvGrpSpPr>
              <p:cNvPr id="251" name="Group 250"/>
              <p:cNvGrpSpPr/>
              <p:nvPr/>
            </p:nvGrpSpPr>
            <p:grpSpPr>
              <a:xfrm>
                <a:off x="4159338" y="2869739"/>
                <a:ext cx="70701" cy="63976"/>
                <a:chOff x="-1003068" y="1884624"/>
                <a:chExt cx="726228" cy="724964"/>
              </a:xfrm>
              <a:solidFill>
                <a:schemeClr val="bg1"/>
              </a:solidFill>
            </p:grpSpPr>
            <p:sp>
              <p:nvSpPr>
                <p:cNvPr id="270"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271"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cxnSp>
            <p:nvCxnSpPr>
              <p:cNvPr id="252" name="Straight Connector 251"/>
              <p:cNvCxnSpPr/>
              <p:nvPr/>
            </p:nvCxnSpPr>
            <p:spPr>
              <a:xfrm flipH="1" flipV="1">
                <a:off x="4213544" y="2805862"/>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flipV="1">
                <a:off x="4179197" y="2805862"/>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54" name="Group 253"/>
              <p:cNvGrpSpPr/>
              <p:nvPr/>
            </p:nvGrpSpPr>
            <p:grpSpPr>
              <a:xfrm>
                <a:off x="4311724" y="2869739"/>
                <a:ext cx="70701" cy="63976"/>
                <a:chOff x="-1003068" y="1884624"/>
                <a:chExt cx="726228" cy="724964"/>
              </a:xfrm>
              <a:solidFill>
                <a:schemeClr val="bg1"/>
              </a:solidFill>
            </p:grpSpPr>
            <p:sp>
              <p:nvSpPr>
                <p:cNvPr id="268"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269"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cxnSp>
            <p:nvCxnSpPr>
              <p:cNvPr id="255" name="Straight Connector 254"/>
              <p:cNvCxnSpPr/>
              <p:nvPr/>
            </p:nvCxnSpPr>
            <p:spPr>
              <a:xfrm flipH="1" flipV="1">
                <a:off x="4365930" y="2811505"/>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flipV="1">
                <a:off x="4331583" y="2811505"/>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57" name="Group 256"/>
              <p:cNvGrpSpPr/>
              <p:nvPr/>
            </p:nvGrpSpPr>
            <p:grpSpPr>
              <a:xfrm>
                <a:off x="3586001" y="2869739"/>
                <a:ext cx="70701" cy="63976"/>
                <a:chOff x="-1003068" y="1884624"/>
                <a:chExt cx="726228" cy="724964"/>
              </a:xfrm>
              <a:solidFill>
                <a:schemeClr val="bg1"/>
              </a:solidFill>
            </p:grpSpPr>
            <p:sp>
              <p:nvSpPr>
                <p:cNvPr id="266"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267"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cxnSp>
            <p:nvCxnSpPr>
              <p:cNvPr id="258" name="Straight Connector 257"/>
              <p:cNvCxnSpPr/>
              <p:nvPr/>
            </p:nvCxnSpPr>
            <p:spPr>
              <a:xfrm flipH="1" flipV="1">
                <a:off x="3640207" y="2805664"/>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flipV="1">
                <a:off x="3605860" y="2805664"/>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0" name="Freeform 7"/>
              <p:cNvSpPr>
                <a:spLocks noEditPoints="1"/>
              </p:cNvSpPr>
              <p:nvPr/>
            </p:nvSpPr>
            <p:spPr bwMode="auto">
              <a:xfrm>
                <a:off x="3718492" y="2788018"/>
                <a:ext cx="105467" cy="1919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261" name="Freeform 7"/>
              <p:cNvSpPr>
                <a:spLocks noEditPoints="1"/>
              </p:cNvSpPr>
              <p:nvPr/>
            </p:nvSpPr>
            <p:spPr bwMode="auto">
              <a:xfrm>
                <a:off x="3859648" y="2788018"/>
                <a:ext cx="105467" cy="1919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262" name="Freeform 7"/>
              <p:cNvSpPr>
                <a:spLocks noEditPoints="1"/>
              </p:cNvSpPr>
              <p:nvPr/>
            </p:nvSpPr>
            <p:spPr bwMode="auto">
              <a:xfrm>
                <a:off x="4000801" y="2788018"/>
                <a:ext cx="105467" cy="1919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263" name="Freeform 7"/>
              <p:cNvSpPr>
                <a:spLocks noEditPoints="1"/>
              </p:cNvSpPr>
              <p:nvPr/>
            </p:nvSpPr>
            <p:spPr bwMode="auto">
              <a:xfrm>
                <a:off x="4141955" y="2788018"/>
                <a:ext cx="105467" cy="1919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264" name="Freeform 7"/>
              <p:cNvSpPr>
                <a:spLocks noEditPoints="1"/>
              </p:cNvSpPr>
              <p:nvPr/>
            </p:nvSpPr>
            <p:spPr bwMode="auto">
              <a:xfrm>
                <a:off x="4294341" y="2788018"/>
                <a:ext cx="105467" cy="1919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265" name="Freeform 7"/>
              <p:cNvSpPr>
                <a:spLocks noEditPoints="1"/>
              </p:cNvSpPr>
              <p:nvPr/>
            </p:nvSpPr>
            <p:spPr bwMode="auto">
              <a:xfrm>
                <a:off x="3568618" y="2788018"/>
                <a:ext cx="105467" cy="1919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grpSp>
          <p:nvGrpSpPr>
            <p:cNvPr id="167" name="Group 166"/>
            <p:cNvGrpSpPr/>
            <p:nvPr/>
          </p:nvGrpSpPr>
          <p:grpSpPr>
            <a:xfrm>
              <a:off x="4548344" y="2618261"/>
              <a:ext cx="831190" cy="315454"/>
              <a:chOff x="4548344" y="2618261"/>
              <a:chExt cx="831190" cy="315454"/>
            </a:xfrm>
          </p:grpSpPr>
          <p:grpSp>
            <p:nvGrpSpPr>
              <p:cNvPr id="168" name="Group 167"/>
              <p:cNvGrpSpPr/>
              <p:nvPr/>
            </p:nvGrpSpPr>
            <p:grpSpPr>
              <a:xfrm>
                <a:off x="4627556" y="2740082"/>
                <a:ext cx="681793" cy="54712"/>
                <a:chOff x="5344633" y="4636977"/>
                <a:chExt cx="5832388" cy="384770"/>
              </a:xfrm>
            </p:grpSpPr>
            <p:grpSp>
              <p:nvGrpSpPr>
                <p:cNvPr id="209" name="Group 208"/>
                <p:cNvGrpSpPr/>
                <p:nvPr/>
              </p:nvGrpSpPr>
              <p:grpSpPr>
                <a:xfrm>
                  <a:off x="5344634" y="4636977"/>
                  <a:ext cx="5832387" cy="381431"/>
                  <a:chOff x="1856748" y="4521199"/>
                  <a:chExt cx="4949076" cy="323663"/>
                </a:xfrm>
              </p:grpSpPr>
              <p:cxnSp>
                <p:nvCxnSpPr>
                  <p:cNvPr id="231" name="Straight Connector 230"/>
                  <p:cNvCxnSpPr/>
                  <p:nvPr/>
                </p:nvCxnSpPr>
                <p:spPr>
                  <a:xfrm>
                    <a:off x="2688974" y="4521199"/>
                    <a:ext cx="157589" cy="323663"/>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H="1">
                    <a:off x="1856748" y="4521200"/>
                    <a:ext cx="832227"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2688976" y="4521200"/>
                    <a:ext cx="1147402"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2688975" y="4521200"/>
                    <a:ext cx="2137218"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2688975" y="4521200"/>
                    <a:ext cx="3127033"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2688975" y="4521200"/>
                    <a:ext cx="4116849"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flipH="1">
                  <a:off x="5344634" y="4636977"/>
                  <a:ext cx="5832387" cy="381431"/>
                  <a:chOff x="1856748" y="4521199"/>
                  <a:chExt cx="4949076" cy="323663"/>
                </a:xfrm>
              </p:grpSpPr>
              <p:cxnSp>
                <p:nvCxnSpPr>
                  <p:cNvPr id="225" name="Straight Connector 224"/>
                  <p:cNvCxnSpPr/>
                  <p:nvPr/>
                </p:nvCxnSpPr>
                <p:spPr>
                  <a:xfrm>
                    <a:off x="2688974" y="4521199"/>
                    <a:ext cx="157589" cy="323663"/>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856748" y="4521200"/>
                    <a:ext cx="832227"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2688976" y="4521200"/>
                    <a:ext cx="1147402"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688975" y="4521200"/>
                    <a:ext cx="2137218"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2688975" y="4521200"/>
                    <a:ext cx="3127033"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688975" y="4521200"/>
                    <a:ext cx="4116849"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p:nvGrpSpPr>
              <p:grpSpPr>
                <a:xfrm>
                  <a:off x="5344634" y="4636978"/>
                  <a:ext cx="5832387" cy="381430"/>
                  <a:chOff x="1856748" y="4521200"/>
                  <a:chExt cx="4949076" cy="323662"/>
                </a:xfrm>
              </p:grpSpPr>
              <p:cxnSp>
                <p:nvCxnSpPr>
                  <p:cNvPr id="219" name="Straight Connector 218"/>
                  <p:cNvCxnSpPr/>
                  <p:nvPr/>
                </p:nvCxnSpPr>
                <p:spPr>
                  <a:xfrm flipH="1">
                    <a:off x="2846563" y="4521200"/>
                    <a:ext cx="937286"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H="1">
                    <a:off x="1856748" y="4521200"/>
                    <a:ext cx="1927101"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3783849" y="4521200"/>
                    <a:ext cx="52529"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3783849" y="4521200"/>
                    <a:ext cx="1042344"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3783849" y="4521200"/>
                    <a:ext cx="2032159"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3783849" y="4521200"/>
                    <a:ext cx="3021975"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p:nvGrpSpPr>
              <p:grpSpPr>
                <a:xfrm flipH="1">
                  <a:off x="5344633" y="4640317"/>
                  <a:ext cx="5832387" cy="381430"/>
                  <a:chOff x="1856748" y="4521200"/>
                  <a:chExt cx="4949076" cy="323662"/>
                </a:xfrm>
              </p:grpSpPr>
              <p:cxnSp>
                <p:nvCxnSpPr>
                  <p:cNvPr id="213" name="Straight Connector 212"/>
                  <p:cNvCxnSpPr/>
                  <p:nvPr/>
                </p:nvCxnSpPr>
                <p:spPr>
                  <a:xfrm flipH="1">
                    <a:off x="2846563" y="4521200"/>
                    <a:ext cx="937286"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1856748" y="4521200"/>
                    <a:ext cx="1927101"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3783849" y="4521200"/>
                    <a:ext cx="52529"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3783849" y="4521200"/>
                    <a:ext cx="1042344"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3783849" y="4521200"/>
                    <a:ext cx="2032159"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3783849" y="4521200"/>
                    <a:ext cx="3021975" cy="323662"/>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grpSp>
          <p:sp>
            <p:nvSpPr>
              <p:cNvPr id="169" name="Freeform 32"/>
              <p:cNvSpPr>
                <a:spLocks noEditPoints="1"/>
              </p:cNvSpPr>
              <p:nvPr/>
            </p:nvSpPr>
            <p:spPr bwMode="auto">
              <a:xfrm>
                <a:off x="4714941" y="2618261"/>
                <a:ext cx="72021" cy="133346"/>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nvGrpSpPr>
              <p:cNvPr id="170" name="Group 169"/>
              <p:cNvGrpSpPr/>
              <p:nvPr/>
            </p:nvGrpSpPr>
            <p:grpSpPr>
              <a:xfrm>
                <a:off x="4715601" y="2869739"/>
                <a:ext cx="70701" cy="63976"/>
                <a:chOff x="-1003068" y="1884624"/>
                <a:chExt cx="726228" cy="724964"/>
              </a:xfrm>
              <a:solidFill>
                <a:schemeClr val="bg1"/>
              </a:solidFill>
            </p:grpSpPr>
            <p:sp>
              <p:nvSpPr>
                <p:cNvPr id="207"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208"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cxnSp>
            <p:nvCxnSpPr>
              <p:cNvPr id="171" name="Straight Connector 170"/>
              <p:cNvCxnSpPr/>
              <p:nvPr/>
            </p:nvCxnSpPr>
            <p:spPr>
              <a:xfrm flipH="1" flipV="1">
                <a:off x="4769807" y="2800219"/>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flipV="1">
                <a:off x="4735460" y="2800219"/>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3" name="Freeform 32"/>
              <p:cNvSpPr>
                <a:spLocks noEditPoints="1"/>
              </p:cNvSpPr>
              <p:nvPr/>
            </p:nvSpPr>
            <p:spPr bwMode="auto">
              <a:xfrm>
                <a:off x="4856097" y="2618261"/>
                <a:ext cx="72021" cy="133346"/>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nvGrpSpPr>
              <p:cNvPr id="174" name="Group 173"/>
              <p:cNvGrpSpPr/>
              <p:nvPr/>
            </p:nvGrpSpPr>
            <p:grpSpPr>
              <a:xfrm>
                <a:off x="4856757" y="2869739"/>
                <a:ext cx="70701" cy="63976"/>
                <a:chOff x="-1003068" y="1884624"/>
                <a:chExt cx="726228" cy="724964"/>
              </a:xfrm>
              <a:solidFill>
                <a:schemeClr val="bg1"/>
              </a:solidFill>
            </p:grpSpPr>
            <p:sp>
              <p:nvSpPr>
                <p:cNvPr id="205"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206"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cxnSp>
            <p:nvCxnSpPr>
              <p:cNvPr id="175" name="Straight Connector 174"/>
              <p:cNvCxnSpPr/>
              <p:nvPr/>
            </p:nvCxnSpPr>
            <p:spPr>
              <a:xfrm flipH="1" flipV="1">
                <a:off x="4910963" y="2800219"/>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flipV="1">
                <a:off x="4876616" y="2800219"/>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7" name="Freeform 32"/>
              <p:cNvSpPr>
                <a:spLocks noEditPoints="1"/>
              </p:cNvSpPr>
              <p:nvPr/>
            </p:nvSpPr>
            <p:spPr bwMode="auto">
              <a:xfrm>
                <a:off x="4997250" y="2618261"/>
                <a:ext cx="72021" cy="133346"/>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nvGrpSpPr>
              <p:cNvPr id="178" name="Group 177"/>
              <p:cNvGrpSpPr/>
              <p:nvPr/>
            </p:nvGrpSpPr>
            <p:grpSpPr>
              <a:xfrm>
                <a:off x="4997910" y="2869739"/>
                <a:ext cx="70701" cy="63976"/>
                <a:chOff x="-1003068" y="1884624"/>
                <a:chExt cx="726228" cy="724964"/>
              </a:xfrm>
              <a:solidFill>
                <a:schemeClr val="bg1"/>
              </a:solidFill>
            </p:grpSpPr>
            <p:sp>
              <p:nvSpPr>
                <p:cNvPr id="203"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204"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cxnSp>
            <p:nvCxnSpPr>
              <p:cNvPr id="179" name="Straight Connector 178"/>
              <p:cNvCxnSpPr/>
              <p:nvPr/>
            </p:nvCxnSpPr>
            <p:spPr>
              <a:xfrm flipH="1" flipV="1">
                <a:off x="5052116" y="2800219"/>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5017769" y="2800219"/>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1" name="Freeform 32"/>
              <p:cNvSpPr>
                <a:spLocks noEditPoints="1"/>
              </p:cNvSpPr>
              <p:nvPr/>
            </p:nvSpPr>
            <p:spPr bwMode="auto">
              <a:xfrm>
                <a:off x="5138404" y="2618261"/>
                <a:ext cx="72021" cy="133346"/>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nvGrpSpPr>
              <p:cNvPr id="182" name="Group 181"/>
              <p:cNvGrpSpPr/>
              <p:nvPr/>
            </p:nvGrpSpPr>
            <p:grpSpPr>
              <a:xfrm>
                <a:off x="5139064" y="2869739"/>
                <a:ext cx="70701" cy="63976"/>
                <a:chOff x="-1003068" y="1884624"/>
                <a:chExt cx="726228" cy="724964"/>
              </a:xfrm>
              <a:solidFill>
                <a:schemeClr val="bg1"/>
              </a:solidFill>
            </p:grpSpPr>
            <p:sp>
              <p:nvSpPr>
                <p:cNvPr id="201"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202"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cxnSp>
            <p:nvCxnSpPr>
              <p:cNvPr id="183" name="Straight Connector 182"/>
              <p:cNvCxnSpPr/>
              <p:nvPr/>
            </p:nvCxnSpPr>
            <p:spPr>
              <a:xfrm flipH="1" flipV="1">
                <a:off x="5193270" y="2800219"/>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flipV="1">
                <a:off x="5158923" y="2800219"/>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a:xfrm>
                <a:off x="5291450" y="2869739"/>
                <a:ext cx="70701" cy="63976"/>
                <a:chOff x="-1003068" y="1884624"/>
                <a:chExt cx="726228" cy="724964"/>
              </a:xfrm>
              <a:solidFill>
                <a:schemeClr val="bg1"/>
              </a:solidFill>
            </p:grpSpPr>
            <p:sp>
              <p:nvSpPr>
                <p:cNvPr id="199"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200"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cxnSp>
            <p:nvCxnSpPr>
              <p:cNvPr id="186" name="Straight Connector 185"/>
              <p:cNvCxnSpPr/>
              <p:nvPr/>
            </p:nvCxnSpPr>
            <p:spPr>
              <a:xfrm flipH="1" flipV="1">
                <a:off x="5345656" y="2805862"/>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flipV="1">
                <a:off x="5311309" y="2805862"/>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88" name="Group 187"/>
              <p:cNvGrpSpPr/>
              <p:nvPr/>
            </p:nvGrpSpPr>
            <p:grpSpPr>
              <a:xfrm>
                <a:off x="4565727" y="2869739"/>
                <a:ext cx="70701" cy="63976"/>
                <a:chOff x="-1003068" y="1884624"/>
                <a:chExt cx="726228" cy="724964"/>
              </a:xfrm>
              <a:solidFill>
                <a:schemeClr val="bg1"/>
              </a:solidFill>
            </p:grpSpPr>
            <p:sp>
              <p:nvSpPr>
                <p:cNvPr id="197" name="Freeform 33"/>
                <p:cNvSpPr>
                  <a:spLocks noEditPoints="1"/>
                </p:cNvSpPr>
                <p:nvPr/>
              </p:nvSpPr>
              <p:spPr bwMode="auto">
                <a:xfrm>
                  <a:off x="-1003068"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198" name="Freeform 33"/>
                <p:cNvSpPr>
                  <a:spLocks noEditPoints="1"/>
                </p:cNvSpPr>
                <p:nvPr/>
              </p:nvSpPr>
              <p:spPr bwMode="auto">
                <a:xfrm>
                  <a:off x="-631593" y="1884624"/>
                  <a:ext cx="354753" cy="724964"/>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cxnSp>
            <p:nvCxnSpPr>
              <p:cNvPr id="189" name="Straight Connector 188"/>
              <p:cNvCxnSpPr/>
              <p:nvPr/>
            </p:nvCxnSpPr>
            <p:spPr>
              <a:xfrm flipH="1" flipV="1">
                <a:off x="4619933" y="2800021"/>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flipV="1">
                <a:off x="4585586" y="2800021"/>
                <a:ext cx="269" cy="65824"/>
              </a:xfrm>
              <a:prstGeom prst="line">
                <a:avLst/>
              </a:prstGeom>
              <a:ln w="3175" cap="rnd">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1" name="Freeform 7"/>
              <p:cNvSpPr>
                <a:spLocks noEditPoints="1"/>
              </p:cNvSpPr>
              <p:nvPr/>
            </p:nvSpPr>
            <p:spPr bwMode="auto">
              <a:xfrm>
                <a:off x="4698218" y="2788018"/>
                <a:ext cx="105467" cy="1919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192" name="Freeform 7"/>
              <p:cNvSpPr>
                <a:spLocks noEditPoints="1"/>
              </p:cNvSpPr>
              <p:nvPr/>
            </p:nvSpPr>
            <p:spPr bwMode="auto">
              <a:xfrm>
                <a:off x="4839374" y="2788018"/>
                <a:ext cx="105467" cy="1919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193" name="Freeform 7"/>
              <p:cNvSpPr>
                <a:spLocks noEditPoints="1"/>
              </p:cNvSpPr>
              <p:nvPr/>
            </p:nvSpPr>
            <p:spPr bwMode="auto">
              <a:xfrm>
                <a:off x="4980527" y="2788018"/>
                <a:ext cx="105467" cy="1919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194" name="Freeform 7"/>
              <p:cNvSpPr>
                <a:spLocks noEditPoints="1"/>
              </p:cNvSpPr>
              <p:nvPr/>
            </p:nvSpPr>
            <p:spPr bwMode="auto">
              <a:xfrm>
                <a:off x="5121681" y="2788018"/>
                <a:ext cx="105467" cy="1919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195" name="Freeform 7"/>
              <p:cNvSpPr>
                <a:spLocks noEditPoints="1"/>
              </p:cNvSpPr>
              <p:nvPr/>
            </p:nvSpPr>
            <p:spPr bwMode="auto">
              <a:xfrm>
                <a:off x="5274067" y="2788018"/>
                <a:ext cx="105467" cy="1919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sp>
            <p:nvSpPr>
              <p:cNvPr id="196" name="Freeform 7"/>
              <p:cNvSpPr>
                <a:spLocks noEditPoints="1"/>
              </p:cNvSpPr>
              <p:nvPr/>
            </p:nvSpPr>
            <p:spPr bwMode="auto">
              <a:xfrm>
                <a:off x="4548344" y="2788018"/>
                <a:ext cx="105467" cy="19196"/>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806" fontAlgn="auto">
                  <a:spcBef>
                    <a:spcPts val="0"/>
                  </a:spcBef>
                  <a:spcAft>
                    <a:spcPts val="0"/>
                  </a:spcAft>
                  <a:defRPr/>
                </a:pPr>
                <a:endParaRPr lang="en-US" sz="1100" b="1" dirty="0">
                  <a:solidFill>
                    <a:srgbClr val="002060"/>
                  </a:solidFill>
                  <a:latin typeface="CiscoSans"/>
                  <a:cs typeface="ＭＳ Ｐゴシック" charset="-128"/>
                </a:endParaRPr>
              </a:p>
            </p:txBody>
          </p:sp>
        </p:grpSp>
      </p:grpSp>
      <p:sp>
        <p:nvSpPr>
          <p:cNvPr id="306" name="TextBox 305"/>
          <p:cNvSpPr txBox="1"/>
          <p:nvPr/>
        </p:nvSpPr>
        <p:spPr>
          <a:xfrm>
            <a:off x="-1225118" y="3977196"/>
            <a:ext cx="184731" cy="369332"/>
          </a:xfrm>
          <a:prstGeom prst="rect">
            <a:avLst/>
          </a:prstGeom>
          <a:noFill/>
        </p:spPr>
        <p:txBody>
          <a:bodyPr wrap="none" rtlCol="0">
            <a:spAutoFit/>
          </a:bodyPr>
          <a:lstStyle/>
          <a:p>
            <a:endParaRPr lang="en-US" dirty="0">
              <a:solidFill>
                <a:srgbClr val="282828"/>
              </a:solidFill>
              <a:latin typeface="CiscoSansTT ExtraLight"/>
            </a:endParaRPr>
          </a:p>
        </p:txBody>
      </p:sp>
    </p:spTree>
    <p:extLst>
      <p:ext uri="{BB962C8B-B14F-4D97-AF65-F5344CB8AC3E}">
        <p14:creationId xmlns:p14="http://schemas.microsoft.com/office/powerpoint/2010/main" val="201687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56135" y="2398923"/>
            <a:ext cx="8409782" cy="644730"/>
          </a:xfrm>
        </p:spPr>
        <p:txBody>
          <a:bodyPr/>
          <a:lstStyle/>
          <a:p>
            <a:r>
              <a:rPr lang="en-US" sz="3600" dirty="0"/>
              <a:t>Cisco Network Assurance Engine</a:t>
            </a:r>
          </a:p>
        </p:txBody>
      </p:sp>
    </p:spTree>
    <p:extLst>
      <p:ext uri="{BB962C8B-B14F-4D97-AF65-F5344CB8AC3E}">
        <p14:creationId xmlns:p14="http://schemas.microsoft.com/office/powerpoint/2010/main" val="3220430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25401" y="0"/>
            <a:ext cx="9144000" cy="5143500"/>
          </a:xfrm>
          <a:prstGeom prst="rect">
            <a:avLst/>
          </a:prstGeom>
          <a:noFill/>
        </p:spPr>
      </p:pic>
      <p:sp>
        <p:nvSpPr>
          <p:cNvPr id="3" name="TextBox 1"/>
          <p:cNvSpPr txBox="1"/>
          <p:nvPr/>
        </p:nvSpPr>
        <p:spPr>
          <a:xfrm>
            <a:off x="520700" y="419100"/>
            <a:ext cx="6843220" cy="892552"/>
          </a:xfrm>
          <a:prstGeom prst="rect">
            <a:avLst/>
          </a:prstGeom>
          <a:noFill/>
        </p:spPr>
        <p:txBody>
          <a:bodyPr wrap="none" lIns="0" tIns="0" rIns="0" rtlCol="0">
            <a:spAutoFit/>
          </a:bodyPr>
          <a:lstStyle/>
          <a:p>
            <a:pPr>
              <a:lnSpc>
                <a:spcPts val="3500"/>
              </a:lnSpc>
              <a:tabLst>
                <a:tab pos="2641600" algn="l"/>
              </a:tabLst>
            </a:pPr>
            <a:r>
              <a:rPr lang="en-US" altLang="zh-CN" sz="3200" dirty="0">
                <a:solidFill>
                  <a:srgbClr val="58585B"/>
                </a:solidFill>
                <a:latin typeface="ArialMT" pitchFamily="18" charset="0"/>
                <a:cs typeface="ArialMT" pitchFamily="18" charset="0"/>
              </a:rPr>
              <a:t>Intent-Based</a:t>
            </a:r>
            <a:r>
              <a:rPr lang="en-US" altLang="zh-CN" sz="3200" dirty="0">
                <a:latin typeface="Times New Roman" pitchFamily="18" charset="0"/>
                <a:cs typeface="Times New Roman" pitchFamily="18" charset="0"/>
              </a:rPr>
              <a:t> </a:t>
            </a:r>
            <a:r>
              <a:rPr lang="en-US" altLang="zh-CN" sz="3200" dirty="0">
                <a:solidFill>
                  <a:srgbClr val="58585B"/>
                </a:solidFill>
                <a:latin typeface="ArialMT" pitchFamily="18" charset="0"/>
                <a:cs typeface="Times New Roman" pitchFamily="18" charset="0"/>
              </a:rPr>
              <a:t>Network for Data Center</a:t>
            </a:r>
            <a:endParaRPr lang="en-US" altLang="zh-CN" sz="3200" dirty="0">
              <a:solidFill>
                <a:srgbClr val="58585B"/>
              </a:solidFill>
              <a:latin typeface="ArialMT" pitchFamily="18" charset="0"/>
              <a:cs typeface="ArialMT" pitchFamily="18" charset="0"/>
            </a:endParaRPr>
          </a:p>
          <a:p>
            <a:pPr>
              <a:lnSpc>
                <a:spcPts val="1000"/>
              </a:lnSpc>
            </a:pPr>
            <a:endParaRPr lang="en-US" altLang="zh-CN" dirty="0"/>
          </a:p>
          <a:p>
            <a:pPr>
              <a:lnSpc>
                <a:spcPts val="2100"/>
              </a:lnSpc>
              <a:tabLst>
                <a:tab pos="2641600" algn="l"/>
              </a:tabLst>
            </a:pPr>
            <a:r>
              <a:rPr lang="en-US" altLang="zh-CN" dirty="0"/>
              <a:t>	</a:t>
            </a:r>
            <a:r>
              <a:rPr lang="en-US" altLang="zh-CN" sz="1800" b="1" dirty="0">
                <a:solidFill>
                  <a:srgbClr val="2B98D5"/>
                </a:solidFill>
                <a:latin typeface="Arial-BoldMT" pitchFamily="18" charset="0"/>
                <a:cs typeface="Arial-BoldMT" pitchFamily="18" charset="0"/>
              </a:rPr>
              <a:t>Intent</a:t>
            </a:r>
          </a:p>
        </p:txBody>
      </p:sp>
      <p:sp>
        <p:nvSpPr>
          <p:cNvPr id="4" name="TextBox 1"/>
          <p:cNvSpPr txBox="1"/>
          <p:nvPr/>
        </p:nvSpPr>
        <p:spPr>
          <a:xfrm>
            <a:off x="2971800" y="1257300"/>
            <a:ext cx="1003300" cy="254000"/>
          </a:xfrm>
          <a:prstGeom prst="rect">
            <a:avLst/>
          </a:prstGeom>
          <a:noFill/>
        </p:spPr>
        <p:txBody>
          <a:bodyPr wrap="none" lIns="0" tIns="0" rIns="0" rtlCol="0">
            <a:spAutoFit/>
          </a:bodyPr>
          <a:lstStyle/>
          <a:p>
            <a:pPr>
              <a:lnSpc>
                <a:spcPts val="2000"/>
              </a:lnSpc>
              <a:tabLst/>
            </a:pPr>
            <a:r>
              <a:rPr lang="en-US" altLang="zh-CN" sz="1800" b="1" dirty="0">
                <a:solidFill>
                  <a:srgbClr val="2B98D5"/>
                </a:solidFill>
                <a:latin typeface="Arial-BoldMT" pitchFamily="18" charset="0"/>
                <a:cs typeface="Arial-BoldMT" pitchFamily="18" charset="0"/>
              </a:rPr>
              <a:t>“Should”</a:t>
            </a:r>
          </a:p>
        </p:txBody>
      </p:sp>
      <p:sp>
        <p:nvSpPr>
          <p:cNvPr id="5" name="TextBox 1"/>
          <p:cNvSpPr txBox="1"/>
          <p:nvPr/>
        </p:nvSpPr>
        <p:spPr>
          <a:xfrm>
            <a:off x="1012915" y="3581106"/>
            <a:ext cx="1714500" cy="965200"/>
          </a:xfrm>
          <a:prstGeom prst="rect">
            <a:avLst/>
          </a:prstGeom>
          <a:noFill/>
        </p:spPr>
        <p:txBody>
          <a:bodyPr wrap="none" lIns="0" tIns="0" rIns="0" rtlCol="0">
            <a:spAutoFit/>
          </a:bodyPr>
          <a:lstStyle/>
          <a:p>
            <a:pPr>
              <a:lnSpc>
                <a:spcPts val="2000"/>
              </a:lnSpc>
              <a:tabLst>
                <a:tab pos="101600" algn="l"/>
                <a:tab pos="342900" algn="l"/>
                <a:tab pos="596900" algn="l"/>
              </a:tabLst>
            </a:pPr>
            <a:r>
              <a:rPr lang="en-US" altLang="zh-CN" dirty="0"/>
              <a:t>		</a:t>
            </a:r>
            <a:r>
              <a:rPr lang="en-US" altLang="zh-CN" sz="1800" b="1" dirty="0">
                <a:solidFill>
                  <a:srgbClr val="004BAF"/>
                </a:solidFill>
                <a:latin typeface="Arial-BoldMT" pitchFamily="18" charset="0"/>
                <a:cs typeface="Arial-BoldMT" pitchFamily="18" charset="0"/>
              </a:rPr>
              <a:t>Assurance</a:t>
            </a:r>
          </a:p>
          <a:p>
            <a:pPr>
              <a:lnSpc>
                <a:spcPts val="2100"/>
              </a:lnSpc>
              <a:tabLst>
                <a:tab pos="101600" algn="l"/>
                <a:tab pos="342900" algn="l"/>
                <a:tab pos="596900" algn="l"/>
              </a:tabLst>
            </a:pPr>
            <a:r>
              <a:rPr lang="en-US" altLang="zh-CN" dirty="0"/>
              <a:t>			</a:t>
            </a:r>
            <a:r>
              <a:rPr lang="en-US" altLang="zh-CN" sz="1800" b="1" dirty="0">
                <a:solidFill>
                  <a:srgbClr val="004BAF"/>
                </a:solidFill>
                <a:latin typeface="Arial-BoldMT" pitchFamily="18" charset="0"/>
                <a:cs typeface="Arial-BoldMT" pitchFamily="18" charset="0"/>
              </a:rPr>
              <a:t>“Can”</a:t>
            </a:r>
          </a:p>
          <a:p>
            <a:pPr>
              <a:lnSpc>
                <a:spcPts val="2100"/>
              </a:lnSpc>
              <a:tabLst>
                <a:tab pos="101600" algn="l"/>
                <a:tab pos="342900" algn="l"/>
                <a:tab pos="596900" algn="l"/>
              </a:tabLst>
            </a:pPr>
            <a:r>
              <a:rPr lang="en-US" altLang="zh-CN" dirty="0"/>
              <a:t>	</a:t>
            </a:r>
            <a:r>
              <a:rPr lang="en-US" altLang="zh-CN" sz="1200" dirty="0">
                <a:solidFill>
                  <a:srgbClr val="676767"/>
                </a:solidFill>
                <a:latin typeface="ArialMT" pitchFamily="18" charset="0"/>
                <a:cs typeface="ArialMT" pitchFamily="18" charset="0"/>
              </a:rPr>
              <a:t>Configuration</a:t>
            </a:r>
            <a:r>
              <a:rPr lang="en-US" altLang="zh-CN" sz="1200" dirty="0">
                <a:latin typeface="Times New Roman" pitchFamily="18" charset="0"/>
                <a:cs typeface="Times New Roman" pitchFamily="18" charset="0"/>
              </a:rPr>
              <a:t> </a:t>
            </a:r>
            <a:r>
              <a:rPr lang="en-US" altLang="zh-CN" sz="1200" dirty="0">
                <a:solidFill>
                  <a:srgbClr val="676767"/>
                </a:solidFill>
                <a:latin typeface="ArialMT" pitchFamily="18" charset="0"/>
                <a:cs typeface="ArialMT" pitchFamily="18" charset="0"/>
              </a:rPr>
              <a:t>Analysis</a:t>
            </a:r>
          </a:p>
          <a:p>
            <a:pPr>
              <a:lnSpc>
                <a:spcPts val="1400"/>
              </a:lnSpc>
              <a:tabLst>
                <a:tab pos="101600" algn="l"/>
                <a:tab pos="342900" algn="l"/>
                <a:tab pos="596900" algn="l"/>
              </a:tabLst>
            </a:pPr>
            <a:r>
              <a:rPr lang="en-US" altLang="zh-CN" sz="1200" dirty="0">
                <a:solidFill>
                  <a:srgbClr val="676767"/>
                </a:solidFill>
                <a:latin typeface="ArialMT" pitchFamily="18" charset="0"/>
                <a:cs typeface="ArialMT" pitchFamily="18" charset="0"/>
              </a:rPr>
              <a:t>“Very</a:t>
            </a:r>
            <a:r>
              <a:rPr lang="en-US" altLang="zh-CN" sz="1200" dirty="0">
                <a:latin typeface="Times New Roman" pitchFamily="18" charset="0"/>
                <a:cs typeface="Times New Roman" pitchFamily="18" charset="0"/>
              </a:rPr>
              <a:t> </a:t>
            </a:r>
            <a:r>
              <a:rPr lang="en-US" altLang="zh-CN" sz="1200" dirty="0">
                <a:solidFill>
                  <a:srgbClr val="676767"/>
                </a:solidFill>
                <a:latin typeface="ArialMT" pitchFamily="18" charset="0"/>
                <a:cs typeface="ArialMT" pitchFamily="18" charset="0"/>
              </a:rPr>
              <a:t>Large</a:t>
            </a:r>
            <a:r>
              <a:rPr lang="en-US" altLang="zh-CN" sz="1200" dirty="0">
                <a:latin typeface="Times New Roman" pitchFamily="18" charset="0"/>
                <a:cs typeface="Times New Roman" pitchFamily="18" charset="0"/>
              </a:rPr>
              <a:t> </a:t>
            </a:r>
            <a:r>
              <a:rPr lang="en-US" altLang="zh-CN" sz="1200" dirty="0">
                <a:solidFill>
                  <a:srgbClr val="676767"/>
                </a:solidFill>
                <a:latin typeface="ArialMT" pitchFamily="18" charset="0"/>
                <a:cs typeface="ArialMT" pitchFamily="18" charset="0"/>
              </a:rPr>
              <a:t>State-Space”</a:t>
            </a:r>
          </a:p>
        </p:txBody>
      </p:sp>
      <p:sp>
        <p:nvSpPr>
          <p:cNvPr id="6" name="TextBox 1"/>
          <p:cNvSpPr txBox="1"/>
          <p:nvPr/>
        </p:nvSpPr>
        <p:spPr>
          <a:xfrm>
            <a:off x="6769100" y="3568700"/>
            <a:ext cx="1025922" cy="571951"/>
          </a:xfrm>
          <a:prstGeom prst="rect">
            <a:avLst/>
          </a:prstGeom>
          <a:noFill/>
        </p:spPr>
        <p:txBody>
          <a:bodyPr wrap="none" lIns="0" tIns="0" rIns="0" rtlCol="0">
            <a:spAutoFit/>
          </a:bodyPr>
          <a:lstStyle/>
          <a:p>
            <a:pPr>
              <a:lnSpc>
                <a:spcPts val="2000"/>
              </a:lnSpc>
              <a:tabLst>
                <a:tab pos="63500" algn="l"/>
                <a:tab pos="215900" algn="l"/>
              </a:tabLst>
            </a:pPr>
            <a:r>
              <a:rPr lang="en-US" altLang="zh-CN" sz="1800" b="1" dirty="0">
                <a:solidFill>
                  <a:srgbClr val="ABC233"/>
                </a:solidFill>
                <a:latin typeface="Arial-BoldMT" pitchFamily="18" charset="0"/>
                <a:cs typeface="Arial-BoldMT" pitchFamily="18" charset="0"/>
              </a:rPr>
              <a:t>Analytics</a:t>
            </a:r>
          </a:p>
          <a:p>
            <a:pPr>
              <a:lnSpc>
                <a:spcPts val="2100"/>
              </a:lnSpc>
              <a:tabLst>
                <a:tab pos="63500" algn="l"/>
                <a:tab pos="215900" algn="l"/>
              </a:tabLst>
            </a:pPr>
            <a:r>
              <a:rPr lang="en-US" altLang="zh-CN" dirty="0"/>
              <a:t>		</a:t>
            </a:r>
            <a:r>
              <a:rPr lang="en-US" altLang="zh-CN" sz="1800" b="1" dirty="0">
                <a:solidFill>
                  <a:srgbClr val="ABC233"/>
                </a:solidFill>
                <a:latin typeface="Arial-BoldMT" pitchFamily="18" charset="0"/>
                <a:cs typeface="Arial-BoldMT" pitchFamily="18" charset="0"/>
              </a:rPr>
              <a:t>“Has”</a:t>
            </a:r>
          </a:p>
        </p:txBody>
      </p:sp>
      <p:sp>
        <p:nvSpPr>
          <p:cNvPr id="7" name="TextBox 1"/>
          <p:cNvSpPr txBox="1"/>
          <p:nvPr/>
        </p:nvSpPr>
        <p:spPr>
          <a:xfrm>
            <a:off x="2654300" y="3556000"/>
            <a:ext cx="965200" cy="609600"/>
          </a:xfrm>
          <a:prstGeom prst="rect">
            <a:avLst/>
          </a:prstGeom>
          <a:noFill/>
        </p:spPr>
        <p:txBody>
          <a:bodyPr wrap="none" lIns="0" tIns="0" rIns="0" rtlCol="0">
            <a:spAutoFit/>
          </a:bodyPr>
          <a:lstStyle/>
          <a:p>
            <a:pPr>
              <a:lnSpc>
                <a:spcPts val="1500"/>
              </a:lnSpc>
              <a:tabLst/>
            </a:pPr>
            <a:r>
              <a:rPr lang="en-US" altLang="zh-CN" sz="1400" dirty="0">
                <a:solidFill>
                  <a:srgbClr val="FFFFFF"/>
                </a:solidFill>
                <a:latin typeface="ArialMT" pitchFamily="18" charset="0"/>
                <a:cs typeface="ArialMT" pitchFamily="18" charset="0"/>
              </a:rPr>
              <a:t>Guarantees</a:t>
            </a:r>
          </a:p>
          <a:p>
            <a:pPr>
              <a:lnSpc>
                <a:spcPts val="1600"/>
              </a:lnSpc>
              <a:tabLst/>
            </a:pPr>
            <a:r>
              <a:rPr lang="en-US" altLang="zh-CN" sz="1400" dirty="0">
                <a:solidFill>
                  <a:srgbClr val="FFFFFF"/>
                </a:solidFill>
                <a:latin typeface="ArialMT" pitchFamily="18" charset="0"/>
                <a:cs typeface="ArialMT" pitchFamily="18" charset="0"/>
              </a:rPr>
              <a:t>Compliance</a:t>
            </a:r>
          </a:p>
          <a:p>
            <a:pPr>
              <a:lnSpc>
                <a:spcPts val="1700"/>
              </a:lnSpc>
              <a:tabLst/>
            </a:pPr>
            <a:r>
              <a:rPr lang="en-US" altLang="zh-CN" sz="1400" dirty="0">
                <a:solidFill>
                  <a:srgbClr val="FFFFFF"/>
                </a:solidFill>
                <a:latin typeface="ArialMT" pitchFamily="18" charset="0"/>
                <a:cs typeface="ArialMT" pitchFamily="18" charset="0"/>
              </a:rPr>
              <a:t>Consistency</a:t>
            </a:r>
          </a:p>
        </p:txBody>
      </p:sp>
      <p:sp>
        <p:nvSpPr>
          <p:cNvPr id="8" name="TextBox 1"/>
          <p:cNvSpPr txBox="1"/>
          <p:nvPr/>
        </p:nvSpPr>
        <p:spPr>
          <a:xfrm>
            <a:off x="4093751" y="1328200"/>
            <a:ext cx="905697" cy="430887"/>
          </a:xfrm>
          <a:prstGeom prst="rect">
            <a:avLst/>
          </a:prstGeom>
          <a:noFill/>
        </p:spPr>
        <p:txBody>
          <a:bodyPr wrap="none" lIns="0" tIns="0" rIns="0" rtlCol="0">
            <a:spAutoFit/>
          </a:bodyPr>
          <a:lstStyle/>
          <a:p>
            <a:pPr algn="ctr">
              <a:lnSpc>
                <a:spcPts val="1500"/>
              </a:lnSpc>
              <a:tabLst/>
            </a:pPr>
            <a:r>
              <a:rPr lang="en-US" altLang="zh-CN" sz="1400" dirty="0">
                <a:solidFill>
                  <a:srgbClr val="FFFFFF"/>
                </a:solidFill>
                <a:latin typeface="ArialMT" pitchFamily="18" charset="0"/>
                <a:cs typeface="ArialMT" pitchFamily="18" charset="0"/>
              </a:rPr>
              <a:t>Policy &amp;</a:t>
            </a:r>
          </a:p>
          <a:p>
            <a:pPr algn="ctr">
              <a:lnSpc>
                <a:spcPts val="1500"/>
              </a:lnSpc>
              <a:tabLst/>
            </a:pPr>
            <a:r>
              <a:rPr lang="en-US" altLang="zh-CN" sz="1400" dirty="0">
                <a:solidFill>
                  <a:srgbClr val="FFFFFF"/>
                </a:solidFill>
                <a:latin typeface="ArialMT" pitchFamily="18" charset="0"/>
                <a:cs typeface="ArialMT" pitchFamily="18" charset="0"/>
              </a:rPr>
              <a:t>Automation</a:t>
            </a:r>
          </a:p>
        </p:txBody>
      </p:sp>
      <p:sp>
        <p:nvSpPr>
          <p:cNvPr id="9" name="TextBox 1"/>
          <p:cNvSpPr txBox="1"/>
          <p:nvPr/>
        </p:nvSpPr>
        <p:spPr>
          <a:xfrm>
            <a:off x="5562600" y="3619500"/>
            <a:ext cx="762000" cy="609600"/>
          </a:xfrm>
          <a:prstGeom prst="rect">
            <a:avLst/>
          </a:prstGeom>
          <a:noFill/>
        </p:spPr>
        <p:txBody>
          <a:bodyPr wrap="none" lIns="0" tIns="0" rIns="0" rtlCol="0">
            <a:spAutoFit/>
          </a:bodyPr>
          <a:lstStyle/>
          <a:p>
            <a:pPr>
              <a:lnSpc>
                <a:spcPts val="1500"/>
              </a:lnSpc>
              <a:tabLst>
                <a:tab pos="152400" algn="l"/>
                <a:tab pos="190500" algn="l"/>
              </a:tabLst>
            </a:pPr>
            <a:r>
              <a:rPr lang="en-US" altLang="zh-CN" dirty="0"/>
              <a:t>		</a:t>
            </a:r>
            <a:r>
              <a:rPr lang="en-US" altLang="zh-CN" sz="1400" dirty="0">
                <a:solidFill>
                  <a:srgbClr val="FFFFFF"/>
                </a:solidFill>
                <a:latin typeface="ArialMT" pitchFamily="18" charset="0"/>
                <a:cs typeface="ArialMT" pitchFamily="18" charset="0"/>
              </a:rPr>
              <a:t>ADM</a:t>
            </a:r>
          </a:p>
          <a:p>
            <a:pPr>
              <a:lnSpc>
                <a:spcPts val="1600"/>
              </a:lnSpc>
              <a:tabLst>
                <a:tab pos="152400" algn="l"/>
                <a:tab pos="190500" algn="l"/>
              </a:tabLst>
            </a:pPr>
            <a:r>
              <a:rPr lang="en-US" altLang="zh-CN" dirty="0"/>
              <a:t>	</a:t>
            </a:r>
            <a:r>
              <a:rPr lang="en-US" altLang="zh-CN" sz="1400" dirty="0">
                <a:solidFill>
                  <a:srgbClr val="FFFFFF"/>
                </a:solidFill>
                <a:latin typeface="ArialMT" pitchFamily="18" charset="0"/>
                <a:cs typeface="ArialMT" pitchFamily="18" charset="0"/>
              </a:rPr>
              <a:t>Policy</a:t>
            </a:r>
          </a:p>
          <a:p>
            <a:pPr>
              <a:lnSpc>
                <a:spcPts val="1700"/>
              </a:lnSpc>
              <a:tabLst>
                <a:tab pos="152400" algn="l"/>
                <a:tab pos="190500" algn="l"/>
              </a:tabLst>
            </a:pPr>
            <a:r>
              <a:rPr lang="en-US" altLang="zh-CN" sz="1400" dirty="0">
                <a:solidFill>
                  <a:srgbClr val="FFFFFF"/>
                </a:solidFill>
                <a:latin typeface="ArialMT" pitchFamily="18" charset="0"/>
                <a:cs typeface="ArialMT" pitchFamily="18" charset="0"/>
              </a:rPr>
              <a:t>Forensics</a:t>
            </a:r>
          </a:p>
        </p:txBody>
      </p:sp>
      <p:sp>
        <p:nvSpPr>
          <p:cNvPr id="10" name="TextBox 1"/>
          <p:cNvSpPr txBox="1"/>
          <p:nvPr/>
        </p:nvSpPr>
        <p:spPr>
          <a:xfrm>
            <a:off x="6154234" y="2236447"/>
            <a:ext cx="682879" cy="353943"/>
          </a:xfrm>
          <a:prstGeom prst="rect">
            <a:avLst/>
          </a:prstGeom>
          <a:noFill/>
        </p:spPr>
        <p:txBody>
          <a:bodyPr wrap="none" lIns="0" tIns="0" rIns="0" rtlCol="0">
            <a:spAutoFit/>
          </a:bodyPr>
          <a:lstStyle/>
          <a:p>
            <a:pPr algn="ctr">
              <a:lnSpc>
                <a:spcPts val="1200"/>
              </a:lnSpc>
              <a:tabLst/>
            </a:pPr>
            <a:r>
              <a:rPr lang="en-US" altLang="zh-CN" sz="1200" b="1" dirty="0" err="1">
                <a:solidFill>
                  <a:srgbClr val="58585B"/>
                </a:solidFill>
                <a:latin typeface="ArialMT" pitchFamily="18" charset="0"/>
                <a:cs typeface="ArialMT" pitchFamily="18" charset="0"/>
              </a:rPr>
              <a:t>Tetration</a:t>
            </a:r>
            <a:endParaRPr lang="en-US" altLang="zh-CN" sz="1200" b="1" dirty="0">
              <a:solidFill>
                <a:srgbClr val="58585B"/>
              </a:solidFill>
              <a:latin typeface="ArialMT" pitchFamily="18" charset="0"/>
              <a:cs typeface="ArialMT" pitchFamily="18" charset="0"/>
            </a:endParaRPr>
          </a:p>
          <a:p>
            <a:pPr>
              <a:lnSpc>
                <a:spcPts val="1200"/>
              </a:lnSpc>
              <a:tabLst/>
            </a:pPr>
            <a:r>
              <a:rPr lang="en-US" altLang="zh-CN" sz="1200" b="1" dirty="0">
                <a:solidFill>
                  <a:srgbClr val="58585B"/>
                </a:solidFill>
                <a:latin typeface="ArialMT" pitchFamily="18" charset="0"/>
                <a:cs typeface="ArialMT" pitchFamily="18" charset="0"/>
              </a:rPr>
              <a:t>Analytics</a:t>
            </a:r>
            <a:endParaRPr lang="en-US" altLang="zh-CN" sz="1100" b="1" dirty="0">
              <a:solidFill>
                <a:srgbClr val="58585B"/>
              </a:solidFill>
              <a:latin typeface="ArialMT" pitchFamily="18" charset="0"/>
              <a:cs typeface="ArialMT" pitchFamily="18" charset="0"/>
            </a:endParaRPr>
          </a:p>
        </p:txBody>
      </p:sp>
      <p:sp>
        <p:nvSpPr>
          <p:cNvPr id="11" name="TextBox 1"/>
          <p:cNvSpPr txBox="1"/>
          <p:nvPr/>
        </p:nvSpPr>
        <p:spPr>
          <a:xfrm>
            <a:off x="5410200" y="1295400"/>
            <a:ext cx="254000" cy="165100"/>
          </a:xfrm>
          <a:prstGeom prst="rect">
            <a:avLst/>
          </a:prstGeom>
          <a:noFill/>
        </p:spPr>
        <p:txBody>
          <a:bodyPr wrap="none" lIns="0" tIns="0" rIns="0" rtlCol="0">
            <a:spAutoFit/>
          </a:bodyPr>
          <a:lstStyle/>
          <a:p>
            <a:pPr>
              <a:lnSpc>
                <a:spcPts val="1300"/>
              </a:lnSpc>
              <a:tabLst/>
            </a:pPr>
            <a:r>
              <a:rPr lang="en-US" altLang="zh-CN" sz="1200" b="1" dirty="0">
                <a:solidFill>
                  <a:srgbClr val="5E460A"/>
                </a:solidFill>
                <a:latin typeface="Arial-BoldMT" pitchFamily="18" charset="0"/>
                <a:cs typeface="Arial-BoldMT" pitchFamily="18" charset="0"/>
              </a:rPr>
              <a:t>ACI</a:t>
            </a:r>
          </a:p>
        </p:txBody>
      </p:sp>
      <p:sp>
        <p:nvSpPr>
          <p:cNvPr id="2" name="Rectangle 1">
            <a:extLst>
              <a:ext uri="{FF2B5EF4-FFF2-40B4-BE49-F238E27FC236}">
                <a16:creationId xmlns:a16="http://schemas.microsoft.com/office/drawing/2014/main" id="{98869C24-A7C1-9042-AD1C-2916AD9EFE59}"/>
              </a:ext>
            </a:extLst>
          </p:cNvPr>
          <p:cNvSpPr/>
          <p:nvPr/>
        </p:nvSpPr>
        <p:spPr>
          <a:xfrm>
            <a:off x="1224238" y="2501375"/>
            <a:ext cx="1654988" cy="85142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35DDEF1D-51C4-7A41-9EE7-5B933B600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22" y="2975053"/>
            <a:ext cx="622915" cy="611804"/>
          </a:xfrm>
          <a:prstGeom prst="rect">
            <a:avLst/>
          </a:prstGeom>
        </p:spPr>
      </p:pic>
      <p:sp>
        <p:nvSpPr>
          <p:cNvPr id="15" name="Title 2">
            <a:extLst>
              <a:ext uri="{FF2B5EF4-FFF2-40B4-BE49-F238E27FC236}">
                <a16:creationId xmlns:a16="http://schemas.microsoft.com/office/drawing/2014/main" id="{D5B90A90-094C-2041-8953-BC3AD05BDB69}"/>
              </a:ext>
            </a:extLst>
          </p:cNvPr>
          <p:cNvSpPr txBox="1">
            <a:spLocks/>
          </p:cNvSpPr>
          <p:nvPr/>
        </p:nvSpPr>
        <p:spPr bwMode="auto">
          <a:xfrm>
            <a:off x="1528896" y="2495791"/>
            <a:ext cx="1395149" cy="48727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kern="1200" dirty="0">
                <a:solidFill>
                  <a:srgbClr val="34343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a:r>
              <a:rPr lang="en-SG" sz="1100" b="1" dirty="0">
                <a:solidFill>
                  <a:schemeClr val="tx2"/>
                </a:solidFill>
                <a:latin typeface="Arial" panose="020B0604020202020204" pitchFamily="34" charset="0"/>
                <a:cs typeface="Arial" panose="020B0604020202020204" pitchFamily="34" charset="0"/>
              </a:rPr>
              <a:t>Cisco Network Assurance Engine (CNAE)</a:t>
            </a:r>
            <a:endParaRPr sz="1100" b="1" dirty="0">
              <a:solidFill>
                <a:schemeClr val="tx2"/>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47A5783-26C8-2C48-929D-25503DA84938}"/>
              </a:ext>
            </a:extLst>
          </p:cNvPr>
          <p:cNvGrpSpPr/>
          <p:nvPr/>
        </p:nvGrpSpPr>
        <p:grpSpPr>
          <a:xfrm rot="10800000">
            <a:off x="-235206" y="2690300"/>
            <a:ext cx="1896878" cy="1111418"/>
            <a:chOff x="7225058" y="2536963"/>
            <a:chExt cx="2204703" cy="1165683"/>
          </a:xfrm>
        </p:grpSpPr>
        <p:sp>
          <p:nvSpPr>
            <p:cNvPr id="19" name="Pentagon 18">
              <a:extLst>
                <a:ext uri="{FF2B5EF4-FFF2-40B4-BE49-F238E27FC236}">
                  <a16:creationId xmlns:a16="http://schemas.microsoft.com/office/drawing/2014/main" id="{C9D912F9-D6CA-B746-803B-EA2283B2DFC0}"/>
                </a:ext>
              </a:extLst>
            </p:cNvPr>
            <p:cNvSpPr/>
            <p:nvPr/>
          </p:nvSpPr>
          <p:spPr>
            <a:xfrm rot="10800000">
              <a:off x="7231378" y="2536963"/>
              <a:ext cx="1912622" cy="1165683"/>
            </a:xfrm>
            <a:prstGeom prst="homePlate">
              <a:avLst/>
            </a:prstGeom>
            <a:gradFill>
              <a:gsLst>
                <a:gs pos="49500">
                  <a:srgbClr val="327FBD"/>
                </a:gs>
                <a:gs pos="0">
                  <a:srgbClr val="36A4D7">
                    <a:alpha val="50000"/>
                  </a:srgbClr>
                </a:gs>
                <a:gs pos="99001">
                  <a:srgbClr val="2D5AA3"/>
                </a:gs>
                <a:gs pos="100000">
                  <a:srgbClr val="2D5AA3"/>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5C337CB-E45F-4048-98F7-AF2EC648CFB8}"/>
                </a:ext>
              </a:extLst>
            </p:cNvPr>
            <p:cNvSpPr txBox="1"/>
            <p:nvPr/>
          </p:nvSpPr>
          <p:spPr>
            <a:xfrm rot="10800000">
              <a:off x="7225058" y="2719696"/>
              <a:ext cx="2204703" cy="800219"/>
            </a:xfrm>
            <a:prstGeom prst="rect">
              <a:avLst/>
            </a:prstGeom>
            <a:noFill/>
          </p:spPr>
          <p:txBody>
            <a:bodyPr wrap="square" rtlCol="0">
              <a:spAutoFit/>
            </a:bodyPr>
            <a:lstStyle/>
            <a:p>
              <a:pPr algn="ctr">
                <a:spcAft>
                  <a:spcPts val="600"/>
                </a:spcAft>
              </a:pPr>
              <a:r>
                <a:rPr lang="en-US" sz="1200" b="1" dirty="0">
                  <a:solidFill>
                    <a:schemeClr val="bg2"/>
                  </a:solidFill>
                </a:rPr>
                <a:t>Continuous</a:t>
              </a:r>
            </a:p>
            <a:p>
              <a:pPr algn="ctr">
                <a:spcAft>
                  <a:spcPts val="600"/>
                </a:spcAft>
              </a:pPr>
              <a:r>
                <a:rPr lang="en-US" sz="1200" b="1" dirty="0">
                  <a:solidFill>
                    <a:schemeClr val="bg2"/>
                  </a:solidFill>
                </a:rPr>
                <a:t>Verification &amp;</a:t>
              </a:r>
            </a:p>
            <a:p>
              <a:pPr algn="ctr">
                <a:spcAft>
                  <a:spcPts val="600"/>
                </a:spcAft>
              </a:pPr>
              <a:r>
                <a:rPr lang="en-US" sz="1200" b="1" dirty="0">
                  <a:solidFill>
                    <a:schemeClr val="bg2"/>
                  </a:solidFill>
                </a:rPr>
                <a:t>Validation</a:t>
              </a:r>
            </a:p>
          </p:txBody>
        </p:sp>
      </p:grpSp>
      <p:sp>
        <p:nvSpPr>
          <p:cNvPr id="12" name="Rectangle 11"/>
          <p:cNvSpPr/>
          <p:nvPr/>
        </p:nvSpPr>
        <p:spPr>
          <a:xfrm>
            <a:off x="4546599" y="4746504"/>
            <a:ext cx="2817321" cy="174504"/>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smtClean="0"/>
          </a:p>
        </p:txBody>
      </p:sp>
      <p:sp>
        <p:nvSpPr>
          <p:cNvPr id="21" name="Rectangle 20"/>
          <p:cNvSpPr/>
          <p:nvPr/>
        </p:nvSpPr>
        <p:spPr>
          <a:xfrm>
            <a:off x="6386361" y="4524011"/>
            <a:ext cx="2673877" cy="480757"/>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smtClean="0"/>
          </a:p>
        </p:txBody>
      </p:sp>
    </p:spTree>
    <p:extLst>
      <p:ext uri="{BB962C8B-B14F-4D97-AF65-F5344CB8AC3E}">
        <p14:creationId xmlns:p14="http://schemas.microsoft.com/office/powerpoint/2010/main" val="1744138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Assurance in Other Industries</a:t>
            </a:r>
          </a:p>
        </p:txBody>
      </p:sp>
      <p:sp>
        <p:nvSpPr>
          <p:cNvPr id="33" name="Oval 32"/>
          <p:cNvSpPr/>
          <p:nvPr/>
        </p:nvSpPr>
        <p:spPr>
          <a:xfrm>
            <a:off x="160930" y="1147973"/>
            <a:ext cx="960120" cy="960120"/>
          </a:xfrm>
          <a:prstGeom prst="ellipse">
            <a:avLst/>
          </a:prstGeom>
          <a:solidFill>
            <a:schemeClr val="bg2"/>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charset="0"/>
              <a:ea typeface="CiscoSansTT" charset="0"/>
              <a:cs typeface="CiscoSansTT" charset="0"/>
            </a:endParaRPr>
          </a:p>
        </p:txBody>
      </p:sp>
      <p:sp>
        <p:nvSpPr>
          <p:cNvPr id="26" name="Rectangle 25">
            <a:extLst>
              <a:ext uri="{FF2B5EF4-FFF2-40B4-BE49-F238E27FC236}">
                <a16:creationId xmlns:a16="http://schemas.microsoft.com/office/drawing/2014/main" id="{8245D4D2-269C-4783-ACD3-6863AFC915B2}"/>
              </a:ext>
            </a:extLst>
          </p:cNvPr>
          <p:cNvSpPr/>
          <p:nvPr/>
        </p:nvSpPr>
        <p:spPr>
          <a:xfrm>
            <a:off x="874096" y="2702628"/>
            <a:ext cx="2173904" cy="1092607"/>
          </a:xfrm>
          <a:prstGeom prst="rect">
            <a:avLst/>
          </a:prstGeom>
        </p:spPr>
        <p:txBody>
          <a:bodyPr wrap="square"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5073">
                    <a:lumMod val="100000"/>
                  </a:srgbClr>
                </a:solidFill>
                <a:effectLst/>
                <a:uLnTx/>
                <a:uFillTx/>
                <a:latin typeface="CiscoSansTT ExtraLight" panose="020B0303020201020303" pitchFamily="34" charset="0"/>
                <a:ea typeface="ＭＳ Ｐゴシック" charset="0"/>
                <a:cs typeface="CiscoSans"/>
              </a:rPr>
              <a:t>Chip Design</a:t>
            </a:r>
          </a:p>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US" sz="1400" b="0" i="0" u="none" strike="noStrike" kern="1200" cap="none" spc="0" normalizeH="0" baseline="0" noProof="0" dirty="0">
                <a:ln>
                  <a:noFill/>
                </a:ln>
                <a:solidFill>
                  <a:srgbClr val="282828">
                    <a:lumMod val="90000"/>
                    <a:lumOff val="10000"/>
                  </a:srgbClr>
                </a:solidFill>
                <a:effectLst/>
                <a:uLnTx/>
                <a:uFillTx/>
                <a:latin typeface="CiscoSansTT ExtraLight" panose="020B0303020201020303" pitchFamily="34" charset="0"/>
                <a:ea typeface="ＭＳ Ｐゴシック" charset="0"/>
                <a:cs typeface="Calibri"/>
              </a:rPr>
              <a:t>Functional and Physical Design Verification, Lint, Timing Analysis</a:t>
            </a:r>
          </a:p>
        </p:txBody>
      </p:sp>
      <p:sp>
        <p:nvSpPr>
          <p:cNvPr id="27" name="Rectangle 26">
            <a:extLst>
              <a:ext uri="{FF2B5EF4-FFF2-40B4-BE49-F238E27FC236}">
                <a16:creationId xmlns:a16="http://schemas.microsoft.com/office/drawing/2014/main" id="{2586678E-E6E5-4A8D-9D27-F55BB35D2955}"/>
              </a:ext>
            </a:extLst>
          </p:cNvPr>
          <p:cNvSpPr/>
          <p:nvPr/>
        </p:nvSpPr>
        <p:spPr>
          <a:xfrm>
            <a:off x="3320143" y="2702628"/>
            <a:ext cx="2503714" cy="877163"/>
          </a:xfrm>
          <a:prstGeom prst="rect">
            <a:avLst/>
          </a:prstGeom>
        </p:spPr>
        <p:txBody>
          <a:bodyPr wrap="square" lIns="0" rIns="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5073">
                    <a:lumMod val="100000"/>
                  </a:srgbClr>
                </a:solidFill>
                <a:effectLst/>
                <a:uLnTx/>
                <a:uFillTx/>
                <a:latin typeface="CiscoSansTT ExtraLight" panose="020B0303020201020303" pitchFamily="34" charset="0"/>
                <a:ea typeface="ＭＳ Ｐゴシック" charset="0"/>
                <a:cs typeface="CiscoSans"/>
              </a:rPr>
              <a:t>Software Verification</a:t>
            </a:r>
          </a:p>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US" sz="1400" b="0" i="0" u="none" strike="noStrike" kern="1200" cap="none" spc="0" normalizeH="0" baseline="0" noProof="0" dirty="0">
                <a:ln>
                  <a:noFill/>
                </a:ln>
                <a:solidFill>
                  <a:srgbClr val="282828">
                    <a:lumMod val="90000"/>
                    <a:lumOff val="10000"/>
                  </a:srgbClr>
                </a:solidFill>
                <a:effectLst/>
                <a:uLnTx/>
                <a:uFillTx/>
                <a:latin typeface="CiscoSansTT ExtraLight" panose="020B0303020201020303" pitchFamily="34" charset="0"/>
                <a:ea typeface="ＭＳ Ｐゴシック" charset="0"/>
                <a:cs typeface="Calibri"/>
              </a:rPr>
              <a:t>Semantic Checks, Dynamic Testing, Memory Profiling</a:t>
            </a:r>
          </a:p>
        </p:txBody>
      </p:sp>
      <p:sp>
        <p:nvSpPr>
          <p:cNvPr id="28" name="Rectangle 27">
            <a:extLst>
              <a:ext uri="{FF2B5EF4-FFF2-40B4-BE49-F238E27FC236}">
                <a16:creationId xmlns:a16="http://schemas.microsoft.com/office/drawing/2014/main" id="{7DC33523-E777-479D-B96D-E7FE1676A04E}"/>
              </a:ext>
            </a:extLst>
          </p:cNvPr>
          <p:cNvSpPr/>
          <p:nvPr/>
        </p:nvSpPr>
        <p:spPr>
          <a:xfrm>
            <a:off x="6106496" y="2702628"/>
            <a:ext cx="2173904" cy="1092607"/>
          </a:xfrm>
          <a:prstGeom prst="rect">
            <a:avLst/>
          </a:prstGeom>
        </p:spPr>
        <p:txBody>
          <a:bodyPr wrap="square"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5073">
                    <a:lumMod val="100000"/>
                  </a:srgbClr>
                </a:solidFill>
                <a:effectLst/>
                <a:uLnTx/>
                <a:uFillTx/>
                <a:latin typeface="CiscoSansTT ExtraLight" panose="020B0303020201020303" pitchFamily="34" charset="0"/>
                <a:ea typeface="ＭＳ Ｐゴシック" charset="0"/>
                <a:cs typeface="CiscoSans"/>
              </a:rPr>
              <a:t>Mars Rover</a:t>
            </a:r>
          </a:p>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US" sz="1400" b="0" i="0" u="none" strike="noStrike" kern="1200" cap="none" spc="0" normalizeH="0" baseline="0" noProof="0" dirty="0">
                <a:ln>
                  <a:noFill/>
                </a:ln>
                <a:solidFill>
                  <a:srgbClr val="282828">
                    <a:lumMod val="90000"/>
                    <a:lumOff val="10000"/>
                  </a:srgbClr>
                </a:solidFill>
                <a:effectLst/>
                <a:uLnTx/>
                <a:uFillTx/>
                <a:latin typeface="CiscoSansTT ExtraLight" panose="020B0303020201020303" pitchFamily="34" charset="0"/>
                <a:ea typeface="ＭＳ Ｐゴシック" charset="0"/>
                <a:cs typeface="Calibri"/>
              </a:rPr>
              <a:t>Mars Rover (B) Still Operational After 14 </a:t>
            </a:r>
            <a:r>
              <a:rPr kumimoji="0" lang="en-US" sz="1400" b="0" i="0" u="none" strike="noStrike" kern="1200" cap="none" spc="0" normalizeH="0" baseline="0" noProof="0" dirty="0" err="1">
                <a:ln>
                  <a:noFill/>
                </a:ln>
                <a:solidFill>
                  <a:srgbClr val="282828">
                    <a:lumMod val="90000"/>
                    <a:lumOff val="10000"/>
                  </a:srgbClr>
                </a:solidFill>
                <a:effectLst/>
                <a:uLnTx/>
                <a:uFillTx/>
                <a:latin typeface="CiscoSansTT ExtraLight" panose="020B0303020201020303" pitchFamily="34" charset="0"/>
                <a:ea typeface="ＭＳ Ｐゴシック" charset="0"/>
                <a:cs typeface="Calibri"/>
              </a:rPr>
              <a:t>yrs</a:t>
            </a:r>
            <a:r>
              <a:rPr kumimoji="0" lang="en-US" sz="1400" b="0" i="0" u="none" strike="noStrike" kern="1200" cap="none" spc="0" normalizeH="0" baseline="0" noProof="0" dirty="0">
                <a:ln>
                  <a:noFill/>
                </a:ln>
                <a:solidFill>
                  <a:srgbClr val="282828">
                    <a:lumMod val="90000"/>
                    <a:lumOff val="10000"/>
                  </a:srgbClr>
                </a:solidFill>
                <a:effectLst/>
                <a:uLnTx/>
                <a:uFillTx/>
                <a:latin typeface="CiscoSansTT ExtraLight" panose="020B0303020201020303" pitchFamily="34" charset="0"/>
                <a:ea typeface="ＭＳ Ｐゴシック" charset="0"/>
                <a:cs typeface="Calibri"/>
              </a:rPr>
              <a:t> with Formal Verification</a:t>
            </a:r>
          </a:p>
        </p:txBody>
      </p:sp>
      <p:cxnSp>
        <p:nvCxnSpPr>
          <p:cNvPr id="29" name="Straight Connector 28">
            <a:extLst>
              <a:ext uri="{FF2B5EF4-FFF2-40B4-BE49-F238E27FC236}">
                <a16:creationId xmlns:a16="http://schemas.microsoft.com/office/drawing/2014/main" id="{106E2B63-E968-4738-A0D2-2E917BC1D4C4}"/>
              </a:ext>
            </a:extLst>
          </p:cNvPr>
          <p:cNvCxnSpPr/>
          <p:nvPr/>
        </p:nvCxnSpPr>
        <p:spPr>
          <a:xfrm>
            <a:off x="3171851" y="1745080"/>
            <a:ext cx="0" cy="667920"/>
          </a:xfrm>
          <a:prstGeom prst="line">
            <a:avLst/>
          </a:prstGeom>
          <a:ln w="44450"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59A8532-79E4-4FD2-93AD-01505B80CEC0}"/>
              </a:ext>
            </a:extLst>
          </p:cNvPr>
          <p:cNvCxnSpPr/>
          <p:nvPr/>
        </p:nvCxnSpPr>
        <p:spPr>
          <a:xfrm>
            <a:off x="5972151" y="1745080"/>
            <a:ext cx="0" cy="667920"/>
          </a:xfrm>
          <a:prstGeom prst="line">
            <a:avLst/>
          </a:prstGeom>
          <a:ln w="44450"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1DA88DF-58AB-4CEC-B578-14414650B788}"/>
              </a:ext>
            </a:extLst>
          </p:cNvPr>
          <p:cNvSpPr txBox="1"/>
          <p:nvPr/>
        </p:nvSpPr>
        <p:spPr>
          <a:xfrm>
            <a:off x="222646" y="4042478"/>
            <a:ext cx="8728413" cy="382723"/>
          </a:xfrm>
          <a:prstGeom prst="rect">
            <a:avLst/>
          </a:prstGeom>
          <a:no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5073">
                    <a:lumMod val="100000"/>
                  </a:srgbClr>
                </a:solidFill>
                <a:effectLst/>
                <a:uLnTx/>
                <a:uFillTx/>
                <a:latin typeface="CiscoSansTT ExtraLight" panose="020B0303020201020303" pitchFamily="34" charset="0"/>
                <a:ea typeface=""/>
                <a:cs typeface=""/>
              </a:rPr>
              <a:t>Formal Methods Assure Intent</a:t>
            </a:r>
          </a:p>
        </p:txBody>
      </p:sp>
      <p:grpSp>
        <p:nvGrpSpPr>
          <p:cNvPr id="52" name="Group 51">
            <a:extLst>
              <a:ext uri="{FF2B5EF4-FFF2-40B4-BE49-F238E27FC236}">
                <a16:creationId xmlns:a16="http://schemas.microsoft.com/office/drawing/2014/main" id="{F4CBC2AE-8C7A-4519-A335-24BB44D61743}"/>
              </a:ext>
            </a:extLst>
          </p:cNvPr>
          <p:cNvGrpSpPr/>
          <p:nvPr/>
        </p:nvGrpSpPr>
        <p:grpSpPr>
          <a:xfrm>
            <a:off x="1425360" y="1513844"/>
            <a:ext cx="1060704" cy="1060704"/>
            <a:chOff x="1605685" y="1873589"/>
            <a:chExt cx="1078992" cy="1078992"/>
          </a:xfrm>
        </p:grpSpPr>
        <p:sp>
          <p:nvSpPr>
            <p:cNvPr id="53" name="Oval 52">
              <a:extLst>
                <a:ext uri="{FF2B5EF4-FFF2-40B4-BE49-F238E27FC236}">
                  <a16:creationId xmlns:a16="http://schemas.microsoft.com/office/drawing/2014/main" id="{06520692-6B98-419F-A26C-15C33F2B8C74}"/>
                </a:ext>
              </a:extLst>
            </p:cNvPr>
            <p:cNvSpPr>
              <a:spLocks noChangeArrowheads="1"/>
            </p:cNvSpPr>
            <p:nvPr/>
          </p:nvSpPr>
          <p:spPr bwMode="auto">
            <a:xfrm>
              <a:off x="1605685" y="1873589"/>
              <a:ext cx="1078992" cy="1078992"/>
            </a:xfrm>
            <a:prstGeom prst="ellipse">
              <a:avLst/>
            </a:pr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54" name="Freeform 129">
              <a:extLst>
                <a:ext uri="{FF2B5EF4-FFF2-40B4-BE49-F238E27FC236}">
                  <a16:creationId xmlns:a16="http://schemas.microsoft.com/office/drawing/2014/main" id="{FE33DC41-E050-4BA4-B711-57452E2BBDAA}"/>
                </a:ext>
              </a:extLst>
            </p:cNvPr>
            <p:cNvSpPr>
              <a:spLocks noEditPoints="1"/>
            </p:cNvSpPr>
            <p:nvPr/>
          </p:nvSpPr>
          <p:spPr bwMode="auto">
            <a:xfrm>
              <a:off x="1824215" y="2090550"/>
              <a:ext cx="641932" cy="645071"/>
            </a:xfrm>
            <a:custGeom>
              <a:avLst/>
              <a:gdLst>
                <a:gd name="T0" fmla="*/ 136 w 139"/>
                <a:gd name="T1" fmla="*/ 38 h 139"/>
                <a:gd name="T2" fmla="*/ 124 w 139"/>
                <a:gd name="T3" fmla="*/ 24 h 139"/>
                <a:gd name="T4" fmla="*/ 121 w 139"/>
                <a:gd name="T5" fmla="*/ 17 h 139"/>
                <a:gd name="T6" fmla="*/ 102 w 139"/>
                <a:gd name="T7" fmla="*/ 15 h 139"/>
                <a:gd name="T8" fmla="*/ 100 w 139"/>
                <a:gd name="T9" fmla="*/ 2 h 139"/>
                <a:gd name="T10" fmla="*/ 95 w 139"/>
                <a:gd name="T11" fmla="*/ 1 h 139"/>
                <a:gd name="T12" fmla="*/ 92 w 139"/>
                <a:gd name="T13" fmla="*/ 4 h 139"/>
                <a:gd name="T14" fmla="*/ 75 w 139"/>
                <a:gd name="T15" fmla="*/ 6 h 139"/>
                <a:gd name="T16" fmla="*/ 72 w 139"/>
                <a:gd name="T17" fmla="*/ 1 h 139"/>
                <a:gd name="T18" fmla="*/ 67 w 139"/>
                <a:gd name="T19" fmla="*/ 1 h 139"/>
                <a:gd name="T20" fmla="*/ 64 w 139"/>
                <a:gd name="T21" fmla="*/ 5 h 139"/>
                <a:gd name="T22" fmla="*/ 48 w 139"/>
                <a:gd name="T23" fmla="*/ 5 h 139"/>
                <a:gd name="T24" fmla="*/ 45 w 139"/>
                <a:gd name="T25" fmla="*/ 1 h 139"/>
                <a:gd name="T26" fmla="*/ 39 w 139"/>
                <a:gd name="T27" fmla="*/ 1 h 139"/>
                <a:gd name="T28" fmla="*/ 37 w 139"/>
                <a:gd name="T29" fmla="*/ 6 h 139"/>
                <a:gd name="T30" fmla="*/ 19 w 139"/>
                <a:gd name="T31" fmla="*/ 17 h 139"/>
                <a:gd name="T32" fmla="*/ 15 w 139"/>
                <a:gd name="T33" fmla="*/ 24 h 139"/>
                <a:gd name="T34" fmla="*/ 3 w 139"/>
                <a:gd name="T35" fmla="*/ 38 h 139"/>
                <a:gd name="T36" fmla="*/ 0 w 139"/>
                <a:gd name="T37" fmla="*/ 42 h 139"/>
                <a:gd name="T38" fmla="*/ 3 w 139"/>
                <a:gd name="T39" fmla="*/ 47 h 139"/>
                <a:gd name="T40" fmla="*/ 15 w 139"/>
                <a:gd name="T41" fmla="*/ 64 h 139"/>
                <a:gd name="T42" fmla="*/ 2 w 139"/>
                <a:gd name="T43" fmla="*/ 66 h 139"/>
                <a:gd name="T44" fmla="*/ 0 w 139"/>
                <a:gd name="T45" fmla="*/ 71 h 139"/>
                <a:gd name="T46" fmla="*/ 3 w 139"/>
                <a:gd name="T47" fmla="*/ 75 h 139"/>
                <a:gd name="T48" fmla="*/ 6 w 139"/>
                <a:gd name="T49" fmla="*/ 91 h 139"/>
                <a:gd name="T50" fmla="*/ 1 w 139"/>
                <a:gd name="T51" fmla="*/ 94 h 139"/>
                <a:gd name="T52" fmla="*/ 1 w 139"/>
                <a:gd name="T53" fmla="*/ 99 h 139"/>
                <a:gd name="T54" fmla="*/ 5 w 139"/>
                <a:gd name="T55" fmla="*/ 102 h 139"/>
                <a:gd name="T56" fmla="*/ 16 w 139"/>
                <a:gd name="T57" fmla="*/ 117 h 139"/>
                <a:gd name="T58" fmla="*/ 18 w 139"/>
                <a:gd name="T59" fmla="*/ 122 h 139"/>
                <a:gd name="T60" fmla="*/ 24 w 139"/>
                <a:gd name="T61" fmla="*/ 124 h 139"/>
                <a:gd name="T62" fmla="*/ 38 w 139"/>
                <a:gd name="T63" fmla="*/ 137 h 139"/>
                <a:gd name="T64" fmla="*/ 43 w 139"/>
                <a:gd name="T65" fmla="*/ 139 h 139"/>
                <a:gd name="T66" fmla="*/ 47 w 139"/>
                <a:gd name="T67" fmla="*/ 137 h 139"/>
                <a:gd name="T68" fmla="*/ 64 w 139"/>
                <a:gd name="T69" fmla="*/ 124 h 139"/>
                <a:gd name="T70" fmla="*/ 66 w 139"/>
                <a:gd name="T71" fmla="*/ 137 h 139"/>
                <a:gd name="T72" fmla="*/ 71 w 139"/>
                <a:gd name="T73" fmla="*/ 139 h 139"/>
                <a:gd name="T74" fmla="*/ 74 w 139"/>
                <a:gd name="T75" fmla="*/ 136 h 139"/>
                <a:gd name="T76" fmla="*/ 91 w 139"/>
                <a:gd name="T77" fmla="*/ 133 h 139"/>
                <a:gd name="T78" fmla="*/ 94 w 139"/>
                <a:gd name="T79" fmla="*/ 138 h 139"/>
                <a:gd name="T80" fmla="*/ 99 w 139"/>
                <a:gd name="T81" fmla="*/ 138 h 139"/>
                <a:gd name="T82" fmla="*/ 102 w 139"/>
                <a:gd name="T83" fmla="*/ 134 h 139"/>
                <a:gd name="T84" fmla="*/ 118 w 139"/>
                <a:gd name="T85" fmla="*/ 123 h 139"/>
                <a:gd name="T86" fmla="*/ 123 w 139"/>
                <a:gd name="T87" fmla="*/ 117 h 139"/>
                <a:gd name="T88" fmla="*/ 135 w 139"/>
                <a:gd name="T89" fmla="*/ 102 h 139"/>
                <a:gd name="T90" fmla="*/ 139 w 139"/>
                <a:gd name="T91" fmla="*/ 98 h 139"/>
                <a:gd name="T92" fmla="*/ 137 w 139"/>
                <a:gd name="T93" fmla="*/ 93 h 139"/>
                <a:gd name="T94" fmla="*/ 124 w 139"/>
                <a:gd name="T95" fmla="*/ 91 h 139"/>
                <a:gd name="T96" fmla="*/ 136 w 139"/>
                <a:gd name="T97" fmla="*/ 74 h 139"/>
                <a:gd name="T98" fmla="*/ 139 w 139"/>
                <a:gd name="T99" fmla="*/ 70 h 139"/>
                <a:gd name="T100" fmla="*/ 136 w 139"/>
                <a:gd name="T101" fmla="*/ 65 h 139"/>
                <a:gd name="T102" fmla="*/ 124 w 139"/>
                <a:gd name="T103" fmla="*/ 48 h 139"/>
                <a:gd name="T104" fmla="*/ 137 w 139"/>
                <a:gd name="T105" fmla="*/ 47 h 139"/>
                <a:gd name="T106" fmla="*/ 139 w 139"/>
                <a:gd name="T107" fmla="*/ 42 h 139"/>
                <a:gd name="T108" fmla="*/ 41 w 139"/>
                <a:gd name="T109" fmla="*/ 103 h 139"/>
                <a:gd name="T110" fmla="*/ 103 w 139"/>
                <a:gd name="T111" fmla="*/ 4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 h="139">
                  <a:moveTo>
                    <a:pt x="138" y="41"/>
                  </a:moveTo>
                  <a:cubicBezTo>
                    <a:pt x="138" y="40"/>
                    <a:pt x="138" y="40"/>
                    <a:pt x="138" y="40"/>
                  </a:cubicBezTo>
                  <a:cubicBezTo>
                    <a:pt x="137" y="39"/>
                    <a:pt x="137" y="39"/>
                    <a:pt x="137" y="39"/>
                  </a:cubicBezTo>
                  <a:cubicBezTo>
                    <a:pt x="137" y="38"/>
                    <a:pt x="137" y="38"/>
                    <a:pt x="137" y="38"/>
                  </a:cubicBezTo>
                  <a:cubicBezTo>
                    <a:pt x="136" y="38"/>
                    <a:pt x="136" y="38"/>
                    <a:pt x="136" y="38"/>
                  </a:cubicBezTo>
                  <a:cubicBezTo>
                    <a:pt x="135" y="38"/>
                    <a:pt x="135" y="38"/>
                    <a:pt x="135" y="38"/>
                  </a:cubicBezTo>
                  <a:cubicBezTo>
                    <a:pt x="134" y="37"/>
                    <a:pt x="134" y="37"/>
                    <a:pt x="134" y="37"/>
                  </a:cubicBezTo>
                  <a:cubicBezTo>
                    <a:pt x="133" y="37"/>
                    <a:pt x="133" y="37"/>
                    <a:pt x="133" y="37"/>
                  </a:cubicBezTo>
                  <a:cubicBezTo>
                    <a:pt x="124" y="37"/>
                    <a:pt x="124" y="37"/>
                    <a:pt x="124" y="37"/>
                  </a:cubicBezTo>
                  <a:cubicBezTo>
                    <a:pt x="124" y="24"/>
                    <a:pt x="124" y="24"/>
                    <a:pt x="124" y="24"/>
                  </a:cubicBezTo>
                  <a:cubicBezTo>
                    <a:pt x="123" y="22"/>
                    <a:pt x="123" y="22"/>
                    <a:pt x="123" y="22"/>
                  </a:cubicBezTo>
                  <a:cubicBezTo>
                    <a:pt x="123" y="21"/>
                    <a:pt x="123" y="21"/>
                    <a:pt x="123" y="21"/>
                  </a:cubicBezTo>
                  <a:cubicBezTo>
                    <a:pt x="122" y="20"/>
                    <a:pt x="122" y="20"/>
                    <a:pt x="122" y="20"/>
                  </a:cubicBezTo>
                  <a:cubicBezTo>
                    <a:pt x="122" y="18"/>
                    <a:pt x="122" y="18"/>
                    <a:pt x="122" y="18"/>
                  </a:cubicBezTo>
                  <a:cubicBezTo>
                    <a:pt x="121" y="17"/>
                    <a:pt x="121" y="17"/>
                    <a:pt x="121" y="17"/>
                  </a:cubicBezTo>
                  <a:cubicBezTo>
                    <a:pt x="119" y="17"/>
                    <a:pt x="119" y="17"/>
                    <a:pt x="119" y="17"/>
                  </a:cubicBezTo>
                  <a:cubicBezTo>
                    <a:pt x="118" y="16"/>
                    <a:pt x="118" y="16"/>
                    <a:pt x="118" y="16"/>
                  </a:cubicBezTo>
                  <a:cubicBezTo>
                    <a:pt x="117" y="15"/>
                    <a:pt x="117" y="15"/>
                    <a:pt x="117" y="15"/>
                  </a:cubicBezTo>
                  <a:cubicBezTo>
                    <a:pt x="115" y="15"/>
                    <a:pt x="115" y="15"/>
                    <a:pt x="115" y="15"/>
                  </a:cubicBezTo>
                  <a:cubicBezTo>
                    <a:pt x="102" y="15"/>
                    <a:pt x="102" y="15"/>
                    <a:pt x="102" y="15"/>
                  </a:cubicBezTo>
                  <a:cubicBezTo>
                    <a:pt x="102" y="6"/>
                    <a:pt x="102" y="6"/>
                    <a:pt x="102" y="6"/>
                  </a:cubicBezTo>
                  <a:cubicBezTo>
                    <a:pt x="102" y="5"/>
                    <a:pt x="102" y="5"/>
                    <a:pt x="102" y="5"/>
                  </a:cubicBezTo>
                  <a:cubicBezTo>
                    <a:pt x="101" y="4"/>
                    <a:pt x="101" y="4"/>
                    <a:pt x="101" y="4"/>
                  </a:cubicBezTo>
                  <a:cubicBezTo>
                    <a:pt x="101" y="3"/>
                    <a:pt x="101" y="3"/>
                    <a:pt x="101" y="3"/>
                  </a:cubicBezTo>
                  <a:cubicBezTo>
                    <a:pt x="100" y="2"/>
                    <a:pt x="100" y="2"/>
                    <a:pt x="100" y="2"/>
                  </a:cubicBezTo>
                  <a:cubicBezTo>
                    <a:pt x="100" y="1"/>
                    <a:pt x="100" y="1"/>
                    <a:pt x="100" y="1"/>
                  </a:cubicBezTo>
                  <a:cubicBezTo>
                    <a:pt x="99" y="1"/>
                    <a:pt x="99" y="1"/>
                    <a:pt x="99" y="1"/>
                  </a:cubicBezTo>
                  <a:cubicBezTo>
                    <a:pt x="98" y="1"/>
                    <a:pt x="98" y="1"/>
                    <a:pt x="98" y="1"/>
                  </a:cubicBezTo>
                  <a:cubicBezTo>
                    <a:pt x="97" y="0"/>
                    <a:pt x="97" y="0"/>
                    <a:pt x="97" y="0"/>
                  </a:cubicBezTo>
                  <a:cubicBezTo>
                    <a:pt x="95" y="1"/>
                    <a:pt x="95" y="1"/>
                    <a:pt x="95" y="1"/>
                  </a:cubicBezTo>
                  <a:cubicBezTo>
                    <a:pt x="94" y="1"/>
                    <a:pt x="94" y="1"/>
                    <a:pt x="94" y="1"/>
                  </a:cubicBezTo>
                  <a:cubicBezTo>
                    <a:pt x="94" y="1"/>
                    <a:pt x="94" y="1"/>
                    <a:pt x="94" y="1"/>
                  </a:cubicBezTo>
                  <a:cubicBezTo>
                    <a:pt x="93" y="2"/>
                    <a:pt x="93" y="2"/>
                    <a:pt x="93" y="2"/>
                  </a:cubicBezTo>
                  <a:cubicBezTo>
                    <a:pt x="92" y="3"/>
                    <a:pt x="92" y="3"/>
                    <a:pt x="92" y="3"/>
                  </a:cubicBezTo>
                  <a:cubicBezTo>
                    <a:pt x="92" y="4"/>
                    <a:pt x="92" y="4"/>
                    <a:pt x="92" y="4"/>
                  </a:cubicBezTo>
                  <a:cubicBezTo>
                    <a:pt x="91" y="5"/>
                    <a:pt x="91" y="5"/>
                    <a:pt x="91" y="5"/>
                  </a:cubicBezTo>
                  <a:cubicBezTo>
                    <a:pt x="91" y="6"/>
                    <a:pt x="91" y="6"/>
                    <a:pt x="91" y="6"/>
                  </a:cubicBezTo>
                  <a:cubicBezTo>
                    <a:pt x="91" y="15"/>
                    <a:pt x="91" y="15"/>
                    <a:pt x="91" y="15"/>
                  </a:cubicBezTo>
                  <a:cubicBezTo>
                    <a:pt x="75" y="15"/>
                    <a:pt x="75" y="15"/>
                    <a:pt x="75" y="15"/>
                  </a:cubicBezTo>
                  <a:cubicBezTo>
                    <a:pt x="75" y="6"/>
                    <a:pt x="75" y="6"/>
                    <a:pt x="75" y="6"/>
                  </a:cubicBezTo>
                  <a:cubicBezTo>
                    <a:pt x="75" y="5"/>
                    <a:pt x="75" y="5"/>
                    <a:pt x="75" y="5"/>
                  </a:cubicBezTo>
                  <a:cubicBezTo>
                    <a:pt x="74" y="4"/>
                    <a:pt x="74" y="4"/>
                    <a:pt x="74" y="4"/>
                  </a:cubicBezTo>
                  <a:cubicBezTo>
                    <a:pt x="74" y="3"/>
                    <a:pt x="74" y="3"/>
                    <a:pt x="74" y="3"/>
                  </a:cubicBezTo>
                  <a:cubicBezTo>
                    <a:pt x="73" y="2"/>
                    <a:pt x="73" y="2"/>
                    <a:pt x="73" y="2"/>
                  </a:cubicBezTo>
                  <a:cubicBezTo>
                    <a:pt x="72" y="1"/>
                    <a:pt x="72" y="1"/>
                    <a:pt x="72" y="1"/>
                  </a:cubicBezTo>
                  <a:cubicBezTo>
                    <a:pt x="72" y="1"/>
                    <a:pt x="72" y="1"/>
                    <a:pt x="72" y="1"/>
                  </a:cubicBezTo>
                  <a:cubicBezTo>
                    <a:pt x="71" y="1"/>
                    <a:pt x="71" y="1"/>
                    <a:pt x="71" y="1"/>
                  </a:cubicBezTo>
                  <a:cubicBezTo>
                    <a:pt x="70" y="0"/>
                    <a:pt x="70" y="0"/>
                    <a:pt x="70" y="0"/>
                  </a:cubicBezTo>
                  <a:cubicBezTo>
                    <a:pt x="68" y="1"/>
                    <a:pt x="68" y="1"/>
                    <a:pt x="68" y="1"/>
                  </a:cubicBezTo>
                  <a:cubicBezTo>
                    <a:pt x="67" y="1"/>
                    <a:pt x="67" y="1"/>
                    <a:pt x="67" y="1"/>
                  </a:cubicBezTo>
                  <a:cubicBezTo>
                    <a:pt x="66" y="1"/>
                    <a:pt x="66" y="1"/>
                    <a:pt x="66" y="1"/>
                  </a:cubicBezTo>
                  <a:cubicBezTo>
                    <a:pt x="66" y="2"/>
                    <a:pt x="66" y="2"/>
                    <a:pt x="66" y="2"/>
                  </a:cubicBezTo>
                  <a:cubicBezTo>
                    <a:pt x="65" y="3"/>
                    <a:pt x="65" y="3"/>
                    <a:pt x="65" y="3"/>
                  </a:cubicBezTo>
                  <a:cubicBezTo>
                    <a:pt x="65" y="4"/>
                    <a:pt x="65" y="4"/>
                    <a:pt x="65" y="4"/>
                  </a:cubicBezTo>
                  <a:cubicBezTo>
                    <a:pt x="64" y="5"/>
                    <a:pt x="64" y="5"/>
                    <a:pt x="64" y="5"/>
                  </a:cubicBezTo>
                  <a:cubicBezTo>
                    <a:pt x="64" y="6"/>
                    <a:pt x="64" y="6"/>
                    <a:pt x="64" y="6"/>
                  </a:cubicBezTo>
                  <a:cubicBezTo>
                    <a:pt x="64" y="15"/>
                    <a:pt x="64" y="15"/>
                    <a:pt x="64" y="15"/>
                  </a:cubicBezTo>
                  <a:cubicBezTo>
                    <a:pt x="48" y="15"/>
                    <a:pt x="48" y="15"/>
                    <a:pt x="48" y="15"/>
                  </a:cubicBezTo>
                  <a:cubicBezTo>
                    <a:pt x="48" y="6"/>
                    <a:pt x="48" y="6"/>
                    <a:pt x="48" y="6"/>
                  </a:cubicBezTo>
                  <a:cubicBezTo>
                    <a:pt x="48" y="5"/>
                    <a:pt x="48" y="5"/>
                    <a:pt x="48" y="5"/>
                  </a:cubicBezTo>
                  <a:cubicBezTo>
                    <a:pt x="47" y="4"/>
                    <a:pt x="47" y="4"/>
                    <a:pt x="47" y="4"/>
                  </a:cubicBezTo>
                  <a:cubicBezTo>
                    <a:pt x="47" y="3"/>
                    <a:pt x="47" y="3"/>
                    <a:pt x="47" y="3"/>
                  </a:cubicBezTo>
                  <a:cubicBezTo>
                    <a:pt x="46" y="2"/>
                    <a:pt x="46" y="2"/>
                    <a:pt x="46" y="2"/>
                  </a:cubicBezTo>
                  <a:cubicBezTo>
                    <a:pt x="45" y="1"/>
                    <a:pt x="45" y="1"/>
                    <a:pt x="45" y="1"/>
                  </a:cubicBezTo>
                  <a:cubicBezTo>
                    <a:pt x="45" y="1"/>
                    <a:pt x="45" y="1"/>
                    <a:pt x="45" y="1"/>
                  </a:cubicBezTo>
                  <a:cubicBezTo>
                    <a:pt x="44" y="1"/>
                    <a:pt x="44" y="1"/>
                    <a:pt x="44" y="1"/>
                  </a:cubicBezTo>
                  <a:cubicBezTo>
                    <a:pt x="43" y="0"/>
                    <a:pt x="43" y="0"/>
                    <a:pt x="43" y="0"/>
                  </a:cubicBezTo>
                  <a:cubicBezTo>
                    <a:pt x="41" y="1"/>
                    <a:pt x="41" y="1"/>
                    <a:pt x="41" y="1"/>
                  </a:cubicBezTo>
                  <a:cubicBezTo>
                    <a:pt x="40" y="1"/>
                    <a:pt x="40" y="1"/>
                    <a:pt x="40" y="1"/>
                  </a:cubicBezTo>
                  <a:cubicBezTo>
                    <a:pt x="39" y="1"/>
                    <a:pt x="39" y="1"/>
                    <a:pt x="39" y="1"/>
                  </a:cubicBezTo>
                  <a:cubicBezTo>
                    <a:pt x="39" y="2"/>
                    <a:pt x="39" y="2"/>
                    <a:pt x="39" y="2"/>
                  </a:cubicBezTo>
                  <a:cubicBezTo>
                    <a:pt x="38" y="3"/>
                    <a:pt x="38" y="3"/>
                    <a:pt x="38" y="3"/>
                  </a:cubicBezTo>
                  <a:cubicBezTo>
                    <a:pt x="38" y="4"/>
                    <a:pt x="38" y="4"/>
                    <a:pt x="38" y="4"/>
                  </a:cubicBezTo>
                  <a:cubicBezTo>
                    <a:pt x="37" y="5"/>
                    <a:pt x="37" y="5"/>
                    <a:pt x="37" y="5"/>
                  </a:cubicBezTo>
                  <a:cubicBezTo>
                    <a:pt x="37" y="6"/>
                    <a:pt x="37" y="6"/>
                    <a:pt x="37" y="6"/>
                  </a:cubicBezTo>
                  <a:cubicBezTo>
                    <a:pt x="37" y="15"/>
                    <a:pt x="37" y="15"/>
                    <a:pt x="37" y="15"/>
                  </a:cubicBezTo>
                  <a:cubicBezTo>
                    <a:pt x="24" y="15"/>
                    <a:pt x="24" y="15"/>
                    <a:pt x="24" y="15"/>
                  </a:cubicBezTo>
                  <a:cubicBezTo>
                    <a:pt x="22" y="15"/>
                    <a:pt x="22" y="15"/>
                    <a:pt x="22" y="15"/>
                  </a:cubicBezTo>
                  <a:cubicBezTo>
                    <a:pt x="21" y="16"/>
                    <a:pt x="21" y="16"/>
                    <a:pt x="21" y="16"/>
                  </a:cubicBezTo>
                  <a:cubicBezTo>
                    <a:pt x="19" y="17"/>
                    <a:pt x="19" y="17"/>
                    <a:pt x="19" y="17"/>
                  </a:cubicBezTo>
                  <a:cubicBezTo>
                    <a:pt x="18" y="18"/>
                    <a:pt x="18" y="18"/>
                    <a:pt x="18" y="18"/>
                  </a:cubicBezTo>
                  <a:cubicBezTo>
                    <a:pt x="17" y="19"/>
                    <a:pt x="17" y="19"/>
                    <a:pt x="17" y="19"/>
                  </a:cubicBezTo>
                  <a:cubicBezTo>
                    <a:pt x="16" y="21"/>
                    <a:pt x="16" y="21"/>
                    <a:pt x="16" y="21"/>
                  </a:cubicBezTo>
                  <a:cubicBezTo>
                    <a:pt x="15" y="22"/>
                    <a:pt x="15" y="22"/>
                    <a:pt x="15" y="22"/>
                  </a:cubicBezTo>
                  <a:cubicBezTo>
                    <a:pt x="15" y="24"/>
                    <a:pt x="15" y="24"/>
                    <a:pt x="15" y="24"/>
                  </a:cubicBezTo>
                  <a:cubicBezTo>
                    <a:pt x="15" y="37"/>
                    <a:pt x="15" y="37"/>
                    <a:pt x="15" y="37"/>
                  </a:cubicBezTo>
                  <a:cubicBezTo>
                    <a:pt x="6" y="37"/>
                    <a:pt x="6" y="37"/>
                    <a:pt x="6" y="37"/>
                  </a:cubicBezTo>
                  <a:cubicBezTo>
                    <a:pt x="5" y="37"/>
                    <a:pt x="5" y="37"/>
                    <a:pt x="5" y="37"/>
                  </a:cubicBezTo>
                  <a:cubicBezTo>
                    <a:pt x="3" y="38"/>
                    <a:pt x="3" y="38"/>
                    <a:pt x="3" y="38"/>
                  </a:cubicBezTo>
                  <a:cubicBezTo>
                    <a:pt x="3" y="38"/>
                    <a:pt x="3" y="38"/>
                    <a:pt x="3" y="38"/>
                  </a:cubicBezTo>
                  <a:cubicBezTo>
                    <a:pt x="2" y="39"/>
                    <a:pt x="2" y="39"/>
                    <a:pt x="2" y="39"/>
                  </a:cubicBezTo>
                  <a:cubicBezTo>
                    <a:pt x="1" y="40"/>
                    <a:pt x="1" y="40"/>
                    <a:pt x="1" y="40"/>
                  </a:cubicBezTo>
                  <a:cubicBezTo>
                    <a:pt x="1" y="40"/>
                    <a:pt x="1" y="40"/>
                    <a:pt x="1" y="40"/>
                  </a:cubicBezTo>
                  <a:cubicBezTo>
                    <a:pt x="0" y="41"/>
                    <a:pt x="0" y="41"/>
                    <a:pt x="0" y="41"/>
                  </a:cubicBezTo>
                  <a:cubicBezTo>
                    <a:pt x="0" y="42"/>
                    <a:pt x="0" y="42"/>
                    <a:pt x="0" y="42"/>
                  </a:cubicBezTo>
                  <a:cubicBezTo>
                    <a:pt x="0" y="44"/>
                    <a:pt x="0" y="44"/>
                    <a:pt x="0" y="44"/>
                  </a:cubicBezTo>
                  <a:cubicBezTo>
                    <a:pt x="1" y="45"/>
                    <a:pt x="1" y="45"/>
                    <a:pt x="1" y="45"/>
                  </a:cubicBezTo>
                  <a:cubicBezTo>
                    <a:pt x="1" y="46"/>
                    <a:pt x="1" y="46"/>
                    <a:pt x="1" y="46"/>
                  </a:cubicBezTo>
                  <a:cubicBezTo>
                    <a:pt x="2" y="46"/>
                    <a:pt x="2" y="46"/>
                    <a:pt x="2" y="46"/>
                  </a:cubicBezTo>
                  <a:cubicBezTo>
                    <a:pt x="3" y="47"/>
                    <a:pt x="3" y="47"/>
                    <a:pt x="3" y="47"/>
                  </a:cubicBezTo>
                  <a:cubicBezTo>
                    <a:pt x="3" y="47"/>
                    <a:pt x="3" y="47"/>
                    <a:pt x="3" y="47"/>
                  </a:cubicBezTo>
                  <a:cubicBezTo>
                    <a:pt x="5" y="48"/>
                    <a:pt x="5" y="48"/>
                    <a:pt x="5" y="48"/>
                  </a:cubicBezTo>
                  <a:cubicBezTo>
                    <a:pt x="6" y="48"/>
                    <a:pt x="6" y="48"/>
                    <a:pt x="6" y="48"/>
                  </a:cubicBezTo>
                  <a:cubicBezTo>
                    <a:pt x="15" y="48"/>
                    <a:pt x="15" y="48"/>
                    <a:pt x="15" y="48"/>
                  </a:cubicBezTo>
                  <a:cubicBezTo>
                    <a:pt x="15" y="64"/>
                    <a:pt x="15" y="64"/>
                    <a:pt x="15" y="64"/>
                  </a:cubicBezTo>
                  <a:cubicBezTo>
                    <a:pt x="6" y="64"/>
                    <a:pt x="6" y="64"/>
                    <a:pt x="6" y="64"/>
                  </a:cubicBezTo>
                  <a:cubicBezTo>
                    <a:pt x="5" y="64"/>
                    <a:pt x="5" y="64"/>
                    <a:pt x="5" y="64"/>
                  </a:cubicBezTo>
                  <a:cubicBezTo>
                    <a:pt x="3" y="65"/>
                    <a:pt x="3" y="65"/>
                    <a:pt x="3" y="65"/>
                  </a:cubicBezTo>
                  <a:cubicBezTo>
                    <a:pt x="3" y="65"/>
                    <a:pt x="3" y="65"/>
                    <a:pt x="3" y="65"/>
                  </a:cubicBezTo>
                  <a:cubicBezTo>
                    <a:pt x="2" y="66"/>
                    <a:pt x="2" y="66"/>
                    <a:pt x="2" y="66"/>
                  </a:cubicBezTo>
                  <a:cubicBezTo>
                    <a:pt x="1" y="67"/>
                    <a:pt x="1" y="67"/>
                    <a:pt x="1" y="67"/>
                  </a:cubicBezTo>
                  <a:cubicBezTo>
                    <a:pt x="1" y="68"/>
                    <a:pt x="1" y="68"/>
                    <a:pt x="1" y="68"/>
                  </a:cubicBezTo>
                  <a:cubicBezTo>
                    <a:pt x="0" y="68"/>
                    <a:pt x="0" y="68"/>
                    <a:pt x="0" y="68"/>
                  </a:cubicBezTo>
                  <a:cubicBezTo>
                    <a:pt x="0" y="70"/>
                    <a:pt x="0" y="70"/>
                    <a:pt x="0" y="70"/>
                  </a:cubicBezTo>
                  <a:cubicBezTo>
                    <a:pt x="0" y="71"/>
                    <a:pt x="0" y="71"/>
                    <a:pt x="0" y="71"/>
                  </a:cubicBezTo>
                  <a:cubicBezTo>
                    <a:pt x="1" y="72"/>
                    <a:pt x="1" y="72"/>
                    <a:pt x="1" y="72"/>
                  </a:cubicBezTo>
                  <a:cubicBezTo>
                    <a:pt x="1" y="73"/>
                    <a:pt x="1" y="73"/>
                    <a:pt x="1" y="73"/>
                  </a:cubicBezTo>
                  <a:cubicBezTo>
                    <a:pt x="2" y="73"/>
                    <a:pt x="2" y="73"/>
                    <a:pt x="2" y="73"/>
                  </a:cubicBezTo>
                  <a:cubicBezTo>
                    <a:pt x="3" y="74"/>
                    <a:pt x="3" y="74"/>
                    <a:pt x="3" y="74"/>
                  </a:cubicBezTo>
                  <a:cubicBezTo>
                    <a:pt x="3" y="75"/>
                    <a:pt x="3" y="75"/>
                    <a:pt x="3" y="75"/>
                  </a:cubicBezTo>
                  <a:cubicBezTo>
                    <a:pt x="5" y="75"/>
                    <a:pt x="5" y="75"/>
                    <a:pt x="5" y="75"/>
                  </a:cubicBezTo>
                  <a:cubicBezTo>
                    <a:pt x="6" y="75"/>
                    <a:pt x="6" y="75"/>
                    <a:pt x="6" y="75"/>
                  </a:cubicBezTo>
                  <a:cubicBezTo>
                    <a:pt x="15" y="75"/>
                    <a:pt x="15" y="75"/>
                    <a:pt x="15" y="75"/>
                  </a:cubicBezTo>
                  <a:cubicBezTo>
                    <a:pt x="15" y="91"/>
                    <a:pt x="15" y="91"/>
                    <a:pt x="15" y="91"/>
                  </a:cubicBezTo>
                  <a:cubicBezTo>
                    <a:pt x="6" y="91"/>
                    <a:pt x="6" y="91"/>
                    <a:pt x="6" y="91"/>
                  </a:cubicBezTo>
                  <a:cubicBezTo>
                    <a:pt x="5" y="92"/>
                    <a:pt x="5" y="92"/>
                    <a:pt x="5" y="92"/>
                  </a:cubicBezTo>
                  <a:cubicBezTo>
                    <a:pt x="3" y="92"/>
                    <a:pt x="3" y="92"/>
                    <a:pt x="3" y="92"/>
                  </a:cubicBezTo>
                  <a:cubicBezTo>
                    <a:pt x="3" y="92"/>
                    <a:pt x="3" y="92"/>
                    <a:pt x="3" y="92"/>
                  </a:cubicBezTo>
                  <a:cubicBezTo>
                    <a:pt x="2" y="93"/>
                    <a:pt x="2" y="93"/>
                    <a:pt x="2" y="93"/>
                  </a:cubicBezTo>
                  <a:cubicBezTo>
                    <a:pt x="1" y="94"/>
                    <a:pt x="1" y="94"/>
                    <a:pt x="1" y="94"/>
                  </a:cubicBezTo>
                  <a:cubicBezTo>
                    <a:pt x="1" y="95"/>
                    <a:pt x="1" y="95"/>
                    <a:pt x="1" y="95"/>
                  </a:cubicBezTo>
                  <a:cubicBezTo>
                    <a:pt x="0" y="96"/>
                    <a:pt x="0" y="96"/>
                    <a:pt x="0" y="96"/>
                  </a:cubicBezTo>
                  <a:cubicBezTo>
                    <a:pt x="0" y="97"/>
                    <a:pt x="0" y="97"/>
                    <a:pt x="0" y="97"/>
                  </a:cubicBezTo>
                  <a:cubicBezTo>
                    <a:pt x="0" y="98"/>
                    <a:pt x="0" y="98"/>
                    <a:pt x="0" y="98"/>
                  </a:cubicBezTo>
                  <a:cubicBezTo>
                    <a:pt x="1" y="99"/>
                    <a:pt x="1" y="99"/>
                    <a:pt x="1" y="99"/>
                  </a:cubicBezTo>
                  <a:cubicBezTo>
                    <a:pt x="1" y="100"/>
                    <a:pt x="1" y="100"/>
                    <a:pt x="1" y="100"/>
                  </a:cubicBezTo>
                  <a:cubicBezTo>
                    <a:pt x="2" y="100"/>
                    <a:pt x="2" y="100"/>
                    <a:pt x="2" y="100"/>
                  </a:cubicBezTo>
                  <a:cubicBezTo>
                    <a:pt x="3" y="101"/>
                    <a:pt x="3" y="101"/>
                    <a:pt x="3" y="101"/>
                  </a:cubicBezTo>
                  <a:cubicBezTo>
                    <a:pt x="3" y="102"/>
                    <a:pt x="3" y="102"/>
                    <a:pt x="3" y="102"/>
                  </a:cubicBezTo>
                  <a:cubicBezTo>
                    <a:pt x="5" y="102"/>
                    <a:pt x="5" y="102"/>
                    <a:pt x="5" y="102"/>
                  </a:cubicBezTo>
                  <a:cubicBezTo>
                    <a:pt x="6" y="102"/>
                    <a:pt x="6" y="102"/>
                    <a:pt x="6" y="102"/>
                  </a:cubicBezTo>
                  <a:cubicBezTo>
                    <a:pt x="15" y="102"/>
                    <a:pt x="15" y="102"/>
                    <a:pt x="15" y="102"/>
                  </a:cubicBezTo>
                  <a:cubicBezTo>
                    <a:pt x="15" y="115"/>
                    <a:pt x="15" y="115"/>
                    <a:pt x="15" y="115"/>
                  </a:cubicBezTo>
                  <a:cubicBezTo>
                    <a:pt x="15" y="116"/>
                    <a:pt x="15" y="116"/>
                    <a:pt x="15" y="116"/>
                  </a:cubicBezTo>
                  <a:cubicBezTo>
                    <a:pt x="16" y="117"/>
                    <a:pt x="16" y="117"/>
                    <a:pt x="16" y="117"/>
                  </a:cubicBezTo>
                  <a:cubicBezTo>
                    <a:pt x="16" y="118"/>
                    <a:pt x="16" y="118"/>
                    <a:pt x="16" y="118"/>
                  </a:cubicBezTo>
                  <a:cubicBezTo>
                    <a:pt x="16" y="119"/>
                    <a:pt x="16" y="119"/>
                    <a:pt x="16" y="119"/>
                  </a:cubicBezTo>
                  <a:cubicBezTo>
                    <a:pt x="17" y="120"/>
                    <a:pt x="17" y="120"/>
                    <a:pt x="17" y="120"/>
                  </a:cubicBezTo>
                  <a:cubicBezTo>
                    <a:pt x="18" y="121"/>
                    <a:pt x="18" y="121"/>
                    <a:pt x="18" y="121"/>
                  </a:cubicBezTo>
                  <a:cubicBezTo>
                    <a:pt x="18" y="122"/>
                    <a:pt x="18" y="122"/>
                    <a:pt x="18" y="122"/>
                  </a:cubicBezTo>
                  <a:cubicBezTo>
                    <a:pt x="19" y="122"/>
                    <a:pt x="19" y="122"/>
                    <a:pt x="19" y="122"/>
                  </a:cubicBezTo>
                  <a:cubicBezTo>
                    <a:pt x="20" y="123"/>
                    <a:pt x="20" y="123"/>
                    <a:pt x="20" y="123"/>
                  </a:cubicBezTo>
                  <a:cubicBezTo>
                    <a:pt x="21" y="123"/>
                    <a:pt x="21" y="123"/>
                    <a:pt x="21" y="123"/>
                  </a:cubicBezTo>
                  <a:cubicBezTo>
                    <a:pt x="23" y="124"/>
                    <a:pt x="23" y="124"/>
                    <a:pt x="23" y="124"/>
                  </a:cubicBezTo>
                  <a:cubicBezTo>
                    <a:pt x="24" y="124"/>
                    <a:pt x="24" y="124"/>
                    <a:pt x="24" y="124"/>
                  </a:cubicBezTo>
                  <a:cubicBezTo>
                    <a:pt x="37" y="124"/>
                    <a:pt x="37" y="124"/>
                    <a:pt x="37" y="124"/>
                  </a:cubicBezTo>
                  <a:cubicBezTo>
                    <a:pt x="37" y="133"/>
                    <a:pt x="37" y="133"/>
                    <a:pt x="37" y="133"/>
                  </a:cubicBezTo>
                  <a:cubicBezTo>
                    <a:pt x="37" y="134"/>
                    <a:pt x="37" y="134"/>
                    <a:pt x="37" y="134"/>
                  </a:cubicBezTo>
                  <a:cubicBezTo>
                    <a:pt x="38" y="136"/>
                    <a:pt x="38" y="136"/>
                    <a:pt x="38" y="136"/>
                  </a:cubicBezTo>
                  <a:cubicBezTo>
                    <a:pt x="38" y="137"/>
                    <a:pt x="38" y="137"/>
                    <a:pt x="38" y="137"/>
                  </a:cubicBezTo>
                  <a:cubicBezTo>
                    <a:pt x="39" y="137"/>
                    <a:pt x="39" y="137"/>
                    <a:pt x="39" y="137"/>
                  </a:cubicBezTo>
                  <a:cubicBezTo>
                    <a:pt x="39" y="138"/>
                    <a:pt x="39" y="138"/>
                    <a:pt x="39" y="138"/>
                  </a:cubicBezTo>
                  <a:cubicBezTo>
                    <a:pt x="40" y="138"/>
                    <a:pt x="40" y="138"/>
                    <a:pt x="40" y="138"/>
                  </a:cubicBezTo>
                  <a:cubicBezTo>
                    <a:pt x="41" y="139"/>
                    <a:pt x="41" y="139"/>
                    <a:pt x="41" y="139"/>
                  </a:cubicBezTo>
                  <a:cubicBezTo>
                    <a:pt x="43" y="139"/>
                    <a:pt x="43" y="139"/>
                    <a:pt x="43" y="139"/>
                  </a:cubicBezTo>
                  <a:cubicBezTo>
                    <a:pt x="44" y="139"/>
                    <a:pt x="44" y="139"/>
                    <a:pt x="44" y="139"/>
                  </a:cubicBezTo>
                  <a:cubicBezTo>
                    <a:pt x="45" y="138"/>
                    <a:pt x="45" y="138"/>
                    <a:pt x="45" y="138"/>
                  </a:cubicBezTo>
                  <a:cubicBezTo>
                    <a:pt x="45" y="138"/>
                    <a:pt x="45" y="138"/>
                    <a:pt x="45" y="138"/>
                  </a:cubicBezTo>
                  <a:cubicBezTo>
                    <a:pt x="46" y="137"/>
                    <a:pt x="46" y="137"/>
                    <a:pt x="46" y="137"/>
                  </a:cubicBezTo>
                  <a:cubicBezTo>
                    <a:pt x="47" y="137"/>
                    <a:pt x="47" y="137"/>
                    <a:pt x="47" y="137"/>
                  </a:cubicBezTo>
                  <a:cubicBezTo>
                    <a:pt x="47" y="136"/>
                    <a:pt x="47" y="136"/>
                    <a:pt x="47" y="136"/>
                  </a:cubicBezTo>
                  <a:cubicBezTo>
                    <a:pt x="48" y="134"/>
                    <a:pt x="48" y="134"/>
                    <a:pt x="48" y="134"/>
                  </a:cubicBezTo>
                  <a:cubicBezTo>
                    <a:pt x="48" y="133"/>
                    <a:pt x="48" y="133"/>
                    <a:pt x="48" y="133"/>
                  </a:cubicBezTo>
                  <a:cubicBezTo>
                    <a:pt x="48" y="124"/>
                    <a:pt x="48" y="124"/>
                    <a:pt x="48" y="124"/>
                  </a:cubicBezTo>
                  <a:cubicBezTo>
                    <a:pt x="64" y="124"/>
                    <a:pt x="64" y="124"/>
                    <a:pt x="64" y="124"/>
                  </a:cubicBezTo>
                  <a:cubicBezTo>
                    <a:pt x="64" y="133"/>
                    <a:pt x="64" y="133"/>
                    <a:pt x="64" y="133"/>
                  </a:cubicBezTo>
                  <a:cubicBezTo>
                    <a:pt x="64" y="134"/>
                    <a:pt x="64" y="134"/>
                    <a:pt x="64" y="134"/>
                  </a:cubicBezTo>
                  <a:cubicBezTo>
                    <a:pt x="65" y="136"/>
                    <a:pt x="65" y="136"/>
                    <a:pt x="65" y="136"/>
                  </a:cubicBezTo>
                  <a:cubicBezTo>
                    <a:pt x="65" y="137"/>
                    <a:pt x="65" y="137"/>
                    <a:pt x="65" y="137"/>
                  </a:cubicBezTo>
                  <a:cubicBezTo>
                    <a:pt x="66" y="137"/>
                    <a:pt x="66" y="137"/>
                    <a:pt x="66" y="137"/>
                  </a:cubicBezTo>
                  <a:cubicBezTo>
                    <a:pt x="66" y="138"/>
                    <a:pt x="66" y="138"/>
                    <a:pt x="66" y="138"/>
                  </a:cubicBezTo>
                  <a:cubicBezTo>
                    <a:pt x="67" y="138"/>
                    <a:pt x="67" y="138"/>
                    <a:pt x="67" y="138"/>
                  </a:cubicBezTo>
                  <a:cubicBezTo>
                    <a:pt x="68" y="139"/>
                    <a:pt x="68" y="139"/>
                    <a:pt x="68" y="139"/>
                  </a:cubicBezTo>
                  <a:cubicBezTo>
                    <a:pt x="70" y="139"/>
                    <a:pt x="70" y="139"/>
                    <a:pt x="70" y="139"/>
                  </a:cubicBezTo>
                  <a:cubicBezTo>
                    <a:pt x="71" y="139"/>
                    <a:pt x="71" y="139"/>
                    <a:pt x="71" y="139"/>
                  </a:cubicBezTo>
                  <a:cubicBezTo>
                    <a:pt x="72" y="138"/>
                    <a:pt x="72" y="138"/>
                    <a:pt x="72" y="138"/>
                  </a:cubicBezTo>
                  <a:cubicBezTo>
                    <a:pt x="72" y="138"/>
                    <a:pt x="72" y="138"/>
                    <a:pt x="72" y="138"/>
                  </a:cubicBezTo>
                  <a:cubicBezTo>
                    <a:pt x="73" y="137"/>
                    <a:pt x="73" y="137"/>
                    <a:pt x="73" y="137"/>
                  </a:cubicBezTo>
                  <a:cubicBezTo>
                    <a:pt x="74" y="137"/>
                    <a:pt x="74" y="137"/>
                    <a:pt x="74" y="137"/>
                  </a:cubicBezTo>
                  <a:cubicBezTo>
                    <a:pt x="74" y="136"/>
                    <a:pt x="74" y="136"/>
                    <a:pt x="74" y="136"/>
                  </a:cubicBezTo>
                  <a:cubicBezTo>
                    <a:pt x="75" y="134"/>
                    <a:pt x="75" y="134"/>
                    <a:pt x="75" y="134"/>
                  </a:cubicBezTo>
                  <a:cubicBezTo>
                    <a:pt x="75" y="133"/>
                    <a:pt x="75" y="133"/>
                    <a:pt x="75" y="133"/>
                  </a:cubicBezTo>
                  <a:cubicBezTo>
                    <a:pt x="75" y="124"/>
                    <a:pt x="75" y="124"/>
                    <a:pt x="75" y="124"/>
                  </a:cubicBezTo>
                  <a:cubicBezTo>
                    <a:pt x="91" y="124"/>
                    <a:pt x="91" y="124"/>
                    <a:pt x="91" y="124"/>
                  </a:cubicBezTo>
                  <a:cubicBezTo>
                    <a:pt x="91" y="133"/>
                    <a:pt x="91" y="133"/>
                    <a:pt x="91" y="133"/>
                  </a:cubicBezTo>
                  <a:cubicBezTo>
                    <a:pt x="91" y="134"/>
                    <a:pt x="91" y="134"/>
                    <a:pt x="91" y="134"/>
                  </a:cubicBezTo>
                  <a:cubicBezTo>
                    <a:pt x="92" y="136"/>
                    <a:pt x="92" y="136"/>
                    <a:pt x="92" y="136"/>
                  </a:cubicBezTo>
                  <a:cubicBezTo>
                    <a:pt x="92" y="137"/>
                    <a:pt x="92" y="137"/>
                    <a:pt x="92" y="137"/>
                  </a:cubicBezTo>
                  <a:cubicBezTo>
                    <a:pt x="93" y="137"/>
                    <a:pt x="93" y="137"/>
                    <a:pt x="93" y="137"/>
                  </a:cubicBezTo>
                  <a:cubicBezTo>
                    <a:pt x="94" y="138"/>
                    <a:pt x="94" y="138"/>
                    <a:pt x="94" y="138"/>
                  </a:cubicBezTo>
                  <a:cubicBezTo>
                    <a:pt x="94" y="138"/>
                    <a:pt x="94" y="138"/>
                    <a:pt x="94" y="138"/>
                  </a:cubicBezTo>
                  <a:cubicBezTo>
                    <a:pt x="95" y="139"/>
                    <a:pt x="95" y="139"/>
                    <a:pt x="95" y="139"/>
                  </a:cubicBezTo>
                  <a:cubicBezTo>
                    <a:pt x="97" y="139"/>
                    <a:pt x="97" y="139"/>
                    <a:pt x="97" y="139"/>
                  </a:cubicBezTo>
                  <a:cubicBezTo>
                    <a:pt x="98" y="139"/>
                    <a:pt x="98" y="139"/>
                    <a:pt x="98" y="139"/>
                  </a:cubicBezTo>
                  <a:cubicBezTo>
                    <a:pt x="99" y="138"/>
                    <a:pt x="99" y="138"/>
                    <a:pt x="99" y="138"/>
                  </a:cubicBezTo>
                  <a:cubicBezTo>
                    <a:pt x="100" y="138"/>
                    <a:pt x="100" y="138"/>
                    <a:pt x="100" y="138"/>
                  </a:cubicBezTo>
                  <a:cubicBezTo>
                    <a:pt x="100" y="137"/>
                    <a:pt x="100" y="137"/>
                    <a:pt x="100" y="137"/>
                  </a:cubicBezTo>
                  <a:cubicBezTo>
                    <a:pt x="101" y="137"/>
                    <a:pt x="101" y="137"/>
                    <a:pt x="101" y="137"/>
                  </a:cubicBezTo>
                  <a:cubicBezTo>
                    <a:pt x="101" y="136"/>
                    <a:pt x="101" y="136"/>
                    <a:pt x="101" y="136"/>
                  </a:cubicBezTo>
                  <a:cubicBezTo>
                    <a:pt x="102" y="134"/>
                    <a:pt x="102" y="134"/>
                    <a:pt x="102" y="134"/>
                  </a:cubicBezTo>
                  <a:cubicBezTo>
                    <a:pt x="102" y="133"/>
                    <a:pt x="102" y="133"/>
                    <a:pt x="102" y="133"/>
                  </a:cubicBezTo>
                  <a:cubicBezTo>
                    <a:pt x="102" y="124"/>
                    <a:pt x="102" y="124"/>
                    <a:pt x="102" y="124"/>
                  </a:cubicBezTo>
                  <a:cubicBezTo>
                    <a:pt x="115" y="124"/>
                    <a:pt x="115" y="124"/>
                    <a:pt x="115" y="124"/>
                  </a:cubicBezTo>
                  <a:cubicBezTo>
                    <a:pt x="117" y="124"/>
                    <a:pt x="117" y="124"/>
                    <a:pt x="117" y="124"/>
                  </a:cubicBezTo>
                  <a:cubicBezTo>
                    <a:pt x="118" y="123"/>
                    <a:pt x="118" y="123"/>
                    <a:pt x="118" y="123"/>
                  </a:cubicBezTo>
                  <a:cubicBezTo>
                    <a:pt x="120" y="122"/>
                    <a:pt x="120" y="122"/>
                    <a:pt x="120" y="122"/>
                  </a:cubicBezTo>
                  <a:cubicBezTo>
                    <a:pt x="121" y="121"/>
                    <a:pt x="121" y="121"/>
                    <a:pt x="121" y="121"/>
                  </a:cubicBezTo>
                  <a:cubicBezTo>
                    <a:pt x="122" y="120"/>
                    <a:pt x="122" y="120"/>
                    <a:pt x="122" y="120"/>
                  </a:cubicBezTo>
                  <a:cubicBezTo>
                    <a:pt x="123" y="119"/>
                    <a:pt x="123" y="119"/>
                    <a:pt x="123" y="119"/>
                  </a:cubicBezTo>
                  <a:cubicBezTo>
                    <a:pt x="123" y="117"/>
                    <a:pt x="123" y="117"/>
                    <a:pt x="123" y="117"/>
                  </a:cubicBezTo>
                  <a:cubicBezTo>
                    <a:pt x="124" y="115"/>
                    <a:pt x="124" y="115"/>
                    <a:pt x="124" y="115"/>
                  </a:cubicBezTo>
                  <a:cubicBezTo>
                    <a:pt x="124" y="102"/>
                    <a:pt x="124" y="102"/>
                    <a:pt x="124" y="102"/>
                  </a:cubicBezTo>
                  <a:cubicBezTo>
                    <a:pt x="133" y="102"/>
                    <a:pt x="133" y="102"/>
                    <a:pt x="133" y="102"/>
                  </a:cubicBezTo>
                  <a:cubicBezTo>
                    <a:pt x="135" y="102"/>
                    <a:pt x="135" y="102"/>
                    <a:pt x="135" y="102"/>
                  </a:cubicBezTo>
                  <a:cubicBezTo>
                    <a:pt x="135" y="102"/>
                    <a:pt x="135" y="102"/>
                    <a:pt x="135" y="102"/>
                  </a:cubicBezTo>
                  <a:cubicBezTo>
                    <a:pt x="136" y="101"/>
                    <a:pt x="136" y="101"/>
                    <a:pt x="136" y="101"/>
                  </a:cubicBezTo>
                  <a:cubicBezTo>
                    <a:pt x="137" y="100"/>
                    <a:pt x="137" y="100"/>
                    <a:pt x="137" y="100"/>
                  </a:cubicBezTo>
                  <a:cubicBezTo>
                    <a:pt x="138" y="100"/>
                    <a:pt x="138" y="100"/>
                    <a:pt x="138" y="100"/>
                  </a:cubicBezTo>
                  <a:cubicBezTo>
                    <a:pt x="138" y="99"/>
                    <a:pt x="138" y="99"/>
                    <a:pt x="138" y="99"/>
                  </a:cubicBezTo>
                  <a:cubicBezTo>
                    <a:pt x="139" y="98"/>
                    <a:pt x="139" y="98"/>
                    <a:pt x="139" y="98"/>
                  </a:cubicBezTo>
                  <a:cubicBezTo>
                    <a:pt x="139" y="97"/>
                    <a:pt x="139" y="97"/>
                    <a:pt x="139" y="97"/>
                  </a:cubicBezTo>
                  <a:cubicBezTo>
                    <a:pt x="139" y="96"/>
                    <a:pt x="139" y="96"/>
                    <a:pt x="139" y="96"/>
                  </a:cubicBezTo>
                  <a:cubicBezTo>
                    <a:pt x="138" y="95"/>
                    <a:pt x="138" y="95"/>
                    <a:pt x="138" y="95"/>
                  </a:cubicBezTo>
                  <a:cubicBezTo>
                    <a:pt x="138" y="94"/>
                    <a:pt x="138" y="94"/>
                    <a:pt x="138" y="94"/>
                  </a:cubicBezTo>
                  <a:cubicBezTo>
                    <a:pt x="137" y="93"/>
                    <a:pt x="137" y="93"/>
                    <a:pt x="137" y="93"/>
                  </a:cubicBezTo>
                  <a:cubicBezTo>
                    <a:pt x="136" y="92"/>
                    <a:pt x="136" y="92"/>
                    <a:pt x="136" y="92"/>
                  </a:cubicBezTo>
                  <a:cubicBezTo>
                    <a:pt x="135" y="92"/>
                    <a:pt x="135" y="92"/>
                    <a:pt x="135" y="92"/>
                  </a:cubicBezTo>
                  <a:cubicBezTo>
                    <a:pt x="135" y="92"/>
                    <a:pt x="135" y="92"/>
                    <a:pt x="135" y="92"/>
                  </a:cubicBezTo>
                  <a:cubicBezTo>
                    <a:pt x="133" y="91"/>
                    <a:pt x="133" y="91"/>
                    <a:pt x="133" y="91"/>
                  </a:cubicBezTo>
                  <a:cubicBezTo>
                    <a:pt x="124" y="91"/>
                    <a:pt x="124" y="91"/>
                    <a:pt x="124" y="91"/>
                  </a:cubicBezTo>
                  <a:cubicBezTo>
                    <a:pt x="124" y="75"/>
                    <a:pt x="124" y="75"/>
                    <a:pt x="124" y="75"/>
                  </a:cubicBezTo>
                  <a:cubicBezTo>
                    <a:pt x="133" y="75"/>
                    <a:pt x="133" y="75"/>
                    <a:pt x="133" y="75"/>
                  </a:cubicBezTo>
                  <a:cubicBezTo>
                    <a:pt x="135" y="75"/>
                    <a:pt x="135" y="75"/>
                    <a:pt x="135" y="75"/>
                  </a:cubicBezTo>
                  <a:cubicBezTo>
                    <a:pt x="135" y="75"/>
                    <a:pt x="135" y="75"/>
                    <a:pt x="135" y="75"/>
                  </a:cubicBezTo>
                  <a:cubicBezTo>
                    <a:pt x="136" y="74"/>
                    <a:pt x="136" y="74"/>
                    <a:pt x="136" y="74"/>
                  </a:cubicBezTo>
                  <a:cubicBezTo>
                    <a:pt x="137" y="73"/>
                    <a:pt x="137" y="73"/>
                    <a:pt x="137" y="73"/>
                  </a:cubicBezTo>
                  <a:cubicBezTo>
                    <a:pt x="138" y="73"/>
                    <a:pt x="138" y="73"/>
                    <a:pt x="138" y="73"/>
                  </a:cubicBezTo>
                  <a:cubicBezTo>
                    <a:pt x="138" y="72"/>
                    <a:pt x="138" y="72"/>
                    <a:pt x="138" y="72"/>
                  </a:cubicBezTo>
                  <a:cubicBezTo>
                    <a:pt x="139" y="71"/>
                    <a:pt x="139" y="71"/>
                    <a:pt x="139" y="71"/>
                  </a:cubicBezTo>
                  <a:cubicBezTo>
                    <a:pt x="139" y="70"/>
                    <a:pt x="139" y="70"/>
                    <a:pt x="139" y="70"/>
                  </a:cubicBezTo>
                  <a:cubicBezTo>
                    <a:pt x="139" y="68"/>
                    <a:pt x="139" y="68"/>
                    <a:pt x="139" y="68"/>
                  </a:cubicBezTo>
                  <a:cubicBezTo>
                    <a:pt x="138" y="68"/>
                    <a:pt x="138" y="68"/>
                    <a:pt x="138" y="68"/>
                  </a:cubicBezTo>
                  <a:cubicBezTo>
                    <a:pt x="138" y="67"/>
                    <a:pt x="138" y="67"/>
                    <a:pt x="138" y="67"/>
                  </a:cubicBezTo>
                  <a:cubicBezTo>
                    <a:pt x="137" y="66"/>
                    <a:pt x="137" y="66"/>
                    <a:pt x="137" y="66"/>
                  </a:cubicBezTo>
                  <a:cubicBezTo>
                    <a:pt x="136" y="65"/>
                    <a:pt x="136" y="65"/>
                    <a:pt x="136" y="65"/>
                  </a:cubicBezTo>
                  <a:cubicBezTo>
                    <a:pt x="135" y="65"/>
                    <a:pt x="135" y="65"/>
                    <a:pt x="135" y="65"/>
                  </a:cubicBezTo>
                  <a:cubicBezTo>
                    <a:pt x="135" y="64"/>
                    <a:pt x="135" y="64"/>
                    <a:pt x="135" y="64"/>
                  </a:cubicBezTo>
                  <a:cubicBezTo>
                    <a:pt x="133" y="64"/>
                    <a:pt x="133" y="64"/>
                    <a:pt x="133" y="64"/>
                  </a:cubicBezTo>
                  <a:cubicBezTo>
                    <a:pt x="124" y="64"/>
                    <a:pt x="124" y="64"/>
                    <a:pt x="124" y="64"/>
                  </a:cubicBezTo>
                  <a:cubicBezTo>
                    <a:pt x="124" y="48"/>
                    <a:pt x="124" y="48"/>
                    <a:pt x="124" y="48"/>
                  </a:cubicBezTo>
                  <a:cubicBezTo>
                    <a:pt x="133" y="48"/>
                    <a:pt x="133" y="48"/>
                    <a:pt x="133" y="48"/>
                  </a:cubicBezTo>
                  <a:cubicBezTo>
                    <a:pt x="134" y="48"/>
                    <a:pt x="134" y="48"/>
                    <a:pt x="134" y="48"/>
                  </a:cubicBezTo>
                  <a:cubicBezTo>
                    <a:pt x="135" y="48"/>
                    <a:pt x="135" y="48"/>
                    <a:pt x="135" y="48"/>
                  </a:cubicBezTo>
                  <a:cubicBezTo>
                    <a:pt x="136" y="47"/>
                    <a:pt x="136" y="47"/>
                    <a:pt x="136" y="47"/>
                  </a:cubicBezTo>
                  <a:cubicBezTo>
                    <a:pt x="137" y="47"/>
                    <a:pt x="137" y="47"/>
                    <a:pt x="137" y="47"/>
                  </a:cubicBezTo>
                  <a:cubicBezTo>
                    <a:pt x="137" y="46"/>
                    <a:pt x="137" y="46"/>
                    <a:pt x="137" y="46"/>
                  </a:cubicBezTo>
                  <a:cubicBezTo>
                    <a:pt x="138" y="45"/>
                    <a:pt x="138" y="45"/>
                    <a:pt x="138" y="45"/>
                  </a:cubicBezTo>
                  <a:cubicBezTo>
                    <a:pt x="138" y="45"/>
                    <a:pt x="138" y="45"/>
                    <a:pt x="138" y="45"/>
                  </a:cubicBezTo>
                  <a:cubicBezTo>
                    <a:pt x="139" y="44"/>
                    <a:pt x="139" y="44"/>
                    <a:pt x="139" y="44"/>
                  </a:cubicBezTo>
                  <a:cubicBezTo>
                    <a:pt x="139" y="42"/>
                    <a:pt x="139" y="42"/>
                    <a:pt x="139" y="42"/>
                  </a:cubicBezTo>
                  <a:cubicBezTo>
                    <a:pt x="139" y="42"/>
                    <a:pt x="139" y="42"/>
                    <a:pt x="139" y="42"/>
                  </a:cubicBezTo>
                  <a:lnTo>
                    <a:pt x="138" y="41"/>
                  </a:lnTo>
                  <a:close/>
                  <a:moveTo>
                    <a:pt x="103" y="98"/>
                  </a:moveTo>
                  <a:cubicBezTo>
                    <a:pt x="103" y="101"/>
                    <a:pt x="100" y="103"/>
                    <a:pt x="98" y="103"/>
                  </a:cubicBezTo>
                  <a:cubicBezTo>
                    <a:pt x="41" y="103"/>
                    <a:pt x="41" y="103"/>
                    <a:pt x="41" y="103"/>
                  </a:cubicBezTo>
                  <a:cubicBezTo>
                    <a:pt x="38" y="103"/>
                    <a:pt x="36" y="101"/>
                    <a:pt x="36" y="98"/>
                  </a:cubicBezTo>
                  <a:cubicBezTo>
                    <a:pt x="36" y="41"/>
                    <a:pt x="36" y="41"/>
                    <a:pt x="36" y="41"/>
                  </a:cubicBezTo>
                  <a:cubicBezTo>
                    <a:pt x="36" y="39"/>
                    <a:pt x="38" y="36"/>
                    <a:pt x="41" y="36"/>
                  </a:cubicBezTo>
                  <a:cubicBezTo>
                    <a:pt x="98" y="36"/>
                    <a:pt x="98" y="36"/>
                    <a:pt x="98" y="36"/>
                  </a:cubicBezTo>
                  <a:cubicBezTo>
                    <a:pt x="100" y="36"/>
                    <a:pt x="103" y="39"/>
                    <a:pt x="103" y="41"/>
                  </a:cubicBezTo>
                  <a:lnTo>
                    <a:pt x="103" y="9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282828"/>
                </a:solidFill>
                <a:effectLst/>
                <a:uLnTx/>
                <a:uFillTx/>
                <a:latin typeface="Arial" charset="0"/>
                <a:ea typeface="ＭＳ Ｐゴシック" charset="0"/>
              </a:endParaRPr>
            </a:p>
          </p:txBody>
        </p:sp>
        <p:grpSp>
          <p:nvGrpSpPr>
            <p:cNvPr id="55" name="Group 54">
              <a:extLst>
                <a:ext uri="{FF2B5EF4-FFF2-40B4-BE49-F238E27FC236}">
                  <a16:creationId xmlns:a16="http://schemas.microsoft.com/office/drawing/2014/main" id="{2F8D9817-F756-4DE6-8D96-CBAF5D5673F4}"/>
                </a:ext>
              </a:extLst>
            </p:cNvPr>
            <p:cNvGrpSpPr/>
            <p:nvPr/>
          </p:nvGrpSpPr>
          <p:grpSpPr>
            <a:xfrm>
              <a:off x="1841776" y="2106047"/>
              <a:ext cx="833146" cy="842660"/>
              <a:chOff x="3232151" y="5595938"/>
              <a:chExt cx="677863" cy="690563"/>
            </a:xfrm>
            <a:solidFill>
              <a:srgbClr val="00A3E0"/>
            </a:solidFill>
          </p:grpSpPr>
          <p:sp>
            <p:nvSpPr>
              <p:cNvPr id="56" name="Freeform 131">
                <a:extLst>
                  <a:ext uri="{FF2B5EF4-FFF2-40B4-BE49-F238E27FC236}">
                    <a16:creationId xmlns:a16="http://schemas.microsoft.com/office/drawing/2014/main" id="{B63BA833-6319-4E77-A2B7-ECB341334BBE}"/>
                  </a:ext>
                </a:extLst>
              </p:cNvPr>
              <p:cNvSpPr>
                <a:spLocks/>
              </p:cNvSpPr>
              <p:nvPr/>
            </p:nvSpPr>
            <p:spPr bwMode="auto">
              <a:xfrm>
                <a:off x="3314701" y="6054725"/>
                <a:ext cx="46038" cy="41275"/>
              </a:xfrm>
              <a:custGeom>
                <a:avLst/>
                <a:gdLst>
                  <a:gd name="T0" fmla="*/ 26 w 29"/>
                  <a:gd name="T1" fmla="*/ 0 h 26"/>
                  <a:gd name="T2" fmla="*/ 0 w 29"/>
                  <a:gd name="T3" fmla="*/ 0 h 26"/>
                  <a:gd name="T4" fmla="*/ 29 w 29"/>
                  <a:gd name="T5" fmla="*/ 26 h 26"/>
                  <a:gd name="T6" fmla="*/ 26 w 29"/>
                  <a:gd name="T7" fmla="*/ 24 h 26"/>
                  <a:gd name="T8" fmla="*/ 26 w 29"/>
                  <a:gd name="T9" fmla="*/ 22 h 26"/>
                  <a:gd name="T10" fmla="*/ 26 w 29"/>
                  <a:gd name="T11" fmla="*/ 0 h 26"/>
                </a:gdLst>
                <a:ahLst/>
                <a:cxnLst>
                  <a:cxn ang="0">
                    <a:pos x="T0" y="T1"/>
                  </a:cxn>
                  <a:cxn ang="0">
                    <a:pos x="T2" y="T3"/>
                  </a:cxn>
                  <a:cxn ang="0">
                    <a:pos x="T4" y="T5"/>
                  </a:cxn>
                  <a:cxn ang="0">
                    <a:pos x="T6" y="T7"/>
                  </a:cxn>
                  <a:cxn ang="0">
                    <a:pos x="T8" y="T9"/>
                  </a:cxn>
                  <a:cxn ang="0">
                    <a:pos x="T10" y="T11"/>
                  </a:cxn>
                </a:cxnLst>
                <a:rect l="0" t="0" r="r" b="b"/>
                <a:pathLst>
                  <a:path w="29" h="26">
                    <a:moveTo>
                      <a:pt x="26" y="0"/>
                    </a:moveTo>
                    <a:lnTo>
                      <a:pt x="0" y="0"/>
                    </a:lnTo>
                    <a:lnTo>
                      <a:pt x="29" y="26"/>
                    </a:lnTo>
                    <a:lnTo>
                      <a:pt x="26" y="24"/>
                    </a:lnTo>
                    <a:lnTo>
                      <a:pt x="26" y="22"/>
                    </a:lnTo>
                    <a:lnTo>
                      <a:pt x="2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57" name="Freeform 132">
                <a:extLst>
                  <a:ext uri="{FF2B5EF4-FFF2-40B4-BE49-F238E27FC236}">
                    <a16:creationId xmlns:a16="http://schemas.microsoft.com/office/drawing/2014/main" id="{02DF1EC0-2FE9-4E3C-BEB0-E24A5EF9E3B8}"/>
                  </a:ext>
                </a:extLst>
              </p:cNvPr>
              <p:cNvSpPr>
                <a:spLocks/>
              </p:cNvSpPr>
              <p:nvPr/>
            </p:nvSpPr>
            <p:spPr bwMode="auto">
              <a:xfrm>
                <a:off x="3232151" y="5970588"/>
                <a:ext cx="41275" cy="42863"/>
              </a:xfrm>
              <a:custGeom>
                <a:avLst/>
                <a:gdLst>
                  <a:gd name="T0" fmla="*/ 5 w 26"/>
                  <a:gd name="T1" fmla="*/ 0 h 27"/>
                  <a:gd name="T2" fmla="*/ 3 w 26"/>
                  <a:gd name="T3" fmla="*/ 0 h 27"/>
                  <a:gd name="T4" fmla="*/ 0 w 26"/>
                  <a:gd name="T5" fmla="*/ 0 h 27"/>
                  <a:gd name="T6" fmla="*/ 26 w 26"/>
                  <a:gd name="T7" fmla="*/ 27 h 27"/>
                  <a:gd name="T8" fmla="*/ 26 w 26"/>
                  <a:gd name="T9" fmla="*/ 0 h 27"/>
                  <a:gd name="T10" fmla="*/ 5 w 26"/>
                  <a:gd name="T11" fmla="*/ 0 h 27"/>
                </a:gdLst>
                <a:ahLst/>
                <a:cxnLst>
                  <a:cxn ang="0">
                    <a:pos x="T0" y="T1"/>
                  </a:cxn>
                  <a:cxn ang="0">
                    <a:pos x="T2" y="T3"/>
                  </a:cxn>
                  <a:cxn ang="0">
                    <a:pos x="T4" y="T5"/>
                  </a:cxn>
                  <a:cxn ang="0">
                    <a:pos x="T6" y="T7"/>
                  </a:cxn>
                  <a:cxn ang="0">
                    <a:pos x="T8" y="T9"/>
                  </a:cxn>
                  <a:cxn ang="0">
                    <a:pos x="T10" y="T11"/>
                  </a:cxn>
                </a:cxnLst>
                <a:rect l="0" t="0" r="r" b="b"/>
                <a:pathLst>
                  <a:path w="26" h="27">
                    <a:moveTo>
                      <a:pt x="5" y="0"/>
                    </a:moveTo>
                    <a:lnTo>
                      <a:pt x="3" y="0"/>
                    </a:lnTo>
                    <a:lnTo>
                      <a:pt x="0" y="0"/>
                    </a:lnTo>
                    <a:lnTo>
                      <a:pt x="26" y="27"/>
                    </a:lnTo>
                    <a:lnTo>
                      <a:pt x="26" y="0"/>
                    </a:lnTo>
                    <a:lnTo>
                      <a:pt x="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58" name="Freeform 133">
                <a:extLst>
                  <a:ext uri="{FF2B5EF4-FFF2-40B4-BE49-F238E27FC236}">
                    <a16:creationId xmlns:a16="http://schemas.microsoft.com/office/drawing/2014/main" id="{13263B4C-015F-489D-905D-5F2B6869FD77}"/>
                  </a:ext>
                </a:extLst>
              </p:cNvPr>
              <p:cNvSpPr>
                <a:spLocks/>
              </p:cNvSpPr>
              <p:nvPr/>
            </p:nvSpPr>
            <p:spPr bwMode="auto">
              <a:xfrm>
                <a:off x="3684588" y="5683250"/>
                <a:ext cx="41275" cy="44450"/>
              </a:xfrm>
              <a:custGeom>
                <a:avLst/>
                <a:gdLst>
                  <a:gd name="T0" fmla="*/ 23 w 26"/>
                  <a:gd name="T1" fmla="*/ 26 h 28"/>
                  <a:gd name="T2" fmla="*/ 26 w 26"/>
                  <a:gd name="T3" fmla="*/ 28 h 28"/>
                  <a:gd name="T4" fmla="*/ 0 w 26"/>
                  <a:gd name="T5" fmla="*/ 0 h 28"/>
                  <a:gd name="T6" fmla="*/ 0 w 26"/>
                  <a:gd name="T7" fmla="*/ 26 h 28"/>
                  <a:gd name="T8" fmla="*/ 21 w 26"/>
                  <a:gd name="T9" fmla="*/ 26 h 28"/>
                  <a:gd name="T10" fmla="*/ 23 w 26"/>
                  <a:gd name="T11" fmla="*/ 26 h 28"/>
                </a:gdLst>
                <a:ahLst/>
                <a:cxnLst>
                  <a:cxn ang="0">
                    <a:pos x="T0" y="T1"/>
                  </a:cxn>
                  <a:cxn ang="0">
                    <a:pos x="T2" y="T3"/>
                  </a:cxn>
                  <a:cxn ang="0">
                    <a:pos x="T4" y="T5"/>
                  </a:cxn>
                  <a:cxn ang="0">
                    <a:pos x="T6" y="T7"/>
                  </a:cxn>
                  <a:cxn ang="0">
                    <a:pos x="T8" y="T9"/>
                  </a:cxn>
                  <a:cxn ang="0">
                    <a:pos x="T10" y="T11"/>
                  </a:cxn>
                </a:cxnLst>
                <a:rect l="0" t="0" r="r" b="b"/>
                <a:pathLst>
                  <a:path w="26" h="28">
                    <a:moveTo>
                      <a:pt x="23" y="26"/>
                    </a:moveTo>
                    <a:lnTo>
                      <a:pt x="26" y="28"/>
                    </a:lnTo>
                    <a:lnTo>
                      <a:pt x="0" y="0"/>
                    </a:lnTo>
                    <a:lnTo>
                      <a:pt x="0" y="26"/>
                    </a:lnTo>
                    <a:lnTo>
                      <a:pt x="21" y="26"/>
                    </a:lnTo>
                    <a:lnTo>
                      <a:pt x="23" y="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59" name="Freeform 134">
                <a:extLst>
                  <a:ext uri="{FF2B5EF4-FFF2-40B4-BE49-F238E27FC236}">
                    <a16:creationId xmlns:a16="http://schemas.microsoft.com/office/drawing/2014/main" id="{E4B541D1-2A6F-4274-81B9-F897FDF65BAE}"/>
                  </a:ext>
                </a:extLst>
              </p:cNvPr>
              <p:cNvSpPr>
                <a:spLocks/>
              </p:cNvSpPr>
              <p:nvPr/>
            </p:nvSpPr>
            <p:spPr bwMode="auto">
              <a:xfrm>
                <a:off x="3602038" y="5602288"/>
                <a:ext cx="41275" cy="38100"/>
              </a:xfrm>
              <a:custGeom>
                <a:avLst/>
                <a:gdLst>
                  <a:gd name="T0" fmla="*/ 0 w 26"/>
                  <a:gd name="T1" fmla="*/ 0 h 24"/>
                  <a:gd name="T2" fmla="*/ 0 w 26"/>
                  <a:gd name="T3" fmla="*/ 0 h 24"/>
                  <a:gd name="T4" fmla="*/ 0 w 26"/>
                  <a:gd name="T5" fmla="*/ 3 h 24"/>
                  <a:gd name="T6" fmla="*/ 0 w 26"/>
                  <a:gd name="T7" fmla="*/ 24 h 24"/>
                  <a:gd name="T8" fmla="*/ 26 w 26"/>
                  <a:gd name="T9" fmla="*/ 24 h 24"/>
                  <a:gd name="T10" fmla="*/ 0 w 26"/>
                  <a:gd name="T11" fmla="*/ 0 h 24"/>
                </a:gdLst>
                <a:ahLst/>
                <a:cxnLst>
                  <a:cxn ang="0">
                    <a:pos x="T0" y="T1"/>
                  </a:cxn>
                  <a:cxn ang="0">
                    <a:pos x="T2" y="T3"/>
                  </a:cxn>
                  <a:cxn ang="0">
                    <a:pos x="T4" y="T5"/>
                  </a:cxn>
                  <a:cxn ang="0">
                    <a:pos x="T6" y="T7"/>
                  </a:cxn>
                  <a:cxn ang="0">
                    <a:pos x="T8" y="T9"/>
                  </a:cxn>
                  <a:cxn ang="0">
                    <a:pos x="T10" y="T11"/>
                  </a:cxn>
                </a:cxnLst>
                <a:rect l="0" t="0" r="r" b="b"/>
                <a:pathLst>
                  <a:path w="26" h="24">
                    <a:moveTo>
                      <a:pt x="0" y="0"/>
                    </a:moveTo>
                    <a:lnTo>
                      <a:pt x="0" y="0"/>
                    </a:lnTo>
                    <a:lnTo>
                      <a:pt x="0" y="3"/>
                    </a:lnTo>
                    <a:lnTo>
                      <a:pt x="0" y="24"/>
                    </a:lnTo>
                    <a:lnTo>
                      <a:pt x="26" y="24"/>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60" name="Freeform 135">
                <a:extLst>
                  <a:ext uri="{FF2B5EF4-FFF2-40B4-BE49-F238E27FC236}">
                    <a16:creationId xmlns:a16="http://schemas.microsoft.com/office/drawing/2014/main" id="{AE3D63B2-ADE5-49E4-8CD5-94747722C31E}"/>
                  </a:ext>
                </a:extLst>
              </p:cNvPr>
              <p:cNvSpPr>
                <a:spLocks/>
              </p:cNvSpPr>
              <p:nvPr/>
            </p:nvSpPr>
            <p:spPr bwMode="auto">
              <a:xfrm>
                <a:off x="3232151" y="5868988"/>
                <a:ext cx="41275" cy="41275"/>
              </a:xfrm>
              <a:custGeom>
                <a:avLst/>
                <a:gdLst>
                  <a:gd name="T0" fmla="*/ 5 w 26"/>
                  <a:gd name="T1" fmla="*/ 0 h 26"/>
                  <a:gd name="T2" fmla="*/ 3 w 26"/>
                  <a:gd name="T3" fmla="*/ 0 h 26"/>
                  <a:gd name="T4" fmla="*/ 0 w 26"/>
                  <a:gd name="T5" fmla="*/ 0 h 26"/>
                  <a:gd name="T6" fmla="*/ 26 w 26"/>
                  <a:gd name="T7" fmla="*/ 26 h 26"/>
                  <a:gd name="T8" fmla="*/ 26 w 26"/>
                  <a:gd name="T9" fmla="*/ 0 h 26"/>
                  <a:gd name="T10" fmla="*/ 5 w 26"/>
                  <a:gd name="T11" fmla="*/ 0 h 26"/>
                </a:gdLst>
                <a:ahLst/>
                <a:cxnLst>
                  <a:cxn ang="0">
                    <a:pos x="T0" y="T1"/>
                  </a:cxn>
                  <a:cxn ang="0">
                    <a:pos x="T2" y="T3"/>
                  </a:cxn>
                  <a:cxn ang="0">
                    <a:pos x="T4" y="T5"/>
                  </a:cxn>
                  <a:cxn ang="0">
                    <a:pos x="T6" y="T7"/>
                  </a:cxn>
                  <a:cxn ang="0">
                    <a:pos x="T8" y="T9"/>
                  </a:cxn>
                  <a:cxn ang="0">
                    <a:pos x="T10" y="T11"/>
                  </a:cxn>
                </a:cxnLst>
                <a:rect l="0" t="0" r="r" b="b"/>
                <a:pathLst>
                  <a:path w="26" h="26">
                    <a:moveTo>
                      <a:pt x="5" y="0"/>
                    </a:moveTo>
                    <a:lnTo>
                      <a:pt x="3" y="0"/>
                    </a:lnTo>
                    <a:lnTo>
                      <a:pt x="0" y="0"/>
                    </a:lnTo>
                    <a:lnTo>
                      <a:pt x="26" y="26"/>
                    </a:lnTo>
                    <a:lnTo>
                      <a:pt x="26" y="0"/>
                    </a:lnTo>
                    <a:lnTo>
                      <a:pt x="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61" name="Freeform 136">
                <a:extLst>
                  <a:ext uri="{FF2B5EF4-FFF2-40B4-BE49-F238E27FC236}">
                    <a16:creationId xmlns:a16="http://schemas.microsoft.com/office/drawing/2014/main" id="{BB3E6EB3-DF29-4225-AED8-0CE80938A9CD}"/>
                  </a:ext>
                </a:extLst>
              </p:cNvPr>
              <p:cNvSpPr>
                <a:spLocks/>
              </p:cNvSpPr>
              <p:nvPr/>
            </p:nvSpPr>
            <p:spPr bwMode="auto">
              <a:xfrm>
                <a:off x="3232151" y="5765800"/>
                <a:ext cx="41275" cy="42863"/>
              </a:xfrm>
              <a:custGeom>
                <a:avLst/>
                <a:gdLst>
                  <a:gd name="T0" fmla="*/ 3 w 26"/>
                  <a:gd name="T1" fmla="*/ 0 h 27"/>
                  <a:gd name="T2" fmla="*/ 0 w 26"/>
                  <a:gd name="T3" fmla="*/ 0 h 27"/>
                  <a:gd name="T4" fmla="*/ 26 w 26"/>
                  <a:gd name="T5" fmla="*/ 27 h 27"/>
                  <a:gd name="T6" fmla="*/ 26 w 26"/>
                  <a:gd name="T7" fmla="*/ 0 h 27"/>
                  <a:gd name="T8" fmla="*/ 5 w 26"/>
                  <a:gd name="T9" fmla="*/ 0 h 27"/>
                  <a:gd name="T10" fmla="*/ 3 w 26"/>
                  <a:gd name="T11" fmla="*/ 0 h 27"/>
                </a:gdLst>
                <a:ahLst/>
                <a:cxnLst>
                  <a:cxn ang="0">
                    <a:pos x="T0" y="T1"/>
                  </a:cxn>
                  <a:cxn ang="0">
                    <a:pos x="T2" y="T3"/>
                  </a:cxn>
                  <a:cxn ang="0">
                    <a:pos x="T4" y="T5"/>
                  </a:cxn>
                  <a:cxn ang="0">
                    <a:pos x="T6" y="T7"/>
                  </a:cxn>
                  <a:cxn ang="0">
                    <a:pos x="T8" y="T9"/>
                  </a:cxn>
                  <a:cxn ang="0">
                    <a:pos x="T10" y="T11"/>
                  </a:cxn>
                </a:cxnLst>
                <a:rect l="0" t="0" r="r" b="b"/>
                <a:pathLst>
                  <a:path w="26" h="27">
                    <a:moveTo>
                      <a:pt x="3" y="0"/>
                    </a:moveTo>
                    <a:lnTo>
                      <a:pt x="0" y="0"/>
                    </a:lnTo>
                    <a:lnTo>
                      <a:pt x="26" y="27"/>
                    </a:lnTo>
                    <a:lnTo>
                      <a:pt x="26" y="0"/>
                    </a:lnTo>
                    <a:lnTo>
                      <a:pt x="5" y="0"/>
                    </a:lnTo>
                    <a:lnTo>
                      <a:pt x="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62" name="Freeform 137">
                <a:extLst>
                  <a:ext uri="{FF2B5EF4-FFF2-40B4-BE49-F238E27FC236}">
                    <a16:creationId xmlns:a16="http://schemas.microsoft.com/office/drawing/2014/main" id="{D2C77D16-B326-483B-AF79-211CF0F97DFB}"/>
                  </a:ext>
                </a:extLst>
              </p:cNvPr>
              <p:cNvSpPr>
                <a:spLocks/>
              </p:cNvSpPr>
              <p:nvPr/>
            </p:nvSpPr>
            <p:spPr bwMode="auto">
              <a:xfrm>
                <a:off x="3398838" y="5602288"/>
                <a:ext cx="36513" cy="38100"/>
              </a:xfrm>
              <a:custGeom>
                <a:avLst/>
                <a:gdLst>
                  <a:gd name="T0" fmla="*/ 23 w 23"/>
                  <a:gd name="T1" fmla="*/ 24 h 24"/>
                  <a:gd name="T2" fmla="*/ 0 w 23"/>
                  <a:gd name="T3" fmla="*/ 0 h 24"/>
                  <a:gd name="T4" fmla="*/ 0 w 23"/>
                  <a:gd name="T5" fmla="*/ 3 h 24"/>
                  <a:gd name="T6" fmla="*/ 0 w 23"/>
                  <a:gd name="T7" fmla="*/ 24 h 24"/>
                  <a:gd name="T8" fmla="*/ 23 w 23"/>
                  <a:gd name="T9" fmla="*/ 24 h 24"/>
                </a:gdLst>
                <a:ahLst/>
                <a:cxnLst>
                  <a:cxn ang="0">
                    <a:pos x="T0" y="T1"/>
                  </a:cxn>
                  <a:cxn ang="0">
                    <a:pos x="T2" y="T3"/>
                  </a:cxn>
                  <a:cxn ang="0">
                    <a:pos x="T4" y="T5"/>
                  </a:cxn>
                  <a:cxn ang="0">
                    <a:pos x="T6" y="T7"/>
                  </a:cxn>
                  <a:cxn ang="0">
                    <a:pos x="T8" y="T9"/>
                  </a:cxn>
                </a:cxnLst>
                <a:rect l="0" t="0" r="r" b="b"/>
                <a:pathLst>
                  <a:path w="23" h="24">
                    <a:moveTo>
                      <a:pt x="23" y="24"/>
                    </a:moveTo>
                    <a:lnTo>
                      <a:pt x="0" y="0"/>
                    </a:lnTo>
                    <a:lnTo>
                      <a:pt x="0" y="3"/>
                    </a:lnTo>
                    <a:lnTo>
                      <a:pt x="0" y="24"/>
                    </a:lnTo>
                    <a:lnTo>
                      <a:pt x="23" y="2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63" name="Freeform 138">
                <a:extLst>
                  <a:ext uri="{FF2B5EF4-FFF2-40B4-BE49-F238E27FC236}">
                    <a16:creationId xmlns:a16="http://schemas.microsoft.com/office/drawing/2014/main" id="{3A5E37CF-8D4A-4506-994B-B0370443C818}"/>
                  </a:ext>
                </a:extLst>
              </p:cNvPr>
              <p:cNvSpPr>
                <a:spLocks/>
              </p:cNvSpPr>
              <p:nvPr/>
            </p:nvSpPr>
            <p:spPr bwMode="auto">
              <a:xfrm>
                <a:off x="3371851" y="5738813"/>
                <a:ext cx="538163" cy="547688"/>
              </a:xfrm>
              <a:custGeom>
                <a:avLst/>
                <a:gdLst>
                  <a:gd name="T0" fmla="*/ 98 w 143"/>
                  <a:gd name="T1" fmla="*/ 0 h 144"/>
                  <a:gd name="T2" fmla="*/ 98 w 143"/>
                  <a:gd name="T3" fmla="*/ 1 h 144"/>
                  <a:gd name="T4" fmla="*/ 97 w 143"/>
                  <a:gd name="T5" fmla="*/ 4 h 144"/>
                  <a:gd name="T6" fmla="*/ 96 w 143"/>
                  <a:gd name="T7" fmla="*/ 5 h 144"/>
                  <a:gd name="T8" fmla="*/ 95 w 143"/>
                  <a:gd name="T9" fmla="*/ 6 h 144"/>
                  <a:gd name="T10" fmla="*/ 93 w 143"/>
                  <a:gd name="T11" fmla="*/ 7 h 144"/>
                  <a:gd name="T12" fmla="*/ 83 w 143"/>
                  <a:gd name="T13" fmla="*/ 7 h 144"/>
                  <a:gd name="T14" fmla="*/ 83 w 143"/>
                  <a:gd name="T15" fmla="*/ 23 h 144"/>
                  <a:gd name="T16" fmla="*/ 94 w 143"/>
                  <a:gd name="T17" fmla="*/ 23 h 144"/>
                  <a:gd name="T18" fmla="*/ 95 w 143"/>
                  <a:gd name="T19" fmla="*/ 24 h 144"/>
                  <a:gd name="T20" fmla="*/ 97 w 143"/>
                  <a:gd name="T21" fmla="*/ 26 h 144"/>
                  <a:gd name="T22" fmla="*/ 98 w 143"/>
                  <a:gd name="T23" fmla="*/ 27 h 144"/>
                  <a:gd name="T24" fmla="*/ 98 w 143"/>
                  <a:gd name="T25" fmla="*/ 30 h 144"/>
                  <a:gd name="T26" fmla="*/ 97 w 143"/>
                  <a:gd name="T27" fmla="*/ 32 h 144"/>
                  <a:gd name="T28" fmla="*/ 95 w 143"/>
                  <a:gd name="T29" fmla="*/ 33 h 144"/>
                  <a:gd name="T30" fmla="*/ 94 w 143"/>
                  <a:gd name="T31" fmla="*/ 34 h 144"/>
                  <a:gd name="T32" fmla="*/ 83 w 143"/>
                  <a:gd name="T33" fmla="*/ 34 h 144"/>
                  <a:gd name="T34" fmla="*/ 92 w 143"/>
                  <a:gd name="T35" fmla="*/ 50 h 144"/>
                  <a:gd name="T36" fmla="*/ 94 w 143"/>
                  <a:gd name="T37" fmla="*/ 51 h 144"/>
                  <a:gd name="T38" fmla="*/ 96 w 143"/>
                  <a:gd name="T39" fmla="*/ 52 h 144"/>
                  <a:gd name="T40" fmla="*/ 97 w 143"/>
                  <a:gd name="T41" fmla="*/ 54 h 144"/>
                  <a:gd name="T42" fmla="*/ 98 w 143"/>
                  <a:gd name="T43" fmla="*/ 56 h 144"/>
                  <a:gd name="T44" fmla="*/ 97 w 143"/>
                  <a:gd name="T45" fmla="*/ 58 h 144"/>
                  <a:gd name="T46" fmla="*/ 96 w 143"/>
                  <a:gd name="T47" fmla="*/ 59 h 144"/>
                  <a:gd name="T48" fmla="*/ 94 w 143"/>
                  <a:gd name="T49" fmla="*/ 61 h 144"/>
                  <a:gd name="T50" fmla="*/ 92 w 143"/>
                  <a:gd name="T51" fmla="*/ 61 h 144"/>
                  <a:gd name="T52" fmla="*/ 83 w 143"/>
                  <a:gd name="T53" fmla="*/ 74 h 144"/>
                  <a:gd name="T54" fmla="*/ 82 w 143"/>
                  <a:gd name="T55" fmla="*/ 78 h 144"/>
                  <a:gd name="T56" fmla="*/ 80 w 143"/>
                  <a:gd name="T57" fmla="*/ 80 h 144"/>
                  <a:gd name="T58" fmla="*/ 77 w 143"/>
                  <a:gd name="T59" fmla="*/ 82 h 144"/>
                  <a:gd name="T60" fmla="*/ 74 w 143"/>
                  <a:gd name="T61" fmla="*/ 83 h 144"/>
                  <a:gd name="T62" fmla="*/ 61 w 143"/>
                  <a:gd name="T63" fmla="*/ 92 h 144"/>
                  <a:gd name="T64" fmla="*/ 60 w 143"/>
                  <a:gd name="T65" fmla="*/ 95 h 144"/>
                  <a:gd name="T66" fmla="*/ 59 w 143"/>
                  <a:gd name="T67" fmla="*/ 96 h 144"/>
                  <a:gd name="T68" fmla="*/ 58 w 143"/>
                  <a:gd name="T69" fmla="*/ 97 h 144"/>
                  <a:gd name="T70" fmla="*/ 56 w 143"/>
                  <a:gd name="T71" fmla="*/ 98 h 144"/>
                  <a:gd name="T72" fmla="*/ 53 w 143"/>
                  <a:gd name="T73" fmla="*/ 97 h 144"/>
                  <a:gd name="T74" fmla="*/ 52 w 143"/>
                  <a:gd name="T75" fmla="*/ 96 h 144"/>
                  <a:gd name="T76" fmla="*/ 51 w 143"/>
                  <a:gd name="T77" fmla="*/ 95 h 144"/>
                  <a:gd name="T78" fmla="*/ 50 w 143"/>
                  <a:gd name="T79" fmla="*/ 92 h 144"/>
                  <a:gd name="T80" fmla="*/ 34 w 143"/>
                  <a:gd name="T81" fmla="*/ 83 h 144"/>
                  <a:gd name="T82" fmla="*/ 34 w 143"/>
                  <a:gd name="T83" fmla="*/ 93 h 144"/>
                  <a:gd name="T84" fmla="*/ 33 w 143"/>
                  <a:gd name="T85" fmla="*/ 96 h 144"/>
                  <a:gd name="T86" fmla="*/ 31 w 143"/>
                  <a:gd name="T87" fmla="*/ 97 h 144"/>
                  <a:gd name="T88" fmla="*/ 30 w 143"/>
                  <a:gd name="T89" fmla="*/ 98 h 144"/>
                  <a:gd name="T90" fmla="*/ 27 w 143"/>
                  <a:gd name="T91" fmla="*/ 98 h 144"/>
                  <a:gd name="T92" fmla="*/ 25 w 143"/>
                  <a:gd name="T93" fmla="*/ 97 h 144"/>
                  <a:gd name="T94" fmla="*/ 24 w 143"/>
                  <a:gd name="T95" fmla="*/ 96 h 144"/>
                  <a:gd name="T96" fmla="*/ 23 w 143"/>
                  <a:gd name="T97" fmla="*/ 93 h 144"/>
                  <a:gd name="T98" fmla="*/ 23 w 143"/>
                  <a:gd name="T99" fmla="*/ 83 h 144"/>
                  <a:gd name="T100" fmla="*/ 7 w 143"/>
                  <a:gd name="T101" fmla="*/ 83 h 144"/>
                  <a:gd name="T102" fmla="*/ 7 w 143"/>
                  <a:gd name="T103" fmla="*/ 93 h 144"/>
                  <a:gd name="T104" fmla="*/ 6 w 143"/>
                  <a:gd name="T105" fmla="*/ 96 h 144"/>
                  <a:gd name="T106" fmla="*/ 4 w 143"/>
                  <a:gd name="T107" fmla="*/ 97 h 144"/>
                  <a:gd name="T108" fmla="*/ 3 w 143"/>
                  <a:gd name="T109" fmla="*/ 98 h 144"/>
                  <a:gd name="T110" fmla="*/ 0 w 143"/>
                  <a:gd name="T111" fmla="*/ 98 h 144"/>
                  <a:gd name="T112" fmla="*/ 46 w 143"/>
                  <a:gd name="T11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3" h="144">
                    <a:moveTo>
                      <a:pt x="143" y="46"/>
                    </a:moveTo>
                    <a:cubicBezTo>
                      <a:pt x="98" y="0"/>
                      <a:pt x="98" y="0"/>
                      <a:pt x="98" y="0"/>
                    </a:cubicBezTo>
                    <a:cubicBezTo>
                      <a:pt x="98" y="1"/>
                      <a:pt x="98" y="1"/>
                      <a:pt x="98" y="1"/>
                    </a:cubicBezTo>
                    <a:cubicBezTo>
                      <a:pt x="98" y="1"/>
                      <a:pt x="98" y="1"/>
                      <a:pt x="98" y="1"/>
                    </a:cubicBezTo>
                    <a:cubicBezTo>
                      <a:pt x="98" y="3"/>
                      <a:pt x="98" y="3"/>
                      <a:pt x="98" y="3"/>
                    </a:cubicBezTo>
                    <a:cubicBezTo>
                      <a:pt x="97" y="4"/>
                      <a:pt x="97" y="4"/>
                      <a:pt x="97" y="4"/>
                    </a:cubicBezTo>
                    <a:cubicBezTo>
                      <a:pt x="97" y="4"/>
                      <a:pt x="97" y="4"/>
                      <a:pt x="97" y="4"/>
                    </a:cubicBezTo>
                    <a:cubicBezTo>
                      <a:pt x="96" y="5"/>
                      <a:pt x="96" y="5"/>
                      <a:pt x="96" y="5"/>
                    </a:cubicBezTo>
                    <a:cubicBezTo>
                      <a:pt x="96" y="6"/>
                      <a:pt x="96" y="6"/>
                      <a:pt x="96" y="6"/>
                    </a:cubicBezTo>
                    <a:cubicBezTo>
                      <a:pt x="95" y="6"/>
                      <a:pt x="95" y="6"/>
                      <a:pt x="95" y="6"/>
                    </a:cubicBezTo>
                    <a:cubicBezTo>
                      <a:pt x="94" y="7"/>
                      <a:pt x="94" y="7"/>
                      <a:pt x="94" y="7"/>
                    </a:cubicBezTo>
                    <a:cubicBezTo>
                      <a:pt x="93" y="7"/>
                      <a:pt x="93" y="7"/>
                      <a:pt x="93" y="7"/>
                    </a:cubicBezTo>
                    <a:cubicBezTo>
                      <a:pt x="92" y="7"/>
                      <a:pt x="92" y="7"/>
                      <a:pt x="92" y="7"/>
                    </a:cubicBezTo>
                    <a:cubicBezTo>
                      <a:pt x="83" y="7"/>
                      <a:pt x="83" y="7"/>
                      <a:pt x="83" y="7"/>
                    </a:cubicBezTo>
                    <a:cubicBezTo>
                      <a:pt x="83" y="11"/>
                      <a:pt x="83" y="11"/>
                      <a:pt x="83" y="11"/>
                    </a:cubicBezTo>
                    <a:cubicBezTo>
                      <a:pt x="83" y="23"/>
                      <a:pt x="83" y="23"/>
                      <a:pt x="83" y="23"/>
                    </a:cubicBezTo>
                    <a:cubicBezTo>
                      <a:pt x="92" y="23"/>
                      <a:pt x="92" y="23"/>
                      <a:pt x="92" y="23"/>
                    </a:cubicBezTo>
                    <a:cubicBezTo>
                      <a:pt x="94" y="23"/>
                      <a:pt x="94" y="23"/>
                      <a:pt x="94" y="23"/>
                    </a:cubicBezTo>
                    <a:cubicBezTo>
                      <a:pt x="94" y="24"/>
                      <a:pt x="94" y="24"/>
                      <a:pt x="94" y="24"/>
                    </a:cubicBezTo>
                    <a:cubicBezTo>
                      <a:pt x="95" y="24"/>
                      <a:pt x="95" y="24"/>
                      <a:pt x="95" y="24"/>
                    </a:cubicBezTo>
                    <a:cubicBezTo>
                      <a:pt x="96" y="25"/>
                      <a:pt x="96" y="25"/>
                      <a:pt x="96" y="25"/>
                    </a:cubicBezTo>
                    <a:cubicBezTo>
                      <a:pt x="97" y="26"/>
                      <a:pt x="97" y="26"/>
                      <a:pt x="97" y="26"/>
                    </a:cubicBezTo>
                    <a:cubicBezTo>
                      <a:pt x="97" y="27"/>
                      <a:pt x="97" y="27"/>
                      <a:pt x="97" y="27"/>
                    </a:cubicBezTo>
                    <a:cubicBezTo>
                      <a:pt x="98" y="27"/>
                      <a:pt x="98" y="27"/>
                      <a:pt x="98" y="27"/>
                    </a:cubicBezTo>
                    <a:cubicBezTo>
                      <a:pt x="98" y="29"/>
                      <a:pt x="98" y="29"/>
                      <a:pt x="98" y="29"/>
                    </a:cubicBezTo>
                    <a:cubicBezTo>
                      <a:pt x="98" y="30"/>
                      <a:pt x="98" y="30"/>
                      <a:pt x="98" y="30"/>
                    </a:cubicBezTo>
                    <a:cubicBezTo>
                      <a:pt x="97" y="31"/>
                      <a:pt x="97" y="31"/>
                      <a:pt x="97" y="31"/>
                    </a:cubicBezTo>
                    <a:cubicBezTo>
                      <a:pt x="97" y="32"/>
                      <a:pt x="97" y="32"/>
                      <a:pt x="97" y="32"/>
                    </a:cubicBezTo>
                    <a:cubicBezTo>
                      <a:pt x="96" y="32"/>
                      <a:pt x="96" y="32"/>
                      <a:pt x="96" y="32"/>
                    </a:cubicBezTo>
                    <a:cubicBezTo>
                      <a:pt x="95" y="33"/>
                      <a:pt x="95" y="33"/>
                      <a:pt x="95" y="33"/>
                    </a:cubicBezTo>
                    <a:cubicBezTo>
                      <a:pt x="94" y="34"/>
                      <a:pt x="94" y="34"/>
                      <a:pt x="94" y="34"/>
                    </a:cubicBezTo>
                    <a:cubicBezTo>
                      <a:pt x="94" y="34"/>
                      <a:pt x="94" y="34"/>
                      <a:pt x="94" y="34"/>
                    </a:cubicBezTo>
                    <a:cubicBezTo>
                      <a:pt x="92" y="34"/>
                      <a:pt x="92" y="34"/>
                      <a:pt x="92" y="34"/>
                    </a:cubicBezTo>
                    <a:cubicBezTo>
                      <a:pt x="83" y="34"/>
                      <a:pt x="83" y="34"/>
                      <a:pt x="83" y="34"/>
                    </a:cubicBezTo>
                    <a:cubicBezTo>
                      <a:pt x="83" y="50"/>
                      <a:pt x="83" y="50"/>
                      <a:pt x="83" y="50"/>
                    </a:cubicBezTo>
                    <a:cubicBezTo>
                      <a:pt x="92" y="50"/>
                      <a:pt x="92" y="50"/>
                      <a:pt x="92" y="50"/>
                    </a:cubicBezTo>
                    <a:cubicBezTo>
                      <a:pt x="94" y="51"/>
                      <a:pt x="94" y="51"/>
                      <a:pt x="94" y="51"/>
                    </a:cubicBezTo>
                    <a:cubicBezTo>
                      <a:pt x="94" y="51"/>
                      <a:pt x="94" y="51"/>
                      <a:pt x="94" y="51"/>
                    </a:cubicBezTo>
                    <a:cubicBezTo>
                      <a:pt x="95" y="51"/>
                      <a:pt x="95" y="51"/>
                      <a:pt x="95" y="51"/>
                    </a:cubicBezTo>
                    <a:cubicBezTo>
                      <a:pt x="96" y="52"/>
                      <a:pt x="96" y="52"/>
                      <a:pt x="96" y="52"/>
                    </a:cubicBezTo>
                    <a:cubicBezTo>
                      <a:pt x="97" y="53"/>
                      <a:pt x="97" y="53"/>
                      <a:pt x="97" y="53"/>
                    </a:cubicBezTo>
                    <a:cubicBezTo>
                      <a:pt x="97" y="54"/>
                      <a:pt x="97" y="54"/>
                      <a:pt x="97" y="54"/>
                    </a:cubicBezTo>
                    <a:cubicBezTo>
                      <a:pt x="98" y="55"/>
                      <a:pt x="98" y="55"/>
                      <a:pt x="98" y="55"/>
                    </a:cubicBezTo>
                    <a:cubicBezTo>
                      <a:pt x="98" y="56"/>
                      <a:pt x="98" y="56"/>
                      <a:pt x="98" y="56"/>
                    </a:cubicBezTo>
                    <a:cubicBezTo>
                      <a:pt x="98" y="57"/>
                      <a:pt x="98" y="57"/>
                      <a:pt x="98" y="57"/>
                    </a:cubicBezTo>
                    <a:cubicBezTo>
                      <a:pt x="97" y="58"/>
                      <a:pt x="97" y="58"/>
                      <a:pt x="97" y="58"/>
                    </a:cubicBezTo>
                    <a:cubicBezTo>
                      <a:pt x="97" y="59"/>
                      <a:pt x="97" y="59"/>
                      <a:pt x="97" y="59"/>
                    </a:cubicBezTo>
                    <a:cubicBezTo>
                      <a:pt x="96" y="59"/>
                      <a:pt x="96" y="59"/>
                      <a:pt x="96" y="59"/>
                    </a:cubicBezTo>
                    <a:cubicBezTo>
                      <a:pt x="95" y="60"/>
                      <a:pt x="95" y="60"/>
                      <a:pt x="95" y="60"/>
                    </a:cubicBezTo>
                    <a:cubicBezTo>
                      <a:pt x="94" y="61"/>
                      <a:pt x="94" y="61"/>
                      <a:pt x="94" y="61"/>
                    </a:cubicBezTo>
                    <a:cubicBezTo>
                      <a:pt x="94" y="61"/>
                      <a:pt x="94" y="61"/>
                      <a:pt x="94" y="61"/>
                    </a:cubicBezTo>
                    <a:cubicBezTo>
                      <a:pt x="92" y="61"/>
                      <a:pt x="92" y="61"/>
                      <a:pt x="92" y="61"/>
                    </a:cubicBezTo>
                    <a:cubicBezTo>
                      <a:pt x="83" y="61"/>
                      <a:pt x="83" y="61"/>
                      <a:pt x="83" y="61"/>
                    </a:cubicBezTo>
                    <a:cubicBezTo>
                      <a:pt x="83" y="74"/>
                      <a:pt x="83" y="74"/>
                      <a:pt x="83" y="74"/>
                    </a:cubicBezTo>
                    <a:cubicBezTo>
                      <a:pt x="82" y="76"/>
                      <a:pt x="82" y="76"/>
                      <a:pt x="82" y="76"/>
                    </a:cubicBezTo>
                    <a:cubicBezTo>
                      <a:pt x="82" y="78"/>
                      <a:pt x="82" y="78"/>
                      <a:pt x="82" y="78"/>
                    </a:cubicBezTo>
                    <a:cubicBezTo>
                      <a:pt x="81" y="79"/>
                      <a:pt x="81" y="79"/>
                      <a:pt x="81" y="79"/>
                    </a:cubicBezTo>
                    <a:cubicBezTo>
                      <a:pt x="80" y="80"/>
                      <a:pt x="80" y="80"/>
                      <a:pt x="80" y="80"/>
                    </a:cubicBezTo>
                    <a:cubicBezTo>
                      <a:pt x="79" y="81"/>
                      <a:pt x="79" y="81"/>
                      <a:pt x="79" y="81"/>
                    </a:cubicBezTo>
                    <a:cubicBezTo>
                      <a:pt x="77" y="82"/>
                      <a:pt x="77" y="82"/>
                      <a:pt x="77" y="82"/>
                    </a:cubicBezTo>
                    <a:cubicBezTo>
                      <a:pt x="76" y="83"/>
                      <a:pt x="76" y="83"/>
                      <a:pt x="76" y="83"/>
                    </a:cubicBezTo>
                    <a:cubicBezTo>
                      <a:pt x="74" y="83"/>
                      <a:pt x="74" y="83"/>
                      <a:pt x="74" y="83"/>
                    </a:cubicBezTo>
                    <a:cubicBezTo>
                      <a:pt x="61" y="83"/>
                      <a:pt x="61" y="83"/>
                      <a:pt x="61" y="83"/>
                    </a:cubicBezTo>
                    <a:cubicBezTo>
                      <a:pt x="61" y="92"/>
                      <a:pt x="61" y="92"/>
                      <a:pt x="61" y="92"/>
                    </a:cubicBezTo>
                    <a:cubicBezTo>
                      <a:pt x="61" y="93"/>
                      <a:pt x="61" y="93"/>
                      <a:pt x="61" y="93"/>
                    </a:cubicBezTo>
                    <a:cubicBezTo>
                      <a:pt x="60" y="95"/>
                      <a:pt x="60" y="95"/>
                      <a:pt x="60" y="95"/>
                    </a:cubicBezTo>
                    <a:cubicBezTo>
                      <a:pt x="60" y="96"/>
                      <a:pt x="60" y="96"/>
                      <a:pt x="60" y="96"/>
                    </a:cubicBezTo>
                    <a:cubicBezTo>
                      <a:pt x="59" y="96"/>
                      <a:pt x="59" y="96"/>
                      <a:pt x="59" y="96"/>
                    </a:cubicBezTo>
                    <a:cubicBezTo>
                      <a:pt x="59" y="97"/>
                      <a:pt x="59" y="97"/>
                      <a:pt x="59" y="97"/>
                    </a:cubicBezTo>
                    <a:cubicBezTo>
                      <a:pt x="58" y="97"/>
                      <a:pt x="58" y="97"/>
                      <a:pt x="58" y="97"/>
                    </a:cubicBezTo>
                    <a:cubicBezTo>
                      <a:pt x="57" y="98"/>
                      <a:pt x="57" y="98"/>
                      <a:pt x="57" y="98"/>
                    </a:cubicBezTo>
                    <a:cubicBezTo>
                      <a:pt x="56" y="98"/>
                      <a:pt x="56" y="98"/>
                      <a:pt x="56" y="98"/>
                    </a:cubicBezTo>
                    <a:cubicBezTo>
                      <a:pt x="54" y="98"/>
                      <a:pt x="54" y="98"/>
                      <a:pt x="54" y="98"/>
                    </a:cubicBezTo>
                    <a:cubicBezTo>
                      <a:pt x="53" y="97"/>
                      <a:pt x="53" y="97"/>
                      <a:pt x="53" y="97"/>
                    </a:cubicBezTo>
                    <a:cubicBezTo>
                      <a:pt x="53" y="97"/>
                      <a:pt x="53" y="97"/>
                      <a:pt x="53" y="97"/>
                    </a:cubicBezTo>
                    <a:cubicBezTo>
                      <a:pt x="52" y="96"/>
                      <a:pt x="52" y="96"/>
                      <a:pt x="52" y="96"/>
                    </a:cubicBezTo>
                    <a:cubicBezTo>
                      <a:pt x="51" y="96"/>
                      <a:pt x="51" y="96"/>
                      <a:pt x="51" y="96"/>
                    </a:cubicBezTo>
                    <a:cubicBezTo>
                      <a:pt x="51" y="95"/>
                      <a:pt x="51" y="95"/>
                      <a:pt x="51" y="95"/>
                    </a:cubicBezTo>
                    <a:cubicBezTo>
                      <a:pt x="50" y="93"/>
                      <a:pt x="50" y="93"/>
                      <a:pt x="50" y="93"/>
                    </a:cubicBezTo>
                    <a:cubicBezTo>
                      <a:pt x="50" y="92"/>
                      <a:pt x="50" y="92"/>
                      <a:pt x="50" y="92"/>
                    </a:cubicBezTo>
                    <a:cubicBezTo>
                      <a:pt x="50" y="83"/>
                      <a:pt x="50" y="83"/>
                      <a:pt x="50" y="83"/>
                    </a:cubicBezTo>
                    <a:cubicBezTo>
                      <a:pt x="34" y="83"/>
                      <a:pt x="34" y="83"/>
                      <a:pt x="34" y="83"/>
                    </a:cubicBezTo>
                    <a:cubicBezTo>
                      <a:pt x="34" y="92"/>
                      <a:pt x="34" y="92"/>
                      <a:pt x="34" y="92"/>
                    </a:cubicBezTo>
                    <a:cubicBezTo>
                      <a:pt x="34" y="93"/>
                      <a:pt x="34" y="93"/>
                      <a:pt x="34" y="93"/>
                    </a:cubicBezTo>
                    <a:cubicBezTo>
                      <a:pt x="33" y="95"/>
                      <a:pt x="33" y="95"/>
                      <a:pt x="33" y="95"/>
                    </a:cubicBezTo>
                    <a:cubicBezTo>
                      <a:pt x="33" y="96"/>
                      <a:pt x="33" y="96"/>
                      <a:pt x="33" y="96"/>
                    </a:cubicBezTo>
                    <a:cubicBezTo>
                      <a:pt x="32" y="96"/>
                      <a:pt x="32" y="96"/>
                      <a:pt x="32" y="96"/>
                    </a:cubicBezTo>
                    <a:cubicBezTo>
                      <a:pt x="31" y="97"/>
                      <a:pt x="31" y="97"/>
                      <a:pt x="31" y="97"/>
                    </a:cubicBezTo>
                    <a:cubicBezTo>
                      <a:pt x="31" y="97"/>
                      <a:pt x="31" y="97"/>
                      <a:pt x="31" y="97"/>
                    </a:cubicBezTo>
                    <a:cubicBezTo>
                      <a:pt x="30" y="98"/>
                      <a:pt x="30" y="98"/>
                      <a:pt x="30" y="98"/>
                    </a:cubicBezTo>
                    <a:cubicBezTo>
                      <a:pt x="29" y="98"/>
                      <a:pt x="29" y="98"/>
                      <a:pt x="29" y="98"/>
                    </a:cubicBezTo>
                    <a:cubicBezTo>
                      <a:pt x="27" y="98"/>
                      <a:pt x="27" y="98"/>
                      <a:pt x="27" y="98"/>
                    </a:cubicBezTo>
                    <a:cubicBezTo>
                      <a:pt x="26" y="97"/>
                      <a:pt x="26" y="97"/>
                      <a:pt x="26" y="97"/>
                    </a:cubicBezTo>
                    <a:cubicBezTo>
                      <a:pt x="25" y="97"/>
                      <a:pt x="25" y="97"/>
                      <a:pt x="25" y="97"/>
                    </a:cubicBezTo>
                    <a:cubicBezTo>
                      <a:pt x="25" y="96"/>
                      <a:pt x="25" y="96"/>
                      <a:pt x="25" y="96"/>
                    </a:cubicBezTo>
                    <a:cubicBezTo>
                      <a:pt x="24" y="96"/>
                      <a:pt x="24" y="96"/>
                      <a:pt x="24" y="96"/>
                    </a:cubicBezTo>
                    <a:cubicBezTo>
                      <a:pt x="24" y="95"/>
                      <a:pt x="24" y="95"/>
                      <a:pt x="24" y="95"/>
                    </a:cubicBezTo>
                    <a:cubicBezTo>
                      <a:pt x="23" y="93"/>
                      <a:pt x="23" y="93"/>
                      <a:pt x="23" y="93"/>
                    </a:cubicBezTo>
                    <a:cubicBezTo>
                      <a:pt x="23" y="92"/>
                      <a:pt x="23" y="92"/>
                      <a:pt x="23" y="92"/>
                    </a:cubicBezTo>
                    <a:cubicBezTo>
                      <a:pt x="23" y="83"/>
                      <a:pt x="23" y="83"/>
                      <a:pt x="23" y="83"/>
                    </a:cubicBezTo>
                    <a:cubicBezTo>
                      <a:pt x="10" y="83"/>
                      <a:pt x="10" y="83"/>
                      <a:pt x="10" y="83"/>
                    </a:cubicBezTo>
                    <a:cubicBezTo>
                      <a:pt x="7" y="83"/>
                      <a:pt x="7" y="83"/>
                      <a:pt x="7" y="83"/>
                    </a:cubicBezTo>
                    <a:cubicBezTo>
                      <a:pt x="7" y="92"/>
                      <a:pt x="7" y="92"/>
                      <a:pt x="7" y="92"/>
                    </a:cubicBezTo>
                    <a:cubicBezTo>
                      <a:pt x="7" y="93"/>
                      <a:pt x="7" y="93"/>
                      <a:pt x="7" y="93"/>
                    </a:cubicBezTo>
                    <a:cubicBezTo>
                      <a:pt x="6" y="95"/>
                      <a:pt x="6" y="95"/>
                      <a:pt x="6" y="95"/>
                    </a:cubicBezTo>
                    <a:cubicBezTo>
                      <a:pt x="6" y="96"/>
                      <a:pt x="6" y="96"/>
                      <a:pt x="6" y="96"/>
                    </a:cubicBezTo>
                    <a:cubicBezTo>
                      <a:pt x="5" y="96"/>
                      <a:pt x="5" y="96"/>
                      <a:pt x="5" y="96"/>
                    </a:cubicBezTo>
                    <a:cubicBezTo>
                      <a:pt x="4" y="97"/>
                      <a:pt x="4" y="97"/>
                      <a:pt x="4" y="97"/>
                    </a:cubicBezTo>
                    <a:cubicBezTo>
                      <a:pt x="4" y="97"/>
                      <a:pt x="4" y="97"/>
                      <a:pt x="4" y="97"/>
                    </a:cubicBezTo>
                    <a:cubicBezTo>
                      <a:pt x="3" y="98"/>
                      <a:pt x="3" y="98"/>
                      <a:pt x="3" y="98"/>
                    </a:cubicBezTo>
                    <a:cubicBezTo>
                      <a:pt x="2" y="98"/>
                      <a:pt x="2" y="98"/>
                      <a:pt x="2" y="98"/>
                    </a:cubicBezTo>
                    <a:cubicBezTo>
                      <a:pt x="0" y="98"/>
                      <a:pt x="0" y="98"/>
                      <a:pt x="0" y="98"/>
                    </a:cubicBezTo>
                    <a:cubicBezTo>
                      <a:pt x="0" y="98"/>
                      <a:pt x="0" y="98"/>
                      <a:pt x="0" y="98"/>
                    </a:cubicBezTo>
                    <a:cubicBezTo>
                      <a:pt x="46" y="144"/>
                      <a:pt x="46" y="144"/>
                      <a:pt x="46" y="144"/>
                    </a:cubicBezTo>
                    <a:cubicBezTo>
                      <a:pt x="96" y="136"/>
                      <a:pt x="136" y="96"/>
                      <a:pt x="143" y="4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64" name="Freeform 139">
                <a:extLst>
                  <a:ext uri="{FF2B5EF4-FFF2-40B4-BE49-F238E27FC236}">
                    <a16:creationId xmlns:a16="http://schemas.microsoft.com/office/drawing/2014/main" id="{C1B0D663-B9BD-4CF2-9D07-015AB1D7E9BF}"/>
                  </a:ext>
                </a:extLst>
              </p:cNvPr>
              <p:cNvSpPr>
                <a:spLocks/>
              </p:cNvSpPr>
              <p:nvPr/>
            </p:nvSpPr>
            <p:spPr bwMode="auto">
              <a:xfrm>
                <a:off x="3495676" y="5595938"/>
                <a:ext cx="49213" cy="44450"/>
              </a:xfrm>
              <a:custGeom>
                <a:avLst/>
                <a:gdLst>
                  <a:gd name="T0" fmla="*/ 0 w 31"/>
                  <a:gd name="T1" fmla="*/ 2 h 28"/>
                  <a:gd name="T2" fmla="*/ 3 w 31"/>
                  <a:gd name="T3" fmla="*/ 4 h 28"/>
                  <a:gd name="T4" fmla="*/ 3 w 31"/>
                  <a:gd name="T5" fmla="*/ 7 h 28"/>
                  <a:gd name="T6" fmla="*/ 3 w 31"/>
                  <a:gd name="T7" fmla="*/ 28 h 28"/>
                  <a:gd name="T8" fmla="*/ 31 w 31"/>
                  <a:gd name="T9" fmla="*/ 28 h 28"/>
                  <a:gd name="T10" fmla="*/ 0 w 31"/>
                  <a:gd name="T11" fmla="*/ 0 h 28"/>
                  <a:gd name="T12" fmla="*/ 0 w 31"/>
                  <a:gd name="T13" fmla="*/ 0 h 28"/>
                  <a:gd name="T14" fmla="*/ 0 w 31"/>
                  <a:gd name="T15" fmla="*/ 2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8">
                    <a:moveTo>
                      <a:pt x="0" y="2"/>
                    </a:moveTo>
                    <a:lnTo>
                      <a:pt x="3" y="4"/>
                    </a:lnTo>
                    <a:lnTo>
                      <a:pt x="3" y="7"/>
                    </a:lnTo>
                    <a:lnTo>
                      <a:pt x="3" y="28"/>
                    </a:lnTo>
                    <a:lnTo>
                      <a:pt x="31" y="28"/>
                    </a:lnTo>
                    <a:lnTo>
                      <a:pt x="0" y="0"/>
                    </a:lnTo>
                    <a:lnTo>
                      <a:pt x="0" y="0"/>
                    </a:ln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nvGrpSpPr>
          <p:cNvPr id="81" name="Group 80">
            <a:extLst>
              <a:ext uri="{FF2B5EF4-FFF2-40B4-BE49-F238E27FC236}">
                <a16:creationId xmlns:a16="http://schemas.microsoft.com/office/drawing/2014/main" id="{1FD5A6D4-08A1-440D-A142-08372C82AE48}"/>
              </a:ext>
            </a:extLst>
          </p:cNvPr>
          <p:cNvGrpSpPr/>
          <p:nvPr/>
        </p:nvGrpSpPr>
        <p:grpSpPr>
          <a:xfrm>
            <a:off x="4043774" y="1512368"/>
            <a:ext cx="1060704" cy="1060704"/>
            <a:chOff x="6225630" y="349241"/>
            <a:chExt cx="966809" cy="967568"/>
          </a:xfrm>
        </p:grpSpPr>
        <p:sp>
          <p:nvSpPr>
            <p:cNvPr id="82" name="Oval 5">
              <a:extLst>
                <a:ext uri="{FF2B5EF4-FFF2-40B4-BE49-F238E27FC236}">
                  <a16:creationId xmlns:a16="http://schemas.microsoft.com/office/drawing/2014/main" id="{2D1C6BF1-E8B2-46CB-A0B0-7515DE775FD1}"/>
                </a:ext>
              </a:extLst>
            </p:cNvPr>
            <p:cNvSpPr>
              <a:spLocks noChangeArrowheads="1"/>
            </p:cNvSpPr>
            <p:nvPr/>
          </p:nvSpPr>
          <p:spPr bwMode="auto">
            <a:xfrm>
              <a:off x="6225630" y="349241"/>
              <a:ext cx="966809" cy="967568"/>
            </a:xfrm>
            <a:prstGeom prst="ellipse">
              <a:avLst/>
            </a:prstGeom>
            <a:solidFill>
              <a:srgbClr val="00BCE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83" name="Freeform 6">
              <a:extLst>
                <a:ext uri="{FF2B5EF4-FFF2-40B4-BE49-F238E27FC236}">
                  <a16:creationId xmlns:a16="http://schemas.microsoft.com/office/drawing/2014/main" id="{37C022BE-F950-450E-BE65-B0F2456508EA}"/>
                </a:ext>
              </a:extLst>
            </p:cNvPr>
            <p:cNvSpPr>
              <a:spLocks/>
            </p:cNvSpPr>
            <p:nvPr/>
          </p:nvSpPr>
          <p:spPr bwMode="auto">
            <a:xfrm>
              <a:off x="6458591" y="1077007"/>
              <a:ext cx="1520" cy="1140"/>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1" y="1"/>
                    <a:pt x="0" y="0"/>
                  </a:cubicBezTo>
                </a:path>
              </a:pathLst>
            </a:custGeom>
            <a:solidFill>
              <a:srgbClr val="00A3E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84" name="Freeform 7">
              <a:extLst>
                <a:ext uri="{FF2B5EF4-FFF2-40B4-BE49-F238E27FC236}">
                  <a16:creationId xmlns:a16="http://schemas.microsoft.com/office/drawing/2014/main" id="{441D334E-A18F-4D20-9963-503D6BC5B300}"/>
                </a:ext>
              </a:extLst>
            </p:cNvPr>
            <p:cNvSpPr>
              <a:spLocks/>
            </p:cNvSpPr>
            <p:nvPr/>
          </p:nvSpPr>
          <p:spPr bwMode="auto">
            <a:xfrm>
              <a:off x="6397406" y="521397"/>
              <a:ext cx="795033" cy="795412"/>
            </a:xfrm>
            <a:custGeom>
              <a:avLst/>
              <a:gdLst>
                <a:gd name="T0" fmla="*/ 828 w 1184"/>
                <a:gd name="T1" fmla="*/ 107 h 1184"/>
                <a:gd name="T2" fmla="*/ 828 w 1184"/>
                <a:gd name="T3" fmla="*/ 107 h 1184"/>
                <a:gd name="T4" fmla="*/ 793 w 1184"/>
                <a:gd name="T5" fmla="*/ 90 h 1184"/>
                <a:gd name="T6" fmla="*/ 723 w 1184"/>
                <a:gd name="T7" fmla="*/ 90 h 1184"/>
                <a:gd name="T8" fmla="*/ 723 w 1184"/>
                <a:gd name="T9" fmla="*/ 37 h 1184"/>
                <a:gd name="T10" fmla="*/ 685 w 1184"/>
                <a:gd name="T11" fmla="*/ 0 h 1184"/>
                <a:gd name="T12" fmla="*/ 648 w 1184"/>
                <a:gd name="T13" fmla="*/ 37 h 1184"/>
                <a:gd name="T14" fmla="*/ 648 w 1184"/>
                <a:gd name="T15" fmla="*/ 90 h 1184"/>
                <a:gd name="T16" fmla="*/ 502 w 1184"/>
                <a:gd name="T17" fmla="*/ 90 h 1184"/>
                <a:gd name="T18" fmla="*/ 502 w 1184"/>
                <a:gd name="T19" fmla="*/ 37 h 1184"/>
                <a:gd name="T20" fmla="*/ 464 w 1184"/>
                <a:gd name="T21" fmla="*/ 0 h 1184"/>
                <a:gd name="T22" fmla="*/ 427 w 1184"/>
                <a:gd name="T23" fmla="*/ 37 h 1184"/>
                <a:gd name="T24" fmla="*/ 427 w 1184"/>
                <a:gd name="T25" fmla="*/ 90 h 1184"/>
                <a:gd name="T26" fmla="*/ 280 w 1184"/>
                <a:gd name="T27" fmla="*/ 90 h 1184"/>
                <a:gd name="T28" fmla="*/ 280 w 1184"/>
                <a:gd name="T29" fmla="*/ 37 h 1184"/>
                <a:gd name="T30" fmla="*/ 243 w 1184"/>
                <a:gd name="T31" fmla="*/ 0 h 1184"/>
                <a:gd name="T32" fmla="*/ 205 w 1184"/>
                <a:gd name="T33" fmla="*/ 37 h 1184"/>
                <a:gd name="T34" fmla="*/ 205 w 1184"/>
                <a:gd name="T35" fmla="*/ 90 h 1184"/>
                <a:gd name="T36" fmla="*/ 135 w 1184"/>
                <a:gd name="T37" fmla="*/ 90 h 1184"/>
                <a:gd name="T38" fmla="*/ 90 w 1184"/>
                <a:gd name="T39" fmla="*/ 135 h 1184"/>
                <a:gd name="T40" fmla="*/ 90 w 1184"/>
                <a:gd name="T41" fmla="*/ 205 h 1184"/>
                <a:gd name="T42" fmla="*/ 38 w 1184"/>
                <a:gd name="T43" fmla="*/ 205 h 1184"/>
                <a:gd name="T44" fmla="*/ 0 w 1184"/>
                <a:gd name="T45" fmla="*/ 243 h 1184"/>
                <a:gd name="T46" fmla="*/ 38 w 1184"/>
                <a:gd name="T47" fmla="*/ 280 h 1184"/>
                <a:gd name="T48" fmla="*/ 90 w 1184"/>
                <a:gd name="T49" fmla="*/ 280 h 1184"/>
                <a:gd name="T50" fmla="*/ 90 w 1184"/>
                <a:gd name="T51" fmla="*/ 426 h 1184"/>
                <a:gd name="T52" fmla="*/ 38 w 1184"/>
                <a:gd name="T53" fmla="*/ 426 h 1184"/>
                <a:gd name="T54" fmla="*/ 0 w 1184"/>
                <a:gd name="T55" fmla="*/ 464 h 1184"/>
                <a:gd name="T56" fmla="*/ 38 w 1184"/>
                <a:gd name="T57" fmla="*/ 502 h 1184"/>
                <a:gd name="T58" fmla="*/ 90 w 1184"/>
                <a:gd name="T59" fmla="*/ 502 h 1184"/>
                <a:gd name="T60" fmla="*/ 90 w 1184"/>
                <a:gd name="T61" fmla="*/ 648 h 1184"/>
                <a:gd name="T62" fmla="*/ 38 w 1184"/>
                <a:gd name="T63" fmla="*/ 648 h 1184"/>
                <a:gd name="T64" fmla="*/ 0 w 1184"/>
                <a:gd name="T65" fmla="*/ 685 h 1184"/>
                <a:gd name="T66" fmla="*/ 38 w 1184"/>
                <a:gd name="T67" fmla="*/ 723 h 1184"/>
                <a:gd name="T68" fmla="*/ 90 w 1184"/>
                <a:gd name="T69" fmla="*/ 723 h 1184"/>
                <a:gd name="T70" fmla="*/ 90 w 1184"/>
                <a:gd name="T71" fmla="*/ 793 h 1184"/>
                <a:gd name="T72" fmla="*/ 104 w 1184"/>
                <a:gd name="T73" fmla="*/ 825 h 1184"/>
                <a:gd name="T74" fmla="*/ 104 w 1184"/>
                <a:gd name="T75" fmla="*/ 826 h 1184"/>
                <a:gd name="T76" fmla="*/ 463 w 1184"/>
                <a:gd name="T77" fmla="*/ 1184 h 1184"/>
                <a:gd name="T78" fmla="*/ 464 w 1184"/>
                <a:gd name="T79" fmla="*/ 1184 h 1184"/>
                <a:gd name="T80" fmla="*/ 1184 w 1184"/>
                <a:gd name="T81" fmla="*/ 465 h 1184"/>
                <a:gd name="T82" fmla="*/ 828 w 1184"/>
                <a:gd name="T83" fmla="*/ 107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84" h="1184">
                  <a:moveTo>
                    <a:pt x="828" y="107"/>
                  </a:moveTo>
                  <a:cubicBezTo>
                    <a:pt x="828" y="107"/>
                    <a:pt x="828" y="107"/>
                    <a:pt x="828" y="107"/>
                  </a:cubicBezTo>
                  <a:cubicBezTo>
                    <a:pt x="820" y="97"/>
                    <a:pt x="807" y="90"/>
                    <a:pt x="793" y="90"/>
                  </a:cubicBezTo>
                  <a:cubicBezTo>
                    <a:pt x="723" y="90"/>
                    <a:pt x="723" y="90"/>
                    <a:pt x="723" y="90"/>
                  </a:cubicBezTo>
                  <a:cubicBezTo>
                    <a:pt x="723" y="37"/>
                    <a:pt x="723" y="37"/>
                    <a:pt x="723" y="37"/>
                  </a:cubicBezTo>
                  <a:cubicBezTo>
                    <a:pt x="723" y="17"/>
                    <a:pt x="706" y="0"/>
                    <a:pt x="685" y="0"/>
                  </a:cubicBezTo>
                  <a:cubicBezTo>
                    <a:pt x="665" y="0"/>
                    <a:pt x="648" y="17"/>
                    <a:pt x="648" y="37"/>
                  </a:cubicBezTo>
                  <a:cubicBezTo>
                    <a:pt x="648" y="90"/>
                    <a:pt x="648" y="90"/>
                    <a:pt x="648" y="90"/>
                  </a:cubicBezTo>
                  <a:cubicBezTo>
                    <a:pt x="502" y="90"/>
                    <a:pt x="502" y="90"/>
                    <a:pt x="502" y="90"/>
                  </a:cubicBezTo>
                  <a:cubicBezTo>
                    <a:pt x="502" y="37"/>
                    <a:pt x="502" y="37"/>
                    <a:pt x="502" y="37"/>
                  </a:cubicBezTo>
                  <a:cubicBezTo>
                    <a:pt x="502" y="17"/>
                    <a:pt x="485" y="0"/>
                    <a:pt x="464" y="0"/>
                  </a:cubicBezTo>
                  <a:cubicBezTo>
                    <a:pt x="443" y="0"/>
                    <a:pt x="427" y="17"/>
                    <a:pt x="427" y="37"/>
                  </a:cubicBezTo>
                  <a:cubicBezTo>
                    <a:pt x="427" y="90"/>
                    <a:pt x="427" y="90"/>
                    <a:pt x="427" y="90"/>
                  </a:cubicBezTo>
                  <a:cubicBezTo>
                    <a:pt x="280" y="90"/>
                    <a:pt x="280" y="90"/>
                    <a:pt x="280" y="90"/>
                  </a:cubicBezTo>
                  <a:cubicBezTo>
                    <a:pt x="280" y="37"/>
                    <a:pt x="280" y="37"/>
                    <a:pt x="280" y="37"/>
                  </a:cubicBezTo>
                  <a:cubicBezTo>
                    <a:pt x="280" y="17"/>
                    <a:pt x="263" y="0"/>
                    <a:pt x="243" y="0"/>
                  </a:cubicBezTo>
                  <a:cubicBezTo>
                    <a:pt x="222" y="0"/>
                    <a:pt x="205" y="17"/>
                    <a:pt x="205" y="37"/>
                  </a:cubicBezTo>
                  <a:cubicBezTo>
                    <a:pt x="205" y="90"/>
                    <a:pt x="205" y="90"/>
                    <a:pt x="205" y="90"/>
                  </a:cubicBezTo>
                  <a:cubicBezTo>
                    <a:pt x="135" y="90"/>
                    <a:pt x="135" y="90"/>
                    <a:pt x="135" y="90"/>
                  </a:cubicBezTo>
                  <a:cubicBezTo>
                    <a:pt x="110" y="90"/>
                    <a:pt x="90" y="110"/>
                    <a:pt x="90" y="135"/>
                  </a:cubicBezTo>
                  <a:cubicBezTo>
                    <a:pt x="90" y="205"/>
                    <a:pt x="90" y="205"/>
                    <a:pt x="90" y="205"/>
                  </a:cubicBezTo>
                  <a:cubicBezTo>
                    <a:pt x="38" y="205"/>
                    <a:pt x="38" y="205"/>
                    <a:pt x="38" y="205"/>
                  </a:cubicBezTo>
                  <a:cubicBezTo>
                    <a:pt x="17" y="205"/>
                    <a:pt x="0" y="222"/>
                    <a:pt x="0" y="243"/>
                  </a:cubicBezTo>
                  <a:cubicBezTo>
                    <a:pt x="0" y="263"/>
                    <a:pt x="17" y="280"/>
                    <a:pt x="38" y="280"/>
                  </a:cubicBezTo>
                  <a:cubicBezTo>
                    <a:pt x="90" y="280"/>
                    <a:pt x="90" y="280"/>
                    <a:pt x="90" y="280"/>
                  </a:cubicBezTo>
                  <a:cubicBezTo>
                    <a:pt x="90" y="426"/>
                    <a:pt x="90" y="426"/>
                    <a:pt x="90" y="426"/>
                  </a:cubicBezTo>
                  <a:cubicBezTo>
                    <a:pt x="38" y="426"/>
                    <a:pt x="38" y="426"/>
                    <a:pt x="38" y="426"/>
                  </a:cubicBezTo>
                  <a:cubicBezTo>
                    <a:pt x="17" y="426"/>
                    <a:pt x="0" y="443"/>
                    <a:pt x="0" y="464"/>
                  </a:cubicBezTo>
                  <a:cubicBezTo>
                    <a:pt x="0" y="485"/>
                    <a:pt x="17" y="502"/>
                    <a:pt x="38" y="502"/>
                  </a:cubicBezTo>
                  <a:cubicBezTo>
                    <a:pt x="90" y="502"/>
                    <a:pt x="90" y="502"/>
                    <a:pt x="90" y="502"/>
                  </a:cubicBezTo>
                  <a:cubicBezTo>
                    <a:pt x="90" y="648"/>
                    <a:pt x="90" y="648"/>
                    <a:pt x="90" y="648"/>
                  </a:cubicBezTo>
                  <a:cubicBezTo>
                    <a:pt x="38" y="648"/>
                    <a:pt x="38" y="648"/>
                    <a:pt x="38" y="648"/>
                  </a:cubicBezTo>
                  <a:cubicBezTo>
                    <a:pt x="17" y="648"/>
                    <a:pt x="0" y="665"/>
                    <a:pt x="0" y="685"/>
                  </a:cubicBezTo>
                  <a:cubicBezTo>
                    <a:pt x="0" y="706"/>
                    <a:pt x="17" y="723"/>
                    <a:pt x="38" y="723"/>
                  </a:cubicBezTo>
                  <a:cubicBezTo>
                    <a:pt x="90" y="723"/>
                    <a:pt x="90" y="723"/>
                    <a:pt x="90" y="723"/>
                  </a:cubicBezTo>
                  <a:cubicBezTo>
                    <a:pt x="90" y="793"/>
                    <a:pt x="90" y="793"/>
                    <a:pt x="90" y="793"/>
                  </a:cubicBezTo>
                  <a:cubicBezTo>
                    <a:pt x="90" y="806"/>
                    <a:pt x="96" y="817"/>
                    <a:pt x="104" y="825"/>
                  </a:cubicBezTo>
                  <a:cubicBezTo>
                    <a:pt x="104" y="826"/>
                    <a:pt x="104" y="826"/>
                    <a:pt x="104" y="826"/>
                  </a:cubicBezTo>
                  <a:cubicBezTo>
                    <a:pt x="463" y="1184"/>
                    <a:pt x="463" y="1184"/>
                    <a:pt x="463" y="1184"/>
                  </a:cubicBezTo>
                  <a:cubicBezTo>
                    <a:pt x="463" y="1184"/>
                    <a:pt x="464" y="1184"/>
                    <a:pt x="464" y="1184"/>
                  </a:cubicBezTo>
                  <a:cubicBezTo>
                    <a:pt x="862" y="1184"/>
                    <a:pt x="1184" y="862"/>
                    <a:pt x="1184" y="465"/>
                  </a:cubicBezTo>
                  <a:lnTo>
                    <a:pt x="828" y="107"/>
                  </a:lnTo>
                  <a:close/>
                </a:path>
              </a:pathLst>
            </a:custGeom>
            <a:solidFill>
              <a:srgbClr val="00A3E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85" name="Freeform 8">
              <a:extLst>
                <a:ext uri="{FF2B5EF4-FFF2-40B4-BE49-F238E27FC236}">
                  <a16:creationId xmlns:a16="http://schemas.microsoft.com/office/drawing/2014/main" id="{80AF67B9-1511-4E95-8B1F-808970B782E4}"/>
                </a:ext>
              </a:extLst>
            </p:cNvPr>
            <p:cNvSpPr>
              <a:spLocks/>
            </p:cNvSpPr>
            <p:nvPr/>
          </p:nvSpPr>
          <p:spPr bwMode="auto">
            <a:xfrm>
              <a:off x="6397406" y="521397"/>
              <a:ext cx="623257" cy="623257"/>
            </a:xfrm>
            <a:custGeom>
              <a:avLst/>
              <a:gdLst>
                <a:gd name="T0" fmla="*/ 928 w 928"/>
                <a:gd name="T1" fmla="*/ 464 h 928"/>
                <a:gd name="T2" fmla="*/ 838 w 928"/>
                <a:gd name="T3" fmla="*/ 426 h 928"/>
                <a:gd name="T4" fmla="*/ 891 w 928"/>
                <a:gd name="T5" fmla="*/ 280 h 928"/>
                <a:gd name="T6" fmla="*/ 891 w 928"/>
                <a:gd name="T7" fmla="*/ 205 h 928"/>
                <a:gd name="T8" fmla="*/ 838 w 928"/>
                <a:gd name="T9" fmla="*/ 135 h 928"/>
                <a:gd name="T10" fmla="*/ 723 w 928"/>
                <a:gd name="T11" fmla="*/ 90 h 928"/>
                <a:gd name="T12" fmla="*/ 685 w 928"/>
                <a:gd name="T13" fmla="*/ 0 h 928"/>
                <a:gd name="T14" fmla="*/ 648 w 928"/>
                <a:gd name="T15" fmla="*/ 90 h 928"/>
                <a:gd name="T16" fmla="*/ 502 w 928"/>
                <a:gd name="T17" fmla="*/ 37 h 928"/>
                <a:gd name="T18" fmla="*/ 427 w 928"/>
                <a:gd name="T19" fmla="*/ 37 h 928"/>
                <a:gd name="T20" fmla="*/ 280 w 928"/>
                <a:gd name="T21" fmla="*/ 90 h 928"/>
                <a:gd name="T22" fmla="*/ 243 w 928"/>
                <a:gd name="T23" fmla="*/ 0 h 928"/>
                <a:gd name="T24" fmla="*/ 205 w 928"/>
                <a:gd name="T25" fmla="*/ 90 h 928"/>
                <a:gd name="T26" fmla="*/ 90 w 928"/>
                <a:gd name="T27" fmla="*/ 135 h 928"/>
                <a:gd name="T28" fmla="*/ 38 w 928"/>
                <a:gd name="T29" fmla="*/ 205 h 928"/>
                <a:gd name="T30" fmla="*/ 38 w 928"/>
                <a:gd name="T31" fmla="*/ 280 h 928"/>
                <a:gd name="T32" fmla="*/ 90 w 928"/>
                <a:gd name="T33" fmla="*/ 426 h 928"/>
                <a:gd name="T34" fmla="*/ 0 w 928"/>
                <a:gd name="T35" fmla="*/ 464 h 928"/>
                <a:gd name="T36" fmla="*/ 90 w 928"/>
                <a:gd name="T37" fmla="*/ 502 h 928"/>
                <a:gd name="T38" fmla="*/ 38 w 928"/>
                <a:gd name="T39" fmla="*/ 648 h 928"/>
                <a:gd name="T40" fmla="*/ 38 w 928"/>
                <a:gd name="T41" fmla="*/ 723 h 928"/>
                <a:gd name="T42" fmla="*/ 90 w 928"/>
                <a:gd name="T43" fmla="*/ 793 h 928"/>
                <a:gd name="T44" fmla="*/ 205 w 928"/>
                <a:gd name="T45" fmla="*/ 838 h 928"/>
                <a:gd name="T46" fmla="*/ 243 w 928"/>
                <a:gd name="T47" fmla="*/ 928 h 928"/>
                <a:gd name="T48" fmla="*/ 280 w 928"/>
                <a:gd name="T49" fmla="*/ 838 h 928"/>
                <a:gd name="T50" fmla="*/ 427 w 928"/>
                <a:gd name="T51" fmla="*/ 891 h 928"/>
                <a:gd name="T52" fmla="*/ 502 w 928"/>
                <a:gd name="T53" fmla="*/ 891 h 928"/>
                <a:gd name="T54" fmla="*/ 648 w 928"/>
                <a:gd name="T55" fmla="*/ 838 h 928"/>
                <a:gd name="T56" fmla="*/ 685 w 928"/>
                <a:gd name="T57" fmla="*/ 928 h 928"/>
                <a:gd name="T58" fmla="*/ 723 w 928"/>
                <a:gd name="T59" fmla="*/ 838 h 928"/>
                <a:gd name="T60" fmla="*/ 838 w 928"/>
                <a:gd name="T61" fmla="*/ 793 h 928"/>
                <a:gd name="T62" fmla="*/ 891 w 928"/>
                <a:gd name="T63" fmla="*/ 723 h 928"/>
                <a:gd name="T64" fmla="*/ 891 w 928"/>
                <a:gd name="T65" fmla="*/ 648 h 928"/>
                <a:gd name="T66" fmla="*/ 838 w 928"/>
                <a:gd name="T67" fmla="*/ 50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28" h="928">
                  <a:moveTo>
                    <a:pt x="891" y="502"/>
                  </a:moveTo>
                  <a:cubicBezTo>
                    <a:pt x="911" y="502"/>
                    <a:pt x="928" y="485"/>
                    <a:pt x="928" y="464"/>
                  </a:cubicBezTo>
                  <a:cubicBezTo>
                    <a:pt x="928" y="443"/>
                    <a:pt x="911" y="426"/>
                    <a:pt x="891" y="426"/>
                  </a:cubicBezTo>
                  <a:cubicBezTo>
                    <a:pt x="838" y="426"/>
                    <a:pt x="838" y="426"/>
                    <a:pt x="838" y="426"/>
                  </a:cubicBezTo>
                  <a:cubicBezTo>
                    <a:pt x="838" y="280"/>
                    <a:pt x="838" y="280"/>
                    <a:pt x="838" y="280"/>
                  </a:cubicBezTo>
                  <a:cubicBezTo>
                    <a:pt x="891" y="280"/>
                    <a:pt x="891" y="280"/>
                    <a:pt x="891" y="280"/>
                  </a:cubicBezTo>
                  <a:cubicBezTo>
                    <a:pt x="911" y="280"/>
                    <a:pt x="928" y="263"/>
                    <a:pt x="928" y="243"/>
                  </a:cubicBezTo>
                  <a:cubicBezTo>
                    <a:pt x="928" y="222"/>
                    <a:pt x="911" y="205"/>
                    <a:pt x="891" y="205"/>
                  </a:cubicBezTo>
                  <a:cubicBezTo>
                    <a:pt x="838" y="205"/>
                    <a:pt x="838" y="205"/>
                    <a:pt x="838" y="205"/>
                  </a:cubicBezTo>
                  <a:cubicBezTo>
                    <a:pt x="838" y="135"/>
                    <a:pt x="838" y="135"/>
                    <a:pt x="838" y="135"/>
                  </a:cubicBezTo>
                  <a:cubicBezTo>
                    <a:pt x="838" y="110"/>
                    <a:pt x="818" y="90"/>
                    <a:pt x="793" y="90"/>
                  </a:cubicBezTo>
                  <a:cubicBezTo>
                    <a:pt x="723" y="90"/>
                    <a:pt x="723" y="90"/>
                    <a:pt x="723" y="90"/>
                  </a:cubicBezTo>
                  <a:cubicBezTo>
                    <a:pt x="723" y="37"/>
                    <a:pt x="723" y="37"/>
                    <a:pt x="723" y="37"/>
                  </a:cubicBezTo>
                  <a:cubicBezTo>
                    <a:pt x="723" y="17"/>
                    <a:pt x="706" y="0"/>
                    <a:pt x="685" y="0"/>
                  </a:cubicBezTo>
                  <a:cubicBezTo>
                    <a:pt x="665" y="0"/>
                    <a:pt x="648" y="17"/>
                    <a:pt x="648" y="37"/>
                  </a:cubicBezTo>
                  <a:cubicBezTo>
                    <a:pt x="648" y="90"/>
                    <a:pt x="648" y="90"/>
                    <a:pt x="648" y="90"/>
                  </a:cubicBezTo>
                  <a:cubicBezTo>
                    <a:pt x="502" y="90"/>
                    <a:pt x="502" y="90"/>
                    <a:pt x="502" y="90"/>
                  </a:cubicBezTo>
                  <a:cubicBezTo>
                    <a:pt x="502" y="37"/>
                    <a:pt x="502" y="37"/>
                    <a:pt x="502" y="37"/>
                  </a:cubicBezTo>
                  <a:cubicBezTo>
                    <a:pt x="502" y="17"/>
                    <a:pt x="485" y="0"/>
                    <a:pt x="464" y="0"/>
                  </a:cubicBezTo>
                  <a:cubicBezTo>
                    <a:pt x="443" y="0"/>
                    <a:pt x="427" y="17"/>
                    <a:pt x="427" y="37"/>
                  </a:cubicBezTo>
                  <a:cubicBezTo>
                    <a:pt x="427" y="90"/>
                    <a:pt x="427" y="90"/>
                    <a:pt x="427" y="90"/>
                  </a:cubicBezTo>
                  <a:cubicBezTo>
                    <a:pt x="280" y="90"/>
                    <a:pt x="280" y="90"/>
                    <a:pt x="280" y="90"/>
                  </a:cubicBezTo>
                  <a:cubicBezTo>
                    <a:pt x="280" y="37"/>
                    <a:pt x="280" y="37"/>
                    <a:pt x="280" y="37"/>
                  </a:cubicBezTo>
                  <a:cubicBezTo>
                    <a:pt x="280" y="17"/>
                    <a:pt x="263" y="0"/>
                    <a:pt x="243" y="0"/>
                  </a:cubicBezTo>
                  <a:cubicBezTo>
                    <a:pt x="222" y="0"/>
                    <a:pt x="205" y="17"/>
                    <a:pt x="205" y="37"/>
                  </a:cubicBezTo>
                  <a:cubicBezTo>
                    <a:pt x="205" y="90"/>
                    <a:pt x="205" y="90"/>
                    <a:pt x="205" y="90"/>
                  </a:cubicBezTo>
                  <a:cubicBezTo>
                    <a:pt x="135" y="90"/>
                    <a:pt x="135" y="90"/>
                    <a:pt x="135" y="90"/>
                  </a:cubicBezTo>
                  <a:cubicBezTo>
                    <a:pt x="110" y="90"/>
                    <a:pt x="90" y="110"/>
                    <a:pt x="90" y="135"/>
                  </a:cubicBezTo>
                  <a:cubicBezTo>
                    <a:pt x="90" y="205"/>
                    <a:pt x="90" y="205"/>
                    <a:pt x="90" y="205"/>
                  </a:cubicBezTo>
                  <a:cubicBezTo>
                    <a:pt x="38" y="205"/>
                    <a:pt x="38" y="205"/>
                    <a:pt x="38" y="205"/>
                  </a:cubicBezTo>
                  <a:cubicBezTo>
                    <a:pt x="17" y="205"/>
                    <a:pt x="0" y="222"/>
                    <a:pt x="0" y="243"/>
                  </a:cubicBezTo>
                  <a:cubicBezTo>
                    <a:pt x="0" y="263"/>
                    <a:pt x="17" y="280"/>
                    <a:pt x="38" y="280"/>
                  </a:cubicBezTo>
                  <a:cubicBezTo>
                    <a:pt x="90" y="280"/>
                    <a:pt x="90" y="280"/>
                    <a:pt x="90" y="280"/>
                  </a:cubicBezTo>
                  <a:cubicBezTo>
                    <a:pt x="90" y="426"/>
                    <a:pt x="90" y="426"/>
                    <a:pt x="90" y="426"/>
                  </a:cubicBezTo>
                  <a:cubicBezTo>
                    <a:pt x="38" y="426"/>
                    <a:pt x="38" y="426"/>
                    <a:pt x="38" y="426"/>
                  </a:cubicBezTo>
                  <a:cubicBezTo>
                    <a:pt x="17" y="426"/>
                    <a:pt x="0" y="443"/>
                    <a:pt x="0" y="464"/>
                  </a:cubicBezTo>
                  <a:cubicBezTo>
                    <a:pt x="0" y="485"/>
                    <a:pt x="17" y="502"/>
                    <a:pt x="38" y="502"/>
                  </a:cubicBezTo>
                  <a:cubicBezTo>
                    <a:pt x="90" y="502"/>
                    <a:pt x="90" y="502"/>
                    <a:pt x="90" y="502"/>
                  </a:cubicBezTo>
                  <a:cubicBezTo>
                    <a:pt x="90" y="648"/>
                    <a:pt x="90" y="648"/>
                    <a:pt x="90" y="648"/>
                  </a:cubicBezTo>
                  <a:cubicBezTo>
                    <a:pt x="38" y="648"/>
                    <a:pt x="38" y="648"/>
                    <a:pt x="38" y="648"/>
                  </a:cubicBezTo>
                  <a:cubicBezTo>
                    <a:pt x="17" y="648"/>
                    <a:pt x="0" y="665"/>
                    <a:pt x="0" y="685"/>
                  </a:cubicBezTo>
                  <a:cubicBezTo>
                    <a:pt x="0" y="706"/>
                    <a:pt x="17" y="723"/>
                    <a:pt x="38" y="723"/>
                  </a:cubicBezTo>
                  <a:cubicBezTo>
                    <a:pt x="90" y="723"/>
                    <a:pt x="90" y="723"/>
                    <a:pt x="90" y="723"/>
                  </a:cubicBezTo>
                  <a:cubicBezTo>
                    <a:pt x="90" y="793"/>
                    <a:pt x="90" y="793"/>
                    <a:pt x="90" y="793"/>
                  </a:cubicBezTo>
                  <a:cubicBezTo>
                    <a:pt x="90" y="818"/>
                    <a:pt x="110" y="838"/>
                    <a:pt x="135" y="838"/>
                  </a:cubicBezTo>
                  <a:cubicBezTo>
                    <a:pt x="205" y="838"/>
                    <a:pt x="205" y="838"/>
                    <a:pt x="205" y="838"/>
                  </a:cubicBezTo>
                  <a:cubicBezTo>
                    <a:pt x="205" y="891"/>
                    <a:pt x="205" y="891"/>
                    <a:pt x="205" y="891"/>
                  </a:cubicBezTo>
                  <a:cubicBezTo>
                    <a:pt x="205" y="911"/>
                    <a:pt x="222" y="928"/>
                    <a:pt x="243" y="928"/>
                  </a:cubicBezTo>
                  <a:cubicBezTo>
                    <a:pt x="263" y="928"/>
                    <a:pt x="280" y="911"/>
                    <a:pt x="280" y="891"/>
                  </a:cubicBezTo>
                  <a:cubicBezTo>
                    <a:pt x="280" y="838"/>
                    <a:pt x="280" y="838"/>
                    <a:pt x="280" y="838"/>
                  </a:cubicBezTo>
                  <a:cubicBezTo>
                    <a:pt x="427" y="838"/>
                    <a:pt x="427" y="838"/>
                    <a:pt x="427" y="838"/>
                  </a:cubicBezTo>
                  <a:cubicBezTo>
                    <a:pt x="427" y="891"/>
                    <a:pt x="427" y="891"/>
                    <a:pt x="427" y="891"/>
                  </a:cubicBezTo>
                  <a:cubicBezTo>
                    <a:pt x="427" y="911"/>
                    <a:pt x="443" y="928"/>
                    <a:pt x="464" y="928"/>
                  </a:cubicBezTo>
                  <a:cubicBezTo>
                    <a:pt x="485" y="928"/>
                    <a:pt x="502" y="911"/>
                    <a:pt x="502" y="891"/>
                  </a:cubicBezTo>
                  <a:cubicBezTo>
                    <a:pt x="502" y="838"/>
                    <a:pt x="502" y="838"/>
                    <a:pt x="502" y="838"/>
                  </a:cubicBezTo>
                  <a:cubicBezTo>
                    <a:pt x="648" y="838"/>
                    <a:pt x="648" y="838"/>
                    <a:pt x="648" y="838"/>
                  </a:cubicBezTo>
                  <a:cubicBezTo>
                    <a:pt x="648" y="891"/>
                    <a:pt x="648" y="891"/>
                    <a:pt x="648" y="891"/>
                  </a:cubicBezTo>
                  <a:cubicBezTo>
                    <a:pt x="648" y="911"/>
                    <a:pt x="665" y="928"/>
                    <a:pt x="685" y="928"/>
                  </a:cubicBezTo>
                  <a:cubicBezTo>
                    <a:pt x="706" y="928"/>
                    <a:pt x="723" y="911"/>
                    <a:pt x="723" y="891"/>
                  </a:cubicBezTo>
                  <a:cubicBezTo>
                    <a:pt x="723" y="838"/>
                    <a:pt x="723" y="838"/>
                    <a:pt x="723" y="838"/>
                  </a:cubicBezTo>
                  <a:cubicBezTo>
                    <a:pt x="793" y="838"/>
                    <a:pt x="793" y="838"/>
                    <a:pt x="793" y="838"/>
                  </a:cubicBezTo>
                  <a:cubicBezTo>
                    <a:pt x="818" y="838"/>
                    <a:pt x="838" y="818"/>
                    <a:pt x="838" y="793"/>
                  </a:cubicBezTo>
                  <a:cubicBezTo>
                    <a:pt x="838" y="723"/>
                    <a:pt x="838" y="723"/>
                    <a:pt x="838" y="723"/>
                  </a:cubicBezTo>
                  <a:cubicBezTo>
                    <a:pt x="891" y="723"/>
                    <a:pt x="891" y="723"/>
                    <a:pt x="891" y="723"/>
                  </a:cubicBezTo>
                  <a:cubicBezTo>
                    <a:pt x="911" y="723"/>
                    <a:pt x="928" y="706"/>
                    <a:pt x="928" y="685"/>
                  </a:cubicBezTo>
                  <a:cubicBezTo>
                    <a:pt x="928" y="665"/>
                    <a:pt x="911" y="648"/>
                    <a:pt x="891" y="648"/>
                  </a:cubicBezTo>
                  <a:cubicBezTo>
                    <a:pt x="838" y="648"/>
                    <a:pt x="838" y="648"/>
                    <a:pt x="838" y="648"/>
                  </a:cubicBezTo>
                  <a:cubicBezTo>
                    <a:pt x="838" y="502"/>
                    <a:pt x="838" y="502"/>
                    <a:pt x="838" y="502"/>
                  </a:cubicBezTo>
                  <a:lnTo>
                    <a:pt x="891" y="50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86" name="Freeform 31">
              <a:extLst>
                <a:ext uri="{FF2B5EF4-FFF2-40B4-BE49-F238E27FC236}">
                  <a16:creationId xmlns:a16="http://schemas.microsoft.com/office/drawing/2014/main" id="{8AF1FEA6-D0BD-4E60-B35B-4DD34F1888C4}"/>
                </a:ext>
              </a:extLst>
            </p:cNvPr>
            <p:cNvSpPr>
              <a:spLocks/>
            </p:cNvSpPr>
            <p:nvPr/>
          </p:nvSpPr>
          <p:spPr bwMode="auto">
            <a:xfrm>
              <a:off x="6551652" y="689377"/>
              <a:ext cx="314764" cy="287296"/>
            </a:xfrm>
            <a:custGeom>
              <a:avLst/>
              <a:gdLst>
                <a:gd name="T0" fmla="*/ 1164 w 1271"/>
                <a:gd name="T1" fmla="*/ 59 h 1159"/>
                <a:gd name="T2" fmla="*/ 903 w 1271"/>
                <a:gd name="T3" fmla="*/ 108 h 1159"/>
                <a:gd name="T4" fmla="*/ 533 w 1271"/>
                <a:gd name="T5" fmla="*/ 649 h 1159"/>
                <a:gd name="T6" fmla="*/ 363 w 1271"/>
                <a:gd name="T7" fmla="*/ 422 h 1159"/>
                <a:gd name="T8" fmla="*/ 100 w 1271"/>
                <a:gd name="T9" fmla="*/ 384 h 1159"/>
                <a:gd name="T10" fmla="*/ 62 w 1271"/>
                <a:gd name="T11" fmla="*/ 647 h 1159"/>
                <a:gd name="T12" fmla="*/ 390 w 1271"/>
                <a:gd name="T13" fmla="*/ 1084 h 1159"/>
                <a:gd name="T14" fmla="*/ 391 w 1271"/>
                <a:gd name="T15" fmla="*/ 1085 h 1159"/>
                <a:gd name="T16" fmla="*/ 391 w 1271"/>
                <a:gd name="T17" fmla="*/ 1085 h 1159"/>
                <a:gd name="T18" fmla="*/ 540 w 1271"/>
                <a:gd name="T19" fmla="*/ 1159 h 1159"/>
                <a:gd name="T20" fmla="*/ 697 w 1271"/>
                <a:gd name="T21" fmla="*/ 1074 h 1159"/>
                <a:gd name="T22" fmla="*/ 1213 w 1271"/>
                <a:gd name="T23" fmla="*/ 320 h 1159"/>
                <a:gd name="T24" fmla="*/ 1164 w 1271"/>
                <a:gd name="T25" fmla="*/ 5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1" h="1159">
                  <a:moveTo>
                    <a:pt x="1164" y="59"/>
                  </a:moveTo>
                  <a:cubicBezTo>
                    <a:pt x="1078" y="0"/>
                    <a:pt x="961" y="22"/>
                    <a:pt x="903" y="108"/>
                  </a:cubicBezTo>
                  <a:cubicBezTo>
                    <a:pt x="533" y="649"/>
                    <a:pt x="533" y="649"/>
                    <a:pt x="533" y="649"/>
                  </a:cubicBezTo>
                  <a:cubicBezTo>
                    <a:pt x="363" y="422"/>
                    <a:pt x="363" y="422"/>
                    <a:pt x="363" y="422"/>
                  </a:cubicBezTo>
                  <a:cubicBezTo>
                    <a:pt x="300" y="339"/>
                    <a:pt x="183" y="322"/>
                    <a:pt x="100" y="384"/>
                  </a:cubicBezTo>
                  <a:cubicBezTo>
                    <a:pt x="17" y="447"/>
                    <a:pt x="0" y="564"/>
                    <a:pt x="62" y="647"/>
                  </a:cubicBezTo>
                  <a:cubicBezTo>
                    <a:pt x="390" y="1084"/>
                    <a:pt x="390" y="1084"/>
                    <a:pt x="390" y="1084"/>
                  </a:cubicBezTo>
                  <a:cubicBezTo>
                    <a:pt x="391" y="1084"/>
                    <a:pt x="391" y="1085"/>
                    <a:pt x="391" y="1085"/>
                  </a:cubicBezTo>
                  <a:cubicBezTo>
                    <a:pt x="391" y="1085"/>
                    <a:pt x="391" y="1085"/>
                    <a:pt x="391" y="1085"/>
                  </a:cubicBezTo>
                  <a:cubicBezTo>
                    <a:pt x="426" y="1130"/>
                    <a:pt x="480" y="1159"/>
                    <a:pt x="540" y="1159"/>
                  </a:cubicBezTo>
                  <a:cubicBezTo>
                    <a:pt x="606" y="1159"/>
                    <a:pt x="664" y="1125"/>
                    <a:pt x="697" y="1074"/>
                  </a:cubicBezTo>
                  <a:cubicBezTo>
                    <a:pt x="1213" y="320"/>
                    <a:pt x="1213" y="320"/>
                    <a:pt x="1213" y="320"/>
                  </a:cubicBezTo>
                  <a:cubicBezTo>
                    <a:pt x="1271" y="234"/>
                    <a:pt x="1249" y="117"/>
                    <a:pt x="1164" y="59"/>
                  </a:cubicBezTo>
                  <a:close/>
                </a:path>
              </a:pathLst>
            </a:custGeom>
            <a:solidFill>
              <a:srgbClr val="005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nvGrpSpPr>
          <p:cNvPr id="14" name="Group 13">
            <a:extLst>
              <a:ext uri="{FF2B5EF4-FFF2-40B4-BE49-F238E27FC236}">
                <a16:creationId xmlns:a16="http://schemas.microsoft.com/office/drawing/2014/main" id="{8150ED0B-ECFE-4266-90F7-9D6F931052F8}"/>
              </a:ext>
            </a:extLst>
          </p:cNvPr>
          <p:cNvGrpSpPr/>
          <p:nvPr/>
        </p:nvGrpSpPr>
        <p:grpSpPr>
          <a:xfrm>
            <a:off x="6657936" y="1513844"/>
            <a:ext cx="1060704" cy="1060704"/>
            <a:chOff x="6657936" y="1513844"/>
            <a:chExt cx="1060704" cy="1060704"/>
          </a:xfrm>
        </p:grpSpPr>
        <p:sp>
          <p:nvSpPr>
            <p:cNvPr id="88" name="Oval 87">
              <a:extLst>
                <a:ext uri="{FF2B5EF4-FFF2-40B4-BE49-F238E27FC236}">
                  <a16:creationId xmlns:a16="http://schemas.microsoft.com/office/drawing/2014/main" id="{054B4EDF-F735-4CAC-BAFC-61D7FE9C70EB}"/>
                </a:ext>
              </a:extLst>
            </p:cNvPr>
            <p:cNvSpPr>
              <a:spLocks noChangeArrowheads="1"/>
            </p:cNvSpPr>
            <p:nvPr/>
          </p:nvSpPr>
          <p:spPr bwMode="auto">
            <a:xfrm>
              <a:off x="6657936" y="1513844"/>
              <a:ext cx="1060704" cy="1060704"/>
            </a:xfrm>
            <a:prstGeom prst="ellipse">
              <a:avLst/>
            </a:pr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282828"/>
                </a:solidFill>
                <a:effectLst/>
                <a:uLnTx/>
                <a:uFillTx/>
                <a:latin typeface="Arial" charset="0"/>
                <a:ea typeface="ＭＳ Ｐゴシック" charset="0"/>
              </a:endParaRPr>
            </a:p>
          </p:txBody>
        </p:sp>
        <p:pic>
          <p:nvPicPr>
            <p:cNvPr id="13" name="Picture 12">
              <a:extLst>
                <a:ext uri="{FF2B5EF4-FFF2-40B4-BE49-F238E27FC236}">
                  <a16:creationId xmlns:a16="http://schemas.microsoft.com/office/drawing/2014/main" id="{102C0EF1-E444-4BCF-A456-E826D8AD3E1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6657936" y="1513844"/>
              <a:ext cx="1060704" cy="1060704"/>
            </a:xfrm>
            <a:prstGeom prst="rect">
              <a:avLst/>
            </a:prstGeom>
          </p:spPr>
        </p:pic>
      </p:grpSp>
    </p:spTree>
    <p:extLst>
      <p:ext uri="{BB962C8B-B14F-4D97-AF65-F5344CB8AC3E}">
        <p14:creationId xmlns:p14="http://schemas.microsoft.com/office/powerpoint/2010/main" val="268506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outHorizontal)">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500"/>
                                        <p:tgtEl>
                                          <p:spTgt spid="8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outHorizontal)">
                                      <p:cBhvr>
                                        <p:cTn id="19" dur="500"/>
                                        <p:tgtEl>
                                          <p:spTgt spid="30"/>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002&quot;&gt;&lt;object type=&quot;3&quot; unique_id=&quot;184153&quot;&gt;&lt;property id=&quot;20148&quot; value=&quot;5&quot;/&gt;&lt;property id=&quot;20300&quot; value=&quot;Slide 6 - &amp;quot;Use this slide for transitions&amp;quot;&quot;/&gt;&lt;property id=&quot;20307&quot; value=&quot;257&quot;/&gt;&lt;/object&gt;&lt;object type=&quot;3&quot; unique_id=&quot;184154&quot;&gt;&lt;property id=&quot;20148&quot; value=&quot;5&quot;/&gt;&lt;property id=&quot;20300&quot; value=&quot;Slide 25 - &amp;quot;Color palette&amp;quot;&quot;/&gt;&lt;property id=&quot;20307&quot; value=&quot;258&quot;/&gt;&lt;/object&gt;&lt;object type=&quot;3&quot; unique_id=&quot;184155&quot;&gt;&lt;property id=&quot;20148&quot; value=&quot;5&quot;/&gt;&lt;property id=&quot;20300&quot; value=&quot;Slide 13 - &amp;quot;Two-column layout&amp;quot;&quot;/&gt;&lt;property id=&quot;20307&quot; value=&quot;259&quot;/&gt;&lt;/object&gt;&lt;object type=&quot;3&quot; unique_id=&quot;184156&quot;&gt;&lt;property id=&quot;20148&quot; value=&quot;5&quot;/&gt;&lt;property id=&quot;20300&quot; value=&quot;Slide 19 - &amp;quot;This is a sample headline&amp;quot;&quot;/&gt;&lt;property id=&quot;20307&quot; value=&quot;260&quot;/&gt;&lt;/object&gt;&lt;object type=&quot;3&quot; unique_id=&quot;184157&quot;&gt;&lt;property id=&quot;20148&quot; value=&quot;5&quot;/&gt;&lt;property id=&quot;20300&quot; value=&quot;Slide 20 - &amp;quot;Slide title&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4 - &amp;quot;This is a sample headline&amp;quot;&quot;/&gt;&lt;property id=&quot;20307&quot; value=&quot;265&quot;/&gt;&lt;/object&gt;&lt;object type=&quot;3&quot; unique_id=&quot;184162&quot;&gt;&lt;property id=&quot;20148&quot; value=&quot;5&quot;/&gt;&lt;property id=&quot;20300&quot; value=&quot;Slide 15 - &amp;quot;This is a sample headline&amp;quot;&quot;/&gt;&lt;property id=&quot;20307&quot; value=&quot;266&quot;/&gt;&lt;/object&gt;&lt;object type=&quot;3&quot; unique_id=&quot;184163&quot;&gt;&lt;property id=&quot;20148&quot; value=&quot;5&quot;/&gt;&lt;property id=&quot;20300&quot; value=&quot;Slide 16 - &amp;quot;This is a sample headline&amp;quot;&quot;/&gt;&lt;property id=&quot;20307&quot; value=&quot;267&quot;/&gt;&lt;/object&gt;&lt;object type=&quot;3&quot; unique_id=&quot;184164&quot;&gt;&lt;property id=&quot;20148&quot; value=&quot;5&quot;/&gt;&lt;property id=&quot;20300&quot; value=&quot;Slide 21 - &amp;quot;Use this layout when pairing words with a picture.&amp;quot;&quot;/&gt;&lt;property id=&quot;20307&quot; value=&quot;268&quot;/&gt;&lt;/object&gt;&lt;object type=&quot;3&quot; unique_id=&quot;184165&quot;&gt;&lt;property id=&quot;20148&quot; value=&quot;5&quot;/&gt;&lt;property id=&quot;20300&quot; value=&quot;Slide 22 - &amp;quot;Use this layout when pairing words with a picture.&amp;quot;&quot;/&gt;&lt;property id=&quot;20307&quot; value=&quot;269&quot;/&gt;&lt;/object&gt;&lt;object type=&quot;3&quot; unique_id=&quot;184166&quot;&gt;&lt;property id=&quot;20148&quot; value=&quot;5&quot;/&gt;&lt;property id=&quot;20300&quot; value=&quot;Slide 23&quot;/&gt;&lt;property id=&quot;20307&quot; value=&quot;270&quot;/&gt;&lt;/object&gt;&lt;object type=&quot;3&quot; unique_id=&quot;198815&quot;&gt;&lt;property id=&quot;20148&quot; value=&quot;5&quot;/&gt;&lt;property id=&quot;20300&quot; value=&quot;Slide 24 - &amp;quot;Best practices&amp;quot;&quot;/&gt;&lt;property id=&quot;20307&quot; value=&quot;286&quot;/&gt;&lt;/object&gt;&lt;object type=&quot;3&quot; unique_id=&quot;198816&quot;&gt;&lt;property id=&quot;20148&quot; value=&quot;5&quot;/&gt;&lt;property id=&quot;20300&quot; value=&quot;Slide 26 - &amp;quot;Only use the themes provided&amp;quot;&quot;/&gt;&lt;property id=&quot;20307&quot; value=&quot;287&quot;/&gt;&lt;/object&gt;&lt;object type=&quot;3&quot; unique_id=&quot;198998&quot;&gt;&lt;property id=&quot;20148&quot; value=&quot;5&quot;/&gt;&lt;property id=&quot;20300&quot; value=&quot;Slide 27 - &amp;quot;Seven tips for better presentations&amp;quot;&quot;/&gt;&lt;property id=&quot;20307&quot; value=&quot;288&quot;/&gt;&lt;/object&gt;&lt;object type=&quot;3&quot; unique_id=&quot;199061&quot;&gt;&lt;property id=&quot;20148&quot; value=&quot;5&quot;/&gt;&lt;property id=&quot;20300&quot; value=&quot;Slide 1 - &amp;quot;Please read&amp;quot;&quot;/&gt;&lt;property id=&quot;20307&quot; value=&quot;303&quot;/&gt;&lt;/object&gt;&lt;object type=&quot;3&quot; unique_id=&quot;199062&quot;&gt;&lt;property id=&quot;20148&quot; value=&quot;5&quot;/&gt;&lt;property id=&quot;20300&quot; value=&quot;Slide 2 - &amp;quot;Everyone is responsible  for security&amp;quot;&quot;/&gt;&lt;property id=&quot;20307&quot; value=&quot;443&quot;/&gt;&lt;/object&gt;&lt;object type=&quot;3&quot; unique_id=&quot;199063&quot;&gt;&lt;property id=&quot;20148&quot; value=&quot;5&quot;/&gt;&lt;property id=&quot;20300&quot; value=&quot;Slide 3 - &amp;quot;Please read&amp;quot;&quot;/&gt;&lt;property id=&quot;20307&quot; value=&quot;444&quot;/&gt;&lt;/object&gt;&lt;object type=&quot;3&quot; unique_id=&quot;199064&quot;&gt;&lt;property id=&quot;20148&quot; value=&quot;5&quot;/&gt;&lt;property id=&quot;20300&quot; value=&quot;Slide 4 - &amp;quot;Color themes&amp;quot;&quot;/&gt;&lt;property id=&quot;20307&quot; value=&quot;445&quot;/&gt;&lt;/object&gt;&lt;object type=&quot;3&quot; unique_id=&quot;199065&quot;&gt;&lt;property id=&quot;20148&quot; value=&quot;5&quot;/&gt;&lt;property id=&quot;20300&quot; value=&quot;Slide 5 - &amp;quot;Presentation Title Goes Here&amp;quot;&quot;/&gt;&lt;property id=&quot;20307&quot; value=&quot;256&quot;/&gt;&lt;/object&gt;&lt;object type=&quot;3&quot; unique_id=&quot;199066&quot;&gt;&lt;property id=&quot;20148&quot; value=&quot;5&quot;/&gt;&lt;property id=&quot;20300&quot; value=&quot;Slide 7 - &amp;quot;Use this slide for transitions&amp;quot;&quot;/&gt;&lt;property id=&quot;20307&quot; value=&quot;302&quot;/&gt;&lt;/object&gt;&lt;object type=&quot;3&quot; unique_id=&quot;199067&quot;&gt;&lt;property id=&quot;20148&quot; value=&quot;5&quot;/&gt;&lt;property id=&quot;20300&quot; value=&quot;Slide 8 - &amp;quot;“Design is the silent  ambassador of your brand.”&amp;quot;&quot;/&gt;&lt;property id=&quot;20307&quot; value=&quot;293&quot;/&gt;&lt;/object&gt;&lt;object type=&quot;3&quot; unique_id=&quot;199068&quot;&gt;&lt;property id=&quot;20148&quot; value=&quot;5&quot;/&gt;&lt;property id=&quot;20300&quot; value=&quot;Slide 9 - &amp;quot;“Design is the silent  ambassador of your brand.”&amp;quot;&quot;/&gt;&lt;property id=&quot;20307&quot; value=&quot;301&quot;/&gt;&lt;/object&gt;&lt;object type=&quot;3&quot; unique_id=&quot;199069&quot;&gt;&lt;property id=&quot;20148&quot; value=&quot;5&quot;/&gt;&lt;property id=&quot;20300&quot; value=&quot;Slide 17 - &amp;quot;Bar charts&amp;quot;&quot;/&gt;&lt;property id=&quot;20307&quot; value=&quot;298&quot;/&gt;&lt;/object&gt;&lt;object type=&quot;3&quot; unique_id=&quot;199070&quot;&gt;&lt;property id=&quot;20148&quot; value=&quot;5&quot;/&gt;&lt;property id=&quot;20300&quot; value=&quot;Slide 18 - &amp;quot;Line charts&amp;quot;&quot;/&gt;&lt;property id=&quot;20307&quot; value=&quot;300&quot;/&gt;&lt;/object&gt;&lt;object type=&quot;3&quot; unique_id=&quot;199071&quot;&gt;&lt;property id=&quot;20148&quot; value=&quot;5&quot;/&gt;&lt;property id=&quot;20300&quot; value=&quot;Slide 28&quot;/&gt;&lt;property id=&quot;20307&quot; value=&quot;290&quot;/&gt;&lt;/object&gt;&lt;/object&gt;&lt;object type=&quot;8&quot; unique_id=&quot;10268&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2734</TotalTime>
  <Words>4345</Words>
  <Application>Microsoft Office PowerPoint</Application>
  <PresentationFormat>On-screen Show (16:9)</PresentationFormat>
  <Paragraphs>490</Paragraphs>
  <Slides>32</Slides>
  <Notes>22</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53" baseType="lpstr">
      <vt:lpstr>ＭＳ Ｐゴシック</vt:lpstr>
      <vt:lpstr>Apple LiGothic Medium</vt:lpstr>
      <vt:lpstr>Arial</vt:lpstr>
      <vt:lpstr>Arial-BoldMT</vt:lpstr>
      <vt:lpstr>ArialMT</vt:lpstr>
      <vt:lpstr>Calibri</vt:lpstr>
      <vt:lpstr>CiscoSans</vt:lpstr>
      <vt:lpstr>CiscoSans ExtraLight</vt:lpstr>
      <vt:lpstr>CiscoSans Thin</vt:lpstr>
      <vt:lpstr>CiscoSansGlobal</vt:lpstr>
      <vt:lpstr>CiscoSansTT</vt:lpstr>
      <vt:lpstr>CiscoSansTT ExtraLight</vt:lpstr>
      <vt:lpstr>CiscoSansTT Heavy</vt:lpstr>
      <vt:lpstr>CiscoSansTT Thin</vt:lpstr>
      <vt:lpstr>FontAwesome</vt:lpstr>
      <vt:lpstr>Roboto Condensed</vt:lpstr>
      <vt:lpstr>Times New Roman</vt:lpstr>
      <vt:lpstr>Tipo de letra del sistema Fina</vt:lpstr>
      <vt:lpstr>Wingdings</vt:lpstr>
      <vt:lpstr>Blue theme 2015 16x9</vt:lpstr>
      <vt:lpstr>think-cell Slide</vt:lpstr>
      <vt:lpstr>PowerPoint Presentation</vt:lpstr>
      <vt:lpstr>Real-time application visibility and policy management for compliance</vt:lpstr>
      <vt:lpstr>Intent-Based Networking is the future</vt:lpstr>
      <vt:lpstr>The Autonomous Vehicle</vt:lpstr>
      <vt:lpstr>Intent-Based Networking for the Data Center</vt:lpstr>
      <vt:lpstr>PowerPoint Presentation</vt:lpstr>
      <vt:lpstr>Cisco Network Assurance Engine</vt:lpstr>
      <vt:lpstr>PowerPoint Presentation</vt:lpstr>
      <vt:lpstr>Assurance in Other Industries</vt:lpstr>
      <vt:lpstr>Cisco Network Assurance Engine</vt:lpstr>
      <vt:lpstr>What Makes Cisco Network Assurance Engine Unique</vt:lpstr>
      <vt:lpstr>PowerPoint Presentation</vt:lpstr>
      <vt:lpstr>PowerPoint Presentation</vt:lpstr>
      <vt:lpstr>Tetration Analytics Platform</vt:lpstr>
      <vt:lpstr>Cisco Tetration Understand what’s running in your datacenter</vt:lpstr>
      <vt:lpstr>Cisco Tetration platform Architecture overview</vt:lpstr>
      <vt:lpstr>Cisco Tetration data sources</vt:lpstr>
      <vt:lpstr>Performance monitoring With deep-visibility software sensors only</vt:lpstr>
      <vt:lpstr>Performance monitoring With Cisco ACI and Cisco Nexus 9300 FX switches</vt:lpstr>
      <vt:lpstr>Visibility into network performance trends</vt:lpstr>
      <vt:lpstr>Drill down into granular flow details</vt:lpstr>
      <vt:lpstr>Cisco Tetration Platform Security use cases</vt:lpstr>
      <vt:lpstr>Cisco Tetration application segmentation  Policy recommendation</vt:lpstr>
      <vt:lpstr>Identifying process behavior deviation</vt:lpstr>
      <vt:lpstr>Deployment options</vt:lpstr>
      <vt:lpstr>Cisco Tetration: On-premises deployment options</vt:lpstr>
      <vt:lpstr>Cisco Tetration software-as-a-service option</vt:lpstr>
      <vt:lpstr>In summary: Platform built for scale and flexibility</vt:lpstr>
      <vt:lpstr>What are we Delivering?</vt:lpstr>
      <vt:lpstr>The Autonomous Vehicle</vt:lpstr>
      <vt:lpstr>Intent-Based Networking for the Data Center</vt:lpstr>
      <vt:lpstr>PowerPoint Presentation</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spius@cisco.com</dc:creator>
  <cp:lastModifiedBy>Belinda Mock -T (bmock - ADECCO EMPLOYMENT SERVICES at Cisco)</cp:lastModifiedBy>
  <cp:revision>964</cp:revision>
  <cp:lastPrinted>2016-04-29T20:31:14Z</cp:lastPrinted>
  <dcterms:created xsi:type="dcterms:W3CDTF">2014-07-09T19:55:36Z</dcterms:created>
  <dcterms:modified xsi:type="dcterms:W3CDTF">2018-10-16T00:41:50Z</dcterms:modified>
</cp:coreProperties>
</file>